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65" r:id="rId2"/>
    <p:sldId id="266" r:id="rId3"/>
    <p:sldId id="267" r:id="rId4"/>
    <p:sldId id="272" r:id="rId5"/>
    <p:sldId id="268" r:id="rId6"/>
    <p:sldId id="269" r:id="rId7"/>
    <p:sldId id="270" r:id="rId8"/>
  </p:sldIdLst>
  <p:sldSz cx="9144000" cy="6858000" type="screen4x3"/>
  <p:notesSz cx="6858000" cy="9144000"/>
  <p:defaultTextStyle>
    <a:defPPr>
      <a:defRPr lang="en-US"/>
    </a:defPPr>
    <a:lvl1pPr algn="l" rtl="0" fontAlgn="base">
      <a:spcBef>
        <a:spcPct val="0"/>
      </a:spcBef>
      <a:spcAft>
        <a:spcPct val="0"/>
      </a:spcAft>
      <a:defRPr sz="2800" kern="1200">
        <a:solidFill>
          <a:schemeClr val="tx1"/>
        </a:solidFill>
        <a:latin typeface="Garamond" pitchFamily="18" charset="0"/>
        <a:ea typeface="+mn-ea"/>
        <a:cs typeface="Arial" charset="0"/>
      </a:defRPr>
    </a:lvl1pPr>
    <a:lvl2pPr marL="457200" algn="l" rtl="0" fontAlgn="base">
      <a:spcBef>
        <a:spcPct val="0"/>
      </a:spcBef>
      <a:spcAft>
        <a:spcPct val="0"/>
      </a:spcAft>
      <a:defRPr sz="2800" kern="1200">
        <a:solidFill>
          <a:schemeClr val="tx1"/>
        </a:solidFill>
        <a:latin typeface="Garamond" pitchFamily="18" charset="0"/>
        <a:ea typeface="+mn-ea"/>
        <a:cs typeface="Arial" charset="0"/>
      </a:defRPr>
    </a:lvl2pPr>
    <a:lvl3pPr marL="914400" algn="l" rtl="0" fontAlgn="base">
      <a:spcBef>
        <a:spcPct val="0"/>
      </a:spcBef>
      <a:spcAft>
        <a:spcPct val="0"/>
      </a:spcAft>
      <a:defRPr sz="2800" kern="1200">
        <a:solidFill>
          <a:schemeClr val="tx1"/>
        </a:solidFill>
        <a:latin typeface="Garamond" pitchFamily="18" charset="0"/>
        <a:ea typeface="+mn-ea"/>
        <a:cs typeface="Arial" charset="0"/>
      </a:defRPr>
    </a:lvl3pPr>
    <a:lvl4pPr marL="1371600" algn="l" rtl="0" fontAlgn="base">
      <a:spcBef>
        <a:spcPct val="0"/>
      </a:spcBef>
      <a:spcAft>
        <a:spcPct val="0"/>
      </a:spcAft>
      <a:defRPr sz="2800" kern="1200">
        <a:solidFill>
          <a:schemeClr val="tx1"/>
        </a:solidFill>
        <a:latin typeface="Garamond" pitchFamily="18" charset="0"/>
        <a:ea typeface="+mn-ea"/>
        <a:cs typeface="Arial" charset="0"/>
      </a:defRPr>
    </a:lvl4pPr>
    <a:lvl5pPr marL="1828800" algn="l" rtl="0" fontAlgn="base">
      <a:spcBef>
        <a:spcPct val="0"/>
      </a:spcBef>
      <a:spcAft>
        <a:spcPct val="0"/>
      </a:spcAft>
      <a:defRPr sz="2800" kern="1200">
        <a:solidFill>
          <a:schemeClr val="tx1"/>
        </a:solidFill>
        <a:latin typeface="Garamond" pitchFamily="18" charset="0"/>
        <a:ea typeface="+mn-ea"/>
        <a:cs typeface="Arial" charset="0"/>
      </a:defRPr>
    </a:lvl5pPr>
    <a:lvl6pPr marL="2286000" algn="l" defTabSz="914400" rtl="0" eaLnBrk="1" latinLnBrk="0" hangingPunct="1">
      <a:defRPr sz="2800" kern="1200">
        <a:solidFill>
          <a:schemeClr val="tx1"/>
        </a:solidFill>
        <a:latin typeface="Garamond" pitchFamily="18" charset="0"/>
        <a:ea typeface="+mn-ea"/>
        <a:cs typeface="Arial" charset="0"/>
      </a:defRPr>
    </a:lvl6pPr>
    <a:lvl7pPr marL="2743200" algn="l" defTabSz="914400" rtl="0" eaLnBrk="1" latinLnBrk="0" hangingPunct="1">
      <a:defRPr sz="2800" kern="1200">
        <a:solidFill>
          <a:schemeClr val="tx1"/>
        </a:solidFill>
        <a:latin typeface="Garamond" pitchFamily="18" charset="0"/>
        <a:ea typeface="+mn-ea"/>
        <a:cs typeface="Arial" charset="0"/>
      </a:defRPr>
    </a:lvl7pPr>
    <a:lvl8pPr marL="3200400" algn="l" defTabSz="914400" rtl="0" eaLnBrk="1" latinLnBrk="0" hangingPunct="1">
      <a:defRPr sz="2800" kern="1200">
        <a:solidFill>
          <a:schemeClr val="tx1"/>
        </a:solidFill>
        <a:latin typeface="Garamond" pitchFamily="18" charset="0"/>
        <a:ea typeface="+mn-ea"/>
        <a:cs typeface="Arial" charset="0"/>
      </a:defRPr>
    </a:lvl8pPr>
    <a:lvl9pPr marL="3657600" algn="l" defTabSz="914400" rtl="0" eaLnBrk="1" latinLnBrk="0" hangingPunct="1">
      <a:defRPr sz="2800" kern="1200">
        <a:solidFill>
          <a:schemeClr val="tx1"/>
        </a:solidFill>
        <a:latin typeface="Garamond"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15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4" name="Group 2"/>
          <p:cNvGrpSpPr>
            <a:grpSpLocks/>
          </p:cNvGrpSpPr>
          <p:nvPr/>
        </p:nvGrpSpPr>
        <p:grpSpPr bwMode="auto">
          <a:xfrm>
            <a:off x="0" y="0"/>
            <a:ext cx="9140825" cy="6850063"/>
            <a:chOff x="0" y="0"/>
            <a:chExt cx="5758" cy="4315"/>
          </a:xfrm>
        </p:grpSpPr>
        <p:grpSp>
          <p:nvGrpSpPr>
            <p:cNvPr id="8195" name="Group 3"/>
            <p:cNvGrpSpPr>
              <a:grpSpLocks/>
            </p:cNvGrpSpPr>
            <p:nvPr userDrawn="1"/>
          </p:nvGrpSpPr>
          <p:grpSpPr bwMode="auto">
            <a:xfrm>
              <a:off x="1728" y="2230"/>
              <a:ext cx="4027" cy="2085"/>
              <a:chOff x="1728" y="2230"/>
              <a:chExt cx="4027" cy="2085"/>
            </a:xfrm>
          </p:grpSpPr>
          <p:sp>
            <p:nvSpPr>
              <p:cNvPr id="8196"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8197"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8198"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8199"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8200"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8201"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8202"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8203"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8204"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8205" name="Rectangle 13"/>
          <p:cNvSpPr>
            <a:spLocks noGrp="1" noChangeArrowheads="1"/>
          </p:cNvSpPr>
          <p:nvPr>
            <p:ph type="dt" sz="quarter" idx="2"/>
          </p:nvPr>
        </p:nvSpPr>
        <p:spPr>
          <a:xfrm>
            <a:off x="457200" y="6248400"/>
            <a:ext cx="2133600" cy="476250"/>
          </a:xfrm>
        </p:spPr>
        <p:txBody>
          <a:bodyPr/>
          <a:lstStyle>
            <a:lvl1pPr>
              <a:defRPr/>
            </a:lvl1pPr>
          </a:lstStyle>
          <a:p>
            <a:endParaRPr lang="en-US"/>
          </a:p>
        </p:txBody>
      </p:sp>
      <p:sp>
        <p:nvSpPr>
          <p:cNvPr id="8206" name="Rectangle 14"/>
          <p:cNvSpPr>
            <a:spLocks noGrp="1" noChangeArrowheads="1"/>
          </p:cNvSpPr>
          <p:nvPr>
            <p:ph type="ftr" sz="quarter" idx="3"/>
          </p:nvPr>
        </p:nvSpPr>
        <p:spPr>
          <a:xfrm>
            <a:off x="3124200" y="6251575"/>
            <a:ext cx="2895600" cy="476250"/>
          </a:xfrm>
        </p:spPr>
        <p:txBody>
          <a:bodyPr/>
          <a:lstStyle>
            <a:lvl1pPr>
              <a:defRPr/>
            </a:lvl1pPr>
          </a:lstStyle>
          <a:p>
            <a:endParaRPr lang="en-US"/>
          </a:p>
        </p:txBody>
      </p:sp>
      <p:sp>
        <p:nvSpPr>
          <p:cNvPr id="8207" name="Rectangle 15"/>
          <p:cNvSpPr>
            <a:spLocks noGrp="1" noChangeArrowheads="1"/>
          </p:cNvSpPr>
          <p:nvPr>
            <p:ph type="sldNum" sz="quarter" idx="4"/>
          </p:nvPr>
        </p:nvSpPr>
        <p:spPr>
          <a:xfrm>
            <a:off x="6553200" y="6254750"/>
            <a:ext cx="2133600" cy="476250"/>
          </a:xfrm>
        </p:spPr>
        <p:txBody>
          <a:bodyPr/>
          <a:lstStyle>
            <a:lvl1pPr>
              <a:defRPr/>
            </a:lvl1pPr>
          </a:lstStyle>
          <a:p>
            <a:fld id="{7DEB8F4A-3477-46C0-9CD6-AD6D5657753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36381C02-FC8D-4C04-B8CE-9A522BE0670A}"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BDFF1CA-546A-4CC5-86C7-BBF12BC7299A}"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6CAC8A41-9679-49BC-BF75-24377C6B2C76}"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47976DB3-FA22-4F83-8F4B-A56FE5097B90}" type="slidenum">
              <a:rPr lang="en-US"/>
              <a:pPr/>
              <a:t>‹#›</a:t>
            </a:fld>
            <a:endParaRPr lang="en-US"/>
          </a:p>
        </p:txBody>
      </p:sp>
      <p:sp>
        <p:nvSpPr>
          <p:cNvPr id="6" name="Footer Placeholder 5"/>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7920CC4A-C432-4E87-BD2D-75F099AAF0B4}"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FFD50564-DBFA-4661-95CC-6D67477D374E}" type="slidenum">
              <a:rPr lang="en-US"/>
              <a:pPr/>
              <a:t>‹#›</a:t>
            </a:fld>
            <a:endParaRPr lang="en-US"/>
          </a:p>
        </p:txBody>
      </p:sp>
      <p:sp>
        <p:nvSpPr>
          <p:cNvPr id="9" name="Footer Placeholder 8"/>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8F503080-299B-47A9-9CA4-569C518F2577}" type="slidenum">
              <a:rPr lang="en-US"/>
              <a:pPr/>
              <a:t>‹#›</a:t>
            </a:fld>
            <a:endParaRPr lang="en-US"/>
          </a:p>
        </p:txBody>
      </p:sp>
      <p:sp>
        <p:nvSpPr>
          <p:cNvPr id="5" name="Footer Placeholder 4"/>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82D414BF-6401-42F9-BD5C-20A376B09F37}" type="slidenum">
              <a:rPr lang="en-US"/>
              <a:pPr/>
              <a:t>‹#›</a:t>
            </a:fld>
            <a:endParaRPr lang="en-US"/>
          </a:p>
        </p:txBody>
      </p:sp>
      <p:sp>
        <p:nvSpPr>
          <p:cNvPr id="4" name="Footer Placeholder 3"/>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50E5B391-BC87-4C40-9CCE-E21036A8D67B}"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EE262AB4-B07B-4B8B-B1EA-95C7954C9F27}" type="slidenum">
              <a:rPr lang="en-US"/>
              <a:pPr/>
              <a:t>‹#›</a:t>
            </a:fld>
            <a:endParaRPr lang="en-US"/>
          </a:p>
        </p:txBody>
      </p:sp>
      <p:sp>
        <p:nvSpPr>
          <p:cNvPr id="7" name="Footer Placeholder 6"/>
          <p:cNvSpPr>
            <a:spLocks noGrp="1"/>
          </p:cNvSpPr>
          <p:nvPr>
            <p:ph type="ftr" sz="quarter" idx="12"/>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717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51226665-5A26-47F2-99F0-AB156E8C5E39}" type="slidenum">
              <a:rPr lang="en-US"/>
              <a:pPr/>
              <a:t>‹#›</a:t>
            </a:fld>
            <a:endParaRPr lang="en-US"/>
          </a:p>
        </p:txBody>
      </p:sp>
      <p:grpSp>
        <p:nvGrpSpPr>
          <p:cNvPr id="7172" name="Group 4"/>
          <p:cNvGrpSpPr>
            <a:grpSpLocks/>
          </p:cNvGrpSpPr>
          <p:nvPr/>
        </p:nvGrpSpPr>
        <p:grpSpPr bwMode="auto">
          <a:xfrm>
            <a:off x="0" y="0"/>
            <a:ext cx="9140825" cy="6850063"/>
            <a:chOff x="0" y="0"/>
            <a:chExt cx="5758" cy="4315"/>
          </a:xfrm>
        </p:grpSpPr>
        <p:grpSp>
          <p:nvGrpSpPr>
            <p:cNvPr id="7173" name="Group 5"/>
            <p:cNvGrpSpPr>
              <a:grpSpLocks/>
            </p:cNvGrpSpPr>
            <p:nvPr userDrawn="1"/>
          </p:nvGrpSpPr>
          <p:grpSpPr bwMode="auto">
            <a:xfrm>
              <a:off x="1728" y="2230"/>
              <a:ext cx="4027" cy="2085"/>
              <a:chOff x="1728" y="2230"/>
              <a:chExt cx="4027" cy="2085"/>
            </a:xfrm>
          </p:grpSpPr>
          <p:sp>
            <p:nvSpPr>
              <p:cNvPr id="717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endParaRPr lang="en-US"/>
              </a:p>
            </p:txBody>
          </p:sp>
          <p:sp>
            <p:nvSpPr>
              <p:cNvPr id="717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endParaRPr lang="en-US"/>
              </a:p>
            </p:txBody>
          </p:sp>
          <p:sp>
            <p:nvSpPr>
              <p:cNvPr id="717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endParaRPr lang="en-US"/>
              </a:p>
            </p:txBody>
          </p:sp>
          <p:sp>
            <p:nvSpPr>
              <p:cNvPr id="7177"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endParaRPr lang="en-US"/>
              </a:p>
            </p:txBody>
          </p:sp>
          <p:sp>
            <p:nvSpPr>
              <p:cNvPr id="717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endParaRPr lang="en-US"/>
              </a:p>
            </p:txBody>
          </p:sp>
        </p:grpSp>
        <p:sp>
          <p:nvSpPr>
            <p:cNvPr id="717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en-US"/>
            </a:p>
          </p:txBody>
        </p:sp>
        <p:sp>
          <p:nvSpPr>
            <p:cNvPr id="7180"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endParaRPr lang="en-US"/>
            </a:p>
          </p:txBody>
        </p:sp>
      </p:grpSp>
      <p:sp>
        <p:nvSpPr>
          <p:cNvPr id="718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18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endParaRPr lang="en-US"/>
          </a:p>
        </p:txBody>
      </p:sp>
      <p:sp>
        <p:nvSpPr>
          <p:cNvPr id="718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cs typeface="Arial" charset="0"/>
        </a:defRPr>
      </a:lvl9pPr>
    </p:titleStyle>
    <p:bodyStyle>
      <a:lvl1pPr marL="342900" indent="-342900" algn="l" rtl="0" fontAlgn="base">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r>
              <a:rPr lang="en-US" sz="4000" dirty="0"/>
              <a:t>Chapter 1</a:t>
            </a:r>
          </a:p>
          <a:p>
            <a:pPr lvl="1"/>
            <a:r>
              <a:rPr lang="en-US" sz="3600" dirty="0"/>
              <a:t> Atmospheric structure in the vertical (pressure, density, temperature, height)</a:t>
            </a:r>
          </a:p>
          <a:p>
            <a:pPr lvl="1"/>
            <a:r>
              <a:rPr lang="en-US" sz="3600" dirty="0"/>
              <a:t> Weather vs. climate (examples)</a:t>
            </a:r>
          </a:p>
          <a:p>
            <a:pPr lvl="1"/>
            <a:r>
              <a:rPr lang="en-US" sz="3600" dirty="0"/>
              <a:t> Composition of the atmosphere, details of permanent and variable gases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r>
              <a:rPr lang="en-US" sz="4000" dirty="0"/>
              <a:t>Chapter 2</a:t>
            </a:r>
          </a:p>
          <a:p>
            <a:pPr lvl="1"/>
            <a:r>
              <a:rPr lang="en-US" sz="3600" dirty="0"/>
              <a:t>Energy transfer in the atmosphere </a:t>
            </a:r>
          </a:p>
          <a:p>
            <a:pPr lvl="1"/>
            <a:r>
              <a:rPr lang="en-US" sz="3600" dirty="0"/>
              <a:t>The spectrum of radiation (UV, visible, IR, etc.) </a:t>
            </a:r>
          </a:p>
          <a:p>
            <a:pPr lvl="1"/>
            <a:r>
              <a:rPr lang="en-US" sz="3600" dirty="0"/>
              <a:t> Characteristics of emitted radiation (what does it look like in a plot?)</a:t>
            </a:r>
          </a:p>
          <a:p>
            <a:pPr lvl="1"/>
            <a:r>
              <a:rPr lang="en-US" sz="3600" dirty="0"/>
              <a:t> Why are there seasons, what does Earth’s orbit look like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r>
              <a:rPr lang="en-US" sz="4000" dirty="0"/>
              <a:t>Chapter 3</a:t>
            </a:r>
          </a:p>
          <a:p>
            <a:pPr lvl="1"/>
            <a:r>
              <a:rPr lang="en-US" sz="3600" dirty="0"/>
              <a:t>Details on input energy (including orbital variations), output energy, energy moving around within system </a:t>
            </a:r>
          </a:p>
          <a:p>
            <a:pPr lvl="1"/>
            <a:r>
              <a:rPr lang="en-US" sz="3600" dirty="0"/>
              <a:t>What happens to radiation</a:t>
            </a:r>
          </a:p>
          <a:p>
            <a:pPr lvl="1"/>
            <a:r>
              <a:rPr lang="en-US" sz="3600" dirty="0"/>
              <a:t>Greenhouse effect</a:t>
            </a:r>
          </a:p>
          <a:p>
            <a:pPr lvl="1"/>
            <a:r>
              <a:rPr lang="en-US" sz="3600" dirty="0"/>
              <a:t>Radiative equilibrium and climate change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a:xfrm>
            <a:off x="457200" y="1166018"/>
            <a:ext cx="8229600" cy="4525963"/>
          </a:xfrm>
        </p:spPr>
        <p:txBody>
          <a:bodyPr/>
          <a:lstStyle/>
          <a:p>
            <a:r>
              <a:rPr lang="en-US" sz="4000" dirty="0"/>
              <a:t>Chapter 4</a:t>
            </a:r>
          </a:p>
          <a:p>
            <a:pPr lvl="1"/>
            <a:r>
              <a:rPr lang="en-US" dirty="0"/>
              <a:t>The nature of pressure (vertical and horizontal) and the pressure gradient force</a:t>
            </a:r>
          </a:p>
          <a:p>
            <a:pPr lvl="1"/>
            <a:r>
              <a:rPr lang="en-US" dirty="0"/>
              <a:t>Highs, lows, troughs, ridges</a:t>
            </a:r>
          </a:p>
          <a:p>
            <a:pPr lvl="1"/>
            <a:r>
              <a:rPr lang="en-US" dirty="0"/>
              <a:t>The nature of atmospheric thickness, how it causes wind </a:t>
            </a:r>
          </a:p>
          <a:p>
            <a:pPr lvl="1"/>
            <a:r>
              <a:rPr lang="en-US" dirty="0"/>
              <a:t>Other forces - Coriolis force, friction</a:t>
            </a:r>
          </a:p>
          <a:p>
            <a:pPr lvl="1"/>
            <a:r>
              <a:rPr lang="en-US" dirty="0"/>
              <a:t>Hydrostatic, geostrophic, cyclostrophic, gradient wind balance </a:t>
            </a:r>
          </a:p>
          <a:p>
            <a:pPr lvl="1"/>
            <a:r>
              <a:rPr lang="en-US" dirty="0"/>
              <a:t>Upper-air and surface winds and the forces involved</a:t>
            </a:r>
          </a:p>
          <a:p>
            <a:pPr lvl="1"/>
            <a:r>
              <a:rPr lang="en-US" dirty="0"/>
              <a:t>Measuring wind, station plots on weather maps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r>
              <a:rPr lang="en-US" sz="3600" dirty="0"/>
              <a:t>Exam will be a combination of multiple choice and short answer questions</a:t>
            </a:r>
          </a:p>
          <a:p>
            <a:pPr marL="0" indent="0">
              <a:buNone/>
            </a:pPr>
            <a:endParaRPr lang="en-US" sz="3600" dirty="0"/>
          </a:p>
        </p:txBody>
      </p:sp>
    </p:spTree>
    <p:extLst>
      <p:ext uri="{BB962C8B-B14F-4D97-AF65-F5344CB8AC3E}">
        <p14:creationId xmlns:p14="http://schemas.microsoft.com/office/powerpoint/2010/main" val="417679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r>
              <a:rPr lang="en-US" sz="3600" dirty="0"/>
              <a:t>Exam will be a combination of multiple choice and short answer questions</a:t>
            </a:r>
          </a:p>
          <a:p>
            <a:endParaRPr lang="en-US" sz="3600" dirty="0"/>
          </a:p>
          <a:p>
            <a:r>
              <a:rPr lang="en-US" sz="3600" u="sng" dirty="0"/>
              <a:t>Example Short Answer Question</a:t>
            </a:r>
            <a:r>
              <a:rPr lang="en-US" sz="3600" dirty="0"/>
              <a:t>:</a:t>
            </a:r>
          </a:p>
          <a:p>
            <a:pPr marL="0" indent="0">
              <a:buNone/>
            </a:pPr>
            <a:r>
              <a:rPr lang="en-US" sz="3600" dirty="0"/>
              <a:t>Describe how the concentration of carbon dioxide (CO</a:t>
            </a:r>
            <a:r>
              <a:rPr lang="en-US" sz="3600" baseline="-25000" dirty="0"/>
              <a:t>2</a:t>
            </a:r>
            <a:r>
              <a:rPr lang="en-US" sz="3600" dirty="0"/>
              <a:t>) has changed over the last 50 years and why.</a:t>
            </a:r>
          </a:p>
        </p:txBody>
      </p:sp>
    </p:spTree>
    <p:extLst>
      <p:ext uri="{BB962C8B-B14F-4D97-AF65-F5344CB8AC3E}">
        <p14:creationId xmlns:p14="http://schemas.microsoft.com/office/powerpoint/2010/main" val="1031335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 1 Review Topics</a:t>
            </a:r>
          </a:p>
        </p:txBody>
      </p:sp>
      <p:sp>
        <p:nvSpPr>
          <p:cNvPr id="3" name="Content Placeholder 2"/>
          <p:cNvSpPr>
            <a:spLocks noGrp="1"/>
          </p:cNvSpPr>
          <p:nvPr>
            <p:ph idx="1"/>
          </p:nvPr>
        </p:nvSpPr>
        <p:spPr/>
        <p:txBody>
          <a:bodyPr/>
          <a:lstStyle/>
          <a:p>
            <a:pPr marL="0" indent="0">
              <a:buNone/>
            </a:pPr>
            <a:r>
              <a:rPr lang="en-US" sz="2800" dirty="0"/>
              <a:t>CO2 has been steadily increasing over that time period very likely due to human activities like fossil fuel burning. CO2 has also varied on an annual time period due to the natural growth and decay of Earth’s plant life.</a:t>
            </a:r>
          </a:p>
        </p:txBody>
      </p:sp>
      <p:pic>
        <p:nvPicPr>
          <p:cNvPr id="4" name="Picture 4">
            <a:extLst>
              <a:ext uri="{FF2B5EF4-FFF2-40B4-BE49-F238E27FC236}">
                <a16:creationId xmlns:a16="http://schemas.microsoft.com/office/drawing/2014/main" id="{DE53A0F3-8005-425E-B8C9-297F6A7DC6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3578360"/>
            <a:ext cx="7543800" cy="3005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369083"/>
      </p:ext>
    </p:extLst>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Arial"/>
      </a:majorFont>
      <a:minorFont>
        <a:latin typeface="Garamond"/>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Stream</Template>
  <TotalTime>177</TotalTime>
  <Words>297</Words>
  <Application>Microsoft Office PowerPoint</Application>
  <PresentationFormat>On-screen Show (4:3)</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Garamond</vt:lpstr>
      <vt:lpstr>Wingdings</vt:lpstr>
      <vt:lpstr>Stream</vt:lpstr>
      <vt:lpstr>Exam 1 Review Topics</vt:lpstr>
      <vt:lpstr>Exam 1 Review Topics</vt:lpstr>
      <vt:lpstr>Exam 1 Review Topics</vt:lpstr>
      <vt:lpstr>Exam 1 Review Topics</vt:lpstr>
      <vt:lpstr>Exam 1 Review Topics</vt:lpstr>
      <vt:lpstr>Exam 1 Review Topics</vt:lpstr>
      <vt:lpstr>Exam 1 Review Topics</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bancell</dc:creator>
  <cp:lastModifiedBy>Ancell, Brian</cp:lastModifiedBy>
  <cp:revision>18</cp:revision>
  <dcterms:created xsi:type="dcterms:W3CDTF">2011-03-08T04:03:04Z</dcterms:created>
  <dcterms:modified xsi:type="dcterms:W3CDTF">2022-09-23T17:34:23Z</dcterms:modified>
</cp:coreProperties>
</file>