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66" r:id="rId13"/>
    <p:sldId id="270" r:id="rId14"/>
    <p:sldId id="271" r:id="rId15"/>
    <p:sldId id="272" r:id="rId16"/>
    <p:sldId id="273" r:id="rId17"/>
    <p:sldId id="276" r:id="rId18"/>
    <p:sldId id="274" r:id="rId19"/>
    <p:sldId id="275" r:id="rId20"/>
    <p:sldId id="278" r:id="rId21"/>
    <p:sldId id="281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288" r:id="rId30"/>
    <p:sldId id="291" r:id="rId31"/>
    <p:sldId id="292" r:id="rId32"/>
    <p:sldId id="294" r:id="rId33"/>
    <p:sldId id="293" r:id="rId34"/>
    <p:sldId id="295" r:id="rId35"/>
    <p:sldId id="296" r:id="rId36"/>
    <p:sldId id="297" r:id="rId37"/>
    <p:sldId id="298" r:id="rId38"/>
    <p:sldId id="321" r:id="rId39"/>
    <p:sldId id="373" r:id="rId40"/>
    <p:sldId id="372" r:id="rId41"/>
    <p:sldId id="374" r:id="rId42"/>
    <p:sldId id="371" r:id="rId43"/>
    <p:sldId id="375" r:id="rId44"/>
    <p:sldId id="376" r:id="rId45"/>
    <p:sldId id="301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3" r:id="rId55"/>
    <p:sldId id="314" r:id="rId56"/>
    <p:sldId id="322" r:id="rId57"/>
    <p:sldId id="329" r:id="rId58"/>
    <p:sldId id="334" r:id="rId59"/>
    <p:sldId id="333" r:id="rId60"/>
    <p:sldId id="332" r:id="rId61"/>
    <p:sldId id="331" r:id="rId62"/>
    <p:sldId id="330" r:id="rId63"/>
    <p:sldId id="320" r:id="rId64"/>
    <p:sldId id="323" r:id="rId65"/>
    <p:sldId id="324" r:id="rId66"/>
    <p:sldId id="325" r:id="rId67"/>
    <p:sldId id="326" r:id="rId68"/>
    <p:sldId id="327" r:id="rId69"/>
    <p:sldId id="328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4" r:id="rId79"/>
    <p:sldId id="347" r:id="rId80"/>
    <p:sldId id="349" r:id="rId81"/>
    <p:sldId id="350" r:id="rId82"/>
    <p:sldId id="351" r:id="rId83"/>
    <p:sldId id="354" r:id="rId84"/>
    <p:sldId id="355" r:id="rId85"/>
    <p:sldId id="356" r:id="rId86"/>
    <p:sldId id="357" r:id="rId87"/>
    <p:sldId id="358" r:id="rId88"/>
    <p:sldId id="359" r:id="rId89"/>
    <p:sldId id="360" r:id="rId90"/>
    <p:sldId id="361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1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87FA-01AA-4AD8-8C4F-6BE4E11D2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39318-E5C9-4457-8BD3-833E1AA7A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8D542-4DEA-4922-87F6-D9C502DD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1F26B-4DEF-46DF-BC15-8F717CEA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17A9E-4CFB-4EA1-B231-B2DDC761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1AA26-68FD-4339-98FB-43F7DBB9E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80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ECBC-44D9-45A6-B798-2D583019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324AF-7020-4000-B925-FB3BAC224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A35D-0AF2-4131-ABB1-1CFD9A8F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0BAEB-BDE5-49AE-A4C5-C1BE68BD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79CC-BCAC-4CD4-967F-8F63243A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DFE59-9369-4B11-8160-EC19A1DFB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64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F93901-9E97-4815-9364-AB0A8336E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28A93-D648-42CF-9FA3-152476AC9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A4389-53E0-415E-B681-8B77089E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DA5EF-3EC5-47F7-95ED-CDD28B9D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AF781-8548-43AF-9AA8-6E53D11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5332D-7D92-4742-900E-F5C1E56C9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22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3BD1-437A-4DE5-B982-BF7F7D21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3980-9418-4287-902A-0C0F919C8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1FD15-BB9B-4B7B-B97C-9CB17FF22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170DD-31C0-40BB-BF32-5613AF58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8D92C-7FBD-45B3-8DBA-C9C7A3E2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B021-D533-4F3E-83BC-EBCC81EE7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48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7DAC-313F-440E-88E5-EE8F8C2A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226F6-1E6C-43FF-86F3-75C7E4BE7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9872A-6AAC-47B0-A01A-35557D79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67731-5012-459A-9DDA-7D27EB7F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40690-AAAC-4963-8F74-6034D058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F0E99-29BC-4F5F-BE59-EFF411600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06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CD76-CA98-49F3-8C7E-B5FE1F1F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5BDC3-0CA7-4BC0-A67B-D88FADD45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D2A88-B949-4C27-9083-51AE33BE7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4B290-A7B0-4795-BEE0-658B6592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4757A-FB3C-44D6-AFAF-2AA8EC2D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DBDC8-393D-4E46-B561-7EEA68CA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2237-928B-4084-B4FC-34158B818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78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0CD4-93D3-4BF1-9C56-84DE1749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A8275-9A92-4928-BC3E-7949C4455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76716-77E4-4920-96DC-4BB8F845F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82CBE-1B87-4DCB-AA72-895D15A3A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57E9F-9766-45E6-ACD3-1E6CB37FD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13D88-64D4-4C08-A2CE-5FAE14A3A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25F4E-AEE3-4201-A694-0D4A2D0D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460D9-14CA-472A-8F2F-389732BB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765A1-08D6-47C9-A7D1-218B295DE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32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B64C4-6893-469C-9DBA-4DD9FDA8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2C252-C6CB-4DCB-9E13-3388F07C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83F55-0275-4CC5-9831-0AE42EA8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9301A-93FA-4BC6-B667-D010A775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6B058-B11A-4316-AB9B-1668F4FC4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70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332785-BD05-47A6-BCAC-07CB31DD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ECC47-8A1B-4D3B-8558-A049EFCF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21068-2DA7-4BF2-AEC7-ED9FFA58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8CEB0-9A7C-4032-9BDB-DAFC9A63F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69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C5201-249F-46A3-8C99-32E38F252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200A9-37B9-4814-B479-5045B1C98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23756-0C13-459D-A80E-ACF1AEEF4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3BCA2-45E9-41AA-B91D-4D8E1172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3F2EC-494C-4007-A769-3261C7ED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96EA4-93C5-4D46-976F-1A8884C9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9C47E-2497-4399-8810-5EE2C484F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71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9C4C-ED85-4E80-A89A-59A51582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7E824-8E01-4FC6-8441-47F77EE96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EC584-0277-4142-A469-8511DB13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9CFCE-8487-4504-BD3E-C1D5C86F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766F2-BD17-4545-95B0-80C7F74E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5BF77-BBD6-4798-B04C-C9CE80BBE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CF3E5-C775-494E-AF18-56654E9AD6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82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B88D52-0F44-48BE-93A3-079E97C38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A6E4AAD-0C17-437F-97E2-7A8B5EFBC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C1D1EDB-A451-44B4-AD96-EC75FFA799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E14A66-20B3-40E8-BC34-2E6B9049F8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60D91C3-3536-424E-B085-B6CB211034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8F496D-663A-4884-B443-64551D550C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3AD25E4-BE23-4B45-8796-1BCEBBC7C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Chapter 9 – Air Masses and Fronts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CA8C3F4-78C9-4605-9625-B7771958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4418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CB916C14-3F00-4647-BC5A-47F931F57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038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D5764D6-7B29-4C77-AB16-2FCE3F2F3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Air Masses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CE5A27C-A6DE-47C1-9882-67D7FA102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altLang="en-US"/>
              <a:t>Air masses are classified according to their temperature and moisture characteristics: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  1) </a:t>
            </a:r>
            <a:r>
              <a:rPr lang="en-US" altLang="en-US" u="sng"/>
              <a:t>Based on moisture</a:t>
            </a:r>
            <a:r>
              <a:rPr lang="en-US" altLang="en-US"/>
              <a:t> – </a:t>
            </a:r>
            <a:r>
              <a:rPr lang="en-US" altLang="en-US" b="1"/>
              <a:t>continental</a:t>
            </a:r>
            <a:r>
              <a:rPr lang="en-US" altLang="en-US"/>
              <a:t> (dry) </a:t>
            </a:r>
          </a:p>
          <a:p>
            <a:pPr>
              <a:buFontTx/>
              <a:buNone/>
            </a:pPr>
            <a:r>
              <a:rPr lang="en-US" altLang="en-US"/>
              <a:t>      or </a:t>
            </a:r>
            <a:r>
              <a:rPr lang="en-US" altLang="en-US" b="1"/>
              <a:t>maritime</a:t>
            </a:r>
            <a:r>
              <a:rPr lang="en-US" altLang="en-US"/>
              <a:t> (moist)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1B3FC67-70AB-4E16-A14E-9EC23847C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Air Masses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01EBDD8-6B10-4FBA-A821-C50103904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altLang="en-US"/>
              <a:t>Air masses are classified according to their temperature and moisture characteristics: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  1) </a:t>
            </a:r>
            <a:r>
              <a:rPr lang="en-US" altLang="en-US" u="sng"/>
              <a:t>Based on moisture</a:t>
            </a:r>
            <a:r>
              <a:rPr lang="en-US" altLang="en-US"/>
              <a:t> – </a:t>
            </a:r>
            <a:r>
              <a:rPr lang="en-US" altLang="en-US" b="1"/>
              <a:t>continental</a:t>
            </a:r>
            <a:r>
              <a:rPr lang="en-US" altLang="en-US"/>
              <a:t> (dry) </a:t>
            </a:r>
          </a:p>
          <a:p>
            <a:pPr>
              <a:buFontTx/>
              <a:buNone/>
            </a:pPr>
            <a:r>
              <a:rPr lang="en-US" altLang="en-US"/>
              <a:t>      or </a:t>
            </a:r>
            <a:r>
              <a:rPr lang="en-US" altLang="en-US" b="1"/>
              <a:t>maritime</a:t>
            </a:r>
            <a:r>
              <a:rPr lang="en-US" altLang="en-US"/>
              <a:t> (moist)</a:t>
            </a:r>
          </a:p>
          <a:p>
            <a:pPr>
              <a:buFontTx/>
              <a:buNone/>
            </a:pPr>
            <a:r>
              <a:rPr lang="en-US" altLang="en-US"/>
              <a:t>  2) </a:t>
            </a:r>
            <a:r>
              <a:rPr lang="en-US" altLang="en-US" u="sng"/>
              <a:t>Based on temperature</a:t>
            </a:r>
            <a:r>
              <a:rPr lang="en-US" altLang="en-US"/>
              <a:t> – </a:t>
            </a:r>
            <a:r>
              <a:rPr lang="en-US" altLang="en-US" b="1"/>
              <a:t>tropical</a:t>
            </a:r>
            <a:r>
              <a:rPr lang="en-US" altLang="en-US"/>
              <a:t> (warm), </a:t>
            </a:r>
          </a:p>
          <a:p>
            <a:pPr>
              <a:buFontTx/>
              <a:buNone/>
            </a:pPr>
            <a:r>
              <a:rPr lang="en-US" altLang="en-US"/>
              <a:t>       </a:t>
            </a:r>
            <a:r>
              <a:rPr lang="en-US" altLang="en-US" b="1"/>
              <a:t>polar</a:t>
            </a:r>
            <a:r>
              <a:rPr lang="en-US" altLang="en-US"/>
              <a:t> (cold), or </a:t>
            </a:r>
            <a:r>
              <a:rPr lang="en-US" altLang="en-US" b="1"/>
              <a:t>arctic</a:t>
            </a:r>
            <a:r>
              <a:rPr lang="en-US" altLang="en-US"/>
              <a:t> (very cold)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45FC155-6C67-4BE6-A247-1989D6F42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Air Masses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495740D-064B-4499-81B5-87343C52B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There are 5 different types of air mass: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		1) Continental arctic</a:t>
            </a:r>
          </a:p>
          <a:p>
            <a:pPr>
              <a:buFontTx/>
              <a:buNone/>
            </a:pPr>
            <a:r>
              <a:rPr lang="en-US" altLang="en-US"/>
              <a:t>        2) Continental polar</a:t>
            </a:r>
          </a:p>
          <a:p>
            <a:pPr>
              <a:buFontTx/>
              <a:buNone/>
            </a:pPr>
            <a:r>
              <a:rPr lang="en-US" altLang="en-US"/>
              <a:t>        3) Continental tropical</a:t>
            </a:r>
          </a:p>
          <a:p>
            <a:pPr>
              <a:buFontTx/>
              <a:buNone/>
            </a:pPr>
            <a:r>
              <a:rPr lang="en-US" altLang="en-US"/>
              <a:t>        4) Maritime polar</a:t>
            </a:r>
          </a:p>
          <a:p>
            <a:pPr>
              <a:buFontTx/>
              <a:buNone/>
            </a:pPr>
            <a:r>
              <a:rPr lang="en-US" altLang="en-US"/>
              <a:t>        5) Maritime tropical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F4252A7-4A52-416A-9A0E-BF766EA2D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Continental Polar Air Mass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C472998-808A-4200-A51C-31782BE82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Continental polar air masses are dry and cold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B93A208-0119-48B3-86BC-1BFDE08D1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Continental Polar Air Mass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44B2238-CB07-44FC-B19C-AB445C4D0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Continental polar air masses are dry and cold</a:t>
            </a:r>
          </a:p>
          <a:p>
            <a:pPr lvl="2"/>
            <a:r>
              <a:rPr lang="en-US" altLang="en-US" sz="2800"/>
              <a:t>Form over high-latitude land surfaces (including ice)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7AFE077-DE58-49C9-BB60-8B4890B8C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Continental Polar Air Mass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7C30375-8B68-4474-88BE-8BE9C79D1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Continental polar air masses are dry and cold</a:t>
            </a:r>
          </a:p>
          <a:p>
            <a:pPr lvl="2"/>
            <a:r>
              <a:rPr lang="en-US" altLang="en-US" sz="2800"/>
              <a:t>Form over high-latitude land surfaces (including ice)</a:t>
            </a:r>
          </a:p>
          <a:p>
            <a:pPr lvl="2"/>
            <a:r>
              <a:rPr lang="en-US" altLang="en-US" sz="2800"/>
              <a:t>In winter, very little solar radiation causes net cooling of air mass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5F1DEB2-F0E6-494D-9F31-E752D15F8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Continental Polar Air Mass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36BC95C-10D4-44CF-885B-3306F2B83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Continental polar air masses are dry and cold</a:t>
            </a:r>
          </a:p>
          <a:p>
            <a:pPr lvl="2"/>
            <a:r>
              <a:rPr lang="en-US" altLang="en-US" sz="2800"/>
              <a:t>Form over high-latitude land surfaces (including ice)</a:t>
            </a:r>
          </a:p>
          <a:p>
            <a:pPr lvl="2"/>
            <a:r>
              <a:rPr lang="en-US" altLang="en-US" sz="2800"/>
              <a:t>In winter, very little solar radiation causes net cooling of air mass</a:t>
            </a:r>
          </a:p>
          <a:p>
            <a:pPr lvl="2"/>
            <a:r>
              <a:rPr lang="en-US" altLang="en-US" sz="2800"/>
              <a:t>Extremely dry since cold air cannot contain much water vapor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AC8DE99-52C5-44E3-8E57-2699AE53C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Water Vapor in Cold Air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13F07ECB-C134-4E75-8B71-3C1537E668F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493838"/>
            <a:ext cx="6629400" cy="5364162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9A0E7F7-9BCC-45CC-B7E0-3A0AB8E8A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Continental Polar Air Mass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BE4B9EC-B105-4C8C-918C-8515F6AB6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Continental polar air masses are dry and cold</a:t>
            </a:r>
          </a:p>
          <a:p>
            <a:pPr lvl="2"/>
            <a:r>
              <a:rPr lang="en-US" altLang="en-US" sz="2800"/>
              <a:t>Form over high-latitude land surfaces (including ice)</a:t>
            </a:r>
          </a:p>
          <a:p>
            <a:pPr lvl="2"/>
            <a:r>
              <a:rPr lang="en-US" altLang="en-US" sz="2800"/>
              <a:t>In winter, very little solar radiation causes net cooling of air mass</a:t>
            </a:r>
          </a:p>
          <a:p>
            <a:pPr lvl="2"/>
            <a:r>
              <a:rPr lang="en-US" altLang="en-US" sz="2800"/>
              <a:t>Extremely dry since cold air cannot contain much water vapor</a:t>
            </a:r>
          </a:p>
          <a:p>
            <a:pPr lvl="2"/>
            <a:r>
              <a:rPr lang="en-US" altLang="en-US" sz="2800"/>
              <a:t>Typically clear and cloudless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4E2B5B7-A4A1-48D6-9EE8-571553C69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Continental Polar Air Mass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D850BFE-4CE8-464C-B882-CE3662161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Continental polar air masses are dry and cold</a:t>
            </a:r>
          </a:p>
          <a:p>
            <a:pPr lvl="2"/>
            <a:r>
              <a:rPr lang="en-US" altLang="en-US" sz="2800"/>
              <a:t>Form over high-latitude land surfaces (including ice)</a:t>
            </a:r>
          </a:p>
          <a:p>
            <a:pPr lvl="2"/>
            <a:r>
              <a:rPr lang="en-US" altLang="en-US" sz="2800"/>
              <a:t>In winter, very little solar radiation causes net cooling of air mass</a:t>
            </a:r>
          </a:p>
          <a:p>
            <a:pPr lvl="2"/>
            <a:r>
              <a:rPr lang="en-US" altLang="en-US" sz="2800"/>
              <a:t>Extremely dry since cold air cannot contain much water vapor</a:t>
            </a:r>
          </a:p>
          <a:p>
            <a:pPr lvl="2"/>
            <a:r>
              <a:rPr lang="en-US" altLang="en-US" sz="2800"/>
              <a:t>Typically clear and cloudless</a:t>
            </a:r>
          </a:p>
          <a:p>
            <a:pPr lvl="2"/>
            <a:r>
              <a:rPr lang="en-US" altLang="en-US" sz="2800"/>
              <a:t>Very stable (resists vertical motion)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8552BDF-6EB8-4E0E-8C6E-75A949B10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Theme of Chapter 9: Air Masses are Important!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1108879-1BF6-4C56-AF4C-AA8D0849F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altLang="en-US" b="1"/>
              <a:t>Air mass</a:t>
            </a:r>
            <a:r>
              <a:rPr lang="en-US" altLang="en-US"/>
              <a:t> – a large region of air (thousands of square miles) having similar temperature, pressure, and moisture characteristics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6208BDD-BCE8-4BE0-B6D3-3FDABDCF9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Continental Arctic Air Masses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A1D59A8-AD82-4009-83E4-7FFFE2CA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altLang="en-US"/>
              <a:t>Continental arctic air masses are extremely dry, extremely cold versions of continental polar air masses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F86FF2C-4F5D-41F2-B7BB-6AE81DE1E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Continental Arctic Air Masses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852BC32-96EF-4893-85EE-44174C636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altLang="en-US"/>
              <a:t>Continental arctic air masses are extremely dry, extremely cold versions of continental polar air masses</a:t>
            </a:r>
          </a:p>
          <a:p>
            <a:endParaRPr lang="en-US" altLang="en-US"/>
          </a:p>
          <a:p>
            <a:r>
              <a:rPr lang="en-US" altLang="en-US"/>
              <a:t>The only difference: Continental arctic air masses are shallower than continental polar air masses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54DB57E-70C3-4189-B6BB-00C72C27B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Maritime Polar Air Masses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A651C31-14EE-4BB8-92FD-EE9B2D983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Maritime polar air masses are moist and cool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65FB0A7-8E80-4C3A-8766-2B7F9AFC7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Maritime Polar Air Masses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929BF14-3EB4-4DA2-AD85-FA093A819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Maritime polar air masses are moist and cool</a:t>
            </a:r>
          </a:p>
          <a:p>
            <a:pPr lvl="2"/>
            <a:r>
              <a:rPr lang="en-US" altLang="en-US" sz="2800"/>
              <a:t>Form over oceans (not ice) at high latitudes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2C97456-35E1-46A7-B030-A0F26D313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Maritime Polar Air Masses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CA4A969-A1DB-46D7-8C08-E386432B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Maritime polar air masses are moist and cool</a:t>
            </a:r>
          </a:p>
          <a:p>
            <a:pPr lvl="2"/>
            <a:r>
              <a:rPr lang="en-US" altLang="en-US" sz="2800"/>
              <a:t>Form over oceans (not ice) at high latitudes</a:t>
            </a:r>
          </a:p>
          <a:p>
            <a:pPr lvl="2"/>
            <a:r>
              <a:rPr lang="en-US" altLang="en-US" sz="2800"/>
              <a:t>Cool and moist due to contact with cold ocean water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DE4589A-9D58-4157-9C6A-7419A2E68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Maritime Polar Air Masses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D11A07E-1CF4-47CB-89F6-3FC9CD851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Maritime polar air masses are moist and cool</a:t>
            </a:r>
          </a:p>
          <a:p>
            <a:pPr lvl="2"/>
            <a:r>
              <a:rPr lang="en-US" altLang="en-US" sz="2800"/>
              <a:t>Form over oceans (not ice) at high latitudes</a:t>
            </a:r>
          </a:p>
          <a:p>
            <a:pPr lvl="2"/>
            <a:r>
              <a:rPr lang="en-US" altLang="en-US" sz="2800"/>
              <a:t>Cool and moist due to contact with cold ocean water</a:t>
            </a:r>
          </a:p>
          <a:p>
            <a:pPr lvl="2"/>
            <a:r>
              <a:rPr lang="en-US" altLang="en-US" sz="2800"/>
              <a:t>Generally cloudy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0A70A50-95D4-431C-8623-9866840A7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Continental Tropical Air Masses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40A9AED-5DD0-42E6-894D-A0C23B75D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Continental tropical air masses are dry and warm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A87E249-380D-4EA8-A661-7E2B18C81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Continental Tropical Air Masses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4CBDE07-97A0-45BF-A016-8A1D7EA2A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Continental tropical air masses are dry and warm</a:t>
            </a:r>
          </a:p>
          <a:p>
            <a:pPr lvl="2"/>
            <a:r>
              <a:rPr lang="en-US" altLang="en-US" sz="2800"/>
              <a:t>Form over low-latitude land surfaces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4043601-6F5D-4231-A71B-A3FDC8D97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Continental Tropical Air Masses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FF9F81D-F2C9-437B-B90B-311A04214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Continental tropical air masses are dry and warm</a:t>
            </a:r>
          </a:p>
          <a:p>
            <a:pPr lvl="2"/>
            <a:r>
              <a:rPr lang="en-US" altLang="en-US" sz="2800"/>
              <a:t>Form over low-latitude land surfaces</a:t>
            </a:r>
          </a:p>
          <a:p>
            <a:pPr lvl="2"/>
            <a:r>
              <a:rPr lang="en-US" altLang="en-US" sz="2800"/>
              <a:t>Hot and dry due to contact with hot land surfaces with little moisture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53F2F40-B744-4DBF-B3D9-8203B4B30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Continental Tropical Air Masses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C31AC25-C68D-4357-9764-BEF774EF5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Continental tropical air masses are dry and warm</a:t>
            </a:r>
          </a:p>
          <a:p>
            <a:pPr lvl="2"/>
            <a:r>
              <a:rPr lang="en-US" altLang="en-US" sz="2800"/>
              <a:t>Form over low-latitude land surfaces</a:t>
            </a:r>
          </a:p>
          <a:p>
            <a:pPr lvl="2"/>
            <a:r>
              <a:rPr lang="en-US" altLang="en-US" sz="2800"/>
              <a:t>Hot and dry due to contact with hot land surfaces with little moisture</a:t>
            </a:r>
          </a:p>
          <a:p>
            <a:pPr lvl="2"/>
            <a:r>
              <a:rPr lang="en-US" altLang="en-US" sz="2800"/>
              <a:t>Generally cloud-free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5E57852-01C4-4369-949D-24FF547D1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Theme of Chapter 9: Air Masses are Important!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974C40A-797B-4C3A-B852-7AEEF622C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altLang="en-US" b="1"/>
              <a:t>Air mass</a:t>
            </a:r>
            <a:r>
              <a:rPr lang="en-US" altLang="en-US"/>
              <a:t> – a large region of air (thousands of square miles) having similar temperature, pressure, and moisture characteristics </a:t>
            </a:r>
          </a:p>
          <a:p>
            <a:endParaRPr lang="en-US" altLang="en-US"/>
          </a:p>
          <a:p>
            <a:r>
              <a:rPr lang="en-US" altLang="en-US"/>
              <a:t>Air masses move and strongly influence the changing of the weather, making them very important to understand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FFE9E80-007E-4171-B198-19A1FD349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Continental Tropical Air Masses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CB2E04E-B8F7-4E23-AAC8-5F3957ADF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Continental tropical air masses are dry and warm</a:t>
            </a:r>
          </a:p>
          <a:p>
            <a:pPr lvl="2"/>
            <a:r>
              <a:rPr lang="en-US" altLang="en-US" sz="2800"/>
              <a:t>Form over low-latitude land surfaces</a:t>
            </a:r>
          </a:p>
          <a:p>
            <a:pPr lvl="2"/>
            <a:r>
              <a:rPr lang="en-US" altLang="en-US" sz="2800"/>
              <a:t>Hot and dry due to contact with hot land surfaces with little moisture</a:t>
            </a:r>
          </a:p>
          <a:p>
            <a:pPr lvl="2"/>
            <a:r>
              <a:rPr lang="en-US" altLang="en-US" sz="2800"/>
              <a:t>Generally cloud-free</a:t>
            </a:r>
          </a:p>
          <a:p>
            <a:pPr lvl="2"/>
            <a:r>
              <a:rPr lang="en-US" altLang="en-US" sz="2800"/>
              <a:t>Fairly unstable due to heating from below (but dryness inhibits cloud formation)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00DDCE2-25FB-4A31-874A-5C31F0012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Maritime Tropical Air Masses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BCBDEEE-C408-495E-A022-9CE121445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Maritime tropical air masses are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6A14494-4904-40AB-BD50-41A43BBB4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Maritime Tropical Air Masses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538E2F5-E23B-4E66-A258-7CBBA7508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Maritime tropical air masses are </a:t>
            </a:r>
            <a:r>
              <a:rPr lang="en-US" altLang="en-US">
                <a:solidFill>
                  <a:srgbClr val="0000FF"/>
                </a:solidFill>
              </a:rPr>
              <a:t>moist</a:t>
            </a:r>
            <a:r>
              <a:rPr lang="en-US" altLang="en-US"/>
              <a:t> and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D25A461-FF94-45F0-B297-C39E6D916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Maritime Tropical Air Masses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279EB5A-D8E6-4932-A620-9E96F2760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Maritime tropical air masses are </a:t>
            </a:r>
            <a:r>
              <a:rPr lang="en-US" altLang="en-US">
                <a:solidFill>
                  <a:srgbClr val="0000FF"/>
                </a:solidFill>
              </a:rPr>
              <a:t>moist</a:t>
            </a:r>
            <a:r>
              <a:rPr lang="en-US" altLang="en-US"/>
              <a:t> and </a:t>
            </a:r>
            <a:r>
              <a:rPr lang="en-US" altLang="en-US">
                <a:solidFill>
                  <a:srgbClr val="0000FF"/>
                </a:solidFill>
              </a:rPr>
              <a:t>warm</a:t>
            </a:r>
          </a:p>
          <a:p>
            <a:pPr lvl="2"/>
            <a:endParaRPr lang="en-US" altLang="en-US"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8AA36B4-22A0-421F-B449-AFE4EA208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Maritime Tropical Air Masses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8B400D9-1479-443C-85A6-B14D1C00F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Maritime tropical air masses are </a:t>
            </a:r>
            <a:r>
              <a:rPr lang="en-US" altLang="en-US">
                <a:solidFill>
                  <a:srgbClr val="0000FF"/>
                </a:solidFill>
              </a:rPr>
              <a:t>moist</a:t>
            </a:r>
            <a:r>
              <a:rPr lang="en-US" altLang="en-US"/>
              <a:t> and </a:t>
            </a:r>
            <a:r>
              <a:rPr lang="en-US" altLang="en-US">
                <a:solidFill>
                  <a:srgbClr val="0000FF"/>
                </a:solidFill>
              </a:rPr>
              <a:t>warm</a:t>
            </a:r>
          </a:p>
          <a:p>
            <a:pPr lvl="2"/>
            <a:r>
              <a:rPr lang="en-US" altLang="en-US" sz="2800"/>
              <a:t>Form over warm ocean (tropical) waters</a:t>
            </a:r>
          </a:p>
          <a:p>
            <a:pPr lvl="2"/>
            <a:endParaRPr lang="en-US" altLang="en-US"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401A12F-76DF-40E4-8BE7-3C04C02C2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Maritime Tropical Air Masses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2379C8F-3A9A-42D3-A028-AC217AEE4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Maritime tropical air masses are </a:t>
            </a:r>
            <a:r>
              <a:rPr lang="en-US" altLang="en-US">
                <a:solidFill>
                  <a:srgbClr val="0000FF"/>
                </a:solidFill>
              </a:rPr>
              <a:t>moist</a:t>
            </a:r>
            <a:r>
              <a:rPr lang="en-US" altLang="en-US"/>
              <a:t> and </a:t>
            </a:r>
            <a:r>
              <a:rPr lang="en-US" altLang="en-US">
                <a:solidFill>
                  <a:srgbClr val="0000FF"/>
                </a:solidFill>
              </a:rPr>
              <a:t>warm</a:t>
            </a:r>
          </a:p>
          <a:p>
            <a:pPr lvl="2"/>
            <a:r>
              <a:rPr lang="en-US" altLang="en-US" sz="2800"/>
              <a:t>Form over warm ocean (tropical) waters</a:t>
            </a:r>
          </a:p>
          <a:p>
            <a:pPr lvl="2"/>
            <a:r>
              <a:rPr lang="en-US" altLang="en-US" sz="2800"/>
              <a:t>Unstable conditions (moist warm air at surface)</a:t>
            </a:r>
          </a:p>
          <a:p>
            <a:pPr lvl="2"/>
            <a:endParaRPr lang="en-US" altLang="en-US" sz="2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12AC62C-EB13-43F3-8812-BC3D8ACF5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Maritime Tropical Air Masses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583BA04-F990-4FF1-A9A0-AD823C2B9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Maritime tropical air masses are </a:t>
            </a:r>
            <a:r>
              <a:rPr lang="en-US" altLang="en-US">
                <a:solidFill>
                  <a:srgbClr val="0000FF"/>
                </a:solidFill>
              </a:rPr>
              <a:t>moist</a:t>
            </a:r>
            <a:r>
              <a:rPr lang="en-US" altLang="en-US"/>
              <a:t> and </a:t>
            </a:r>
            <a:r>
              <a:rPr lang="en-US" altLang="en-US">
                <a:solidFill>
                  <a:srgbClr val="0000FF"/>
                </a:solidFill>
              </a:rPr>
              <a:t>warm</a:t>
            </a:r>
          </a:p>
          <a:p>
            <a:pPr lvl="2"/>
            <a:r>
              <a:rPr lang="en-US" altLang="en-US" sz="2800"/>
              <a:t>Form over warm ocean (tropical) waters</a:t>
            </a:r>
          </a:p>
          <a:p>
            <a:pPr lvl="2"/>
            <a:r>
              <a:rPr lang="en-US" altLang="en-US" sz="2800"/>
              <a:t>Unstable conditions (moist warm air at surface)</a:t>
            </a:r>
          </a:p>
          <a:p>
            <a:pPr lvl="2"/>
            <a:r>
              <a:rPr lang="en-US" altLang="en-US" sz="2800"/>
              <a:t>Generally cloudy and partly cloudy</a:t>
            </a:r>
          </a:p>
          <a:p>
            <a:pPr lvl="2"/>
            <a:endParaRPr lang="en-US" altLang="en-US"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EE6BBD5-ADBB-424B-8386-20CE8DDDF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Maritime Tropical Air Masses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B840744-B18D-4A45-95FA-488CDF7FC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Maritime tropical air masses are </a:t>
            </a:r>
            <a:r>
              <a:rPr lang="en-US" altLang="en-US">
                <a:solidFill>
                  <a:srgbClr val="0000FF"/>
                </a:solidFill>
              </a:rPr>
              <a:t>moist</a:t>
            </a:r>
            <a:r>
              <a:rPr lang="en-US" altLang="en-US"/>
              <a:t> and </a:t>
            </a:r>
            <a:r>
              <a:rPr lang="en-US" altLang="en-US">
                <a:solidFill>
                  <a:srgbClr val="0000FF"/>
                </a:solidFill>
              </a:rPr>
              <a:t>warm</a:t>
            </a:r>
          </a:p>
          <a:p>
            <a:pPr lvl="2"/>
            <a:r>
              <a:rPr lang="en-US" altLang="en-US" sz="2800"/>
              <a:t>Form over warm ocean (tropical) waters</a:t>
            </a:r>
          </a:p>
          <a:p>
            <a:pPr lvl="2"/>
            <a:r>
              <a:rPr lang="en-US" altLang="en-US" sz="2800"/>
              <a:t>Unstable conditions (moist warm air at surface)</a:t>
            </a:r>
          </a:p>
          <a:p>
            <a:pPr lvl="2"/>
            <a:r>
              <a:rPr lang="en-US" altLang="en-US" sz="2800"/>
              <a:t>Generally cloudy and partly cloudy</a:t>
            </a:r>
          </a:p>
          <a:p>
            <a:pPr lvl="2"/>
            <a:r>
              <a:rPr lang="en-US" altLang="en-US" sz="2800"/>
              <a:t>Responsible for daily showers/thunderstorms in the southeast U.S.</a:t>
            </a:r>
          </a:p>
          <a:p>
            <a:pPr lvl="2"/>
            <a:endParaRPr lang="en-US" altLang="en-US"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2B64EE5-1F2A-4AD4-B150-3CFD818B1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Importance of Different Air Masses: The Pineapple Express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F9C27CB-C891-4F92-87C9-DBE25F1B7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Pineapple express – a weather phenomena that impacts the NW U.S.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C8833AE8-988F-43A7-A5B8-7A3974228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Importance of Different Air Masses: The Pineapple Express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97AF7656-0A4E-401E-B9C3-85F50E2F4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Pineapple express – a weather phenomena that impacts the NW U.S.</a:t>
            </a:r>
          </a:p>
          <a:p>
            <a:pPr lvl="2"/>
            <a:r>
              <a:rPr lang="en-US" altLang="en-US" sz="3000"/>
              <a:t>Constant flow of maritime tropical air into the NW U.S.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8E9FA4A-7879-43CE-883D-E9D0DF1AC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Theme of Chapter 9: Air Masses are Important!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907F0FB-AFF8-431D-BD0D-5D3B5FDCE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altLang="en-US" b="1"/>
              <a:t>Air mass</a:t>
            </a:r>
            <a:r>
              <a:rPr lang="en-US" altLang="en-US"/>
              <a:t> – a large region of air (thousands of square miles) having similar temperature, pressure, and moisture characteristics </a:t>
            </a:r>
          </a:p>
          <a:p>
            <a:endParaRPr lang="en-US" altLang="en-US"/>
          </a:p>
          <a:p>
            <a:r>
              <a:rPr lang="en-US" altLang="en-US"/>
              <a:t>Air masses move and strongly influence the changing of the weather, making them very important to understand</a:t>
            </a:r>
          </a:p>
          <a:p>
            <a:endParaRPr lang="en-US" altLang="en-US"/>
          </a:p>
          <a:p>
            <a:r>
              <a:rPr lang="en-US" altLang="en-US" b="1"/>
              <a:t>Fronts</a:t>
            </a:r>
            <a:r>
              <a:rPr lang="en-US" altLang="en-US"/>
              <a:t> – boundaries between air masses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A0E5760A-C2F8-440E-911D-7D420EAE5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Importance of Different Air Masses: The Pineapple Express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74845420-FA82-41BF-938F-C4E0B52D7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Pineapple express – a weather phenomena that impacts the NW U.S.</a:t>
            </a:r>
          </a:p>
          <a:p>
            <a:pPr lvl="2"/>
            <a:r>
              <a:rPr lang="en-US" altLang="en-US" sz="3000"/>
              <a:t>Constant flow of maritime tropical air into the NW U.S.</a:t>
            </a:r>
          </a:p>
          <a:p>
            <a:pPr lvl="2"/>
            <a:r>
              <a:rPr lang="en-US" altLang="en-US" sz="3000"/>
              <a:t>Significant orographic (mountain-induced) rainfall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746B31DC-9190-4435-8EC0-04BFB726A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Importance of Different Air Masses: The Pineapple Express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1C5B117E-8FD3-44EC-B76A-B8666BC1C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Pineapple express – a weather phenomena that impacts the NW U.S.</a:t>
            </a:r>
          </a:p>
          <a:p>
            <a:pPr lvl="2"/>
            <a:r>
              <a:rPr lang="en-US" altLang="en-US" sz="3000"/>
              <a:t>Constant flow of maritime tropical air into the NW U.S.</a:t>
            </a:r>
          </a:p>
          <a:p>
            <a:pPr lvl="2"/>
            <a:r>
              <a:rPr lang="en-US" altLang="en-US" sz="3000"/>
              <a:t>Significant orographic (mountain-induced) rainfall</a:t>
            </a:r>
          </a:p>
          <a:p>
            <a:pPr lvl="2"/>
            <a:r>
              <a:rPr lang="en-US" altLang="en-US" sz="3000"/>
              <a:t>High freezing (and snow) levels</a:t>
            </a:r>
          </a:p>
          <a:p>
            <a:pPr lvl="2"/>
            <a:endParaRPr lang="en-US" altLang="en-US" sz="3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F141A20C-1B5B-44B6-ACAB-495ACF303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Importance of Different Air Masses: The Pineapple Express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CE8F0EB6-F335-4CB3-BBCB-18F096551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Pineapple express – a weather phenomena that impacts the NW U.S.</a:t>
            </a:r>
          </a:p>
          <a:p>
            <a:pPr lvl="2"/>
            <a:r>
              <a:rPr lang="en-US" altLang="en-US" sz="3000"/>
              <a:t>Constant flow of maritime tropical air into the NW U.S.</a:t>
            </a:r>
          </a:p>
          <a:p>
            <a:pPr lvl="2"/>
            <a:r>
              <a:rPr lang="en-US" altLang="en-US" sz="3000"/>
              <a:t>Significant orographic (mountain-induced) rainfall</a:t>
            </a:r>
          </a:p>
          <a:p>
            <a:pPr lvl="2"/>
            <a:r>
              <a:rPr lang="en-US" altLang="en-US" sz="3000"/>
              <a:t>High freezing (and snow) levels</a:t>
            </a:r>
          </a:p>
          <a:p>
            <a:pPr lvl="2"/>
            <a:r>
              <a:rPr lang="en-US" altLang="en-US" sz="3000"/>
              <a:t>Causes destructive flooding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795460CF-78AA-4903-ACCD-B08CDC97A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Importance of Different Air Masses: The Pineapple Express</a:t>
            </a:r>
          </a:p>
        </p:txBody>
      </p:sp>
      <p:pic>
        <p:nvPicPr>
          <p:cNvPr id="126980" name="Picture 4">
            <a:extLst>
              <a:ext uri="{FF2B5EF4-FFF2-40B4-BE49-F238E27FC236}">
                <a16:creationId xmlns:a16="http://schemas.microsoft.com/office/drawing/2014/main" id="{ECF81FB7-F796-40A4-BCE1-840A8E44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/>
          <a:stretch>
            <a:fillRect/>
          </a:stretch>
        </p:blipFill>
        <p:spPr bwMode="auto">
          <a:xfrm>
            <a:off x="685800" y="1600200"/>
            <a:ext cx="7620000" cy="454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DEDC0034-81E0-484D-88DF-1FA86AC36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Importance of Different Air Masses: The Pineapple Express</a:t>
            </a:r>
          </a:p>
        </p:txBody>
      </p:sp>
      <p:pic>
        <p:nvPicPr>
          <p:cNvPr id="128004" name="Picture 4">
            <a:extLst>
              <a:ext uri="{FF2B5EF4-FFF2-40B4-BE49-F238E27FC236}">
                <a16:creationId xmlns:a16="http://schemas.microsoft.com/office/drawing/2014/main" id="{E6DBC1A4-F051-43D4-BFB3-F00AA3A1D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9436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3852DC6-A14D-48BA-BE60-9C4308141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Summary of Air Masses</a:t>
            </a: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9A073506-BFFE-408E-BEC0-0C44D855B88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95400"/>
            <a:ext cx="5638800" cy="5562600"/>
          </a:xfrm>
          <a:noFill/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AD868BF-22D8-4BA3-BFB3-FE362738C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Fronts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2523988-59BF-44C6-AE45-552F3C002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Fronts</a:t>
            </a:r>
            <a:r>
              <a:rPr lang="en-US" altLang="en-US"/>
              <a:t> – boundaries between different air masses</a:t>
            </a:r>
          </a:p>
          <a:p>
            <a:pPr lvl="2"/>
            <a:endParaRPr lang="en-US" altLang="en-US" sz="3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DA1A99D-A6B5-4AD2-8E17-C865297B2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Fronts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2FA3825-0E5D-40D3-8C7E-CBA96C45C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Fronts</a:t>
            </a:r>
            <a:r>
              <a:rPr lang="en-US" altLang="en-US"/>
              <a:t> – boundaries between different air masses</a:t>
            </a:r>
          </a:p>
          <a:p>
            <a:pPr lvl="2"/>
            <a:r>
              <a:rPr lang="en-US" altLang="en-US" sz="3200"/>
              <a:t>Cause significant changes in the weather (wind shift, temperature, moisture)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0B88CDF-C43D-47FC-8FCB-1BCF89371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Fronts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E858FA1-5A10-41A1-987F-83EDA51FF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Fronts</a:t>
            </a:r>
            <a:r>
              <a:rPr lang="en-US" altLang="en-US"/>
              <a:t> – boundaries between different air masses</a:t>
            </a:r>
          </a:p>
          <a:p>
            <a:pPr lvl="2"/>
            <a:r>
              <a:rPr lang="en-US" altLang="en-US" sz="3200"/>
              <a:t>Cause significant changes in the weather (wind shift, temperature, moisture)</a:t>
            </a:r>
          </a:p>
          <a:p>
            <a:pPr lvl="2"/>
            <a:r>
              <a:rPr lang="en-US" altLang="en-US" sz="3200"/>
              <a:t>Usually associated with clouds, precipitation, and sometimes severe weather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5B7B9A5-CD7C-4595-920B-8D3DC00E9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Fronts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C084981-693D-4458-A1C9-CB1FE89B3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525963"/>
          </a:xfrm>
        </p:spPr>
        <p:txBody>
          <a:bodyPr/>
          <a:lstStyle/>
          <a:p>
            <a:r>
              <a:rPr lang="en-US" altLang="en-US"/>
              <a:t>There are 4 different kinds of fronts:</a:t>
            </a:r>
          </a:p>
          <a:p>
            <a:pPr>
              <a:buFontTx/>
              <a:buNone/>
            </a:pPr>
            <a:r>
              <a:rPr lang="en-US" altLang="en-US"/>
              <a:t>	  1)  </a:t>
            </a:r>
            <a:r>
              <a:rPr lang="en-US" altLang="en-US" b="1"/>
              <a:t>Cold front</a:t>
            </a:r>
            <a:r>
              <a:rPr lang="en-US" altLang="en-US"/>
              <a:t> – cold air advancing </a:t>
            </a:r>
          </a:p>
          <a:p>
            <a:pPr>
              <a:buFontTx/>
              <a:buNone/>
            </a:pPr>
            <a:r>
              <a:rPr lang="en-US" altLang="en-US"/>
              <a:t>           toward warm air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437E24A-2F9C-4EA1-9A80-DFC1CEF3A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Formation of Air Masses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B90A80C-5E13-4CBC-A82C-43C462CB6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Air masses attain their characteristics from the part of earth’s surface over which they exist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6735381-224B-4E9F-89C5-EA6C8F53D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Fronts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F7249D2-629A-4244-BCF7-06E2F9D94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525963"/>
          </a:xfrm>
        </p:spPr>
        <p:txBody>
          <a:bodyPr/>
          <a:lstStyle/>
          <a:p>
            <a:r>
              <a:rPr lang="en-US" altLang="en-US"/>
              <a:t>There are 4 different kinds of fronts:</a:t>
            </a:r>
          </a:p>
          <a:p>
            <a:pPr>
              <a:buFontTx/>
              <a:buNone/>
            </a:pPr>
            <a:r>
              <a:rPr lang="en-US" altLang="en-US"/>
              <a:t>	  1)  </a:t>
            </a:r>
            <a:r>
              <a:rPr lang="en-US" altLang="en-US" b="1"/>
              <a:t>Cold front</a:t>
            </a:r>
            <a:r>
              <a:rPr lang="en-US" altLang="en-US"/>
              <a:t> – cold air advancing </a:t>
            </a:r>
          </a:p>
          <a:p>
            <a:pPr>
              <a:buFontTx/>
              <a:buNone/>
            </a:pPr>
            <a:r>
              <a:rPr lang="en-US" altLang="en-US"/>
              <a:t>           toward warm air</a:t>
            </a:r>
          </a:p>
          <a:p>
            <a:pPr>
              <a:buFontTx/>
              <a:buNone/>
            </a:pPr>
            <a:r>
              <a:rPr lang="en-US" altLang="en-US"/>
              <a:t>     2)  </a:t>
            </a:r>
            <a:r>
              <a:rPr lang="en-US" altLang="en-US" b="1"/>
              <a:t>Warm front</a:t>
            </a:r>
            <a:r>
              <a:rPr lang="en-US" altLang="en-US"/>
              <a:t> – warm air advancing </a:t>
            </a:r>
          </a:p>
          <a:p>
            <a:pPr>
              <a:buFontTx/>
              <a:buNone/>
            </a:pPr>
            <a:r>
              <a:rPr lang="en-US" altLang="en-US"/>
              <a:t>           toward cold air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F8ADE43-1FB9-4981-965D-4E46EDB5C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Fronts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3BBA506-26A0-4ED6-A4BE-C28BB2ABC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525963"/>
          </a:xfrm>
        </p:spPr>
        <p:txBody>
          <a:bodyPr/>
          <a:lstStyle/>
          <a:p>
            <a:r>
              <a:rPr lang="en-US" altLang="en-US"/>
              <a:t>There are 4 different kinds of fronts:</a:t>
            </a:r>
          </a:p>
          <a:p>
            <a:pPr>
              <a:buFontTx/>
              <a:buNone/>
            </a:pPr>
            <a:r>
              <a:rPr lang="en-US" altLang="en-US"/>
              <a:t>	  1)  </a:t>
            </a:r>
            <a:r>
              <a:rPr lang="en-US" altLang="en-US" b="1"/>
              <a:t>Cold front</a:t>
            </a:r>
            <a:r>
              <a:rPr lang="en-US" altLang="en-US"/>
              <a:t> – cold air advancing </a:t>
            </a:r>
          </a:p>
          <a:p>
            <a:pPr>
              <a:buFontTx/>
              <a:buNone/>
            </a:pPr>
            <a:r>
              <a:rPr lang="en-US" altLang="en-US"/>
              <a:t>           toward warm air</a:t>
            </a:r>
          </a:p>
          <a:p>
            <a:pPr>
              <a:buFontTx/>
              <a:buNone/>
            </a:pPr>
            <a:r>
              <a:rPr lang="en-US" altLang="en-US"/>
              <a:t>     2)  </a:t>
            </a:r>
            <a:r>
              <a:rPr lang="en-US" altLang="en-US" b="1"/>
              <a:t>Warm front</a:t>
            </a:r>
            <a:r>
              <a:rPr lang="en-US" altLang="en-US"/>
              <a:t> – warm air advancing </a:t>
            </a:r>
          </a:p>
          <a:p>
            <a:pPr>
              <a:buFontTx/>
              <a:buNone/>
            </a:pPr>
            <a:r>
              <a:rPr lang="en-US" altLang="en-US"/>
              <a:t>           toward cold air</a:t>
            </a:r>
          </a:p>
          <a:p>
            <a:pPr>
              <a:buFontTx/>
              <a:buNone/>
            </a:pPr>
            <a:r>
              <a:rPr lang="en-US" altLang="en-US"/>
              <a:t>	  3)  </a:t>
            </a:r>
            <a:r>
              <a:rPr lang="en-US" altLang="en-US" b="1"/>
              <a:t>Stationary front</a:t>
            </a:r>
            <a:r>
              <a:rPr lang="en-US" altLang="en-US"/>
              <a:t> – air mass boundary </a:t>
            </a:r>
          </a:p>
          <a:p>
            <a:pPr>
              <a:buFontTx/>
              <a:buNone/>
            </a:pPr>
            <a:r>
              <a:rPr lang="en-US" altLang="en-US"/>
              <a:t>           that isn’t moving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AF80B35-CF71-44A4-850C-A84463724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Fronts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15787B9-82F7-4787-82CC-C0D067AEF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525963"/>
          </a:xfrm>
        </p:spPr>
        <p:txBody>
          <a:bodyPr/>
          <a:lstStyle/>
          <a:p>
            <a:r>
              <a:rPr lang="en-US" altLang="en-US"/>
              <a:t>There are 4 different kinds of fronts:</a:t>
            </a:r>
          </a:p>
          <a:p>
            <a:pPr>
              <a:buFontTx/>
              <a:buNone/>
            </a:pPr>
            <a:r>
              <a:rPr lang="en-US" altLang="en-US"/>
              <a:t>	  1)  </a:t>
            </a:r>
            <a:r>
              <a:rPr lang="en-US" altLang="en-US" b="1"/>
              <a:t>Cold front</a:t>
            </a:r>
            <a:r>
              <a:rPr lang="en-US" altLang="en-US"/>
              <a:t> – cold air advancing </a:t>
            </a:r>
          </a:p>
          <a:p>
            <a:pPr>
              <a:buFontTx/>
              <a:buNone/>
            </a:pPr>
            <a:r>
              <a:rPr lang="en-US" altLang="en-US"/>
              <a:t>           toward warm air</a:t>
            </a:r>
          </a:p>
          <a:p>
            <a:pPr>
              <a:buFontTx/>
              <a:buNone/>
            </a:pPr>
            <a:r>
              <a:rPr lang="en-US" altLang="en-US"/>
              <a:t>     2)  </a:t>
            </a:r>
            <a:r>
              <a:rPr lang="en-US" altLang="en-US" b="1"/>
              <a:t>Warm front</a:t>
            </a:r>
            <a:r>
              <a:rPr lang="en-US" altLang="en-US"/>
              <a:t> – warm air advancing </a:t>
            </a:r>
          </a:p>
          <a:p>
            <a:pPr>
              <a:buFontTx/>
              <a:buNone/>
            </a:pPr>
            <a:r>
              <a:rPr lang="en-US" altLang="en-US"/>
              <a:t>           toward cold air</a:t>
            </a:r>
          </a:p>
          <a:p>
            <a:pPr>
              <a:buFontTx/>
              <a:buNone/>
            </a:pPr>
            <a:r>
              <a:rPr lang="en-US" altLang="en-US"/>
              <a:t>	  3)  </a:t>
            </a:r>
            <a:r>
              <a:rPr lang="en-US" altLang="en-US" b="1"/>
              <a:t>Stationary front</a:t>
            </a:r>
            <a:r>
              <a:rPr lang="en-US" altLang="en-US"/>
              <a:t> – air mass boundary </a:t>
            </a:r>
          </a:p>
          <a:p>
            <a:pPr>
              <a:buFontTx/>
              <a:buNone/>
            </a:pPr>
            <a:r>
              <a:rPr lang="en-US" altLang="en-US"/>
              <a:t>           that isn’t moving</a:t>
            </a:r>
          </a:p>
          <a:p>
            <a:pPr>
              <a:buFontTx/>
              <a:buNone/>
            </a:pPr>
            <a:r>
              <a:rPr lang="en-US" altLang="en-US"/>
              <a:t>	  4)  </a:t>
            </a:r>
            <a:r>
              <a:rPr lang="en-US" altLang="en-US" b="1"/>
              <a:t>Occluded front</a:t>
            </a:r>
            <a:r>
              <a:rPr lang="en-US" altLang="en-US"/>
              <a:t> – cold air advancing </a:t>
            </a:r>
          </a:p>
          <a:p>
            <a:pPr>
              <a:buFontTx/>
              <a:buNone/>
            </a:pPr>
            <a:r>
              <a:rPr lang="en-US" altLang="en-US"/>
              <a:t>           toward </a:t>
            </a:r>
            <a:r>
              <a:rPr lang="en-US" altLang="en-US" i="1"/>
              <a:t>cool</a:t>
            </a:r>
            <a:r>
              <a:rPr lang="en-US" altLang="en-US"/>
              <a:t> air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BCCC987-4E8C-42BB-A24C-731D5903A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Cold Fronts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DE0A55F-F82E-4658-8EF2-EC0B0750F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Cold fronts are at the leading edge of advancing cold air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7ECFF70-6A8A-4F3E-9489-AC1589EA7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Cold Fronts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F7E70BB-0FCA-4102-8301-82E4E7560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Cold fronts are at the leading edge of advancing cold air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2EBAC062-5D44-4C78-A7BD-EFC2FFDB1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2400" r="4451" b="72000"/>
          <a:stretch>
            <a:fillRect/>
          </a:stretch>
        </p:blipFill>
        <p:spPr bwMode="auto">
          <a:xfrm>
            <a:off x="1219200" y="2743200"/>
            <a:ext cx="6629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Text Box 5">
            <a:extLst>
              <a:ext uri="{FF2B5EF4-FFF2-40B4-BE49-F238E27FC236}">
                <a16:creationId xmlns:a16="http://schemas.microsoft.com/office/drawing/2014/main" id="{9EF978A9-3D41-438C-9613-EABA0628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2672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Cold air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B1F22838-96E3-4D10-946D-5123B1BDC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9530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Warm air</a:t>
            </a:r>
          </a:p>
        </p:txBody>
      </p:sp>
      <p:sp>
        <p:nvSpPr>
          <p:cNvPr id="60423" name="Text Box 7">
            <a:extLst>
              <a:ext uri="{FF2B5EF4-FFF2-40B4-BE49-F238E27FC236}">
                <a16:creationId xmlns:a16="http://schemas.microsoft.com/office/drawing/2014/main" id="{FD66907B-F194-4F9F-839F-DD71DE04A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Cold air</a:t>
            </a: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9B9D49F9-727B-423D-966A-1E80BE95B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4958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Warm air</a:t>
            </a:r>
          </a:p>
        </p:txBody>
      </p:sp>
      <p:sp>
        <p:nvSpPr>
          <p:cNvPr id="60425" name="Line 9">
            <a:extLst>
              <a:ext uri="{FF2B5EF4-FFF2-40B4-BE49-F238E27FC236}">
                <a16:creationId xmlns:a16="http://schemas.microsoft.com/office/drawing/2014/main" id="{CEB07399-7DC4-41F4-A3C6-515267DC9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495800"/>
            <a:ext cx="533400" cy="838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" name="Line 10">
            <a:extLst>
              <a:ext uri="{FF2B5EF4-FFF2-40B4-BE49-F238E27FC236}">
                <a16:creationId xmlns:a16="http://schemas.microsoft.com/office/drawing/2014/main" id="{8A9B0B2D-F2AC-484E-9E58-A29E0ECA8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953000"/>
            <a:ext cx="7620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F02E365-CD61-4C3C-BB8E-7EFE86510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Cold Fronts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5A2EC70-5F02-45D6-8006-01F987882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Cold fronts are at the leading edge of advancing cold air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 rapid decrease in temperature occurs behind the front</a:t>
            </a:r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C3375CB1-9F9D-42E5-B395-A6395190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2400" r="4451" b="72000"/>
          <a:stretch>
            <a:fillRect/>
          </a:stretch>
        </p:blipFill>
        <p:spPr bwMode="auto">
          <a:xfrm>
            <a:off x="1219200" y="2743200"/>
            <a:ext cx="6629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5" name="Text Box 5">
            <a:extLst>
              <a:ext uri="{FF2B5EF4-FFF2-40B4-BE49-F238E27FC236}">
                <a16:creationId xmlns:a16="http://schemas.microsoft.com/office/drawing/2014/main" id="{24F440B2-8D08-43F9-89F3-866EA4354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2672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Cold air</a:t>
            </a: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0497D2AF-1B5A-4381-99A2-F116DB2D5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9530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Warm air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C01F8009-2EE6-4173-A9D0-A18A86F58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Cold air</a:t>
            </a: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9296E847-B854-4086-AD2C-3994B0E03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4958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Warm air</a:t>
            </a:r>
          </a:p>
        </p:txBody>
      </p:sp>
      <p:sp>
        <p:nvSpPr>
          <p:cNvPr id="61449" name="Line 9">
            <a:extLst>
              <a:ext uri="{FF2B5EF4-FFF2-40B4-BE49-F238E27FC236}">
                <a16:creationId xmlns:a16="http://schemas.microsoft.com/office/drawing/2014/main" id="{216FBCF3-DFA7-4241-B9E5-7E70FBC29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495800"/>
            <a:ext cx="533400" cy="838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Line 10">
            <a:extLst>
              <a:ext uri="{FF2B5EF4-FFF2-40B4-BE49-F238E27FC236}">
                <a16:creationId xmlns:a16="http://schemas.microsoft.com/office/drawing/2014/main" id="{4F508F24-4DC0-4A6F-BAC0-2135D045E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953000"/>
            <a:ext cx="7620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5EDB8F65-8F1C-4216-B160-A0826D1E3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Cold Fronts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1E4A0B9-5145-4116-925F-1326E28C7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/>
              <a:t>Vital Stats</a:t>
            </a:r>
          </a:p>
          <a:p>
            <a:r>
              <a:rPr lang="en-US" altLang="en-US"/>
              <a:t>Move 0-30 mph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C1BAB62-C3EC-4B8F-9AF1-EB63EE9E5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Cold Fronts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03967CE0-42F6-4C3F-B516-30366A91B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/>
              <a:t>Vital Stats</a:t>
            </a:r>
          </a:p>
          <a:p>
            <a:r>
              <a:rPr lang="en-US" altLang="en-US"/>
              <a:t>Move 0-30 mph</a:t>
            </a:r>
          </a:p>
          <a:p>
            <a:r>
              <a:rPr lang="en-US" altLang="en-US"/>
              <a:t>Lift the warm air into which its advancing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1797566B-A109-4832-A368-27EFE0A56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Cold Fronts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9DBA36F-108C-4EEF-B97E-6DB18828E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/>
              <a:t>Vital Stats</a:t>
            </a:r>
          </a:p>
          <a:p>
            <a:r>
              <a:rPr lang="en-US" altLang="en-US"/>
              <a:t>Move 0-30 mph</a:t>
            </a:r>
          </a:p>
          <a:p>
            <a:r>
              <a:rPr lang="en-US" altLang="en-US"/>
              <a:t>Lift the warm air into which its advancing</a:t>
            </a:r>
          </a:p>
          <a:p>
            <a:r>
              <a:rPr lang="en-US" altLang="en-US"/>
              <a:t>Often produce brief, intense showers and thunderstorms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4800D4F-9EC2-4DD9-8B42-2D3423372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Cold Fronts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387AFC9-BC4A-452B-A61D-8A3295F09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/>
              <a:t>Vital Stats</a:t>
            </a:r>
          </a:p>
          <a:p>
            <a:r>
              <a:rPr lang="en-US" altLang="en-US"/>
              <a:t>Move 0-30 mph</a:t>
            </a:r>
          </a:p>
          <a:p>
            <a:r>
              <a:rPr lang="en-US" altLang="en-US"/>
              <a:t>Lift the warm air into which its advancing</a:t>
            </a:r>
          </a:p>
          <a:p>
            <a:r>
              <a:rPr lang="en-US" altLang="en-US"/>
              <a:t>Often produce brief, intense showers and thunderstorms</a:t>
            </a:r>
          </a:p>
          <a:p>
            <a:r>
              <a:rPr lang="en-US" altLang="en-US"/>
              <a:t>Often located in a pressure trough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B133C7F-BFDF-4990-866A-4EE07992C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Formation of Air Masses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AF686FA-0E6B-4D9E-994E-662C9908D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Air masses attain their characteristics from the part of earth’s surface over which they exist</a:t>
            </a:r>
          </a:p>
          <a:p>
            <a:pPr algn="ctr">
              <a:buFontTx/>
              <a:buNone/>
            </a:pPr>
            <a:r>
              <a:rPr lang="en-US" altLang="en-US"/>
              <a:t>    </a:t>
            </a:r>
            <a:r>
              <a:rPr lang="en-US" altLang="en-US" u="sng"/>
              <a:t>Simple Examples</a:t>
            </a:r>
            <a:r>
              <a:rPr lang="en-US" altLang="en-US"/>
              <a:t> </a:t>
            </a:r>
          </a:p>
          <a:p>
            <a:pPr>
              <a:buFontTx/>
              <a:buNone/>
            </a:pPr>
            <a:r>
              <a:rPr lang="en-US" altLang="en-US"/>
              <a:t>      - air sitting over tropical ocean becomes    </a:t>
            </a:r>
          </a:p>
          <a:p>
            <a:pPr>
              <a:buFontTx/>
              <a:buNone/>
            </a:pPr>
            <a:r>
              <a:rPr lang="en-US" altLang="en-US"/>
              <a:t>        warm and moist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      - air sitting over a desert will be warm</a:t>
            </a:r>
          </a:p>
          <a:p>
            <a:pPr>
              <a:buFontTx/>
              <a:buNone/>
            </a:pPr>
            <a:r>
              <a:rPr lang="en-US" altLang="en-US"/>
              <a:t>        and dry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274CF5BC-1906-4519-96BB-BE999AB19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Cold Fronts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C99B694-3D00-4DD4-9E18-EC24653CE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/>
              <a:t>Vital Stats</a:t>
            </a:r>
          </a:p>
          <a:p>
            <a:r>
              <a:rPr lang="en-US" altLang="en-US"/>
              <a:t>Move 0-30 mph</a:t>
            </a:r>
          </a:p>
          <a:p>
            <a:r>
              <a:rPr lang="en-US" altLang="en-US"/>
              <a:t>Lift the warm air into which its advancing</a:t>
            </a:r>
          </a:p>
          <a:p>
            <a:r>
              <a:rPr lang="en-US" altLang="en-US"/>
              <a:t>Often produce brief, intense showers and thunderstorms</a:t>
            </a:r>
          </a:p>
          <a:p>
            <a:r>
              <a:rPr lang="en-US" altLang="en-US"/>
              <a:t>Often located in a pressure trough</a:t>
            </a:r>
          </a:p>
          <a:p>
            <a:r>
              <a:rPr lang="en-US" altLang="en-US"/>
              <a:t>Usually are associated with a strong decrease in moisture as well as temperature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7FAAEF3A-B3A6-4ADC-8DA5-4898A25C0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Cold Fronts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E05D882-F49E-4AAD-904B-A1F73A8D1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/>
              <a:t>Vital Stats</a:t>
            </a:r>
          </a:p>
          <a:p>
            <a:r>
              <a:rPr lang="en-US" altLang="en-US"/>
              <a:t>Move 0-30 mph</a:t>
            </a:r>
          </a:p>
          <a:p>
            <a:r>
              <a:rPr lang="en-US" altLang="en-US"/>
              <a:t>Lift the warm air into which its advancing</a:t>
            </a:r>
          </a:p>
          <a:p>
            <a:r>
              <a:rPr lang="en-US" altLang="en-US"/>
              <a:t>Often produce brief, intense showers and thunderstorms</a:t>
            </a:r>
          </a:p>
          <a:p>
            <a:r>
              <a:rPr lang="en-US" altLang="en-US"/>
              <a:t>Often located in a pressure trough</a:t>
            </a:r>
          </a:p>
          <a:p>
            <a:r>
              <a:rPr lang="en-US" altLang="en-US"/>
              <a:t>Usually are associated with a strong decrease in moisture as well as temperature</a:t>
            </a:r>
          </a:p>
          <a:p>
            <a:r>
              <a:rPr lang="en-US" altLang="en-US"/>
              <a:t>1:100 vertical slope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3148E3E-F764-4B2A-A882-E7CE7B152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Cold Fronts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AA46113-9B94-4DE7-93CE-6A71D8833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/>
              <a:t>Vital Stats</a:t>
            </a:r>
          </a:p>
          <a:p>
            <a:r>
              <a:rPr lang="en-US" altLang="en-US"/>
              <a:t>Move 0-30 mph</a:t>
            </a:r>
          </a:p>
          <a:p>
            <a:r>
              <a:rPr lang="en-US" altLang="en-US"/>
              <a:t>Lift the warm air into which its advancing</a:t>
            </a:r>
          </a:p>
          <a:p>
            <a:r>
              <a:rPr lang="en-US" altLang="en-US"/>
              <a:t>Often produce brief, intense showers and thunderstorms</a:t>
            </a:r>
          </a:p>
          <a:p>
            <a:r>
              <a:rPr lang="en-US" altLang="en-US"/>
              <a:t>Often located in a pressure trough</a:t>
            </a:r>
          </a:p>
          <a:p>
            <a:r>
              <a:rPr lang="en-US" altLang="en-US"/>
              <a:t>Usually are associated with a strong decrease in moisture as well as temperature</a:t>
            </a:r>
          </a:p>
          <a:p>
            <a:r>
              <a:rPr lang="en-US" altLang="en-US"/>
              <a:t>1:100 vertical slope</a:t>
            </a:r>
          </a:p>
          <a:p>
            <a:r>
              <a:rPr lang="en-US" altLang="en-US"/>
              <a:t>Wind shift is typically southerly to westerly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8932F62-6A43-4478-BEF7-F4966D69A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Cold Fronts</a:t>
            </a:r>
          </a:p>
        </p:txBody>
      </p:sp>
      <p:pic>
        <p:nvPicPr>
          <p:cNvPr id="67588" name="Picture 4">
            <a:extLst>
              <a:ext uri="{FF2B5EF4-FFF2-40B4-BE49-F238E27FC236}">
                <a16:creationId xmlns:a16="http://schemas.microsoft.com/office/drawing/2014/main" id="{86F79C97-0879-4F47-A297-171B40CD6CB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30375"/>
            <a:ext cx="8229600" cy="4264025"/>
          </a:xfrm>
          <a:noFill/>
          <a:ln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A8334BA-7935-4889-B4CA-784C5664F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Cold Fronts</a:t>
            </a:r>
          </a:p>
        </p:txBody>
      </p:sp>
      <p:pic>
        <p:nvPicPr>
          <p:cNvPr id="70660" name="Picture 4">
            <a:extLst>
              <a:ext uri="{FF2B5EF4-FFF2-40B4-BE49-F238E27FC236}">
                <a16:creationId xmlns:a16="http://schemas.microsoft.com/office/drawing/2014/main" id="{6423A654-9B11-483E-8DC4-BA73A5A4BE7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398588"/>
            <a:ext cx="6629400" cy="5459412"/>
          </a:xfrm>
          <a:noFill/>
          <a:ln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D3E50F7F-CB03-4CFF-B69D-EFFB0CDAC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Cold Fronts</a:t>
            </a:r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id="{83DBE55C-3FF5-445F-85A1-16CBEFAE8C9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35088"/>
            <a:ext cx="6705600" cy="5522912"/>
          </a:xfrm>
          <a:noFill/>
          <a:ln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6E0A24C-6FA2-4F1D-93B4-F1E128D0A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Warm Fronts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15EE1BA-6748-451D-A58F-0CF6331F2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Warm fronts are at the leading edge of advancing warm air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D47DA9A-9FF8-4081-B64D-326F3BBC4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Warm Fronts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BEA2B8F-DE55-4E84-B852-AA53DC934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Warm fronts are at the leading edge of advancing warm air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FF1F841A-CBB6-4AA8-9067-2A94D6233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0000" r="4451" b="40800"/>
          <a:stretch>
            <a:fillRect/>
          </a:stretch>
        </p:blipFill>
        <p:spPr bwMode="auto">
          <a:xfrm>
            <a:off x="1295400" y="2667000"/>
            <a:ext cx="6629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Text Box 5">
            <a:extLst>
              <a:ext uri="{FF2B5EF4-FFF2-40B4-BE49-F238E27FC236}">
                <a16:creationId xmlns:a16="http://schemas.microsoft.com/office/drawing/2014/main" id="{719F887C-3134-4956-9598-5CE4D2B15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5052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Cold air</a:t>
            </a:r>
          </a:p>
        </p:txBody>
      </p:sp>
      <p:sp>
        <p:nvSpPr>
          <p:cNvPr id="73734" name="Text Box 6">
            <a:extLst>
              <a:ext uri="{FF2B5EF4-FFF2-40B4-BE49-F238E27FC236}">
                <a16:creationId xmlns:a16="http://schemas.microsoft.com/office/drawing/2014/main" id="{6CF60D5F-84E3-456B-A814-A9D9EB6B3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3434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Warm air</a:t>
            </a:r>
          </a:p>
        </p:txBody>
      </p:sp>
      <p:sp>
        <p:nvSpPr>
          <p:cNvPr id="73735" name="Text Box 7">
            <a:extLst>
              <a:ext uri="{FF2B5EF4-FFF2-40B4-BE49-F238E27FC236}">
                <a16:creationId xmlns:a16="http://schemas.microsoft.com/office/drawing/2014/main" id="{CE51ABD0-1427-4084-8587-89EBB933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6576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Cold air</a:t>
            </a:r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3ADF272D-2C2B-41C4-BE60-3B1409F8D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4958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Warm air</a:t>
            </a:r>
          </a:p>
        </p:txBody>
      </p:sp>
      <p:sp>
        <p:nvSpPr>
          <p:cNvPr id="73737" name="Line 9">
            <a:extLst>
              <a:ext uri="{FF2B5EF4-FFF2-40B4-BE49-F238E27FC236}">
                <a16:creationId xmlns:a16="http://schemas.microsoft.com/office/drawing/2014/main" id="{074D0152-F929-44F5-8222-E292FABAFE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352800"/>
            <a:ext cx="762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2A1466F8-3254-4990-A404-D521376CB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Warm Fronts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DD58A64-A9D3-44F8-96A7-738B3E9FA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Warm fronts are at the leading edge of advancing warm air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 decrease in temperature occurs ahead of the front (less pronounced temperature gradient than with a cold front)</a:t>
            </a:r>
          </a:p>
        </p:txBody>
      </p:sp>
      <p:pic>
        <p:nvPicPr>
          <p:cNvPr id="74756" name="Picture 4">
            <a:extLst>
              <a:ext uri="{FF2B5EF4-FFF2-40B4-BE49-F238E27FC236}">
                <a16:creationId xmlns:a16="http://schemas.microsoft.com/office/drawing/2014/main" id="{2D4B0BFD-1C81-4087-B7F7-E3FC09463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0000" r="4451" b="40800"/>
          <a:stretch>
            <a:fillRect/>
          </a:stretch>
        </p:blipFill>
        <p:spPr bwMode="auto">
          <a:xfrm>
            <a:off x="1295400" y="2667000"/>
            <a:ext cx="6629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7" name="Text Box 5">
            <a:extLst>
              <a:ext uri="{FF2B5EF4-FFF2-40B4-BE49-F238E27FC236}">
                <a16:creationId xmlns:a16="http://schemas.microsoft.com/office/drawing/2014/main" id="{A5202062-13BB-43B7-8D76-7E223CDE9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5052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Cold air</a:t>
            </a:r>
          </a:p>
        </p:txBody>
      </p:sp>
      <p:sp>
        <p:nvSpPr>
          <p:cNvPr id="74758" name="Text Box 6">
            <a:extLst>
              <a:ext uri="{FF2B5EF4-FFF2-40B4-BE49-F238E27FC236}">
                <a16:creationId xmlns:a16="http://schemas.microsoft.com/office/drawing/2014/main" id="{1BB9F8E4-4C81-4A85-810F-F0DC0C511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3434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Warm air</a:t>
            </a:r>
          </a:p>
        </p:txBody>
      </p:sp>
      <p:sp>
        <p:nvSpPr>
          <p:cNvPr id="74759" name="Text Box 7">
            <a:extLst>
              <a:ext uri="{FF2B5EF4-FFF2-40B4-BE49-F238E27FC236}">
                <a16:creationId xmlns:a16="http://schemas.microsoft.com/office/drawing/2014/main" id="{BDD5C934-6BA9-4BB9-B678-90111B48F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6576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Cold air</a:t>
            </a:r>
          </a:p>
        </p:txBody>
      </p:sp>
      <p:sp>
        <p:nvSpPr>
          <p:cNvPr id="74760" name="Text Box 8">
            <a:extLst>
              <a:ext uri="{FF2B5EF4-FFF2-40B4-BE49-F238E27FC236}">
                <a16:creationId xmlns:a16="http://schemas.microsoft.com/office/drawing/2014/main" id="{6A3D239D-E8E6-4AF3-B203-4C65CC402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4958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Warm air</a:t>
            </a:r>
          </a:p>
        </p:txBody>
      </p:sp>
      <p:sp>
        <p:nvSpPr>
          <p:cNvPr id="74761" name="Line 9">
            <a:extLst>
              <a:ext uri="{FF2B5EF4-FFF2-40B4-BE49-F238E27FC236}">
                <a16:creationId xmlns:a16="http://schemas.microsoft.com/office/drawing/2014/main" id="{62A3C8CE-E369-43BD-A071-6C7FD8CE23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352800"/>
            <a:ext cx="762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6B45BA7-D10A-4ECD-A999-25191BF57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Warm Fronts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A6B81F12-3C1F-4382-9651-9E1FCDC1E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/>
              <a:t>Vital Stats</a:t>
            </a:r>
          </a:p>
          <a:p>
            <a:r>
              <a:rPr lang="en-US" altLang="en-US"/>
              <a:t>Move 0-12 mph</a:t>
            </a:r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A3E42B4-59AA-4E22-BABA-9761D14CD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Formation of Air Masses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FB6CEE5-4C57-4E83-A5E8-6C263FFA7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Source region</a:t>
            </a:r>
            <a:r>
              <a:rPr lang="en-US" altLang="en-US"/>
              <a:t> – an area of earth where air masses form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E024122-D962-4886-9F07-3664F483C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Warm Fronts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7B6D4C7-D80C-4A56-9352-4A02E17EB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/>
              <a:t>Vital Stats</a:t>
            </a:r>
          </a:p>
          <a:p>
            <a:r>
              <a:rPr lang="en-US" altLang="en-US"/>
              <a:t>Move 0-12 mph</a:t>
            </a:r>
          </a:p>
          <a:p>
            <a:r>
              <a:rPr lang="en-US" altLang="en-US"/>
              <a:t>Warm air </a:t>
            </a:r>
            <a:r>
              <a:rPr lang="en-US" altLang="en-US" b="1"/>
              <a:t>overruns</a:t>
            </a:r>
            <a:r>
              <a:rPr lang="en-US" altLang="en-US"/>
              <a:t> cold air</a:t>
            </a:r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B37B6FB8-2AEE-462A-ACD7-794180947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Warm Fronts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7930434-8697-4F8A-8091-B98ED0134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/>
              <a:t>Vital Stats</a:t>
            </a:r>
          </a:p>
          <a:p>
            <a:r>
              <a:rPr lang="en-US" altLang="en-US"/>
              <a:t>Move 0-12 mph</a:t>
            </a:r>
          </a:p>
          <a:p>
            <a:r>
              <a:rPr lang="en-US" altLang="en-US"/>
              <a:t>Warm air </a:t>
            </a:r>
            <a:r>
              <a:rPr lang="en-US" altLang="en-US" b="1"/>
              <a:t>overruns</a:t>
            </a:r>
            <a:r>
              <a:rPr lang="en-US" altLang="en-US"/>
              <a:t> cold air</a:t>
            </a:r>
          </a:p>
          <a:p>
            <a:r>
              <a:rPr lang="en-US" altLang="en-US"/>
              <a:t>Often produce long-lasting, steady, stratiform precipitation</a:t>
            </a:r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6D0EFFAB-2058-48B9-91B1-457858883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Warm Fronts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ED28CB6-76A5-4164-B6B6-AEF82E5F0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/>
              <a:t>Vital Stats</a:t>
            </a:r>
          </a:p>
          <a:p>
            <a:r>
              <a:rPr lang="en-US" altLang="en-US"/>
              <a:t>Move 0-12 mph</a:t>
            </a:r>
          </a:p>
          <a:p>
            <a:r>
              <a:rPr lang="en-US" altLang="en-US"/>
              <a:t>Warm air </a:t>
            </a:r>
            <a:r>
              <a:rPr lang="en-US" altLang="en-US" b="1"/>
              <a:t>overruns</a:t>
            </a:r>
            <a:r>
              <a:rPr lang="en-US" altLang="en-US"/>
              <a:t> cold air</a:t>
            </a:r>
          </a:p>
          <a:p>
            <a:r>
              <a:rPr lang="en-US" altLang="en-US"/>
              <a:t>Often produce long-lasting, steady, stratiform precipitation</a:t>
            </a:r>
          </a:p>
          <a:p>
            <a:r>
              <a:rPr lang="en-US" altLang="en-US"/>
              <a:t>Often located in a pressure trough</a:t>
            </a:r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6AA12C8-C8A7-4593-A225-2A5EAE4E8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Warm Fronts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2A5CD2-5C41-4195-B6EE-EB4CE07B6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/>
              <a:t>Vital Stats</a:t>
            </a:r>
          </a:p>
          <a:p>
            <a:r>
              <a:rPr lang="en-US" altLang="en-US"/>
              <a:t>Move 0-12 mph</a:t>
            </a:r>
          </a:p>
          <a:p>
            <a:r>
              <a:rPr lang="en-US" altLang="en-US"/>
              <a:t>Warm air </a:t>
            </a:r>
            <a:r>
              <a:rPr lang="en-US" altLang="en-US" b="1"/>
              <a:t>overruns</a:t>
            </a:r>
            <a:r>
              <a:rPr lang="en-US" altLang="en-US"/>
              <a:t> cold air</a:t>
            </a:r>
          </a:p>
          <a:p>
            <a:r>
              <a:rPr lang="en-US" altLang="en-US"/>
              <a:t>Often produce long-lasting, steady, stratiform precipitation</a:t>
            </a:r>
          </a:p>
          <a:p>
            <a:r>
              <a:rPr lang="en-US" altLang="en-US"/>
              <a:t>Often located in a pressure trough</a:t>
            </a:r>
          </a:p>
          <a:p>
            <a:r>
              <a:rPr lang="en-US" altLang="en-US"/>
              <a:t>Usually are associated with an increase in moisture as well as temperature</a:t>
            </a:r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45249182-C5A6-441F-9433-1689729BB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Warm Fronts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308AE142-5C9B-47FA-AE8D-78C944ED5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/>
              <a:t>Vital Stats</a:t>
            </a:r>
          </a:p>
          <a:p>
            <a:r>
              <a:rPr lang="en-US" altLang="en-US"/>
              <a:t>Move 0-12 mph</a:t>
            </a:r>
          </a:p>
          <a:p>
            <a:r>
              <a:rPr lang="en-US" altLang="en-US"/>
              <a:t>Warm air </a:t>
            </a:r>
            <a:r>
              <a:rPr lang="en-US" altLang="en-US" b="1"/>
              <a:t>overruns</a:t>
            </a:r>
            <a:r>
              <a:rPr lang="en-US" altLang="en-US"/>
              <a:t> cold air</a:t>
            </a:r>
          </a:p>
          <a:p>
            <a:r>
              <a:rPr lang="en-US" altLang="en-US"/>
              <a:t>Often produce long-lasting, steady, stratiform precipitation</a:t>
            </a:r>
          </a:p>
          <a:p>
            <a:r>
              <a:rPr lang="en-US" altLang="en-US"/>
              <a:t>Often located in a pressure trough</a:t>
            </a:r>
          </a:p>
          <a:p>
            <a:r>
              <a:rPr lang="en-US" altLang="en-US"/>
              <a:t>Usually are associated with an increase in moisture as well as temperature</a:t>
            </a:r>
          </a:p>
          <a:p>
            <a:r>
              <a:rPr lang="en-US" altLang="en-US"/>
              <a:t>1:200 vertical slope</a:t>
            </a:r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0ED121C5-9908-4E90-A922-7ABD20538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Warm Fronts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BDB557BA-9980-4048-8EE3-2A7AF7922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/>
              <a:t>Vital Stats</a:t>
            </a:r>
          </a:p>
          <a:p>
            <a:r>
              <a:rPr lang="en-US" altLang="en-US"/>
              <a:t>Move 0-12 mph</a:t>
            </a:r>
          </a:p>
          <a:p>
            <a:r>
              <a:rPr lang="en-US" altLang="en-US"/>
              <a:t>Warm air </a:t>
            </a:r>
            <a:r>
              <a:rPr lang="en-US" altLang="en-US" b="1"/>
              <a:t>overruns</a:t>
            </a:r>
            <a:r>
              <a:rPr lang="en-US" altLang="en-US"/>
              <a:t> cold air</a:t>
            </a:r>
          </a:p>
          <a:p>
            <a:r>
              <a:rPr lang="en-US" altLang="en-US"/>
              <a:t>Often produce long-lasting, steady, stratiform precipitation</a:t>
            </a:r>
          </a:p>
          <a:p>
            <a:r>
              <a:rPr lang="en-US" altLang="en-US"/>
              <a:t>Often located in a pressure trough</a:t>
            </a:r>
          </a:p>
          <a:p>
            <a:r>
              <a:rPr lang="en-US" altLang="en-US"/>
              <a:t>Usually are associated with an increase in moisture as well as temperature</a:t>
            </a:r>
          </a:p>
          <a:p>
            <a:r>
              <a:rPr lang="en-US" altLang="en-US"/>
              <a:t>1:200 vertical slope</a:t>
            </a:r>
          </a:p>
          <a:p>
            <a:r>
              <a:rPr lang="en-US" altLang="en-US"/>
              <a:t>Wind shift is typically easterly to southerly </a:t>
            </a:r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9F4E48C7-53D7-4532-AB9E-AE1B8C7A9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Warm Fronts</a:t>
            </a:r>
          </a:p>
        </p:txBody>
      </p:sp>
      <p:pic>
        <p:nvPicPr>
          <p:cNvPr id="89092" name="Picture 4">
            <a:extLst>
              <a:ext uri="{FF2B5EF4-FFF2-40B4-BE49-F238E27FC236}">
                <a16:creationId xmlns:a16="http://schemas.microsoft.com/office/drawing/2014/main" id="{4B387EFE-5AA5-4D6F-99A9-55061B38C3D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60588"/>
            <a:ext cx="8229600" cy="3405187"/>
          </a:xfrm>
          <a:noFill/>
          <a:ln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49838B5-3217-41D0-B992-BAA528393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Warm Fronts</a:t>
            </a:r>
          </a:p>
        </p:txBody>
      </p:sp>
      <p:pic>
        <p:nvPicPr>
          <p:cNvPr id="90115" name="Picture 3">
            <a:extLst>
              <a:ext uri="{FF2B5EF4-FFF2-40B4-BE49-F238E27FC236}">
                <a16:creationId xmlns:a16="http://schemas.microsoft.com/office/drawing/2014/main" id="{0CBAFE1F-31FA-4F3D-B551-2CE96ED4BDA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398588"/>
            <a:ext cx="6629400" cy="5459412"/>
          </a:xfrm>
          <a:noFill/>
          <a:ln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D082E257-99F8-4406-884F-54148C9A7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Stationary Fronts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513EEA7-1AE5-4A27-9F8F-A90C3A041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Stationary fronts are located at a boundary between air masses that isn’t moving</a:t>
            </a:r>
          </a:p>
        </p:txBody>
      </p:sp>
      <p:pic>
        <p:nvPicPr>
          <p:cNvPr id="92164" name="Picture 4">
            <a:extLst>
              <a:ext uri="{FF2B5EF4-FFF2-40B4-BE49-F238E27FC236}">
                <a16:creationId xmlns:a16="http://schemas.microsoft.com/office/drawing/2014/main" id="{21A52205-53D4-4BB9-8557-32451269B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52800" r="4451" b="20760"/>
          <a:stretch>
            <a:fillRect/>
          </a:stretch>
        </p:blipFill>
        <p:spPr bwMode="auto">
          <a:xfrm>
            <a:off x="1295400" y="2971800"/>
            <a:ext cx="66294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5" name="Text Box 5">
            <a:extLst>
              <a:ext uri="{FF2B5EF4-FFF2-40B4-BE49-F238E27FC236}">
                <a16:creationId xmlns:a16="http://schemas.microsoft.com/office/drawing/2014/main" id="{8000E700-9A35-4C0E-9DD2-FAD2C1CBE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2672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Cold air</a:t>
            </a:r>
          </a:p>
        </p:txBody>
      </p:sp>
      <p:sp>
        <p:nvSpPr>
          <p:cNvPr id="92166" name="Text Box 6">
            <a:extLst>
              <a:ext uri="{FF2B5EF4-FFF2-40B4-BE49-F238E27FC236}">
                <a16:creationId xmlns:a16="http://schemas.microsoft.com/office/drawing/2014/main" id="{8479852D-CE2C-430D-A457-C7359C862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1816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Warm air</a:t>
            </a:r>
          </a:p>
        </p:txBody>
      </p:sp>
      <p:sp>
        <p:nvSpPr>
          <p:cNvPr id="92167" name="Text Box 7">
            <a:extLst>
              <a:ext uri="{FF2B5EF4-FFF2-40B4-BE49-F238E27FC236}">
                <a16:creationId xmlns:a16="http://schemas.microsoft.com/office/drawing/2014/main" id="{9370932D-2729-40AF-BCD6-BF9F9400B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672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Cold air</a:t>
            </a:r>
          </a:p>
        </p:txBody>
      </p:sp>
      <p:sp>
        <p:nvSpPr>
          <p:cNvPr id="92168" name="Text Box 8">
            <a:extLst>
              <a:ext uri="{FF2B5EF4-FFF2-40B4-BE49-F238E27FC236}">
                <a16:creationId xmlns:a16="http://schemas.microsoft.com/office/drawing/2014/main" id="{23072A7B-A244-4813-9BA6-2D9383ECF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054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Warm air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8BD7931A-3C6A-442E-A1E6-97F6D6507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Occluded Fronts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43171C0-09E1-4848-BE91-1010BFFD4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Occluded fronts form when a cold front catches up with a warm front (traditional explanation)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96260" name="Picture 4">
            <a:extLst>
              <a:ext uri="{FF2B5EF4-FFF2-40B4-BE49-F238E27FC236}">
                <a16:creationId xmlns:a16="http://schemas.microsoft.com/office/drawing/2014/main" id="{6FE15EC7-9761-4987-8F4A-142986CDB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74400" r="4451" b="6000"/>
          <a:stretch>
            <a:fillRect/>
          </a:stretch>
        </p:blipFill>
        <p:spPr bwMode="auto">
          <a:xfrm>
            <a:off x="1371600" y="3200400"/>
            <a:ext cx="6629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1" name="Text Box 5">
            <a:extLst>
              <a:ext uri="{FF2B5EF4-FFF2-40B4-BE49-F238E27FC236}">
                <a16:creationId xmlns:a16="http://schemas.microsoft.com/office/drawing/2014/main" id="{4C05230F-131B-427A-8B64-9BE1C4EDB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816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Cold air</a:t>
            </a:r>
          </a:p>
        </p:txBody>
      </p:sp>
      <p:sp>
        <p:nvSpPr>
          <p:cNvPr id="96262" name="Text Box 6">
            <a:extLst>
              <a:ext uri="{FF2B5EF4-FFF2-40B4-BE49-F238E27FC236}">
                <a16:creationId xmlns:a16="http://schemas.microsoft.com/office/drawing/2014/main" id="{22CBEA04-D034-44DD-A266-0E02BF913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196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Cool air</a:t>
            </a:r>
          </a:p>
        </p:txBody>
      </p:sp>
      <p:sp>
        <p:nvSpPr>
          <p:cNvPr id="96263" name="Text Box 7">
            <a:extLst>
              <a:ext uri="{FF2B5EF4-FFF2-40B4-BE49-F238E27FC236}">
                <a16:creationId xmlns:a16="http://schemas.microsoft.com/office/drawing/2014/main" id="{61B5BB6B-54B0-47DF-A8AD-8745A9EE0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1816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Cold air</a:t>
            </a:r>
          </a:p>
        </p:txBody>
      </p:sp>
      <p:sp>
        <p:nvSpPr>
          <p:cNvPr id="96264" name="Text Box 8">
            <a:extLst>
              <a:ext uri="{FF2B5EF4-FFF2-40B4-BE49-F238E27FC236}">
                <a16:creationId xmlns:a16="http://schemas.microsoft.com/office/drawing/2014/main" id="{B5384C42-0B90-4ACB-945C-B20E91EEB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4196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Cool air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E83336C-D59A-4403-B567-C2D2C5568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Formation of Air Masses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110BEA7-6D0F-4974-9CEC-1AB6B16C3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Source region</a:t>
            </a:r>
            <a:r>
              <a:rPr lang="en-US" altLang="en-US"/>
              <a:t> – an area of earth where air masses form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     - Source regions are very large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98C26D7C-A810-44C5-AD69-A87ADE48C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Occluded Fronts: The Traditional Explanation</a:t>
            </a:r>
          </a:p>
        </p:txBody>
      </p:sp>
      <p:pic>
        <p:nvPicPr>
          <p:cNvPr id="98308" name="Picture 4">
            <a:extLst>
              <a:ext uri="{FF2B5EF4-FFF2-40B4-BE49-F238E27FC236}">
                <a16:creationId xmlns:a16="http://schemas.microsoft.com/office/drawing/2014/main" id="{135DDF37-F805-49CF-9A53-04509946964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19338"/>
            <a:ext cx="8229600" cy="3090862"/>
          </a:xfrm>
          <a:noFill/>
          <a:ln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0AD2984-37F1-40F4-A86D-C78AD33E6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Occluded Fronts: The Traditional Explanation</a:t>
            </a:r>
          </a:p>
        </p:txBody>
      </p:sp>
      <p:pic>
        <p:nvPicPr>
          <p:cNvPr id="99332" name="Picture 4">
            <a:extLst>
              <a:ext uri="{FF2B5EF4-FFF2-40B4-BE49-F238E27FC236}">
                <a16:creationId xmlns:a16="http://schemas.microsoft.com/office/drawing/2014/main" id="{635AAF95-79C2-4069-ADE5-384A43B3E4E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17750"/>
            <a:ext cx="8229600" cy="3090863"/>
          </a:xfrm>
          <a:noFill/>
          <a:ln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E1B22107-2B0E-47BE-8559-BDA82E36E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Occluded Fronts: The Traditional Explanation</a:t>
            </a:r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DFF83EAD-3178-4D71-A6EB-E3049EA0E5B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17750"/>
            <a:ext cx="8229600" cy="3090863"/>
          </a:xfrm>
          <a:noFill/>
          <a:ln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C4CFA0D8-493E-4C77-95BA-DD546D62A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Drylines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51557E81-37E8-4258-A5A0-89AD62BB4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Drylines exist at a boundary between a dry and moist air mass (without a temperature gradient)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17A5180B-F54F-4A5B-BBEB-6767A4DAF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Drylines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45F0B37E-0AAD-4D4B-8976-9FCCBFD88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Drylines exist at a boundary between a dry and moist air mass (without a temperature gradient)</a:t>
            </a:r>
          </a:p>
          <a:p>
            <a:r>
              <a:rPr lang="en-US" altLang="en-US"/>
              <a:t>Advancing drylines act like cold fronts since dry air is more dense than moist air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C6C05B98-D2A6-4736-A8D2-2E956FE87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Drylines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AC4C59CE-DA83-44D4-B6C9-80407DA66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Drylines exist at a boundary between a dry and moist air mass (without a temperature gradient)</a:t>
            </a:r>
          </a:p>
          <a:p>
            <a:r>
              <a:rPr lang="en-US" altLang="en-US"/>
              <a:t>Advancing drylines act like cold fronts since dry air is more dense than moist air</a:t>
            </a:r>
          </a:p>
          <a:p>
            <a:r>
              <a:rPr lang="en-US" altLang="en-US"/>
              <a:t>Drylines are very common in the South Plains (due to local geography)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F0ACB592-7D9F-45B4-B273-EEA193487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Drylines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7DBDC3DF-074A-4A20-83AC-ABDECA1B0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Drylines exist at a boundary between a dry and moist air mass (without a temperature gradient)</a:t>
            </a:r>
          </a:p>
          <a:p>
            <a:r>
              <a:rPr lang="en-US" altLang="en-US"/>
              <a:t>Advancing drylines act like cold fronts since dry air is more dense than moist air</a:t>
            </a:r>
          </a:p>
          <a:p>
            <a:r>
              <a:rPr lang="en-US" altLang="en-US"/>
              <a:t>Drylines are very common in the South Plains (due to local geography)</a:t>
            </a:r>
          </a:p>
          <a:p>
            <a:r>
              <a:rPr lang="en-US" altLang="en-US"/>
              <a:t>Severe weather is common along drylines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5FC4F914-D85A-4FE9-A9A1-E823334F9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Drylines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5DE04960-EA2C-4315-9A37-4FD678CE2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Drylines exist at a boundary between a dry and moist air mass (without a temperature gradient)</a:t>
            </a:r>
          </a:p>
          <a:p>
            <a:r>
              <a:rPr lang="en-US" altLang="en-US"/>
              <a:t>Advancing drylines act like cold fronts since dry air is more dense than moist air</a:t>
            </a:r>
          </a:p>
          <a:p>
            <a:r>
              <a:rPr lang="en-US" altLang="en-US"/>
              <a:t>Drylines are very common in the South Plains (due to local geography)</a:t>
            </a:r>
          </a:p>
          <a:p>
            <a:r>
              <a:rPr lang="en-US" altLang="en-US"/>
              <a:t>Severe weather is common along drylines</a:t>
            </a:r>
          </a:p>
          <a:p>
            <a:r>
              <a:rPr lang="en-US" altLang="en-US"/>
              <a:t>Drylines can both retreat and advance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731B0BE2-140C-4255-8C38-E7C95AB1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Drylines</a:t>
            </a:r>
          </a:p>
        </p:txBody>
      </p:sp>
      <p:pic>
        <p:nvPicPr>
          <p:cNvPr id="110596" name="Picture 4">
            <a:extLst>
              <a:ext uri="{FF2B5EF4-FFF2-40B4-BE49-F238E27FC236}">
                <a16:creationId xmlns:a16="http://schemas.microsoft.com/office/drawing/2014/main" id="{D0B0248D-B1B4-4B47-B34A-7E8E9587DDF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7924800" cy="5032375"/>
          </a:xfrm>
          <a:noFill/>
          <a:ln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0DAE003D-5A90-4E50-9D3B-5D676D0D9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Drylines</a:t>
            </a:r>
          </a:p>
        </p:txBody>
      </p:sp>
      <p:pic>
        <p:nvPicPr>
          <p:cNvPr id="111620" name="Picture 4">
            <a:extLst>
              <a:ext uri="{FF2B5EF4-FFF2-40B4-BE49-F238E27FC236}">
                <a16:creationId xmlns:a16="http://schemas.microsoft.com/office/drawing/2014/main" id="{1D529831-29B7-4664-BD6E-47EB92E4BB7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71600"/>
            <a:ext cx="6172200" cy="5260975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47CB4E9-C9AB-41D8-B395-75913ADCB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Formation of Air Masses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71F0687-4028-4D99-BADE-36EADC0DD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Source region</a:t>
            </a:r>
            <a:r>
              <a:rPr lang="en-US" altLang="en-US"/>
              <a:t> – an area of earth where air masses form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     - Source regions are very large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     - Source regions occur at high and low </a:t>
            </a:r>
          </a:p>
          <a:p>
            <a:pPr>
              <a:buFontTx/>
              <a:buNone/>
            </a:pPr>
            <a:r>
              <a:rPr lang="en-US" altLang="en-US"/>
              <a:t>        latitudes (mid-latitudes are too variable)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8B82DD9E-6810-404E-97F2-6321A3364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Cold Front or Dryline?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8B135D4-99FD-4BA9-A00D-80B78982F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Cold fronts and drylines are sometimes difficult to discern due to dirurnal effects like daytime heating/nighttime cooling</a:t>
            </a:r>
          </a:p>
        </p:txBody>
      </p:sp>
      <p:pic>
        <p:nvPicPr>
          <p:cNvPr id="112644" name="Picture 4">
            <a:extLst>
              <a:ext uri="{FF2B5EF4-FFF2-40B4-BE49-F238E27FC236}">
                <a16:creationId xmlns:a16="http://schemas.microsoft.com/office/drawing/2014/main" id="{2AB8BA6F-54CB-4665-93EA-CCE3E6924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63246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5" name="Text Box 5">
            <a:extLst>
              <a:ext uri="{FF2B5EF4-FFF2-40B4-BE49-F238E27FC236}">
                <a16:creationId xmlns:a16="http://schemas.microsoft.com/office/drawing/2014/main" id="{4AA9D6F1-082E-40F5-A6D7-39125ACB053E}"/>
              </a:ext>
            </a:extLst>
          </p:cNvPr>
          <p:cNvSpPr txBox="1">
            <a:spLocks noChangeArrowheads="1"/>
          </p:cNvSpPr>
          <p:nvPr/>
        </p:nvSpPr>
        <p:spPr bwMode="auto">
          <a:xfrm rot="-4866248">
            <a:off x="3879057" y="5036343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i="1"/>
              <a:t>Cloudy</a:t>
            </a:r>
          </a:p>
        </p:txBody>
      </p:sp>
      <p:sp>
        <p:nvSpPr>
          <p:cNvPr id="112646" name="Text Box 6">
            <a:extLst>
              <a:ext uri="{FF2B5EF4-FFF2-40B4-BE49-F238E27FC236}">
                <a16:creationId xmlns:a16="http://schemas.microsoft.com/office/drawing/2014/main" id="{5340EBE7-AE50-4C0B-B526-3BC3312FA5BA}"/>
              </a:ext>
            </a:extLst>
          </p:cNvPr>
          <p:cNvSpPr txBox="1">
            <a:spLocks noChangeArrowheads="1"/>
          </p:cNvSpPr>
          <p:nvPr/>
        </p:nvSpPr>
        <p:spPr bwMode="auto">
          <a:xfrm rot="-4866248">
            <a:off x="3117057" y="4807743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i="1"/>
              <a:t>Clear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2421</Words>
  <Application>Microsoft Office PowerPoint</Application>
  <PresentationFormat>On-screen Show (4:3)</PresentationFormat>
  <Paragraphs>397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2" baseType="lpstr">
      <vt:lpstr>Arial</vt:lpstr>
      <vt:lpstr>Default Design</vt:lpstr>
      <vt:lpstr>Chapter 9 – Air Masses and Fronts</vt:lpstr>
      <vt:lpstr>Theme of Chapter 9: Air Masses are Important!</vt:lpstr>
      <vt:lpstr>Theme of Chapter 9: Air Masses are Important!</vt:lpstr>
      <vt:lpstr>Theme of Chapter 9: Air Masses are Important!</vt:lpstr>
      <vt:lpstr>Formation of Air Masses</vt:lpstr>
      <vt:lpstr>Formation of Air Masses</vt:lpstr>
      <vt:lpstr>Formation of Air Masses</vt:lpstr>
      <vt:lpstr>Formation of Air Masses</vt:lpstr>
      <vt:lpstr>Formation of Air Masses</vt:lpstr>
      <vt:lpstr>Air Masses</vt:lpstr>
      <vt:lpstr>Air Masses</vt:lpstr>
      <vt:lpstr>Air Masses</vt:lpstr>
      <vt:lpstr>Continental Polar Air Mass</vt:lpstr>
      <vt:lpstr>Continental Polar Air Mass</vt:lpstr>
      <vt:lpstr>Continental Polar Air Mass</vt:lpstr>
      <vt:lpstr>Continental Polar Air Mass</vt:lpstr>
      <vt:lpstr>Water Vapor in Cold Air</vt:lpstr>
      <vt:lpstr>Continental Polar Air Mass</vt:lpstr>
      <vt:lpstr>Continental Polar Air Mass</vt:lpstr>
      <vt:lpstr>Continental Arctic Air Masses</vt:lpstr>
      <vt:lpstr>Continental Arctic Air Masses</vt:lpstr>
      <vt:lpstr>Maritime Polar Air Masses</vt:lpstr>
      <vt:lpstr>Maritime Polar Air Masses</vt:lpstr>
      <vt:lpstr>Maritime Polar Air Masses</vt:lpstr>
      <vt:lpstr>Maritime Polar Air Masses</vt:lpstr>
      <vt:lpstr>Continental Tropical Air Masses</vt:lpstr>
      <vt:lpstr>Continental Tropical Air Masses</vt:lpstr>
      <vt:lpstr>Continental Tropical Air Masses</vt:lpstr>
      <vt:lpstr>Continental Tropical Air Masses</vt:lpstr>
      <vt:lpstr>Continental Tropical Air Masses</vt:lpstr>
      <vt:lpstr>Maritime Tropical Air Masses</vt:lpstr>
      <vt:lpstr>Maritime Tropical Air Masses</vt:lpstr>
      <vt:lpstr>Maritime Tropical Air Masses</vt:lpstr>
      <vt:lpstr>Maritime Tropical Air Masses</vt:lpstr>
      <vt:lpstr>Maritime Tropical Air Masses</vt:lpstr>
      <vt:lpstr>Maritime Tropical Air Masses</vt:lpstr>
      <vt:lpstr>Maritime Tropical Air Masses</vt:lpstr>
      <vt:lpstr>The Importance of Different Air Masses: The Pineapple Express</vt:lpstr>
      <vt:lpstr>The Importance of Different Air Masses: The Pineapple Express</vt:lpstr>
      <vt:lpstr>The Importance of Different Air Masses: The Pineapple Express</vt:lpstr>
      <vt:lpstr>The Importance of Different Air Masses: The Pineapple Express</vt:lpstr>
      <vt:lpstr>The Importance of Different Air Masses: The Pineapple Express</vt:lpstr>
      <vt:lpstr>The Importance of Different Air Masses: The Pineapple Express</vt:lpstr>
      <vt:lpstr>The Importance of Different Air Masses: The Pineapple Express</vt:lpstr>
      <vt:lpstr>Summary of Air Masses</vt:lpstr>
      <vt:lpstr>Fronts</vt:lpstr>
      <vt:lpstr>Fronts</vt:lpstr>
      <vt:lpstr>Fronts</vt:lpstr>
      <vt:lpstr>Fronts</vt:lpstr>
      <vt:lpstr>Fronts</vt:lpstr>
      <vt:lpstr>Fronts</vt:lpstr>
      <vt:lpstr>Fronts</vt:lpstr>
      <vt:lpstr>Cold Fronts</vt:lpstr>
      <vt:lpstr>Cold Fronts</vt:lpstr>
      <vt:lpstr>Cold Fronts</vt:lpstr>
      <vt:lpstr>Cold Fronts</vt:lpstr>
      <vt:lpstr>Cold Fronts</vt:lpstr>
      <vt:lpstr>Cold Fronts</vt:lpstr>
      <vt:lpstr>Cold Fronts</vt:lpstr>
      <vt:lpstr>Cold Fronts</vt:lpstr>
      <vt:lpstr>Cold Fronts</vt:lpstr>
      <vt:lpstr>Cold Fronts</vt:lpstr>
      <vt:lpstr>Cold Fronts</vt:lpstr>
      <vt:lpstr>Cold Fronts</vt:lpstr>
      <vt:lpstr>Cold Fronts</vt:lpstr>
      <vt:lpstr>Warm Fronts</vt:lpstr>
      <vt:lpstr>Warm Fronts</vt:lpstr>
      <vt:lpstr>Warm Fronts</vt:lpstr>
      <vt:lpstr>Warm Fronts</vt:lpstr>
      <vt:lpstr>Warm Fronts</vt:lpstr>
      <vt:lpstr>Warm Fronts</vt:lpstr>
      <vt:lpstr>Warm Fronts</vt:lpstr>
      <vt:lpstr>Warm Fronts</vt:lpstr>
      <vt:lpstr>Warm Fronts</vt:lpstr>
      <vt:lpstr>Warm Fronts</vt:lpstr>
      <vt:lpstr>Warm Fronts</vt:lpstr>
      <vt:lpstr>Warm Fronts</vt:lpstr>
      <vt:lpstr>Stationary Fronts</vt:lpstr>
      <vt:lpstr>Occluded Fronts</vt:lpstr>
      <vt:lpstr>Occluded Fronts: The Traditional Explanation</vt:lpstr>
      <vt:lpstr>Occluded Fronts: The Traditional Explanation</vt:lpstr>
      <vt:lpstr>Occluded Fronts: The Traditional Explanation</vt:lpstr>
      <vt:lpstr>Drylines</vt:lpstr>
      <vt:lpstr>Drylines</vt:lpstr>
      <vt:lpstr>Drylines</vt:lpstr>
      <vt:lpstr>Drylines</vt:lpstr>
      <vt:lpstr>Drylines</vt:lpstr>
      <vt:lpstr>Drylines</vt:lpstr>
      <vt:lpstr>Drylines</vt:lpstr>
      <vt:lpstr>Cold Front or Dryline?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9 -</dc:title>
  <dc:creator>bancell</dc:creator>
  <cp:lastModifiedBy>Ancell, Brian</cp:lastModifiedBy>
  <cp:revision>49</cp:revision>
  <dcterms:created xsi:type="dcterms:W3CDTF">2010-03-25T18:30:21Z</dcterms:created>
  <dcterms:modified xsi:type="dcterms:W3CDTF">2022-10-04T19:59:23Z</dcterms:modified>
</cp:coreProperties>
</file>