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2" r:id="rId35"/>
    <p:sldId id="294" r:id="rId36"/>
    <p:sldId id="293" r:id="rId37"/>
    <p:sldId id="296" r:id="rId38"/>
    <p:sldId id="289" r:id="rId39"/>
    <p:sldId id="290" r:id="rId40"/>
    <p:sldId id="291" r:id="rId41"/>
    <p:sldId id="295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22" r:id="rId58"/>
    <p:sldId id="323" r:id="rId59"/>
    <p:sldId id="327" r:id="rId60"/>
    <p:sldId id="329" r:id="rId61"/>
    <p:sldId id="324" r:id="rId62"/>
    <p:sldId id="326" r:id="rId63"/>
    <p:sldId id="325" r:id="rId64"/>
    <p:sldId id="330" r:id="rId65"/>
    <p:sldId id="328" r:id="rId66"/>
    <p:sldId id="331" r:id="rId67"/>
    <p:sldId id="334" r:id="rId68"/>
    <p:sldId id="335" r:id="rId69"/>
    <p:sldId id="336" r:id="rId70"/>
    <p:sldId id="337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1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23202-328B-422C-A445-1ECE1B7EC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FF79A-3AE2-4B2B-899D-B25A49A1D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B272B-A890-474C-9BC7-F50DA97E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DC46A-1DD4-47AC-BDE3-C8817D0F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61ABC-7457-45E4-9F41-09DD77FB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CF804-9530-4475-B3FC-6CD5DFEFB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75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F4B1-4509-4D5B-8402-09BABDE1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AE412-CC59-41C2-A30C-9EFE99558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5E14A-C09E-4DD4-B0D8-374B336B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73307-C87B-4F6D-85EC-01735108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9F0D5-768F-4B9F-9D15-82A6B658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7CBD-3105-412C-90BE-92596E0BF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25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770AA-D8E9-4D2A-AD29-E12A80876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D9221-0FEA-4975-87E8-FA05E716E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64B42-66C6-4368-9581-61C2BDAA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BA128-E8F8-4CAB-90B2-D18CCBC2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E41AC-F9FB-4F4C-88F0-4730DE39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DFCC0-42C8-4803-A956-2836F4591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32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6430-27ED-4F4A-836A-5DF16F0A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AD9F-A9B6-4EED-8F9C-5C067D90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9B680-2C69-471F-B6C7-73DA7A9B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B458-6E73-4EC0-A88F-640B3860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CA6C1-6C21-4B0F-A2D1-BA006ECE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D137C-D69F-401A-999E-70ECCDA84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34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E087-1869-47CD-90A2-0A5BCD6F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29458-4283-4802-98E2-D3C40B325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3CDE0-1625-45AE-A2AA-6B2AE6C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C07C9-D140-4C56-93F6-6CF3127E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16EC9-F3E0-4E93-8AE9-020D65E7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1C2C-7A53-4464-8B97-477740DE0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26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5458-63AF-440B-9A76-EF011A54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114F1-86F9-4D20-A3D0-0ABD98F2A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4D0B3-C487-4199-B4EE-4EEA3335C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FCAC1-EE75-464A-AAAB-804BAE02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4E53B-5B53-4164-8B13-A1DD8BB3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0464B-942E-4C74-8A13-91235527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44454-437C-4C6A-9C9D-29ACE3A2A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82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260A-421D-4F52-92A1-A3A63B8A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BE21E-EE74-4EA9-B382-C5DD0416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719E5-13FF-4BD9-A730-1330AFAE0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2198C-DB07-46F6-A46D-EE312DEB8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67803-288C-41E7-8C6F-014F9AAB7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6C61E-12DD-40F2-AF87-8EE9ED70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9C406-6E28-43E1-AA5B-F0E1D251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B1E28-07DA-40D9-98D1-B19B98A9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7034F-0A2E-4350-932C-751181438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8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DEDB-1366-476A-81C0-1DAB49C9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43149-D820-4AE7-A667-EBE508E6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58495-C4E5-4079-8A6F-64CF3B8A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CB394-2BC3-4F31-B66F-187ECC08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8C55D-E746-4037-8188-AF144F9DD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6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542C9-CD55-4BF5-8560-F4631425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EB838-195E-4056-AC06-3537CE08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E3F99-173F-49B6-AA1B-876E7F3E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FDD98-503C-47A2-8406-C7A6CE640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28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7CF1-DED9-4486-BAC4-6CC420EA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947D5-4452-43B1-904F-2D75F9654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A4FE4-625F-4644-BF9D-EA75C6243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ED8CD-4C80-4351-B374-5C76B5FD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DC2D6-D6C5-4EEF-AD36-70C1B14A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7DD8C-29FF-407F-907C-749A345F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99F7-7A1A-4CAC-9241-E073D29B8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2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797-8ED6-4884-8F48-FA962877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B171D-BBC8-4A15-B23C-F796F90B6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94F3F-825B-449A-BBD3-EA5C557DB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D6D80-231E-4000-ACE0-0F5FDE98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F5D60-25C3-42B4-99AE-CCD3BD9A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B7E19-0106-41B1-89CF-9BAE3BD6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B42BE-3380-4A90-AB42-87A58D667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43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1E0C97-03F0-492B-B169-42063A4DC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86E0C3-CB2A-476F-8800-54F145551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449DEE-C675-4416-AB6C-93698CA54F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A1B6CE2-DC60-47C0-AD1C-5B7A22D2E4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5E8783-0490-4BBE-BDC0-BBE3A1C928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8EF847-006F-44FD-A616-031031FC6F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DF7186E6-11CD-425C-8432-12E0A4942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Chapter 7 – Precipitation Processes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5419A34-1280-4420-8D0A-6A3E149FEB5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>
            <a:fillRect/>
          </a:stretch>
        </p:blipFill>
        <p:spPr>
          <a:xfrm>
            <a:off x="5392738" y="1676400"/>
            <a:ext cx="3751262" cy="2563813"/>
          </a:xfrm>
          <a:noFill/>
          <a:ln/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530530C9-C5E3-420E-985E-787974F0E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257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41BD007C-7BF5-47E5-AD8A-3B69E89B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02138"/>
            <a:ext cx="3733800" cy="24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BF0E06D-764D-4933-A166-442F2D2AE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Growth of Cloud Droplets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A3943CC-2D9F-4805-9307-BAE38CA28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sz="3000"/>
              <a:t>Condensation is only effective from nucleation up to around radii of 0.02 mm</a:t>
            </a:r>
          </a:p>
          <a:p>
            <a:pPr>
              <a:buFontTx/>
              <a:buNone/>
            </a:pPr>
            <a:r>
              <a:rPr lang="en-US" altLang="en-US" sz="3000"/>
              <a:t>            There’s just too many drops, too little   </a:t>
            </a:r>
          </a:p>
          <a:p>
            <a:pPr>
              <a:buFontTx/>
              <a:buNone/>
            </a:pPr>
            <a:r>
              <a:rPr lang="en-US" altLang="en-US" sz="3000"/>
              <a:t>            moisture</a:t>
            </a:r>
          </a:p>
          <a:p>
            <a:r>
              <a:rPr lang="en-US" altLang="en-US" sz="3000"/>
              <a:t>So, for precipitation, we need another mechanism!</a:t>
            </a:r>
          </a:p>
          <a:p>
            <a:r>
              <a:rPr lang="en-US" altLang="en-US" sz="3000"/>
              <a:t>This other mechanism depends on the type of cloud:</a:t>
            </a:r>
          </a:p>
          <a:p>
            <a:pPr>
              <a:buFontTx/>
              <a:buNone/>
            </a:pPr>
            <a:r>
              <a:rPr lang="en-US" altLang="en-US" sz="2400"/>
              <a:t>           1) Warm clouds (totally &gt; 0</a:t>
            </a:r>
            <a:r>
              <a:rPr lang="en-US" altLang="en-US" sz="2400" baseline="30000"/>
              <a:t>o</a:t>
            </a:r>
            <a:r>
              <a:rPr lang="en-US" altLang="en-US" sz="2400"/>
              <a:t>C)</a:t>
            </a:r>
          </a:p>
          <a:p>
            <a:pPr>
              <a:buFontTx/>
              <a:buNone/>
            </a:pPr>
            <a:r>
              <a:rPr lang="en-US" altLang="en-US" sz="2400"/>
              <a:t>           2) Cool and cold clouds (at least partially below 0</a:t>
            </a:r>
            <a:r>
              <a:rPr lang="en-US" altLang="en-US" sz="2400" baseline="30000"/>
              <a:t>o</a:t>
            </a:r>
            <a:r>
              <a:rPr lang="en-US" altLang="en-US" sz="2400"/>
              <a:t>C)</a:t>
            </a:r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FBD169AE-6E8E-4174-A552-C427ACE15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667000"/>
            <a:ext cx="1371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1997A5E-5928-46F0-859D-3E987FBAB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Precipitation in Warm Clouds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FC3D2CF-F204-4DD3-80E1-DD69F3D64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Warm clouds</a:t>
            </a:r>
            <a:r>
              <a:rPr lang="en-US" altLang="en-US"/>
              <a:t> – clouds with only liquid water above 0</a:t>
            </a:r>
            <a:r>
              <a:rPr lang="en-US" altLang="en-US" baseline="30000"/>
              <a:t>o</a:t>
            </a:r>
            <a:r>
              <a:rPr lang="en-US" altLang="en-US"/>
              <a:t>C 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2EBC42F-5AC3-4828-B809-B9A93FB07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Precipitation in Warm Clouds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46E5680-08DB-4062-94B1-9253B3E70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Warm clouds</a:t>
            </a:r>
            <a:r>
              <a:rPr lang="en-US" altLang="en-US"/>
              <a:t> – clouds with only liquid water above 0</a:t>
            </a:r>
            <a:r>
              <a:rPr lang="en-US" altLang="en-US" baseline="30000"/>
              <a:t>o</a:t>
            </a:r>
            <a:r>
              <a:rPr lang="en-US" altLang="en-US"/>
              <a:t>C </a:t>
            </a:r>
          </a:p>
          <a:p>
            <a:endParaRPr lang="en-US" altLang="en-US"/>
          </a:p>
          <a:p>
            <a:r>
              <a:rPr lang="en-US" altLang="en-US"/>
              <a:t>2 processes produce warm cloud precipitation:</a:t>
            </a:r>
          </a:p>
          <a:p>
            <a:pPr>
              <a:buFontTx/>
              <a:buNone/>
            </a:pPr>
            <a:r>
              <a:rPr lang="en-US" altLang="en-US"/>
              <a:t>				1)  Collision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0D31A61-C8FD-4E79-A348-761C70833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Precipitation in Warm Clouds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09856CA-2AAE-485C-95B8-F29B26C03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Warm clouds</a:t>
            </a:r>
            <a:r>
              <a:rPr lang="en-US" altLang="en-US"/>
              <a:t> – clouds with only liquid water above 0</a:t>
            </a:r>
            <a:r>
              <a:rPr lang="en-US" altLang="en-US" baseline="30000"/>
              <a:t>o</a:t>
            </a:r>
            <a:r>
              <a:rPr lang="en-US" altLang="en-US"/>
              <a:t>C </a:t>
            </a:r>
          </a:p>
          <a:p>
            <a:endParaRPr lang="en-US" altLang="en-US"/>
          </a:p>
          <a:p>
            <a:r>
              <a:rPr lang="en-US" altLang="en-US"/>
              <a:t>2 processes produce warm cloud precipitation:</a:t>
            </a:r>
          </a:p>
          <a:p>
            <a:pPr>
              <a:buFontTx/>
              <a:buNone/>
            </a:pPr>
            <a:r>
              <a:rPr lang="en-US" altLang="en-US"/>
              <a:t>				1)  Collision</a:t>
            </a:r>
          </a:p>
          <a:p>
            <a:pPr>
              <a:buFontTx/>
              <a:buNone/>
            </a:pPr>
            <a:r>
              <a:rPr lang="en-US" altLang="en-US"/>
              <a:t>				2)  Coalescence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4AD9BBE-880D-45F2-A5D8-59980BD0A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Collision in Warm Clouds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AF5F468-7322-4B58-9D84-497895A0A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Collision</a:t>
            </a:r>
            <a:r>
              <a:rPr lang="en-US" altLang="en-US"/>
              <a:t> – when cloud droplets collide with each other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0A5B7B4-9913-4E9C-9128-FD94AAD4E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Collision in Warm Clouds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2134FC2-8FF6-4853-A1CF-FCA0AB3F7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Collision</a:t>
            </a:r>
            <a:r>
              <a:rPr lang="en-US" altLang="en-US"/>
              <a:t> – when cloud droplets collide with each other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Collision efficiency depends on relative size of a collector drop and droplets below</a:t>
            </a:r>
          </a:p>
          <a:p>
            <a:pPr>
              <a:buFontTx/>
              <a:buNone/>
            </a:pPr>
            <a:r>
              <a:rPr lang="en-US" altLang="en-US"/>
              <a:t>          - Low efficiency for very small drops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F327F6A-03A2-406F-BB05-A442C7B66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Collision in Warm Clouds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C0E21E7-43BC-4575-AAC1-303F986D1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Collision</a:t>
            </a:r>
            <a:r>
              <a:rPr lang="en-US" altLang="en-US"/>
              <a:t> – when cloud droplets collide with each other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Collision efficiency depends on relative size of a collector drop and droplets below</a:t>
            </a:r>
          </a:p>
          <a:p>
            <a:pPr>
              <a:buFontTx/>
              <a:buNone/>
            </a:pPr>
            <a:r>
              <a:rPr lang="en-US" altLang="en-US"/>
              <a:t>          - Low efficiency for very small drops</a:t>
            </a:r>
          </a:p>
          <a:p>
            <a:pPr>
              <a:buFontTx/>
              <a:buNone/>
            </a:pPr>
            <a:r>
              <a:rPr lang="en-US" altLang="en-US"/>
              <a:t>          - Low efficiency for same-size drops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6B875F6-87ED-404E-B98E-97958499E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Collision in Warm Clouds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E75E93E-B9CB-44B5-844B-1646024AB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Collision</a:t>
            </a:r>
            <a:r>
              <a:rPr lang="en-US" altLang="en-US"/>
              <a:t> – when cloud droplets collide with each other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Collision efficiency depends on relative size of a collector drop and droplets below</a:t>
            </a:r>
          </a:p>
          <a:p>
            <a:pPr>
              <a:buFontTx/>
              <a:buNone/>
            </a:pPr>
            <a:r>
              <a:rPr lang="en-US" altLang="en-US"/>
              <a:t>          - Low efficiency for very small drops</a:t>
            </a:r>
          </a:p>
          <a:p>
            <a:pPr>
              <a:buFontTx/>
              <a:buNone/>
            </a:pPr>
            <a:r>
              <a:rPr lang="en-US" altLang="en-US"/>
              <a:t>          - Low efficiency for same-size drops</a:t>
            </a:r>
          </a:p>
          <a:p>
            <a:pPr>
              <a:buFontTx/>
              <a:buNone/>
            </a:pPr>
            <a:r>
              <a:rPr lang="en-US" altLang="en-US"/>
              <a:t>          - High efficiency for drops in between  </a:t>
            </a:r>
          </a:p>
          <a:p>
            <a:pPr>
              <a:buFontTx/>
              <a:buNone/>
            </a:pPr>
            <a:r>
              <a:rPr lang="en-US" altLang="en-US"/>
              <a:t>            these sizes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3D76831-C7B4-4E1C-9A5F-43D1ADDC9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Collision in Warm Clouds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AD8E5587-BC44-4B7D-B64B-F17235D5C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819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795805D-0B04-46D9-A865-F4E02464B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Collision in Warm Clouds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754921F4-0DA8-46A1-8EA9-B9C883D99BA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95400"/>
            <a:ext cx="4038600" cy="5562600"/>
          </a:xfrm>
          <a:noFill/>
          <a:ln/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DF0EFE78-520A-4969-8255-5C46419D5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819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BABF883-2A54-4053-9158-988518F2D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 all begins with clouds…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6A2F729-BE35-4B83-A7D8-4B1A53D5D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Clouds are composed of tiny water droplets from condensation onto CCN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52BE976-4471-4B0F-92AD-513D2A6F8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8962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B2A8D6F-82FE-4ABF-BD7F-9A7CCDC5A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Coalescence in Warm Clouds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E88ED2-B694-4808-9E9A-D41ECBD14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Coalescence</a:t>
            </a:r>
            <a:r>
              <a:rPr lang="en-US" altLang="en-US"/>
              <a:t> – when colliding cloud droplets stick together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9439FC6-8BCA-4AFA-8C16-15FEA17CA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Coalescence in Warm Clouds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B440264-6420-4FB3-97D0-4C82D4FBE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Coalescence</a:t>
            </a:r>
            <a:r>
              <a:rPr lang="en-US" altLang="en-US"/>
              <a:t> – when colliding cloud droplets stick together</a:t>
            </a:r>
          </a:p>
          <a:p>
            <a:endParaRPr lang="en-US" altLang="en-US"/>
          </a:p>
          <a:p>
            <a:r>
              <a:rPr lang="en-US" altLang="en-US"/>
              <a:t>Coalescence efficiency is assumed to be near 100% (all drops stick together if they collide)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B0F09A7-E759-4226-ABDE-011C2A055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Precipitation in Cool and Cold Clouds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C88EB5B-A495-4D73-8C38-A75067446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Cold cloud</a:t>
            </a:r>
            <a:r>
              <a:rPr lang="en-US" altLang="en-US"/>
              <a:t> – a cloud entirely below 0</a:t>
            </a:r>
            <a:r>
              <a:rPr lang="en-US" altLang="en-US" baseline="30000"/>
              <a:t>o</a:t>
            </a:r>
            <a:r>
              <a:rPr lang="en-US" altLang="en-US"/>
              <a:t>C that may contain supercooled water, ice, or both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7CA848-215F-41EC-80DD-6CBE56F41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Precipitation in Cool and Cold Clouds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33AD178-545E-4706-AE68-55B242D0C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Cold cloud</a:t>
            </a:r>
            <a:r>
              <a:rPr lang="en-US" altLang="en-US"/>
              <a:t> – a cloud entirely below 0</a:t>
            </a:r>
            <a:r>
              <a:rPr lang="en-US" altLang="en-US" baseline="30000"/>
              <a:t>o</a:t>
            </a:r>
            <a:r>
              <a:rPr lang="en-US" altLang="en-US"/>
              <a:t>C that may contain supercooled water, ice, or both</a:t>
            </a:r>
          </a:p>
          <a:p>
            <a:endParaRPr lang="en-US" altLang="en-US"/>
          </a:p>
          <a:p>
            <a:r>
              <a:rPr lang="en-US" altLang="en-US" b="1"/>
              <a:t>Cool cloud</a:t>
            </a:r>
            <a:r>
              <a:rPr lang="en-US" altLang="en-US"/>
              <a:t> – a cloud with regions both above and below 0</a:t>
            </a:r>
            <a:r>
              <a:rPr lang="en-US" altLang="en-US" baseline="30000"/>
              <a:t>o</a:t>
            </a:r>
            <a:r>
              <a:rPr lang="en-US" altLang="en-US"/>
              <a:t>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BBCC0CC-FA72-45C9-9E8B-CAD54EF8A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Precipitation in Cool and Cold Clouds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7B07C5F-FFF4-4B31-BA0C-9CFE66F6F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Precipitation in cool and cold clouds relies on a mixture of supercooled water and ice</a:t>
            </a:r>
          </a:p>
          <a:p>
            <a:endParaRPr lang="en-US" altLang="en-US"/>
          </a:p>
          <a:p>
            <a:pPr algn="ctr">
              <a:buFontTx/>
              <a:buNone/>
            </a:pPr>
            <a:endParaRPr lang="en-US" altLang="en-US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7A97604-3D1A-4116-AAE7-FF982090C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Precipitation in Cool and Cold Clouds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B4CE356-6DB2-44C6-A8C0-0B5A58954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Precipitation in cool and cold clouds relies on a mixture of supercooled water and ice</a:t>
            </a:r>
          </a:p>
          <a:p>
            <a:endParaRPr lang="en-US" altLang="en-US"/>
          </a:p>
          <a:p>
            <a:pPr algn="ctr">
              <a:buFontTx/>
              <a:buNone/>
            </a:pPr>
            <a:r>
              <a:rPr lang="en-US" altLang="en-US" u="sng"/>
              <a:t>Key Concept</a:t>
            </a:r>
            <a:r>
              <a:rPr lang="en-US" altLang="en-US"/>
              <a:t>  </a:t>
            </a:r>
          </a:p>
          <a:p>
            <a:pPr>
              <a:buFontTx/>
              <a:buNone/>
            </a:pPr>
            <a:r>
              <a:rPr lang="en-US" altLang="en-US"/>
              <a:t>   Saturation vapor pressure</a:t>
            </a:r>
            <a:r>
              <a:rPr lang="en-US" altLang="en-US" baseline="-25000"/>
              <a:t>ice</a:t>
            </a:r>
            <a:r>
              <a:rPr lang="en-US" altLang="en-US"/>
              <a:t> is less than Saturation vapor pressure</a:t>
            </a:r>
            <a:r>
              <a:rPr lang="en-US" altLang="en-US" baseline="-25000"/>
              <a:t>water</a:t>
            </a:r>
          </a:p>
          <a:p>
            <a:pPr>
              <a:buFontTx/>
              <a:buNone/>
            </a:pPr>
            <a:endParaRPr lang="en-US" altLang="en-US" baseline="-25000"/>
          </a:p>
          <a:p>
            <a:pPr>
              <a:buFontTx/>
              <a:buNone/>
            </a:pPr>
            <a:endParaRPr lang="en-US" altLang="en-US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58746E4-AD06-4D3C-9D48-7459AEB42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Precipitation in Cool and Cold Clouds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2084739-2085-4992-9A0F-5F39FC8E1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Precipitation in cool and cold clouds relies on a mixture of supercooled water and ice</a:t>
            </a:r>
          </a:p>
          <a:p>
            <a:endParaRPr lang="en-US" altLang="en-US"/>
          </a:p>
          <a:p>
            <a:pPr algn="ctr">
              <a:buFontTx/>
              <a:buNone/>
            </a:pPr>
            <a:r>
              <a:rPr lang="en-US" altLang="en-US" u="sng"/>
              <a:t>Key Concept</a:t>
            </a:r>
            <a:r>
              <a:rPr lang="en-US" altLang="en-US"/>
              <a:t>  </a:t>
            </a:r>
          </a:p>
          <a:p>
            <a:pPr>
              <a:buFontTx/>
              <a:buNone/>
            </a:pPr>
            <a:r>
              <a:rPr lang="en-US" altLang="en-US"/>
              <a:t>   Saturation vapor pressure</a:t>
            </a:r>
            <a:r>
              <a:rPr lang="en-US" altLang="en-US" baseline="-25000"/>
              <a:t>ice</a:t>
            </a:r>
            <a:r>
              <a:rPr lang="en-US" altLang="en-US"/>
              <a:t> is less than Saturation vapor pressure</a:t>
            </a:r>
            <a:r>
              <a:rPr lang="en-US" altLang="en-US" baseline="-25000"/>
              <a:t>water</a:t>
            </a:r>
          </a:p>
          <a:p>
            <a:pPr>
              <a:buFontTx/>
              <a:buNone/>
            </a:pPr>
            <a:endParaRPr lang="en-US" altLang="en-US" baseline="-25000"/>
          </a:p>
          <a:p>
            <a:pPr>
              <a:buFontTx/>
              <a:buNone/>
            </a:pPr>
            <a:r>
              <a:rPr lang="en-US" altLang="en-US" b="1"/>
              <a:t>                             The Bergeron Process</a:t>
            </a: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BC06B165-EE2D-4C2B-A2D1-0B2B9CD50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638800"/>
            <a:ext cx="2590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95DE74C-35B7-4C83-8926-A34630721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Bergeron Process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96886A03-A996-474B-A07A-4D15032B572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71600"/>
            <a:ext cx="6096000" cy="5486400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26E9E55-A0D3-4063-BC98-3801C6B45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Bergeron Process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2951EEB-40ED-4263-AEAC-4EC445D2A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458200" cy="4525963"/>
          </a:xfrm>
        </p:spPr>
        <p:txBody>
          <a:bodyPr/>
          <a:lstStyle/>
          <a:p>
            <a:r>
              <a:rPr lang="en-US" altLang="en-US"/>
              <a:t>For air with both supercooled water and ice:</a:t>
            </a:r>
          </a:p>
          <a:p>
            <a:pPr>
              <a:buFontTx/>
              <a:buNone/>
            </a:pPr>
            <a:r>
              <a:rPr lang="en-US" altLang="en-US" sz="2800"/>
              <a:t>	1)  Amount of water vapor is in equilibrium   </a:t>
            </a:r>
          </a:p>
          <a:p>
            <a:pPr>
              <a:buFontTx/>
              <a:buNone/>
            </a:pPr>
            <a:r>
              <a:rPr lang="en-US" altLang="en-US" sz="2800"/>
              <a:t>        with water (saturated)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5676389-88CA-4C09-B183-807C47D6C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Bergeron Process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0A72C93-2FE1-4296-923A-BBDA430B6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458200" cy="4525963"/>
          </a:xfrm>
        </p:spPr>
        <p:txBody>
          <a:bodyPr/>
          <a:lstStyle/>
          <a:p>
            <a:r>
              <a:rPr lang="en-US" altLang="en-US"/>
              <a:t>For air with both supercooled water and ice:</a:t>
            </a:r>
          </a:p>
          <a:p>
            <a:pPr>
              <a:buFontTx/>
              <a:buNone/>
            </a:pPr>
            <a:r>
              <a:rPr lang="en-US" altLang="en-US" sz="2800"/>
              <a:t>	1)  Amount of water vapor is in equilibrium   </a:t>
            </a:r>
          </a:p>
          <a:p>
            <a:pPr>
              <a:buFontTx/>
              <a:buNone/>
            </a:pPr>
            <a:r>
              <a:rPr lang="en-US" altLang="en-US" sz="2800"/>
              <a:t>        with water (saturated) </a:t>
            </a:r>
          </a:p>
          <a:p>
            <a:pPr>
              <a:buFontTx/>
              <a:buNone/>
            </a:pPr>
            <a:r>
              <a:rPr lang="en-US" altLang="en-US" sz="2800"/>
              <a:t>   2)  Amount of water vapor is </a:t>
            </a:r>
            <a:r>
              <a:rPr lang="en-US" altLang="en-US" sz="2800" u="sng"/>
              <a:t>not</a:t>
            </a:r>
            <a:r>
              <a:rPr lang="en-US" altLang="en-US" sz="2800"/>
              <a:t> in equilibrium  </a:t>
            </a:r>
          </a:p>
          <a:p>
            <a:pPr>
              <a:buFontTx/>
              <a:buNone/>
            </a:pPr>
            <a:r>
              <a:rPr lang="en-US" altLang="en-US" sz="2800"/>
              <a:t>        with ice (supersaturated)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AAB7155-8B1C-4F6E-8BA3-9AEA8B39B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Clouds -&gt; Precipitation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3FCC4BA-1DAE-4272-9642-8AB921E60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Cloud droplet fall speeds are way too low to become precipitation </a:t>
            </a:r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         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E50B894-7FFF-4B58-9606-F87B113EC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Bergeron Process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7F1CFDF-49B2-4625-ABD7-A276E83FD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458200" cy="4525963"/>
          </a:xfrm>
        </p:spPr>
        <p:txBody>
          <a:bodyPr/>
          <a:lstStyle/>
          <a:p>
            <a:r>
              <a:rPr lang="en-US" altLang="en-US"/>
              <a:t>For air with both supercooled water and ice:</a:t>
            </a:r>
          </a:p>
          <a:p>
            <a:pPr>
              <a:buFontTx/>
              <a:buNone/>
            </a:pPr>
            <a:r>
              <a:rPr lang="en-US" altLang="en-US" sz="2800"/>
              <a:t>	1)  Amount of water vapor is in equilibrium   </a:t>
            </a:r>
          </a:p>
          <a:p>
            <a:pPr>
              <a:buFontTx/>
              <a:buNone/>
            </a:pPr>
            <a:r>
              <a:rPr lang="en-US" altLang="en-US" sz="2800"/>
              <a:t>        with water (saturated) </a:t>
            </a:r>
          </a:p>
          <a:p>
            <a:pPr>
              <a:buFontTx/>
              <a:buNone/>
            </a:pPr>
            <a:r>
              <a:rPr lang="en-US" altLang="en-US" sz="2800"/>
              <a:t>   2)  Amount of water vapor is </a:t>
            </a:r>
            <a:r>
              <a:rPr lang="en-US" altLang="en-US" sz="2800" u="sng"/>
              <a:t>not</a:t>
            </a:r>
            <a:r>
              <a:rPr lang="en-US" altLang="en-US" sz="2800"/>
              <a:t> in equilibrium  </a:t>
            </a:r>
          </a:p>
          <a:p>
            <a:pPr>
              <a:buFontTx/>
              <a:buNone/>
            </a:pPr>
            <a:r>
              <a:rPr lang="en-US" altLang="en-US" sz="2800"/>
              <a:t>        with ice (supersaturated)</a:t>
            </a:r>
          </a:p>
          <a:p>
            <a:pPr>
              <a:buFontTx/>
              <a:buNone/>
            </a:pPr>
            <a:r>
              <a:rPr lang="en-US" altLang="en-US" sz="2800"/>
              <a:t>   3)  Water vapor deposits onto ice, lowering the  </a:t>
            </a:r>
          </a:p>
          <a:p>
            <a:pPr>
              <a:buFontTx/>
              <a:buNone/>
            </a:pPr>
            <a:r>
              <a:rPr lang="en-US" altLang="en-US" sz="2800"/>
              <a:t>        amount of water vapor, causing evaporation  </a:t>
            </a:r>
          </a:p>
          <a:p>
            <a:pPr>
              <a:buFontTx/>
              <a:buNone/>
            </a:pPr>
            <a:r>
              <a:rPr lang="en-US" altLang="en-US" sz="2800"/>
              <a:t>        of water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5E9B792-84F0-49EA-BE5A-91063A687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Bergeron Process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037868B-BD12-40DF-80E0-1F3D43C8C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458200" cy="4525963"/>
          </a:xfrm>
        </p:spPr>
        <p:txBody>
          <a:bodyPr/>
          <a:lstStyle/>
          <a:p>
            <a:r>
              <a:rPr lang="en-US" altLang="en-US"/>
              <a:t>For air with both supercooled water and ice:</a:t>
            </a:r>
          </a:p>
          <a:p>
            <a:pPr>
              <a:buFontTx/>
              <a:buNone/>
            </a:pPr>
            <a:r>
              <a:rPr lang="en-US" altLang="en-US" sz="2800"/>
              <a:t>	1)  Amount of water vapor is in equilibrium   </a:t>
            </a:r>
          </a:p>
          <a:p>
            <a:pPr>
              <a:buFontTx/>
              <a:buNone/>
            </a:pPr>
            <a:r>
              <a:rPr lang="en-US" altLang="en-US" sz="2800"/>
              <a:t>        with water (saturated) </a:t>
            </a:r>
          </a:p>
          <a:p>
            <a:pPr>
              <a:buFontTx/>
              <a:buNone/>
            </a:pPr>
            <a:r>
              <a:rPr lang="en-US" altLang="en-US" sz="2800"/>
              <a:t>   2)  Amount of water vapor is </a:t>
            </a:r>
            <a:r>
              <a:rPr lang="en-US" altLang="en-US" sz="2800" u="sng"/>
              <a:t>not</a:t>
            </a:r>
            <a:r>
              <a:rPr lang="en-US" altLang="en-US" sz="2800"/>
              <a:t> in equilibrium  </a:t>
            </a:r>
          </a:p>
          <a:p>
            <a:pPr>
              <a:buFontTx/>
              <a:buNone/>
            </a:pPr>
            <a:r>
              <a:rPr lang="en-US" altLang="en-US" sz="2800"/>
              <a:t>        with ice (supersaturated)</a:t>
            </a:r>
          </a:p>
          <a:p>
            <a:pPr>
              <a:buFontTx/>
              <a:buNone/>
            </a:pPr>
            <a:r>
              <a:rPr lang="en-US" altLang="en-US" sz="2800"/>
              <a:t>   3)  Water vapor deposits onto ice, lowering the  </a:t>
            </a:r>
          </a:p>
          <a:p>
            <a:pPr>
              <a:buFontTx/>
              <a:buNone/>
            </a:pPr>
            <a:r>
              <a:rPr lang="en-US" altLang="en-US" sz="2800"/>
              <a:t>        amount of water vapor, causing evaporation  </a:t>
            </a:r>
          </a:p>
          <a:p>
            <a:pPr>
              <a:buFontTx/>
              <a:buNone/>
            </a:pPr>
            <a:r>
              <a:rPr lang="en-US" altLang="en-US" sz="2800"/>
              <a:t>        of water</a:t>
            </a:r>
          </a:p>
          <a:p>
            <a:pPr>
              <a:buFontTx/>
              <a:buNone/>
            </a:pPr>
            <a:r>
              <a:rPr lang="en-US" altLang="en-US" sz="2800"/>
              <a:t>   4)  The cycle continues – ice grows and water  </a:t>
            </a:r>
          </a:p>
          <a:p>
            <a:pPr>
              <a:buFontTx/>
              <a:buNone/>
            </a:pPr>
            <a:r>
              <a:rPr lang="en-US" altLang="en-US" sz="2800"/>
              <a:t>        vanishes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BAB0964-FC34-4C33-8D16-2B114E617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Precipitation in Cool and Cold Clouds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1D66E75-32B4-4EF6-9183-0B2B2BD2E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Once the Bergeron Process takes place, ice becomes big enough to fall, and 2 additional processes occur:</a:t>
            </a:r>
          </a:p>
          <a:p>
            <a:pPr>
              <a:buFontTx/>
              <a:buNone/>
            </a:pPr>
            <a:r>
              <a:rPr lang="en-US" altLang="en-US"/>
              <a:t>		1)  </a:t>
            </a:r>
            <a:r>
              <a:rPr lang="en-US" altLang="en-US" b="1"/>
              <a:t>Riming </a:t>
            </a:r>
            <a:r>
              <a:rPr lang="en-US" altLang="en-US"/>
              <a:t>– ice collides with  </a:t>
            </a:r>
          </a:p>
          <a:p>
            <a:pPr>
              <a:buFontTx/>
              <a:buNone/>
            </a:pPr>
            <a:r>
              <a:rPr lang="en-US" altLang="en-US"/>
              <a:t>             supercooled water which freezes on  </a:t>
            </a:r>
          </a:p>
          <a:p>
            <a:pPr>
              <a:buFontTx/>
              <a:buNone/>
            </a:pPr>
            <a:r>
              <a:rPr lang="en-US" altLang="en-US"/>
              <a:t>             contact</a:t>
            </a:r>
            <a:endParaRPr lang="en-US" altLang="en-US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C7A0215-06A3-448E-B530-F9E0F997F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Precipitation in Cool and Cold Clouds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B0778EA-F54F-4D0C-94C4-CB14E7B93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Once the Bergeron Process takes place, ice becomes big enough to fall, and 2 additional processes occur:</a:t>
            </a:r>
          </a:p>
          <a:p>
            <a:pPr>
              <a:buFontTx/>
              <a:buNone/>
            </a:pPr>
            <a:r>
              <a:rPr lang="en-US" altLang="en-US"/>
              <a:t>		1)  </a:t>
            </a:r>
            <a:r>
              <a:rPr lang="en-US" altLang="en-US" b="1"/>
              <a:t>Riming </a:t>
            </a:r>
            <a:r>
              <a:rPr lang="en-US" altLang="en-US"/>
              <a:t>– ice collides with  </a:t>
            </a:r>
          </a:p>
          <a:p>
            <a:pPr>
              <a:buFontTx/>
              <a:buNone/>
            </a:pPr>
            <a:r>
              <a:rPr lang="en-US" altLang="en-US"/>
              <a:t>             supercooled water which freezes on  </a:t>
            </a:r>
          </a:p>
          <a:p>
            <a:pPr>
              <a:buFontTx/>
              <a:buNone/>
            </a:pPr>
            <a:r>
              <a:rPr lang="en-US" altLang="en-US"/>
              <a:t>             contact</a:t>
            </a:r>
            <a:endParaRPr lang="en-US" altLang="en-US" b="1"/>
          </a:p>
          <a:p>
            <a:pPr>
              <a:buFontTx/>
              <a:buNone/>
            </a:pPr>
            <a:r>
              <a:rPr lang="en-US" altLang="en-US"/>
              <a:t>		2)  </a:t>
            </a:r>
            <a:r>
              <a:rPr lang="en-US" altLang="en-US" b="1"/>
              <a:t>Aggregation</a:t>
            </a:r>
            <a:r>
              <a:rPr lang="en-US" altLang="en-US"/>
              <a:t> – ice crystals collide  </a:t>
            </a:r>
          </a:p>
          <a:p>
            <a:pPr>
              <a:buFontTx/>
              <a:buNone/>
            </a:pPr>
            <a:r>
              <a:rPr lang="en-US" altLang="en-US"/>
              <a:t>             and stick together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2D15415-13EE-4F3D-B388-1C5013399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Precipitation Distribution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D3B93AF-4E84-4316-91CF-75AA5F547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38.8 in/year annual average precipitation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FC8EE1E-C69C-4FF3-AB15-3A9CC2034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Precipitation Distribution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5D6DE65-0316-4400-BFD4-04A5F869E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38.8 in/year annual average precipitation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Each year (for the last ~100 years) has been within 2 in of this average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62CDBC6-6D25-428A-955F-23245901B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Precipitation Distribution</a:t>
            </a: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1CF95002-0D41-42EC-9BC7-F1321BCCAAC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71600"/>
            <a:ext cx="8763000" cy="5486400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B8F7C89-81DE-44E3-946E-38543411A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U.S. Precipitation Distribution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FAD811B9-B4EA-4B96-9453-A98C2BF3759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00163"/>
            <a:ext cx="6781800" cy="5557837"/>
          </a:xfrm>
          <a:noFill/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70CC183-CF55-49C7-BFF5-DA9269B07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Precipitation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7E04280-0AFB-488A-B22A-9E052418F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Several types of precipitation exist and depend on the atmospheric temperature profile:</a:t>
            </a:r>
          </a:p>
          <a:p>
            <a:pPr>
              <a:buFontTx/>
              <a:buNone/>
            </a:pPr>
            <a:r>
              <a:rPr lang="en-US" altLang="en-US"/>
              <a:t>			1)  Snow	</a:t>
            </a:r>
          </a:p>
          <a:p>
            <a:pPr>
              <a:buFontTx/>
              <a:buNone/>
            </a:pPr>
            <a:r>
              <a:rPr lang="en-US" altLang="en-US"/>
              <a:t>			2)  Rain	</a:t>
            </a:r>
          </a:p>
          <a:p>
            <a:pPr>
              <a:buFontTx/>
              <a:buNone/>
            </a:pPr>
            <a:r>
              <a:rPr lang="en-US" altLang="en-US"/>
              <a:t>			3)  Graupel and hail</a:t>
            </a:r>
          </a:p>
          <a:p>
            <a:pPr>
              <a:buFontTx/>
              <a:buNone/>
            </a:pPr>
            <a:r>
              <a:rPr lang="en-US" altLang="en-US"/>
              <a:t>			4)  Sleet</a:t>
            </a:r>
          </a:p>
          <a:p>
            <a:pPr>
              <a:buFontTx/>
              <a:buNone/>
            </a:pPr>
            <a:r>
              <a:rPr lang="en-US" altLang="en-US"/>
              <a:t>			5)  Freezing rain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459414E-0F09-46F3-8FF2-A2183D43A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Snow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C8ED93A-AFC3-4910-9A1E-AFF164073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Snow occurs from the Bergeron process, riming, and aggregation</a:t>
            </a:r>
          </a:p>
          <a:p>
            <a:pPr>
              <a:buFontTx/>
              <a:buNone/>
            </a:pPr>
            <a:endParaRPr lang="en-US" altLang="en-US"/>
          </a:p>
          <a:p>
            <a:pPr lvl="2"/>
            <a:r>
              <a:rPr lang="en-US" altLang="en-US" sz="2800"/>
              <a:t>The nature of snowflakes depends on temperature and moisture content</a:t>
            </a:r>
          </a:p>
          <a:p>
            <a:pPr lvl="2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3FCE481-7CAD-4270-9F26-0E95672A7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Clouds -&gt; Precipitation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FCF041-D501-40A6-A681-56BC87594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Cloud droplet fall speeds are way too low to become precipitation </a:t>
            </a:r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             For clouds to produce precipitation, cloud droplets must get bigger!</a:t>
            </a: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583AC220-789D-4323-A8A5-FB7C34AC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114800"/>
            <a:ext cx="1371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399C2C6-DD44-483A-88DA-75FC2E340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Nature of Snowflakes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F343A102-0666-4FB4-8EFE-DE8F10BDAF3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25563"/>
            <a:ext cx="7467600" cy="5532437"/>
          </a:xfrm>
          <a:noFill/>
          <a:ln/>
        </p:spPr>
      </p:pic>
      <p:sp>
        <p:nvSpPr>
          <p:cNvPr id="38917" name="Text Box 5">
            <a:extLst>
              <a:ext uri="{FF2B5EF4-FFF2-40B4-BE49-F238E27FC236}">
                <a16:creationId xmlns:a16="http://schemas.microsoft.com/office/drawing/2014/main" id="{87AEC144-88EA-4D5E-B8BB-DA023597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57600"/>
            <a:ext cx="1387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Dendrites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6467E71A-8B2C-4A99-B6C1-43DA52B76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800600"/>
            <a:ext cx="1387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Plates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9DF78092-B310-42A1-94EE-6B0D12982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324600"/>
            <a:ext cx="1387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Columns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4E9D13E-F476-40F1-B842-B8CB19AAA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U.S. Annual Snowfall</a:t>
            </a: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86F40BB7-E314-4CC1-A3EC-98CADC5C983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96988"/>
            <a:ext cx="6858000" cy="5561012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640E13F-9FFB-4CBF-8582-D41FC00FD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U.S. Annual Snowfall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59D9B90-BF5A-4358-9774-5EBDBE2CF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2 primary causes of local maxima in annual average snowfall are: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	1)  Mountains (orographic snow)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3981D11-C20F-4007-B019-44600F880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U.S. Annual Snowfall 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C5C7AF9-ECBA-45D2-974A-F14BFDF40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2 primary causes of local maxima in annual average snowfall are: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	1)  Mountains (orographic snow)</a:t>
            </a:r>
          </a:p>
          <a:p>
            <a:pPr>
              <a:buFontTx/>
              <a:buNone/>
            </a:pPr>
            <a:r>
              <a:rPr lang="en-US" altLang="en-US"/>
              <a:t>		2)  The Great Lakes (lake effect snow)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D6A4395-AADD-4058-9294-390ECAB81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Lake Effect Snow</a:t>
            </a: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E7ABA07D-DE36-4E18-8424-1609BA8ACC1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98575"/>
            <a:ext cx="7010400" cy="5559425"/>
          </a:xfrm>
          <a:noFill/>
          <a:ln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9D62E1C-72D4-403D-8849-FE688DB95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Lake Effect Snow</a:t>
            </a:r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1E4D83D8-771C-4710-BFEB-35BDAEFE36C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82700"/>
            <a:ext cx="8001000" cy="5575300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4A3B30F-8C2B-4728-8474-F43C345BA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Lake Effect Snow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7E9FBCAF-2594-4CF2-A837-634D6E4DBDE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36675"/>
            <a:ext cx="8001000" cy="5521325"/>
          </a:xfrm>
          <a:noFill/>
          <a:ln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02D5659-1A7F-4ED7-891F-DDF305A55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Rain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A84CA84-75AC-47D0-9842-4F0B4A3B9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nature of rain formation typically depends on location: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	1)  Tropics – warms clouds - rain </a:t>
            </a:r>
          </a:p>
          <a:p>
            <a:pPr>
              <a:buFontTx/>
              <a:buNone/>
            </a:pPr>
            <a:r>
              <a:rPr lang="en-US" altLang="en-US"/>
              <a:t>              forms by condensation, collision,  </a:t>
            </a:r>
          </a:p>
          <a:p>
            <a:pPr>
              <a:buFontTx/>
              <a:buNone/>
            </a:pPr>
            <a:r>
              <a:rPr lang="en-US" altLang="en-US"/>
              <a:t>              and coalescence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8CB5DE5-2634-4708-A1E4-AB5858B0A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Rain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3CEED2F-8C56-44EA-86B7-63957BA01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nature of rain formation typically depends on location: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	1)  Tropics – warms clouds - rain </a:t>
            </a:r>
          </a:p>
          <a:p>
            <a:pPr>
              <a:buFontTx/>
              <a:buNone/>
            </a:pPr>
            <a:r>
              <a:rPr lang="en-US" altLang="en-US"/>
              <a:t>              forms by condensation, collision,  </a:t>
            </a:r>
          </a:p>
          <a:p>
            <a:pPr>
              <a:buFontTx/>
              <a:buNone/>
            </a:pPr>
            <a:r>
              <a:rPr lang="en-US" altLang="en-US"/>
              <a:t>              and coalescence</a:t>
            </a:r>
          </a:p>
          <a:p>
            <a:pPr>
              <a:buFontTx/>
              <a:buNone/>
            </a:pPr>
            <a:r>
              <a:rPr lang="en-US" altLang="en-US"/>
              <a:t>		2)  Mid-latitudes – cool clouds – rain</a:t>
            </a:r>
          </a:p>
          <a:p>
            <a:pPr>
              <a:buFontTx/>
              <a:buNone/>
            </a:pPr>
            <a:r>
              <a:rPr lang="en-US" altLang="en-US"/>
              <a:t>              forms as snow then melts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F88DC01-5389-44C1-9BB8-1288CE825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Rain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A20928D-90D5-4150-8854-85CF4D514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Rain is also classified in terms of how it lasts in time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	1) Steady (stratiform) rain – rain that </a:t>
            </a:r>
          </a:p>
          <a:p>
            <a:pPr>
              <a:buFontTx/>
              <a:buNone/>
            </a:pPr>
            <a:r>
              <a:rPr lang="en-US" altLang="en-US"/>
              <a:t>             lasts for long periods of time (hours)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C822877-7ED2-4419-BB0E-1CF68F852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Growth of Cloud Droplets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3D6F049-603A-4807-B22B-3612B3436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sz="3000"/>
              <a:t>Condensation is only effective from nucleation up to around radii of 0.02 mm</a:t>
            </a:r>
          </a:p>
          <a:p>
            <a:pPr>
              <a:buFontTx/>
              <a:buNone/>
            </a:pPr>
            <a:r>
              <a:rPr lang="en-US" altLang="en-US" sz="3000"/>
              <a:t>            </a:t>
            </a:r>
            <a:endParaRPr lang="en-US" altLang="en-US" sz="2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45B8570-AF22-4741-A9F0-F4CFEF108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Rain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E783767-73FA-44AE-9400-F484AD926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Rain is also classified in terms of how it lasts in time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/>
              <a:t>		1) Steady (stratiform) rain – rain that </a:t>
            </a:r>
          </a:p>
          <a:p>
            <a:pPr>
              <a:buFontTx/>
              <a:buNone/>
            </a:pPr>
            <a:r>
              <a:rPr lang="en-US" altLang="en-US"/>
              <a:t>             lasts for long periods of time (hours)</a:t>
            </a:r>
          </a:p>
          <a:p>
            <a:pPr>
              <a:buFontTx/>
              <a:buNone/>
            </a:pPr>
            <a:r>
              <a:rPr lang="en-US" altLang="en-US"/>
              <a:t>		2) Showers (cumuliform) rain – rain that  </a:t>
            </a:r>
          </a:p>
          <a:p>
            <a:pPr>
              <a:buFontTx/>
              <a:buNone/>
            </a:pPr>
            <a:r>
              <a:rPr lang="en-US" altLang="en-US"/>
              <a:t>             is short-lasting (minutes)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B894DDB-B06F-4EAC-8BDC-B863103A8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Myth Dismissed…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1345EC5-3E08-4C8A-A060-4C87E1663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Myth: raindrops are shaped like teardrops</a:t>
            </a:r>
          </a:p>
          <a:p>
            <a:pPr>
              <a:buFontTx/>
              <a:buNone/>
            </a:pPr>
            <a:r>
              <a:rPr lang="en-US" altLang="en-US"/>
              <a:t>                 </a:t>
            </a:r>
          </a:p>
          <a:p>
            <a:pPr>
              <a:buFontTx/>
              <a:buNone/>
            </a:pPr>
            <a:r>
              <a:rPr lang="en-US" altLang="en-US"/>
              <a:t>                              </a:t>
            </a:r>
            <a:endParaRPr lang="en-US" altLang="en-US" b="1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14F62183-9F3F-4AB7-B9CA-1BA290FA8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Raindrop Shape</a:t>
            </a: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B05A79A6-0376-460B-9087-361D0704F14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3350" y="1600200"/>
            <a:ext cx="3797300" cy="4525963"/>
          </a:xfrm>
          <a:noFill/>
          <a:ln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F6CEDFC-FDC8-4210-92D1-E91906F81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Raindrop Shape</a:t>
            </a:r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99783EDE-139F-47E3-8553-D6D3ACC10B6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8" y="1600200"/>
            <a:ext cx="3794125" cy="4525963"/>
          </a:xfrm>
          <a:noFill/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649A634-22DD-4012-8CA6-6B2771902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Raindrop Shape</a:t>
            </a:r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191B2F9C-9ED1-4E89-A839-A4123CE0B3D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8" y="1600200"/>
            <a:ext cx="3794125" cy="4525963"/>
          </a:xfrm>
          <a:noFill/>
          <a:ln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E71B8F6-59F1-4380-AA8E-442E16A31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Raindrop Shape</a:t>
            </a: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A34622DB-B74C-4ABA-8DB4-DF480491C21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8" y="1600200"/>
            <a:ext cx="3794125" cy="4525963"/>
          </a:xfrm>
          <a:noFill/>
          <a:ln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D279BAB-E325-4151-9642-8AFBFE6B0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Graupel and Hail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4CCD7CE-D49A-4F30-BF1B-F6ACC5ED9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Graupel</a:t>
            </a:r>
            <a:r>
              <a:rPr lang="en-US" altLang="en-US"/>
              <a:t> – ice crystals that undergo riming upon collisions with supercooled water</a:t>
            </a:r>
          </a:p>
          <a:p>
            <a:endParaRPr lang="en-US" altLang="en-US"/>
          </a:p>
          <a:p>
            <a:r>
              <a:rPr lang="en-US" altLang="en-US" b="1"/>
              <a:t>Hail</a:t>
            </a:r>
            <a:r>
              <a:rPr lang="en-US" altLang="en-US"/>
              <a:t> – Severely rimed ice crystals resulting from repeated upward and downward motions in a thunderstorm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937EAFF-3533-449F-B5ED-88D3ED8A6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Hail</a:t>
            </a:r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87057021-5DFF-43A3-83D5-902530805BD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8229600" cy="4419600"/>
          </a:xfrm>
          <a:noFill/>
          <a:ln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1A84808-541E-4892-97EF-4B81E1CD3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Hail</a:t>
            </a:r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412F939E-79CB-4B38-BEB6-847AAAA8BF2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150" y="1600200"/>
            <a:ext cx="6488113" cy="4419600"/>
          </a:xfrm>
          <a:noFill/>
          <a:ln/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D8E7707C-517D-4884-B462-D5BCB5C84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/>
              <a:t>Biggest hailstone ever recorded=17cm - Yikes!!!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1F11B1C-F137-46ED-98BC-6240C2D15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Hail</a:t>
            </a:r>
          </a:p>
        </p:txBody>
      </p:sp>
      <p:pic>
        <p:nvPicPr>
          <p:cNvPr id="77828" name="Picture 4">
            <a:extLst>
              <a:ext uri="{FF2B5EF4-FFF2-40B4-BE49-F238E27FC236}">
                <a16:creationId xmlns:a16="http://schemas.microsoft.com/office/drawing/2014/main" id="{9489905F-D342-4593-A3AA-53E933FC705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71600"/>
            <a:ext cx="7696200" cy="5305425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29AC7A5-A143-4D0B-8C10-D6C6EC699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Growth of Cloud Droplets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AD349C4-963C-4CAD-8B6D-731F36C7B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sz="3000"/>
              <a:t>Condensation is only effective from nucleation up to around radii of 0.02 mm</a:t>
            </a:r>
          </a:p>
          <a:p>
            <a:pPr>
              <a:buFontTx/>
              <a:buNone/>
            </a:pPr>
            <a:r>
              <a:rPr lang="en-US" altLang="en-US" sz="3000"/>
              <a:t>            There’s just too many drops, too little   </a:t>
            </a:r>
          </a:p>
          <a:p>
            <a:pPr>
              <a:buFontTx/>
              <a:buNone/>
            </a:pPr>
            <a:r>
              <a:rPr lang="en-US" altLang="en-US" sz="3000"/>
              <a:t>            moisture</a:t>
            </a:r>
          </a:p>
          <a:p>
            <a:endParaRPr lang="en-US" altLang="en-US" sz="2400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C009A085-78D0-4356-A8EF-25F365E79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667000"/>
            <a:ext cx="1371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8E271A48-88BA-46A4-8A50-B849E2038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Hail</a:t>
            </a:r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29DF6A7F-50CF-40EF-8337-101428B9672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352550"/>
            <a:ext cx="7391400" cy="5505450"/>
          </a:xfrm>
          <a:noFill/>
          <a:ln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2E90408-0AF8-40EF-8DD3-EE3449F87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Freezing Rain and Sleet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1635A78-9850-410B-962C-74B5DFEB6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Freezing rain</a:t>
            </a:r>
            <a:r>
              <a:rPr lang="en-US" altLang="en-US"/>
              <a:t> – supercooled rain that freezes on contact or shortly after contact with surface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FA810E4-9598-4876-A5E4-1F1E604A1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Freezing Rain and Sleet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075EEE4-1A41-4CB5-92C9-0E04A82A6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Freezing rain</a:t>
            </a:r>
            <a:r>
              <a:rPr lang="en-US" altLang="en-US"/>
              <a:t> – supercooled rain that freezes on contact or shortly after contact with surface</a:t>
            </a:r>
          </a:p>
          <a:p>
            <a:endParaRPr lang="en-US" altLang="en-US"/>
          </a:p>
          <a:p>
            <a:r>
              <a:rPr lang="en-US" altLang="en-US" b="1"/>
              <a:t>Sleet</a:t>
            </a:r>
            <a:r>
              <a:rPr lang="en-US" altLang="en-US"/>
              <a:t> – raindrops that have frozen while falling, reaching the surface as ice pellets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B5FA99C-7F96-40B5-984E-35DA3EB57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Freezing Rain and Sleet</a:t>
            </a:r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1E4DDA0C-6C93-49E4-A639-876973A2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392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F5C5E09-C059-410F-8D0A-2ADA0EB0D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Freezing Rain</a:t>
            </a:r>
          </a:p>
        </p:txBody>
      </p:sp>
      <p:pic>
        <p:nvPicPr>
          <p:cNvPr id="81923" name="Picture 3">
            <a:extLst>
              <a:ext uri="{FF2B5EF4-FFF2-40B4-BE49-F238E27FC236}">
                <a16:creationId xmlns:a16="http://schemas.microsoft.com/office/drawing/2014/main" id="{E2BF97B2-3876-42C3-B14E-56CBF76BFFC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524000"/>
            <a:ext cx="7772400" cy="5227638"/>
          </a:xfrm>
          <a:noFill/>
          <a:ln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ABF8D06-E63B-411A-A584-9A6F44DEC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/>
              <a:t>Measuring Precipitation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F1EFE58-30B2-470F-9BEA-43B8B7406C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b="1"/>
          </a:p>
          <a:p>
            <a:r>
              <a:rPr lang="en-US" altLang="en-US" sz="2800" b="1"/>
              <a:t>Raingage</a:t>
            </a:r>
            <a:r>
              <a:rPr lang="en-US" altLang="en-US" sz="2800"/>
              <a:t> – A cylindrical container that collects rainfall and measures its depth</a:t>
            </a:r>
          </a:p>
        </p:txBody>
      </p:sp>
      <p:pic>
        <p:nvPicPr>
          <p:cNvPr id="78852" name="Picture 4">
            <a:extLst>
              <a:ext uri="{FF2B5EF4-FFF2-40B4-BE49-F238E27FC236}">
                <a16:creationId xmlns:a16="http://schemas.microsoft.com/office/drawing/2014/main" id="{B9BA7026-D559-4935-A0F8-B2A758561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33863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3C08B80A-F6E9-48DC-ACB5-5BA28298E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/>
              <a:t>Measuring Precipitation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741FFE8-50DC-4523-8DB8-A61C1F5DFE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endParaRPr lang="en-US" altLang="en-US" sz="2800" b="1"/>
          </a:p>
          <a:p>
            <a:r>
              <a:rPr lang="en-US" altLang="en-US" sz="2800" b="1"/>
              <a:t>Tipping-bucket gage </a:t>
            </a:r>
            <a:r>
              <a:rPr lang="en-US" altLang="en-US" sz="2800"/>
              <a:t>– a raingage that also measures timing and intensity</a:t>
            </a:r>
          </a:p>
        </p:txBody>
      </p:sp>
      <p:pic>
        <p:nvPicPr>
          <p:cNvPr id="83973" name="Picture 5">
            <a:extLst>
              <a:ext uri="{FF2B5EF4-FFF2-40B4-BE49-F238E27FC236}">
                <a16:creationId xmlns:a16="http://schemas.microsoft.com/office/drawing/2014/main" id="{5A2AAC3C-2509-485D-98FC-3E0C1E70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4672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CB98B99-3AC4-49B2-BF73-9832B1994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Precipitation Measurement by Radar</a:t>
            </a: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FF44F8F3-3A08-42F7-835F-0163AA60E69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7391400" cy="5245100"/>
          </a:xfrm>
          <a:noFill/>
          <a:ln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DE770ED-8B06-4D81-B6E0-EBE8473DA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Cloud Seeding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EF17F2E-D8A7-4BDC-BA70-7A8C6BC04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Cloud seeding</a:t>
            </a:r>
            <a:r>
              <a:rPr lang="en-US" altLang="en-US"/>
              <a:t> – injecting foreign materials into clouds to initiate precipitation by the Bergeron process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B9DDD6D-A6A1-48AF-8CD0-CE1F47099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Cloud Seeding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CAB08D6C-7901-4058-B84B-93399EFD5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Cloud seeding</a:t>
            </a:r>
            <a:r>
              <a:rPr lang="en-US" altLang="en-US"/>
              <a:t> – injecting foreign materials into clouds to initiate precipitation by the Bergeron process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1)  Dry ice is used to cool clouds to very </a:t>
            </a:r>
          </a:p>
          <a:p>
            <a:pPr>
              <a:buFontTx/>
              <a:buNone/>
            </a:pPr>
            <a:r>
              <a:rPr lang="en-US" altLang="en-US"/>
              <a:t>      cold temperatures, causing ice crystals </a:t>
            </a:r>
          </a:p>
          <a:p>
            <a:pPr>
              <a:buFontTx/>
              <a:buNone/>
            </a:pPr>
            <a:r>
              <a:rPr lang="en-US" altLang="en-US"/>
              <a:t>      to form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681087-37D1-44BC-A2DF-0C04AB2A8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Growth of Cloud Droplets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E46FFF6-14D2-4C89-B3E3-22D8D291D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sz="3000"/>
              <a:t>Condensation is only effective from nucleation up to around radii of 0.02 mm</a:t>
            </a:r>
          </a:p>
          <a:p>
            <a:pPr>
              <a:buFontTx/>
              <a:buNone/>
            </a:pPr>
            <a:r>
              <a:rPr lang="en-US" altLang="en-US" sz="3000"/>
              <a:t>            There’s just too many drops, too little   </a:t>
            </a:r>
          </a:p>
          <a:p>
            <a:pPr>
              <a:buFontTx/>
              <a:buNone/>
            </a:pPr>
            <a:r>
              <a:rPr lang="en-US" altLang="en-US" sz="3000"/>
              <a:t>            moisture</a:t>
            </a:r>
          </a:p>
          <a:p>
            <a:r>
              <a:rPr lang="en-US" altLang="en-US" sz="3000"/>
              <a:t>So, for precipitation, we need another mechanism!</a:t>
            </a:r>
          </a:p>
          <a:p>
            <a:endParaRPr lang="en-US" altLang="en-US" sz="2400"/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5127096A-98B0-49DE-93FA-2014A896D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667000"/>
            <a:ext cx="1371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D2886501-7A78-460F-B653-09C789919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Cloud Seeding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7F252FB-47CA-4535-A39D-E106BB3FD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Cloud seeding</a:t>
            </a:r>
            <a:r>
              <a:rPr lang="en-US" altLang="en-US"/>
              <a:t> – injecting foreign materials into clouds to initiate precipitation by the Bergeron process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 1)  Dry ice is used to cool clouds to very </a:t>
            </a:r>
          </a:p>
          <a:p>
            <a:pPr>
              <a:buFontTx/>
              <a:buNone/>
            </a:pPr>
            <a:r>
              <a:rPr lang="en-US" altLang="en-US"/>
              <a:t>      cold temperatures, causing ice crystals </a:t>
            </a:r>
          </a:p>
          <a:p>
            <a:pPr>
              <a:buFontTx/>
              <a:buNone/>
            </a:pPr>
            <a:r>
              <a:rPr lang="en-US" altLang="en-US"/>
              <a:t>      to form</a:t>
            </a:r>
          </a:p>
          <a:p>
            <a:pPr>
              <a:buFontTx/>
              <a:buNone/>
            </a:pPr>
            <a:r>
              <a:rPr lang="en-US" altLang="en-US"/>
              <a:t> 2)  Silver iodide (similar structure to ice) is  </a:t>
            </a:r>
          </a:p>
          <a:p>
            <a:pPr>
              <a:buFontTx/>
              <a:buNone/>
            </a:pPr>
            <a:r>
              <a:rPr lang="en-US" altLang="en-US"/>
              <a:t>      used as ice nucleii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3AA488F-A9F1-4FF1-AAC9-6C3E9F030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Growth of Cloud Droplets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A85E322-A56F-459A-95A8-EC60ED436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sz="3000"/>
              <a:t>Condensation is only effective from nucleation up to around radii of 0.02 mm</a:t>
            </a:r>
          </a:p>
          <a:p>
            <a:pPr>
              <a:buFontTx/>
              <a:buNone/>
            </a:pPr>
            <a:r>
              <a:rPr lang="en-US" altLang="en-US" sz="3000"/>
              <a:t>            There’s just too many drops, too little   </a:t>
            </a:r>
          </a:p>
          <a:p>
            <a:pPr>
              <a:buFontTx/>
              <a:buNone/>
            </a:pPr>
            <a:r>
              <a:rPr lang="en-US" altLang="en-US" sz="3000"/>
              <a:t>            moisture</a:t>
            </a:r>
          </a:p>
          <a:p>
            <a:r>
              <a:rPr lang="en-US" altLang="en-US" sz="3000"/>
              <a:t>So, for precipitation, we need another mechanism!</a:t>
            </a:r>
          </a:p>
          <a:p>
            <a:r>
              <a:rPr lang="en-US" altLang="en-US" sz="3000"/>
              <a:t>This other mechanism depends on the type of cloud:</a:t>
            </a:r>
          </a:p>
          <a:p>
            <a:pPr>
              <a:buFontTx/>
              <a:buNone/>
            </a:pPr>
            <a:endParaRPr lang="en-US" altLang="en-US" sz="2400"/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C551877F-1376-4E4D-88B4-034B324F5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667000"/>
            <a:ext cx="1371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DA07B04-5FC4-4454-8CC2-08EBD24A2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Growth of Cloud Droplets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CEAE181-26C2-41F1-BA8B-506FAD690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 sz="3000"/>
              <a:t>Condensation is only effective from nucleation up to around radii of 0.02 mm</a:t>
            </a:r>
          </a:p>
          <a:p>
            <a:pPr>
              <a:buFontTx/>
              <a:buNone/>
            </a:pPr>
            <a:r>
              <a:rPr lang="en-US" altLang="en-US" sz="3000"/>
              <a:t>            There’s just too many drops, too little   </a:t>
            </a:r>
          </a:p>
          <a:p>
            <a:pPr>
              <a:buFontTx/>
              <a:buNone/>
            </a:pPr>
            <a:r>
              <a:rPr lang="en-US" altLang="en-US" sz="3000"/>
              <a:t>            moisture</a:t>
            </a:r>
          </a:p>
          <a:p>
            <a:r>
              <a:rPr lang="en-US" altLang="en-US" sz="3000"/>
              <a:t>So, for precipitation, we need another mechanism!</a:t>
            </a:r>
          </a:p>
          <a:p>
            <a:r>
              <a:rPr lang="en-US" altLang="en-US" sz="3000"/>
              <a:t>This other mechanism depends on the type of cloud:</a:t>
            </a:r>
          </a:p>
          <a:p>
            <a:pPr>
              <a:buFontTx/>
              <a:buNone/>
            </a:pPr>
            <a:r>
              <a:rPr lang="en-US" altLang="en-US" sz="2400"/>
              <a:t>           1) Warm clouds (totally &gt; 0</a:t>
            </a:r>
            <a:r>
              <a:rPr lang="en-US" altLang="en-US" sz="2400" baseline="30000"/>
              <a:t>o</a:t>
            </a:r>
            <a:r>
              <a:rPr lang="en-US" altLang="en-US" sz="2400"/>
              <a:t>C)</a:t>
            </a:r>
          </a:p>
          <a:p>
            <a:pPr>
              <a:buFontTx/>
              <a:buNone/>
            </a:pPr>
            <a:endParaRPr lang="en-US" altLang="en-US" sz="2400"/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E5A57B2C-EA32-40DF-9970-2481D57E4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667000"/>
            <a:ext cx="1371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1707</Words>
  <Application>Microsoft Office PowerPoint</Application>
  <PresentationFormat>On-screen Show (4:3)</PresentationFormat>
  <Paragraphs>261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Arial</vt:lpstr>
      <vt:lpstr>Default Design</vt:lpstr>
      <vt:lpstr>Chapter 7 – Precipitation Processes</vt:lpstr>
      <vt:lpstr>It all begins with clouds…</vt:lpstr>
      <vt:lpstr>Clouds -&gt; Precipitation</vt:lpstr>
      <vt:lpstr>Clouds -&gt; Precipitation</vt:lpstr>
      <vt:lpstr>Growth of Cloud Droplets</vt:lpstr>
      <vt:lpstr>Growth of Cloud Droplets</vt:lpstr>
      <vt:lpstr>Growth of Cloud Droplets</vt:lpstr>
      <vt:lpstr>Growth of Cloud Droplets</vt:lpstr>
      <vt:lpstr>Growth of Cloud Droplets</vt:lpstr>
      <vt:lpstr>Growth of Cloud Droplets</vt:lpstr>
      <vt:lpstr>Precipitation in Warm Clouds</vt:lpstr>
      <vt:lpstr>Precipitation in Warm Clouds</vt:lpstr>
      <vt:lpstr>Precipitation in Warm Clouds</vt:lpstr>
      <vt:lpstr>Collision in Warm Clouds</vt:lpstr>
      <vt:lpstr>Collision in Warm Clouds</vt:lpstr>
      <vt:lpstr>Collision in Warm Clouds</vt:lpstr>
      <vt:lpstr>Collision in Warm Clouds</vt:lpstr>
      <vt:lpstr>Collision in Warm Clouds</vt:lpstr>
      <vt:lpstr>Collision in Warm Clouds</vt:lpstr>
      <vt:lpstr>Coalescence in Warm Clouds</vt:lpstr>
      <vt:lpstr>Coalescence in Warm Clouds</vt:lpstr>
      <vt:lpstr>Precipitation in Cool and Cold Clouds</vt:lpstr>
      <vt:lpstr>Precipitation in Cool and Cold Clouds</vt:lpstr>
      <vt:lpstr>Precipitation in Cool and Cold Clouds</vt:lpstr>
      <vt:lpstr>Precipitation in Cool and Cold Clouds</vt:lpstr>
      <vt:lpstr>Precipitation in Cool and Cold Clouds</vt:lpstr>
      <vt:lpstr>The Bergeron Process</vt:lpstr>
      <vt:lpstr>The Bergeron Process</vt:lpstr>
      <vt:lpstr>The Bergeron Process</vt:lpstr>
      <vt:lpstr>The Bergeron Process</vt:lpstr>
      <vt:lpstr>The Bergeron Process</vt:lpstr>
      <vt:lpstr>Precipitation in Cool and Cold Clouds</vt:lpstr>
      <vt:lpstr>Precipitation in Cool and Cold Clouds</vt:lpstr>
      <vt:lpstr>Precipitation Distribution</vt:lpstr>
      <vt:lpstr>Precipitation Distribution</vt:lpstr>
      <vt:lpstr>Global Precipitation Distribution</vt:lpstr>
      <vt:lpstr>U.S. Precipitation Distribution</vt:lpstr>
      <vt:lpstr>Types of Precipitation</vt:lpstr>
      <vt:lpstr>Snow</vt:lpstr>
      <vt:lpstr>The Nature of Snowflakes</vt:lpstr>
      <vt:lpstr>U.S. Annual Snowfall</vt:lpstr>
      <vt:lpstr>U.S. Annual Snowfall </vt:lpstr>
      <vt:lpstr>U.S. Annual Snowfall </vt:lpstr>
      <vt:lpstr>Lake Effect Snow</vt:lpstr>
      <vt:lpstr>Lake Effect Snow</vt:lpstr>
      <vt:lpstr>Lake Effect Snow</vt:lpstr>
      <vt:lpstr>Rain</vt:lpstr>
      <vt:lpstr>Rain</vt:lpstr>
      <vt:lpstr>Rain</vt:lpstr>
      <vt:lpstr>Rain</vt:lpstr>
      <vt:lpstr>Another Myth Dismissed…</vt:lpstr>
      <vt:lpstr>Raindrop Shape</vt:lpstr>
      <vt:lpstr>Raindrop Shape</vt:lpstr>
      <vt:lpstr>Raindrop Shape</vt:lpstr>
      <vt:lpstr>Raindrop Shape</vt:lpstr>
      <vt:lpstr>Graupel and Hail</vt:lpstr>
      <vt:lpstr>Hail</vt:lpstr>
      <vt:lpstr>Hail</vt:lpstr>
      <vt:lpstr>Hail</vt:lpstr>
      <vt:lpstr>Hail</vt:lpstr>
      <vt:lpstr>Freezing Rain and Sleet</vt:lpstr>
      <vt:lpstr>Freezing Rain and Sleet</vt:lpstr>
      <vt:lpstr>Freezing Rain and Sleet</vt:lpstr>
      <vt:lpstr>Freezing Rain</vt:lpstr>
      <vt:lpstr>Measuring Precipitation</vt:lpstr>
      <vt:lpstr>Measuring Precipitation</vt:lpstr>
      <vt:lpstr>Precipitation Measurement by Radar</vt:lpstr>
      <vt:lpstr>Cloud Seeding</vt:lpstr>
      <vt:lpstr>Cloud Seeding</vt:lpstr>
      <vt:lpstr>Cloud Seeding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– Precipitation Processes</dc:title>
  <dc:creator>bancell</dc:creator>
  <cp:lastModifiedBy>Ancell, Brian</cp:lastModifiedBy>
  <cp:revision>47</cp:revision>
  <dcterms:created xsi:type="dcterms:W3CDTF">2010-02-16T20:39:45Z</dcterms:created>
  <dcterms:modified xsi:type="dcterms:W3CDTF">2022-10-04T19:26:32Z</dcterms:modified>
</cp:coreProperties>
</file>