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68" r:id="rId13"/>
    <p:sldId id="267" r:id="rId14"/>
    <p:sldId id="270" r:id="rId15"/>
    <p:sldId id="272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3" r:id="rId35"/>
    <p:sldId id="290" r:id="rId36"/>
    <p:sldId id="291" r:id="rId37"/>
    <p:sldId id="292" r:id="rId38"/>
    <p:sldId id="294" r:id="rId39"/>
    <p:sldId id="295" r:id="rId40"/>
    <p:sldId id="296" r:id="rId41"/>
    <p:sldId id="297" r:id="rId42"/>
    <p:sldId id="299" r:id="rId43"/>
    <p:sldId id="300" r:id="rId44"/>
    <p:sldId id="309" r:id="rId45"/>
    <p:sldId id="310" r:id="rId46"/>
    <p:sldId id="308" r:id="rId47"/>
    <p:sldId id="304" r:id="rId48"/>
    <p:sldId id="311" r:id="rId49"/>
    <p:sldId id="312" r:id="rId50"/>
    <p:sldId id="313" r:id="rId51"/>
    <p:sldId id="373" r:id="rId52"/>
    <p:sldId id="315" r:id="rId53"/>
    <p:sldId id="317" r:id="rId54"/>
    <p:sldId id="318" r:id="rId55"/>
    <p:sldId id="320" r:id="rId56"/>
    <p:sldId id="322" r:id="rId57"/>
    <p:sldId id="323" r:id="rId58"/>
    <p:sldId id="324" r:id="rId59"/>
    <p:sldId id="316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36" r:id="rId72"/>
    <p:sldId id="337" r:id="rId73"/>
    <p:sldId id="338" r:id="rId74"/>
    <p:sldId id="339" r:id="rId75"/>
    <p:sldId id="344" r:id="rId76"/>
    <p:sldId id="345" r:id="rId77"/>
    <p:sldId id="340" r:id="rId78"/>
    <p:sldId id="341" r:id="rId79"/>
    <p:sldId id="343" r:id="rId80"/>
    <p:sldId id="346" r:id="rId81"/>
    <p:sldId id="347" r:id="rId82"/>
    <p:sldId id="348" r:id="rId83"/>
    <p:sldId id="349" r:id="rId84"/>
    <p:sldId id="350" r:id="rId85"/>
    <p:sldId id="351" r:id="rId86"/>
    <p:sldId id="352" r:id="rId87"/>
    <p:sldId id="353" r:id="rId88"/>
    <p:sldId id="354" r:id="rId89"/>
    <p:sldId id="355" r:id="rId90"/>
    <p:sldId id="356" r:id="rId91"/>
    <p:sldId id="357" r:id="rId92"/>
    <p:sldId id="359" r:id="rId93"/>
    <p:sldId id="361" r:id="rId94"/>
    <p:sldId id="362" r:id="rId95"/>
    <p:sldId id="363" r:id="rId96"/>
    <p:sldId id="366" r:id="rId97"/>
    <p:sldId id="367" r:id="rId98"/>
    <p:sldId id="368" r:id="rId99"/>
    <p:sldId id="369" r:id="rId100"/>
    <p:sldId id="370" r:id="rId101"/>
    <p:sldId id="371" r:id="rId10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00CC00"/>
    <a:srgbClr val="C1DD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15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81E20-D71A-4340-918A-1D7B988F13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BF4871-8D3F-4AD0-BBA3-C5CA67040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CCB04-4728-44A3-8489-FA8DD289A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3FAAD-CC9E-4826-A203-A055EA5D9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D1B77-C0D3-4608-98A5-4F993923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9A5CE-9132-48FA-9611-AC331C5D64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9512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C0676-20DA-4417-8318-01308A8BE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47AB29-C42D-481F-AEEE-7C7C30A9C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40EA6-6AD0-47E0-9805-592A90A56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6911A-61A1-4451-8903-77EA2F35E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45ACC-B7AA-417D-B1E9-71830FA8E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12A9D-C972-46EA-A7B4-0C763E99DC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211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98CE2B-00CD-486B-A92B-0D9FBCBD7E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5BFD19-D237-431C-A9E8-12D3B471BD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E3C9E-31B5-4DA9-BDEF-5ED674455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44B4E-A6BF-4CAB-9F4A-27B3C30B0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C6EEA-43ED-463C-BB68-3EAF052B0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262708-C2E0-4D8D-9DCC-AEDE2CA611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69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AAADF-EFF8-46E9-8CCC-D1DF9B12D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DEB6A-CE09-4142-BBFC-B2D373C4A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B54B9-66BB-402B-9993-9A083FB4A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8786B-D96F-45DA-86F4-EDF1DDC0C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C2E57-5CD6-48D5-8DAB-DCBAB0CA2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D25BF-14C4-4953-B5A7-38F8AF2E99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078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F919-3FE0-4AC5-AD3C-BD941C03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AD971-2BCA-42BF-B263-F0BFEEBD3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130D-2F65-4153-A191-BA55039D5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53578-6BD1-4CE3-BCEB-D902F646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9FC69-B69B-4E24-B15A-049D689C3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4281D-DBC0-49D1-BDBF-CCF29CC630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862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80908-8EB1-41E6-AA1D-CA63301ED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214B7-88D2-4F82-AF0B-95D22C577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7FE35-C3C3-45DB-ABA1-E872238F6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2EA2C-D1B0-4E1D-9EC3-2A310E28A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A9000-183E-4628-92E7-F25667E8A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E0318-3955-4155-B93D-57073875C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05122-70DE-47BB-9533-895DE0302F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387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06335-A885-4FB6-8409-789C095B3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3CF4C-3906-4243-8D3F-124212249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22E9E-8325-4F2E-AA9D-FB340233B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9BD64-B3D3-490C-B5C2-63A89A366B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7539DF-0635-4541-80E3-3C8B1A3D5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05B4EA-F5E8-4352-A4BA-26327AAF4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F4A8F4-D38B-49B8-A537-3DF1CA0D3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957D25-5E03-4068-B8EB-606F2924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A439D-222E-48A6-BC60-1BD877F445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422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B6542-38C7-4E8F-A58D-ECB71FDB7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C315B-4869-4BA2-ADB6-2C9D9A42D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276A02-7CBD-4110-82EC-5572EA383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B7FE5-E3C8-4F47-8617-B36BA703B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A65FD-F5CE-4676-8CC0-3F8A4EF10B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715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76714-3B89-4734-A82E-859B27B7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B0F10C-BAA5-4E1E-B69F-715375DE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703D9-FE20-400E-95D7-3F162873B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C83F7B-2B4D-4388-8840-6520946B10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259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F7380-787C-4472-BAB2-C3F5F5EE8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A7BF4-1A9A-455D-8761-84C743ADA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97DEC7-B9FA-469A-B3D2-CEB857C16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F05426-1D49-4854-A43E-06615BFD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1328EC-40B7-4F2F-9252-13AAFA91C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83C52-ED84-47AE-ADB2-3E74350F2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7DF195-D3E3-461E-890B-0367D3D54A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29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ED99A-6D1B-4A20-B248-EEB2ECB24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FFBB0B-3359-4AB5-862A-5B0269C44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0B737-0CEF-4B3B-8166-9DB5BD7B9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A251F-4C2A-42D2-8D4C-CCF1CEF1F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D4DA28-B256-4102-AF14-E6A6A805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726AD-099C-420B-B7A0-B5CDE347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76C26E-FBF0-4F8E-92EE-13A0B9DAD7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71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875ECA2-7229-4111-8B27-6CA2D595F8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F084771-BA1E-46FF-8DBB-D4C447FFAB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64C6EC2-47F0-47D7-BED1-51312A7A58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969D9E6-A96C-46E4-91B1-7BB56B88835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4449477-4E31-4B5F-890E-F6E53EAE67B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2361E2-9F59-44E2-917E-7ADF5C4BA44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E7EEFC4-3A41-435B-93DE-903B0E79E7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/>
              <a:t>Chapter 6 – Cloud Development and Forms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A897602E-4B8B-485C-816B-87982103047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752600"/>
            <a:ext cx="5295900" cy="5105400"/>
          </a:xfrm>
          <a:noFill/>
          <a:ln/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92098FD6-0254-4191-870D-0C2EE2B3D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34004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4E889B9C-8AEE-4C85-A478-B5CFCAB96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38600"/>
            <a:ext cx="3429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9A1B9806-640C-455A-ADE2-E9C94E31DA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Orographic Lift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C6AFA069-5854-4CFC-A062-FE53FBEEAC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Air rises as it approaches a mountain peak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7C365D8E-2B7C-46EA-8846-FD3EF4D80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7315200" cy="429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31FE0BEB-76ED-494B-961D-5B4CCA9488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Visible Satellite Imagery</a:t>
            </a:r>
          </a:p>
        </p:txBody>
      </p:sp>
      <p:pic>
        <p:nvPicPr>
          <p:cNvPr id="120836" name="Picture 4">
            <a:extLst>
              <a:ext uri="{FF2B5EF4-FFF2-40B4-BE49-F238E27FC236}">
                <a16:creationId xmlns:a16="http://schemas.microsoft.com/office/drawing/2014/main" id="{006F4C33-2116-4402-B9D8-8F0A04F7095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47800"/>
            <a:ext cx="8305800" cy="5410200"/>
          </a:xfrm>
          <a:noFill/>
          <a:ln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515674AF-8361-4B4A-897B-7E204A6915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Infrared Satellite Imagery</a:t>
            </a:r>
          </a:p>
        </p:txBody>
      </p:sp>
      <p:pic>
        <p:nvPicPr>
          <p:cNvPr id="121860" name="Picture 4">
            <a:extLst>
              <a:ext uri="{FF2B5EF4-FFF2-40B4-BE49-F238E27FC236}">
                <a16:creationId xmlns:a16="http://schemas.microsoft.com/office/drawing/2014/main" id="{6BEA24AA-90FC-4E4C-94EE-7F073427D8F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47800"/>
            <a:ext cx="8305800" cy="5410200"/>
          </a:xfrm>
          <a:noFill/>
          <a:ln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5A000F6-550E-4976-900A-09BBCEFA59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Orographic Lift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6822BF0-2F37-4940-A01E-787448B21C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Air rises as it approaches a mountain peak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3D05DB48-4D67-4DD4-BCE2-E4B0037D7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7315200" cy="429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AutoShape 5">
            <a:extLst>
              <a:ext uri="{FF2B5EF4-FFF2-40B4-BE49-F238E27FC236}">
                <a16:creationId xmlns:a16="http://schemas.microsoft.com/office/drawing/2014/main" id="{51FCC50F-4DBD-46C1-8EE1-91532B70B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495800"/>
            <a:ext cx="914400" cy="6096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7414" name="AutoShape 6">
            <a:extLst>
              <a:ext uri="{FF2B5EF4-FFF2-40B4-BE49-F238E27FC236}">
                <a16:creationId xmlns:a16="http://schemas.microsoft.com/office/drawing/2014/main" id="{657B2519-17AA-4492-85DF-945E51C3D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962400"/>
            <a:ext cx="914400" cy="6096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7415" name="AutoShape 7">
            <a:extLst>
              <a:ext uri="{FF2B5EF4-FFF2-40B4-BE49-F238E27FC236}">
                <a16:creationId xmlns:a16="http://schemas.microsoft.com/office/drawing/2014/main" id="{71996FCF-D9B8-4BAA-AF97-7103CF1AA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657600"/>
            <a:ext cx="914400" cy="609600"/>
          </a:xfrm>
          <a:prstGeom prst="cloudCallout">
            <a:avLst>
              <a:gd name="adj1" fmla="val -43750"/>
              <a:gd name="adj2" fmla="val 14505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7416" name="AutoShape 8">
            <a:extLst>
              <a:ext uri="{FF2B5EF4-FFF2-40B4-BE49-F238E27FC236}">
                <a16:creationId xmlns:a16="http://schemas.microsoft.com/office/drawing/2014/main" id="{6B7BEA3B-8AAF-48BF-9CC1-D632566A6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352800"/>
            <a:ext cx="914400" cy="609600"/>
          </a:xfrm>
          <a:prstGeom prst="cloudCallout">
            <a:avLst>
              <a:gd name="adj1" fmla="val -43750"/>
              <a:gd name="adj2" fmla="val 22005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7417" name="AutoShape 9">
            <a:extLst>
              <a:ext uri="{FF2B5EF4-FFF2-40B4-BE49-F238E27FC236}">
                <a16:creationId xmlns:a16="http://schemas.microsoft.com/office/drawing/2014/main" id="{43016D61-93DD-46F4-BDC4-65FFFAB54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419600"/>
            <a:ext cx="914400" cy="609600"/>
          </a:xfrm>
          <a:prstGeom prst="cloudCallout">
            <a:avLst>
              <a:gd name="adj1" fmla="val -85417"/>
              <a:gd name="adj2" fmla="val 10755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7418" name="AutoShape 10">
            <a:extLst>
              <a:ext uri="{FF2B5EF4-FFF2-40B4-BE49-F238E27FC236}">
                <a16:creationId xmlns:a16="http://schemas.microsoft.com/office/drawing/2014/main" id="{DD7DCF11-2D49-4735-8FFF-5E01C2F94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886200"/>
            <a:ext cx="914400" cy="609600"/>
          </a:xfrm>
          <a:prstGeom prst="cloudCallout">
            <a:avLst>
              <a:gd name="adj1" fmla="val -85417"/>
              <a:gd name="adj2" fmla="val 10755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7419" name="AutoShape 11">
            <a:extLst>
              <a:ext uri="{FF2B5EF4-FFF2-40B4-BE49-F238E27FC236}">
                <a16:creationId xmlns:a16="http://schemas.microsoft.com/office/drawing/2014/main" id="{F4C210C6-C7B4-4FB7-BB96-19EF6247E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581400"/>
            <a:ext cx="914400" cy="609600"/>
          </a:xfrm>
          <a:prstGeom prst="cloudCallout">
            <a:avLst>
              <a:gd name="adj1" fmla="val -85417"/>
              <a:gd name="adj2" fmla="val 18255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7420" name="AutoShape 12">
            <a:extLst>
              <a:ext uri="{FF2B5EF4-FFF2-40B4-BE49-F238E27FC236}">
                <a16:creationId xmlns:a16="http://schemas.microsoft.com/office/drawing/2014/main" id="{32DDAD50-4FE7-484D-81F1-9F44A7DDF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276600"/>
            <a:ext cx="914400" cy="609600"/>
          </a:xfrm>
          <a:prstGeom prst="cloudCallout">
            <a:avLst>
              <a:gd name="adj1" fmla="val -85417"/>
              <a:gd name="adj2" fmla="val 25755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023C03CA-B491-401E-AE4F-589266FB2A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Orographic Lift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7008CCA-EE85-432D-BF69-EE6B84B4C1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Air descends after it goes over a mountain peak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42B6E7FC-E1CD-4A69-9E0E-D6B9437C1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7315200" cy="429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AutoShape 5">
            <a:extLst>
              <a:ext uri="{FF2B5EF4-FFF2-40B4-BE49-F238E27FC236}">
                <a16:creationId xmlns:a16="http://schemas.microsoft.com/office/drawing/2014/main" id="{9929BF19-2F2C-4344-B8C1-15791AC8E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495800"/>
            <a:ext cx="914400" cy="6096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6390" name="AutoShape 6">
            <a:extLst>
              <a:ext uri="{FF2B5EF4-FFF2-40B4-BE49-F238E27FC236}">
                <a16:creationId xmlns:a16="http://schemas.microsoft.com/office/drawing/2014/main" id="{5DE5C136-9A1A-4744-AF72-1A50D3CC8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962400"/>
            <a:ext cx="914400" cy="6096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6391" name="AutoShape 7">
            <a:extLst>
              <a:ext uri="{FF2B5EF4-FFF2-40B4-BE49-F238E27FC236}">
                <a16:creationId xmlns:a16="http://schemas.microsoft.com/office/drawing/2014/main" id="{52248DA0-A896-4650-A095-8922FBC6F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657600"/>
            <a:ext cx="914400" cy="609600"/>
          </a:xfrm>
          <a:prstGeom prst="cloudCallout">
            <a:avLst>
              <a:gd name="adj1" fmla="val -43750"/>
              <a:gd name="adj2" fmla="val 14505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6392" name="AutoShape 8">
            <a:extLst>
              <a:ext uri="{FF2B5EF4-FFF2-40B4-BE49-F238E27FC236}">
                <a16:creationId xmlns:a16="http://schemas.microsoft.com/office/drawing/2014/main" id="{6DABE1CF-7A74-4274-BA2B-63754BA31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352800"/>
            <a:ext cx="914400" cy="609600"/>
          </a:xfrm>
          <a:prstGeom prst="cloudCallout">
            <a:avLst>
              <a:gd name="adj1" fmla="val -43750"/>
              <a:gd name="adj2" fmla="val 22005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6393" name="AutoShape 9">
            <a:extLst>
              <a:ext uri="{FF2B5EF4-FFF2-40B4-BE49-F238E27FC236}">
                <a16:creationId xmlns:a16="http://schemas.microsoft.com/office/drawing/2014/main" id="{7422C979-D196-4A29-BCC1-4853962A8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419600"/>
            <a:ext cx="914400" cy="609600"/>
          </a:xfrm>
          <a:prstGeom prst="cloudCallout">
            <a:avLst>
              <a:gd name="adj1" fmla="val -85417"/>
              <a:gd name="adj2" fmla="val 10755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6394" name="AutoShape 10">
            <a:extLst>
              <a:ext uri="{FF2B5EF4-FFF2-40B4-BE49-F238E27FC236}">
                <a16:creationId xmlns:a16="http://schemas.microsoft.com/office/drawing/2014/main" id="{789C044A-7B8F-4B01-A617-EEB8D2505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886200"/>
            <a:ext cx="914400" cy="609600"/>
          </a:xfrm>
          <a:prstGeom prst="cloudCallout">
            <a:avLst>
              <a:gd name="adj1" fmla="val -85417"/>
              <a:gd name="adj2" fmla="val 10755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6395" name="AutoShape 11">
            <a:extLst>
              <a:ext uri="{FF2B5EF4-FFF2-40B4-BE49-F238E27FC236}">
                <a16:creationId xmlns:a16="http://schemas.microsoft.com/office/drawing/2014/main" id="{457CA506-2998-4CA2-B259-CC13EADFD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581400"/>
            <a:ext cx="914400" cy="609600"/>
          </a:xfrm>
          <a:prstGeom prst="cloudCallout">
            <a:avLst>
              <a:gd name="adj1" fmla="val -85417"/>
              <a:gd name="adj2" fmla="val 18255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6396" name="AutoShape 12">
            <a:extLst>
              <a:ext uri="{FF2B5EF4-FFF2-40B4-BE49-F238E27FC236}">
                <a16:creationId xmlns:a16="http://schemas.microsoft.com/office/drawing/2014/main" id="{97F3B97F-7430-46B4-8B34-719C824AF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276600"/>
            <a:ext cx="914400" cy="609600"/>
          </a:xfrm>
          <a:prstGeom prst="cloudCallout">
            <a:avLst>
              <a:gd name="adj1" fmla="val -85417"/>
              <a:gd name="adj2" fmla="val 25755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6397" name="Text Box 13">
            <a:extLst>
              <a:ext uri="{FF2B5EF4-FFF2-40B4-BE49-F238E27FC236}">
                <a16:creationId xmlns:a16="http://schemas.microsoft.com/office/drawing/2014/main" id="{656C89BB-9CEF-4E4A-8D2A-28E40EA080F7}"/>
              </a:ext>
            </a:extLst>
          </p:cNvPr>
          <p:cNvSpPr txBox="1">
            <a:spLocks noChangeArrowheads="1"/>
          </p:cNvSpPr>
          <p:nvPr/>
        </p:nvSpPr>
        <p:spPr bwMode="auto">
          <a:xfrm rot="2448905">
            <a:off x="5562600" y="4114800"/>
            <a:ext cx="1311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i="1"/>
              <a:t>Clear air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6C80EFD-FC92-4536-AE61-497783A5DB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altLang="en-US"/>
              <a:t>Rain Shadow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F1B8305-73BA-4850-8C64-A1CB206AEB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 </a:t>
            </a:r>
            <a:r>
              <a:rPr lang="en-US" altLang="en-US" b="1"/>
              <a:t>rain shadow</a:t>
            </a:r>
            <a:r>
              <a:rPr lang="en-US" altLang="en-US"/>
              <a:t> is an area of less precipitation and clouds on the downwind side of a mountain (the anti-cloud!)</a:t>
            </a:r>
          </a:p>
          <a:p>
            <a:pPr>
              <a:buFontTx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B44ACD6-DC40-4795-BE2F-9BABAA20ED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altLang="en-US"/>
              <a:t>Rain Shadow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102B805-8457-4DF9-9E30-15E4A22777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 </a:t>
            </a:r>
            <a:r>
              <a:rPr lang="en-US" altLang="en-US" b="1"/>
              <a:t>rain shadow</a:t>
            </a:r>
            <a:r>
              <a:rPr lang="en-US" altLang="en-US"/>
              <a:t> is an area of less precipitation and clouds on the downwind side of a mountain (the anti-cloud!)</a:t>
            </a:r>
          </a:p>
          <a:p>
            <a:pPr lvl="2"/>
            <a:r>
              <a:rPr lang="en-US" altLang="en-US" sz="2800"/>
              <a:t>Air descends downwind of a mountain peak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EB0E84B7-0620-4E8B-A6B7-0E2925B0CF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altLang="en-US"/>
              <a:t>Rain Shadow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25A773B-8014-4CD2-889E-9B0039F335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 </a:t>
            </a:r>
            <a:r>
              <a:rPr lang="en-US" altLang="en-US" b="1"/>
              <a:t>rain shadow</a:t>
            </a:r>
            <a:r>
              <a:rPr lang="en-US" altLang="en-US"/>
              <a:t> is an area of less precipitation and clouds on the downwind side of a mountain (the anti-cloud!)</a:t>
            </a:r>
          </a:p>
          <a:p>
            <a:pPr lvl="2"/>
            <a:r>
              <a:rPr lang="en-US" altLang="en-US" sz="2800"/>
              <a:t>Air descends downwind of a mountain peak</a:t>
            </a:r>
          </a:p>
          <a:p>
            <a:pPr lvl="2"/>
            <a:r>
              <a:rPr lang="en-US" altLang="en-US" sz="2800"/>
              <a:t>Air warms adiabatically due to compression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EC436C03-6C3B-4678-A375-3CA4459CAE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altLang="en-US"/>
              <a:t>Rain Shadow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1DA8E80-1A23-403F-9C85-4608B10853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 </a:t>
            </a:r>
            <a:r>
              <a:rPr lang="en-US" altLang="en-US" b="1"/>
              <a:t>rain shadow</a:t>
            </a:r>
            <a:r>
              <a:rPr lang="en-US" altLang="en-US"/>
              <a:t> is an area of less precipitation and clouds on the downwind side of a mountain (the anti-cloud!)</a:t>
            </a:r>
          </a:p>
          <a:p>
            <a:pPr lvl="2"/>
            <a:r>
              <a:rPr lang="en-US" altLang="en-US" sz="2800"/>
              <a:t>Air descends downwind of a mountain peak</a:t>
            </a:r>
          </a:p>
          <a:p>
            <a:pPr lvl="2"/>
            <a:r>
              <a:rPr lang="en-US" altLang="en-US" sz="2800"/>
              <a:t>Air warms adiabatically due to compression</a:t>
            </a:r>
          </a:p>
          <a:p>
            <a:pPr lvl="2"/>
            <a:r>
              <a:rPr lang="en-US" altLang="en-US" sz="2800"/>
              <a:t>Precipitation and clouds evaporate to form rain shadow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9282DCB0-848A-4A71-B3D9-874907FECE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Rain Shadow</a:t>
            </a: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F02EEEAF-AB6B-41D5-881C-15F5B961637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371600"/>
            <a:ext cx="5233988" cy="3402013"/>
          </a:xfrm>
          <a:noFill/>
          <a:ln/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5B635187-6D03-46A5-BE48-D418F97C6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05400"/>
            <a:ext cx="2849563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A9E8EB23-DE49-4668-8550-8CD388343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05400"/>
            <a:ext cx="28194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1" name="AutoShape 7">
            <a:extLst>
              <a:ext uri="{FF2B5EF4-FFF2-40B4-BE49-F238E27FC236}">
                <a16:creationId xmlns:a16="http://schemas.microsoft.com/office/drawing/2014/main" id="{A6E38315-7EA5-4030-9375-B22CBED7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895600"/>
            <a:ext cx="914400" cy="609600"/>
          </a:xfrm>
          <a:prstGeom prst="cloudCallout">
            <a:avLst>
              <a:gd name="adj1" fmla="val -60417"/>
              <a:gd name="adj2" fmla="val 7005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1512" name="AutoShape 8">
            <a:extLst>
              <a:ext uri="{FF2B5EF4-FFF2-40B4-BE49-F238E27FC236}">
                <a16:creationId xmlns:a16="http://schemas.microsoft.com/office/drawing/2014/main" id="{2457BB47-8BAA-46D1-A4C5-5CF8408E8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362200"/>
            <a:ext cx="914400" cy="609600"/>
          </a:xfrm>
          <a:prstGeom prst="cloudCallout">
            <a:avLst>
              <a:gd name="adj1" fmla="val -60417"/>
              <a:gd name="adj2" fmla="val 7005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1513" name="AutoShape 9">
            <a:extLst>
              <a:ext uri="{FF2B5EF4-FFF2-40B4-BE49-F238E27FC236}">
                <a16:creationId xmlns:a16="http://schemas.microsoft.com/office/drawing/2014/main" id="{AACBC879-6CD9-47A5-8908-49A2275E4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057400"/>
            <a:ext cx="914400" cy="609600"/>
          </a:xfrm>
          <a:prstGeom prst="cloudCallout">
            <a:avLst>
              <a:gd name="adj1" fmla="val -60417"/>
              <a:gd name="adj2" fmla="val 14505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1514" name="AutoShape 10">
            <a:extLst>
              <a:ext uri="{FF2B5EF4-FFF2-40B4-BE49-F238E27FC236}">
                <a16:creationId xmlns:a16="http://schemas.microsoft.com/office/drawing/2014/main" id="{B25A6E23-12A5-4474-992F-34CDA06E1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752600"/>
            <a:ext cx="914400" cy="609600"/>
          </a:xfrm>
          <a:prstGeom prst="cloudCallout">
            <a:avLst>
              <a:gd name="adj1" fmla="val -60417"/>
              <a:gd name="adj2" fmla="val 22005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1515" name="AutoShape 11">
            <a:extLst>
              <a:ext uri="{FF2B5EF4-FFF2-40B4-BE49-F238E27FC236}">
                <a16:creationId xmlns:a16="http://schemas.microsoft.com/office/drawing/2014/main" id="{4C2B3EE9-EFB4-453D-BB4D-8BF431561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819400"/>
            <a:ext cx="914400" cy="609600"/>
          </a:xfrm>
          <a:prstGeom prst="cloudCallout">
            <a:avLst>
              <a:gd name="adj1" fmla="val -102083"/>
              <a:gd name="adj2" fmla="val 10755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1516" name="AutoShape 12">
            <a:extLst>
              <a:ext uri="{FF2B5EF4-FFF2-40B4-BE49-F238E27FC236}">
                <a16:creationId xmlns:a16="http://schemas.microsoft.com/office/drawing/2014/main" id="{E1905033-DA4C-416E-BB28-EDA02B8E2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286000"/>
            <a:ext cx="914400" cy="609600"/>
          </a:xfrm>
          <a:prstGeom prst="cloudCallout">
            <a:avLst>
              <a:gd name="adj1" fmla="val -102083"/>
              <a:gd name="adj2" fmla="val 10755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1517" name="AutoShape 13">
            <a:extLst>
              <a:ext uri="{FF2B5EF4-FFF2-40B4-BE49-F238E27FC236}">
                <a16:creationId xmlns:a16="http://schemas.microsoft.com/office/drawing/2014/main" id="{C7511689-5D1D-41D1-85C8-B17937F65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981200"/>
            <a:ext cx="914400" cy="609600"/>
          </a:xfrm>
          <a:prstGeom prst="cloudCallout">
            <a:avLst>
              <a:gd name="adj1" fmla="val -102083"/>
              <a:gd name="adj2" fmla="val 18255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1518" name="AutoShape 14">
            <a:extLst>
              <a:ext uri="{FF2B5EF4-FFF2-40B4-BE49-F238E27FC236}">
                <a16:creationId xmlns:a16="http://schemas.microsoft.com/office/drawing/2014/main" id="{C96DCDA1-42FE-4229-BFC6-812FAB6E5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676400"/>
            <a:ext cx="914400" cy="609600"/>
          </a:xfrm>
          <a:prstGeom prst="cloudCallout">
            <a:avLst>
              <a:gd name="adj1" fmla="val -102083"/>
              <a:gd name="adj2" fmla="val 25755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1519" name="Line 15">
            <a:extLst>
              <a:ext uri="{FF2B5EF4-FFF2-40B4-BE49-F238E27FC236}">
                <a16:creationId xmlns:a16="http://schemas.microsoft.com/office/drawing/2014/main" id="{A9183235-CCEF-4E75-BB21-7D158C1066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52600" y="3429000"/>
            <a:ext cx="2667000" cy="16764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0" name="Line 16">
            <a:extLst>
              <a:ext uri="{FF2B5EF4-FFF2-40B4-BE49-F238E27FC236}">
                <a16:creationId xmlns:a16="http://schemas.microsoft.com/office/drawing/2014/main" id="{66E86473-6851-4DCE-82D7-7049747C7D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38800" y="3581400"/>
            <a:ext cx="1981200" cy="15240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104B7B9-90AE-4FFC-B4A9-74BE24E95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Frontal Lifting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886EAAA7-480D-4020-9AFF-C9E88EFCCC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/>
            <a:r>
              <a:rPr lang="en-US" altLang="en-US" b="1"/>
              <a:t>Front</a:t>
            </a:r>
            <a:r>
              <a:rPr lang="en-US" altLang="en-US"/>
              <a:t> – a zone of rapidly changing temperature (strong temperature gradient)</a:t>
            </a:r>
          </a:p>
          <a:p>
            <a:pPr marL="533400" indent="-533400">
              <a:buFontTx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F62672EE-6BB7-441A-8DE4-644D1D34E2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Frontal Lifting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D92CB33-D473-4BE0-8917-8F930222D8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/>
            <a:r>
              <a:rPr lang="en-US" altLang="en-US" b="1"/>
              <a:t>Front</a:t>
            </a:r>
            <a:r>
              <a:rPr lang="en-US" altLang="en-US"/>
              <a:t> – a zone of rapidly changing temperature (strong temperature gradient)</a:t>
            </a:r>
          </a:p>
          <a:p>
            <a:pPr marL="533400" indent="-533400"/>
            <a:endParaRPr lang="en-US" altLang="en-US"/>
          </a:p>
          <a:p>
            <a:pPr marL="533400" indent="-533400" algn="ctr">
              <a:buFontTx/>
              <a:buNone/>
            </a:pPr>
            <a:r>
              <a:rPr lang="en-US" altLang="en-US" u="sng"/>
              <a:t>Types of Fronts</a:t>
            </a:r>
          </a:p>
          <a:p>
            <a:pPr marL="533400" indent="-533400">
              <a:buFontTx/>
              <a:buNone/>
            </a:pPr>
            <a:r>
              <a:rPr lang="en-US" altLang="en-US"/>
              <a:t>1)  Cold Front – cold air is advancing</a:t>
            </a:r>
          </a:p>
          <a:p>
            <a:pPr marL="533400" indent="-533400">
              <a:buFontTx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0B253BC-D606-419E-BD32-798B61C36D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Cloud Formation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496F999-A2E7-4B3F-87A2-693F1B05F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altLang="en-US"/>
              <a:t>Condensation (i.e. clouds,fog) results from:</a:t>
            </a:r>
          </a:p>
          <a:p>
            <a:pPr>
              <a:buFontTx/>
              <a:buNone/>
            </a:pPr>
            <a:endParaRPr lang="el-GR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785F4C0C-A767-46C1-98DA-87E98E19B6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Frontal Lifting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967B6CF0-C145-4614-B85F-6FFE8C317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/>
            <a:r>
              <a:rPr lang="en-US" altLang="en-US" b="1"/>
              <a:t>Front</a:t>
            </a:r>
            <a:r>
              <a:rPr lang="en-US" altLang="en-US"/>
              <a:t> – a zone of rapidly changing temperature (strong temperature gradient)</a:t>
            </a:r>
          </a:p>
          <a:p>
            <a:pPr marL="533400" indent="-533400"/>
            <a:endParaRPr lang="en-US" altLang="en-US"/>
          </a:p>
          <a:p>
            <a:pPr marL="533400" indent="-533400" algn="ctr">
              <a:buFontTx/>
              <a:buNone/>
            </a:pPr>
            <a:r>
              <a:rPr lang="en-US" altLang="en-US" u="sng"/>
              <a:t>Types of Fronts</a:t>
            </a:r>
          </a:p>
          <a:p>
            <a:pPr marL="533400" indent="-533400">
              <a:buFontTx/>
              <a:buNone/>
            </a:pPr>
            <a:r>
              <a:rPr lang="en-US" altLang="en-US"/>
              <a:t>1)  Cold Front – cold air is advancing</a:t>
            </a:r>
          </a:p>
          <a:p>
            <a:pPr marL="533400" indent="-533400">
              <a:buFontTx/>
              <a:buAutoNum type="arabicParenR" startAt="2"/>
            </a:pPr>
            <a:r>
              <a:rPr lang="en-US" altLang="en-US"/>
              <a:t>Warm Front – warm air is advancing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BC475239-2F7E-474A-8C9C-DAF5A84DC9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Frontal Lifting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390995E8-D3BB-48F1-89E9-76913DCF14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/>
            <a:r>
              <a:rPr lang="en-US" altLang="en-US" b="1"/>
              <a:t>Front</a:t>
            </a:r>
            <a:r>
              <a:rPr lang="en-US" altLang="en-US"/>
              <a:t> – a zone of rapidly changing temperature (strong temperature gradient)</a:t>
            </a:r>
          </a:p>
          <a:p>
            <a:pPr marL="533400" indent="-533400"/>
            <a:endParaRPr lang="en-US" altLang="en-US"/>
          </a:p>
          <a:p>
            <a:pPr marL="533400" indent="-533400" algn="ctr">
              <a:buFontTx/>
              <a:buNone/>
            </a:pPr>
            <a:r>
              <a:rPr lang="en-US" altLang="en-US" u="sng"/>
              <a:t>Types of Fronts</a:t>
            </a:r>
          </a:p>
          <a:p>
            <a:pPr marL="533400" indent="-533400">
              <a:buFontTx/>
              <a:buNone/>
            </a:pPr>
            <a:r>
              <a:rPr lang="en-US" altLang="en-US"/>
              <a:t>1)  Cold Front – cold air is advancing</a:t>
            </a:r>
          </a:p>
          <a:p>
            <a:pPr marL="533400" indent="-533400">
              <a:buFontTx/>
              <a:buAutoNum type="arabicParenR" startAt="2"/>
            </a:pPr>
            <a:r>
              <a:rPr lang="en-US" altLang="en-US"/>
              <a:t>Warm Front – warm air is advancing</a:t>
            </a:r>
          </a:p>
          <a:p>
            <a:pPr marL="533400" indent="-533400">
              <a:buFontTx/>
              <a:buNone/>
            </a:pPr>
            <a:r>
              <a:rPr lang="en-US" altLang="en-US"/>
              <a:t>3)  Stationary Front – front isn’t moving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56EDE560-8570-45FB-A298-B9D12F1029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Frontal Lifting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234E6422-A2C1-47DD-A282-2D44DE1CFE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/>
            <a:r>
              <a:rPr lang="en-US" altLang="en-US" b="1"/>
              <a:t>Front</a:t>
            </a:r>
            <a:r>
              <a:rPr lang="en-US" altLang="en-US"/>
              <a:t> – a zone of rapidly changing temperature (strong temperature gradient)</a:t>
            </a:r>
          </a:p>
          <a:p>
            <a:pPr marL="533400" indent="-533400"/>
            <a:endParaRPr lang="en-US" altLang="en-US"/>
          </a:p>
          <a:p>
            <a:pPr marL="533400" indent="-533400" algn="ctr">
              <a:buFontTx/>
              <a:buNone/>
            </a:pPr>
            <a:r>
              <a:rPr lang="en-US" altLang="en-US" u="sng"/>
              <a:t>Types of Fronts</a:t>
            </a:r>
          </a:p>
          <a:p>
            <a:pPr marL="533400" indent="-533400">
              <a:buFontTx/>
              <a:buNone/>
            </a:pPr>
            <a:r>
              <a:rPr lang="en-US" altLang="en-US"/>
              <a:t>1)  Cold Front – cold air is advancing</a:t>
            </a:r>
          </a:p>
          <a:p>
            <a:pPr marL="533400" indent="-533400">
              <a:buFontTx/>
              <a:buAutoNum type="arabicParenR" startAt="2"/>
            </a:pPr>
            <a:r>
              <a:rPr lang="en-US" altLang="en-US"/>
              <a:t>Warm Front – warm air is advancing</a:t>
            </a:r>
          </a:p>
          <a:p>
            <a:pPr marL="533400" indent="-533400">
              <a:buFontTx/>
              <a:buNone/>
            </a:pPr>
            <a:r>
              <a:rPr lang="en-US" altLang="en-US"/>
              <a:t>3)  Stationary Front – front isn’t moving</a:t>
            </a:r>
          </a:p>
          <a:p>
            <a:pPr marL="533400" indent="-533400">
              <a:buFontTx/>
              <a:buNone/>
            </a:pPr>
            <a:r>
              <a:rPr lang="en-US" altLang="en-US"/>
              <a:t>4)  Occluded Front – you’ll find out later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2C2FA34B-B7B5-4038-8511-6CD63B5A3C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Frontal Lifting</a:t>
            </a: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328AD649-CB40-403D-A3E0-192BC9BAB15C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/>
          <a:stretch>
            <a:fillRect/>
          </a:stretch>
        </p:blipFill>
        <p:spPr>
          <a:xfrm>
            <a:off x="814388" y="2209800"/>
            <a:ext cx="7567612" cy="4462463"/>
          </a:xfrm>
          <a:noFill/>
          <a:ln/>
        </p:spPr>
      </p:pic>
      <p:sp>
        <p:nvSpPr>
          <p:cNvPr id="27653" name="Text Box 5">
            <a:extLst>
              <a:ext uri="{FF2B5EF4-FFF2-40B4-BE49-F238E27FC236}">
                <a16:creationId xmlns:a16="http://schemas.microsoft.com/office/drawing/2014/main" id="{C85B7EEF-A5A7-43C6-9962-45A20882E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828800"/>
            <a:ext cx="2911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u="sng"/>
              <a:t>Example of a cold front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D3AD9F34-FEC4-46C1-985B-362BC49BE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altLang="en-US"/>
              <a:t>Frontal Lifting</a:t>
            </a:r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FE268F6E-B51F-4A46-9A34-9EF90B35660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1524000"/>
            <a:ext cx="4949825" cy="5334000"/>
          </a:xfrm>
          <a:noFill/>
          <a:ln/>
        </p:spPr>
      </p:pic>
      <p:sp>
        <p:nvSpPr>
          <p:cNvPr id="28677" name="Text Box 5">
            <a:extLst>
              <a:ext uri="{FF2B5EF4-FFF2-40B4-BE49-F238E27FC236}">
                <a16:creationId xmlns:a16="http://schemas.microsoft.com/office/drawing/2014/main" id="{6FAA8455-EA75-4140-A99E-F0D341496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2200"/>
            <a:ext cx="34290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1"/>
              <a:t>Cold Front</a:t>
            </a:r>
          </a:p>
          <a:p>
            <a:pPr algn="ctr"/>
            <a:r>
              <a:rPr lang="en-US" altLang="en-US" b="1"/>
              <a:t>(cold air pushes warm air up)</a:t>
            </a:r>
          </a:p>
        </p:txBody>
      </p:sp>
      <p:sp>
        <p:nvSpPr>
          <p:cNvPr id="28678" name="Text Box 6">
            <a:extLst>
              <a:ext uri="{FF2B5EF4-FFF2-40B4-BE49-F238E27FC236}">
                <a16:creationId xmlns:a16="http://schemas.microsoft.com/office/drawing/2014/main" id="{67F8D3BD-C3F3-464B-83CC-D1D1EDF6D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29200"/>
            <a:ext cx="34290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1"/>
              <a:t>Warm Front</a:t>
            </a:r>
          </a:p>
          <a:p>
            <a:pPr algn="ctr"/>
            <a:r>
              <a:rPr lang="en-US" altLang="en-US" b="1"/>
              <a:t>(Warm air overruns cold air)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62F63AA3-CE96-4311-8C61-B4B650FB0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Convergence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0998E1D6-CF45-40FC-BC29-888E60361A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Air must rise when it converges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74F47A47-3D5B-47AC-B172-B444D3832F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Convergence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83311B5-9966-4C0D-AAB8-84A9A7ECA9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Air must rise when it converges</a:t>
            </a:r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8F2949EA-E408-4D4F-8199-25DEA2BDD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90800"/>
            <a:ext cx="3922713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5E300F19-6F15-4DCC-BD4A-77C0EC91F2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Convection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60AF3A6-0B37-42C5-AD6A-DFF5BE41F3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altLang="en-US"/>
              <a:t>Air “bubbles” or “parcels” rise when they are warmed and become less dense than their surroundings (exactly the same way a helium balloon does)</a:t>
            </a:r>
          </a:p>
          <a:p>
            <a:endParaRPr lang="en-US" altLang="en-US"/>
          </a:p>
          <a:p>
            <a:pPr>
              <a:buFontTx/>
              <a:buNone/>
            </a:pPr>
            <a:endParaRPr lang="en-US" altLang="en-US"/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F6D0FF0C-D729-4C6B-83D5-248078F24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3017838"/>
            <a:ext cx="3194050" cy="384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0" name="Text Box 6">
            <a:extLst>
              <a:ext uri="{FF2B5EF4-FFF2-40B4-BE49-F238E27FC236}">
                <a16:creationId xmlns:a16="http://schemas.microsoft.com/office/drawing/2014/main" id="{C77DD5C1-5078-40E3-90D7-34D47B7A2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810000"/>
            <a:ext cx="53975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/>
              <a:t>2km</a:t>
            </a:r>
          </a:p>
        </p:txBody>
      </p:sp>
      <p:sp>
        <p:nvSpPr>
          <p:cNvPr id="31753" name="Oval 9">
            <a:extLst>
              <a:ext uri="{FF2B5EF4-FFF2-40B4-BE49-F238E27FC236}">
                <a16:creationId xmlns:a16="http://schemas.microsoft.com/office/drawing/2014/main" id="{DB5EF858-3BE8-472A-804B-0C15DFFFB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581400"/>
            <a:ext cx="496888" cy="711200"/>
          </a:xfrm>
          <a:prstGeom prst="ellipse">
            <a:avLst/>
          </a:prstGeom>
          <a:solidFill>
            <a:srgbClr val="DDC1D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Oval 10">
            <a:extLst>
              <a:ext uri="{FF2B5EF4-FFF2-40B4-BE49-F238E27FC236}">
                <a16:creationId xmlns:a16="http://schemas.microsoft.com/office/drawing/2014/main" id="{F8D3C87C-8191-4E7E-A9A1-CEF9E1D83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876800"/>
            <a:ext cx="496888" cy="711200"/>
          </a:xfrm>
          <a:prstGeom prst="ellipse">
            <a:avLst/>
          </a:prstGeom>
          <a:solidFill>
            <a:srgbClr val="DDC1D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Text Box 11">
            <a:extLst>
              <a:ext uri="{FF2B5EF4-FFF2-40B4-BE49-F238E27FC236}">
                <a16:creationId xmlns:a16="http://schemas.microsoft.com/office/drawing/2014/main" id="{5AF241AC-8919-42F9-BDF7-932D16FC8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019800"/>
            <a:ext cx="9144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/>
              <a:t>T = 11</a:t>
            </a:r>
            <a:r>
              <a:rPr lang="en-US" altLang="en-US" sz="1400" baseline="30000"/>
              <a:t>o</a:t>
            </a:r>
            <a:r>
              <a:rPr lang="en-US" altLang="en-US" sz="1400"/>
              <a:t>C</a:t>
            </a:r>
          </a:p>
        </p:txBody>
      </p:sp>
      <p:sp>
        <p:nvSpPr>
          <p:cNvPr id="31756" name="Text Box 12">
            <a:extLst>
              <a:ext uri="{FF2B5EF4-FFF2-40B4-BE49-F238E27FC236}">
                <a16:creationId xmlns:a16="http://schemas.microsoft.com/office/drawing/2014/main" id="{235C801D-A9CF-4782-8211-9DDBF7B7D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733800"/>
            <a:ext cx="914400" cy="1581150"/>
          </a:xfrm>
          <a:prstGeom prst="rect">
            <a:avLst/>
          </a:prstGeom>
          <a:solidFill>
            <a:srgbClr val="C1DDD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400"/>
          </a:p>
          <a:p>
            <a:pPr>
              <a:spcBef>
                <a:spcPct val="50000"/>
              </a:spcBef>
            </a:pPr>
            <a:endParaRPr lang="en-US" altLang="en-US" sz="1400"/>
          </a:p>
          <a:p>
            <a:pPr>
              <a:spcBef>
                <a:spcPct val="50000"/>
              </a:spcBef>
            </a:pPr>
            <a:endParaRPr lang="en-US" altLang="en-US" sz="1400"/>
          </a:p>
          <a:p>
            <a:pPr>
              <a:spcBef>
                <a:spcPct val="50000"/>
              </a:spcBef>
            </a:pPr>
            <a:endParaRPr lang="en-US" altLang="en-US" sz="1400"/>
          </a:p>
          <a:p>
            <a:pPr>
              <a:spcBef>
                <a:spcPct val="50000"/>
              </a:spcBef>
            </a:pPr>
            <a:endParaRPr lang="en-US" altLang="en-US" sz="1400"/>
          </a:p>
        </p:txBody>
      </p:sp>
      <p:sp>
        <p:nvSpPr>
          <p:cNvPr id="31757" name="Text Box 13">
            <a:extLst>
              <a:ext uri="{FF2B5EF4-FFF2-40B4-BE49-F238E27FC236}">
                <a16:creationId xmlns:a16="http://schemas.microsoft.com/office/drawing/2014/main" id="{100CD052-D7DE-4BA4-A121-0C6B39AC9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810000"/>
            <a:ext cx="990600" cy="228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00"/>
              <a:t>  T = -8.6</a:t>
            </a:r>
            <a:r>
              <a:rPr lang="en-US" altLang="en-US" sz="900" baseline="30000"/>
              <a:t>o</a:t>
            </a:r>
            <a:r>
              <a:rPr lang="en-US" altLang="en-US" sz="900"/>
              <a:t>C</a:t>
            </a:r>
          </a:p>
        </p:txBody>
      </p:sp>
      <p:sp>
        <p:nvSpPr>
          <p:cNvPr id="31758" name="Text Box 14">
            <a:extLst>
              <a:ext uri="{FF2B5EF4-FFF2-40B4-BE49-F238E27FC236}">
                <a16:creationId xmlns:a16="http://schemas.microsoft.com/office/drawing/2014/main" id="{19BC7CD1-020D-469B-B121-0D5EE582C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105400"/>
            <a:ext cx="990600" cy="228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00"/>
              <a:t>  T = 1.2</a:t>
            </a:r>
            <a:r>
              <a:rPr lang="en-US" altLang="en-US" sz="900" baseline="30000"/>
              <a:t>o</a:t>
            </a:r>
            <a:r>
              <a:rPr lang="en-US" altLang="en-US" sz="900"/>
              <a:t>C</a:t>
            </a:r>
          </a:p>
        </p:txBody>
      </p:sp>
      <p:sp>
        <p:nvSpPr>
          <p:cNvPr id="31759" name="Text Box 15">
            <a:extLst>
              <a:ext uri="{FF2B5EF4-FFF2-40B4-BE49-F238E27FC236}">
                <a16:creationId xmlns:a16="http://schemas.microsoft.com/office/drawing/2014/main" id="{C1CA7FC2-5940-447D-A476-1B967E23A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953000"/>
            <a:ext cx="53975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/>
              <a:t>1km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CDFAD5AD-5E34-4750-8161-BCC207CEA4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Convection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F7AEF4A-95B3-4070-B11B-63ABA9059B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altLang="en-US"/>
              <a:t>Air “bubbles” or “parcels” rise when they are warmed and become less dense than their surroundings (exactly the same way a helium balloon does)</a:t>
            </a:r>
          </a:p>
          <a:p>
            <a:endParaRPr lang="en-US" altLang="en-US"/>
          </a:p>
          <a:p>
            <a:r>
              <a:rPr lang="en-US" altLang="en-US"/>
              <a:t>This is how </a:t>
            </a:r>
          </a:p>
          <a:p>
            <a:pPr>
              <a:buFontTx/>
              <a:buNone/>
            </a:pPr>
            <a:r>
              <a:rPr lang="en-US" altLang="en-US"/>
              <a:t>    thunderstorms form!</a:t>
            </a:r>
          </a:p>
          <a:p>
            <a:endParaRPr lang="en-US" altLang="en-US"/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B52A548D-1C5A-490A-A950-B4C6FE74A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3017838"/>
            <a:ext cx="3194050" cy="384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Text Box 5">
            <a:extLst>
              <a:ext uri="{FF2B5EF4-FFF2-40B4-BE49-F238E27FC236}">
                <a16:creationId xmlns:a16="http://schemas.microsoft.com/office/drawing/2014/main" id="{51A5DF5C-7CA6-4803-97A6-EEE51C2DE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810000"/>
            <a:ext cx="53975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/>
              <a:t>2km</a:t>
            </a:r>
          </a:p>
        </p:txBody>
      </p:sp>
      <p:sp>
        <p:nvSpPr>
          <p:cNvPr id="32774" name="Oval 6">
            <a:extLst>
              <a:ext uri="{FF2B5EF4-FFF2-40B4-BE49-F238E27FC236}">
                <a16:creationId xmlns:a16="http://schemas.microsoft.com/office/drawing/2014/main" id="{395E010F-AEB4-4D43-B0F6-B5D6ECB87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581400"/>
            <a:ext cx="496888" cy="711200"/>
          </a:xfrm>
          <a:prstGeom prst="ellipse">
            <a:avLst/>
          </a:prstGeom>
          <a:solidFill>
            <a:srgbClr val="DDC1D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Oval 7">
            <a:extLst>
              <a:ext uri="{FF2B5EF4-FFF2-40B4-BE49-F238E27FC236}">
                <a16:creationId xmlns:a16="http://schemas.microsoft.com/office/drawing/2014/main" id="{B7AD89AB-45D2-44AC-B931-6583825D1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876800"/>
            <a:ext cx="496888" cy="711200"/>
          </a:xfrm>
          <a:prstGeom prst="ellipse">
            <a:avLst/>
          </a:prstGeom>
          <a:solidFill>
            <a:srgbClr val="DDC1D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Text Box 8">
            <a:extLst>
              <a:ext uri="{FF2B5EF4-FFF2-40B4-BE49-F238E27FC236}">
                <a16:creationId xmlns:a16="http://schemas.microsoft.com/office/drawing/2014/main" id="{90438EEA-F0AE-47FD-85A6-779930BD6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019800"/>
            <a:ext cx="9144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/>
              <a:t>T = 11</a:t>
            </a:r>
            <a:r>
              <a:rPr lang="en-US" altLang="en-US" sz="1400" baseline="30000"/>
              <a:t>o</a:t>
            </a:r>
            <a:r>
              <a:rPr lang="en-US" altLang="en-US" sz="1400"/>
              <a:t>C</a:t>
            </a:r>
          </a:p>
        </p:txBody>
      </p:sp>
      <p:sp>
        <p:nvSpPr>
          <p:cNvPr id="32777" name="Text Box 9">
            <a:extLst>
              <a:ext uri="{FF2B5EF4-FFF2-40B4-BE49-F238E27FC236}">
                <a16:creationId xmlns:a16="http://schemas.microsoft.com/office/drawing/2014/main" id="{FE64BBBC-0582-4842-B85E-469AC1DD0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733800"/>
            <a:ext cx="914400" cy="1581150"/>
          </a:xfrm>
          <a:prstGeom prst="rect">
            <a:avLst/>
          </a:prstGeom>
          <a:solidFill>
            <a:srgbClr val="C1DDD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400"/>
          </a:p>
          <a:p>
            <a:pPr>
              <a:spcBef>
                <a:spcPct val="50000"/>
              </a:spcBef>
            </a:pPr>
            <a:endParaRPr lang="en-US" altLang="en-US" sz="1400"/>
          </a:p>
          <a:p>
            <a:pPr>
              <a:spcBef>
                <a:spcPct val="50000"/>
              </a:spcBef>
            </a:pPr>
            <a:endParaRPr lang="en-US" altLang="en-US" sz="1400"/>
          </a:p>
          <a:p>
            <a:pPr>
              <a:spcBef>
                <a:spcPct val="50000"/>
              </a:spcBef>
            </a:pPr>
            <a:endParaRPr lang="en-US" altLang="en-US" sz="1400"/>
          </a:p>
          <a:p>
            <a:pPr>
              <a:spcBef>
                <a:spcPct val="50000"/>
              </a:spcBef>
            </a:pPr>
            <a:endParaRPr lang="en-US" altLang="en-US" sz="1400"/>
          </a:p>
        </p:txBody>
      </p:sp>
      <p:sp>
        <p:nvSpPr>
          <p:cNvPr id="32778" name="Text Box 10">
            <a:extLst>
              <a:ext uri="{FF2B5EF4-FFF2-40B4-BE49-F238E27FC236}">
                <a16:creationId xmlns:a16="http://schemas.microsoft.com/office/drawing/2014/main" id="{3438E70B-0A82-430F-AE75-0915CBCB9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810000"/>
            <a:ext cx="990600" cy="228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00"/>
              <a:t>  T = -8.6</a:t>
            </a:r>
            <a:r>
              <a:rPr lang="en-US" altLang="en-US" sz="900" baseline="30000"/>
              <a:t>o</a:t>
            </a:r>
            <a:r>
              <a:rPr lang="en-US" altLang="en-US" sz="900"/>
              <a:t>C</a:t>
            </a:r>
          </a:p>
        </p:txBody>
      </p:sp>
      <p:sp>
        <p:nvSpPr>
          <p:cNvPr id="32779" name="Text Box 11">
            <a:extLst>
              <a:ext uri="{FF2B5EF4-FFF2-40B4-BE49-F238E27FC236}">
                <a16:creationId xmlns:a16="http://schemas.microsoft.com/office/drawing/2014/main" id="{2E65AA9F-AAB4-4CCF-BF87-18FB014CF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105400"/>
            <a:ext cx="990600" cy="228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00"/>
              <a:t>  T = 1.2</a:t>
            </a:r>
            <a:r>
              <a:rPr lang="en-US" altLang="en-US" sz="900" baseline="30000"/>
              <a:t>o</a:t>
            </a:r>
            <a:r>
              <a:rPr lang="en-US" altLang="en-US" sz="900"/>
              <a:t>C</a:t>
            </a:r>
          </a:p>
        </p:txBody>
      </p:sp>
      <p:sp>
        <p:nvSpPr>
          <p:cNvPr id="32780" name="Text Box 12">
            <a:extLst>
              <a:ext uri="{FF2B5EF4-FFF2-40B4-BE49-F238E27FC236}">
                <a16:creationId xmlns:a16="http://schemas.microsoft.com/office/drawing/2014/main" id="{F0CA3A75-0161-466B-84B7-9EC7B7B5F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953000"/>
            <a:ext cx="53975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/>
              <a:t>1km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58B895AC-25D4-41F9-A720-AB9AA1432E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Atmospheric Stability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46DF5B37-3873-43DF-B5FA-9D99831D74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Atmospheric stability</a:t>
            </a:r>
            <a:r>
              <a:rPr lang="en-US" altLang="en-US"/>
              <a:t> – a measure of the atmosphere’s susceptibility to vertical motion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44AB5E4-7B2E-464D-B19A-F72017C6C4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Cloud Formation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6AF5B95C-2A8B-4131-A96B-2418EEDCD2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altLang="en-US"/>
              <a:t>Condensation (i.e. clouds,fog) results from:</a:t>
            </a:r>
          </a:p>
          <a:p>
            <a:pPr lvl="2"/>
            <a:r>
              <a:rPr lang="en-US" altLang="en-US" sz="2800"/>
              <a:t>Diabatic cooling (important for fog)</a:t>
            </a:r>
          </a:p>
          <a:p>
            <a:pPr>
              <a:buFontTx/>
              <a:buNone/>
            </a:pPr>
            <a:endParaRPr lang="el-GR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A295B0EE-0167-4F0A-B579-545D1B9DD5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Atmospheric Stability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DDB33D4C-B669-4B22-BCA8-C6ACED10EE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Atmospheric stability</a:t>
            </a:r>
            <a:r>
              <a:rPr lang="en-US" altLang="en-US"/>
              <a:t> – a measure of the atmosphere’s susceptibility to vertical motion </a:t>
            </a:r>
          </a:p>
          <a:p>
            <a:r>
              <a:rPr lang="en-US" altLang="en-US"/>
              <a:t>Atmospheric stability depends on the </a:t>
            </a:r>
            <a:r>
              <a:rPr lang="en-US" altLang="en-US" b="1"/>
              <a:t>environmental lapse rate </a:t>
            </a:r>
            <a:r>
              <a:rPr lang="en-US" altLang="en-US"/>
              <a:t>(</a:t>
            </a:r>
            <a:r>
              <a:rPr lang="el-GR" altLang="en-US"/>
              <a:t>Γ</a:t>
            </a:r>
            <a:r>
              <a:rPr lang="en-US" altLang="en-US" baseline="-25000"/>
              <a:t>e</a:t>
            </a:r>
            <a:r>
              <a:rPr lang="en-US" altLang="en-US"/>
              <a:t>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9A0A646A-E20D-4160-95B9-F17C30FC23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Atmospheric Stability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BF31DF2A-EED9-4368-BACC-0ECFC41AA6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/>
              <a:t>Atmospheric stability</a:t>
            </a:r>
            <a:r>
              <a:rPr lang="en-US" altLang="en-US" dirty="0"/>
              <a:t> – a measure of the atmosphere’s susceptibility to vertical motion </a:t>
            </a:r>
          </a:p>
          <a:p>
            <a:r>
              <a:rPr lang="en-US" altLang="en-US" dirty="0"/>
              <a:t>Atmospheric stability depends on the </a:t>
            </a:r>
            <a:r>
              <a:rPr lang="en-US" altLang="en-US" b="1" dirty="0"/>
              <a:t>environmental lapse rate </a:t>
            </a:r>
            <a:r>
              <a:rPr lang="en-US" altLang="en-US" dirty="0"/>
              <a:t>(</a:t>
            </a:r>
            <a:r>
              <a:rPr lang="el-GR" altLang="en-US" dirty="0"/>
              <a:t>Γ</a:t>
            </a:r>
            <a:r>
              <a:rPr lang="en-US" altLang="en-US" baseline="-25000" dirty="0"/>
              <a:t>e</a:t>
            </a:r>
            <a:r>
              <a:rPr lang="en-US" altLang="en-US" dirty="0"/>
              <a:t>)</a:t>
            </a:r>
          </a:p>
          <a:p>
            <a:r>
              <a:rPr lang="en-US" altLang="en-US" dirty="0"/>
              <a:t>Atmospheric stability comes in 3 flavors:</a:t>
            </a:r>
          </a:p>
          <a:p>
            <a:pPr>
              <a:buFontTx/>
              <a:buNone/>
            </a:pPr>
            <a:r>
              <a:rPr lang="en-US" altLang="en-US" b="1" dirty="0"/>
              <a:t>			1)  Absolutely stable</a:t>
            </a:r>
          </a:p>
          <a:p>
            <a:pPr>
              <a:buFontTx/>
              <a:buNone/>
            </a:pPr>
            <a:endParaRPr lang="el-GR" altLang="en-US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6D0012C-A596-4761-A930-6DA3B94DFA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Atmospheric Stability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11B11B13-A899-4B1E-97A9-17CA995CA8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Atmospheric stability</a:t>
            </a:r>
            <a:r>
              <a:rPr lang="en-US" altLang="en-US"/>
              <a:t> – a measure of the atmosphere’s susceptibility to vertical motion </a:t>
            </a:r>
          </a:p>
          <a:p>
            <a:r>
              <a:rPr lang="en-US" altLang="en-US"/>
              <a:t>Atmospheric stability depends on the </a:t>
            </a:r>
            <a:r>
              <a:rPr lang="en-US" altLang="en-US" b="1"/>
              <a:t>environmental lapse rate </a:t>
            </a:r>
            <a:r>
              <a:rPr lang="en-US" altLang="en-US"/>
              <a:t>(</a:t>
            </a:r>
            <a:r>
              <a:rPr lang="el-GR" altLang="en-US"/>
              <a:t>Γ</a:t>
            </a:r>
            <a:r>
              <a:rPr lang="en-US" altLang="en-US" baseline="-25000"/>
              <a:t>e</a:t>
            </a:r>
            <a:r>
              <a:rPr lang="en-US" altLang="en-US"/>
              <a:t>)</a:t>
            </a:r>
          </a:p>
          <a:p>
            <a:r>
              <a:rPr lang="en-US" altLang="en-US"/>
              <a:t>Atmospheric stability comes in 3 flavors:</a:t>
            </a:r>
          </a:p>
          <a:p>
            <a:pPr>
              <a:buFontTx/>
              <a:buNone/>
            </a:pPr>
            <a:r>
              <a:rPr lang="en-US" altLang="en-US" b="1"/>
              <a:t>			1)  Absolutely stable</a:t>
            </a:r>
          </a:p>
          <a:p>
            <a:pPr>
              <a:buFontTx/>
              <a:buNone/>
            </a:pPr>
            <a:r>
              <a:rPr lang="en-US" altLang="en-US" b="1"/>
              <a:t>			2)  Absolutely unstable</a:t>
            </a:r>
          </a:p>
          <a:p>
            <a:pPr>
              <a:buFontTx/>
              <a:buNone/>
            </a:pPr>
            <a:endParaRPr lang="el-GR" altLang="en-US"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DF2222EE-9566-4361-A2E4-5F6686D437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Atmospheric Stability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B91FB518-4C2D-4DF9-B92D-BA6A41C83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Atmospheric stability</a:t>
            </a:r>
            <a:r>
              <a:rPr lang="en-US" altLang="en-US"/>
              <a:t> – a measure of the atmosphere’s susceptibility to vertical motion </a:t>
            </a:r>
          </a:p>
          <a:p>
            <a:r>
              <a:rPr lang="en-US" altLang="en-US"/>
              <a:t>Atmospheric stability depends on the </a:t>
            </a:r>
            <a:r>
              <a:rPr lang="en-US" altLang="en-US" b="1"/>
              <a:t>environmental lapse rate </a:t>
            </a:r>
            <a:r>
              <a:rPr lang="en-US" altLang="en-US"/>
              <a:t>(</a:t>
            </a:r>
            <a:r>
              <a:rPr lang="el-GR" altLang="en-US"/>
              <a:t>Γ</a:t>
            </a:r>
            <a:r>
              <a:rPr lang="en-US" altLang="en-US" baseline="-25000"/>
              <a:t>e</a:t>
            </a:r>
            <a:r>
              <a:rPr lang="en-US" altLang="en-US"/>
              <a:t>)</a:t>
            </a:r>
          </a:p>
          <a:p>
            <a:r>
              <a:rPr lang="en-US" altLang="en-US"/>
              <a:t>Atmospheric stability comes in 3 flavors:</a:t>
            </a:r>
          </a:p>
          <a:p>
            <a:pPr>
              <a:buFontTx/>
              <a:buNone/>
            </a:pPr>
            <a:r>
              <a:rPr lang="en-US" altLang="en-US" b="1"/>
              <a:t>			1)  Absolutely stable</a:t>
            </a:r>
          </a:p>
          <a:p>
            <a:pPr>
              <a:buFontTx/>
              <a:buNone/>
            </a:pPr>
            <a:r>
              <a:rPr lang="en-US" altLang="en-US" b="1"/>
              <a:t>			2)  Absolutely unstable</a:t>
            </a:r>
          </a:p>
          <a:p>
            <a:pPr>
              <a:buFontTx/>
              <a:buNone/>
            </a:pPr>
            <a:r>
              <a:rPr lang="en-US" altLang="en-US" b="1"/>
              <a:t>			3)  Conditionally unstable</a:t>
            </a:r>
            <a:endParaRPr lang="el-GR" altLang="en-US"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F24505C2-1EC3-421D-8E61-0CBE526FC8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Absolutely Unstable Air</a:t>
            </a:r>
          </a:p>
        </p:txBody>
      </p:sp>
      <p:sp>
        <p:nvSpPr>
          <p:cNvPr id="41989" name="Freeform 5">
            <a:extLst>
              <a:ext uri="{FF2B5EF4-FFF2-40B4-BE49-F238E27FC236}">
                <a16:creationId xmlns:a16="http://schemas.microsoft.com/office/drawing/2014/main" id="{33E4DEFD-6CEF-4645-9594-EEFA2C475A00}"/>
              </a:ext>
            </a:extLst>
          </p:cNvPr>
          <p:cNvSpPr>
            <a:spLocks/>
          </p:cNvSpPr>
          <p:nvPr/>
        </p:nvSpPr>
        <p:spPr bwMode="auto">
          <a:xfrm rot="-1262659">
            <a:off x="2057400" y="3581400"/>
            <a:ext cx="4616450" cy="3505200"/>
          </a:xfrm>
          <a:custGeom>
            <a:avLst/>
            <a:gdLst>
              <a:gd name="T0" fmla="*/ 0 w 3120"/>
              <a:gd name="T1" fmla="*/ 1168 h 2416"/>
              <a:gd name="T2" fmla="*/ 2448 w 3120"/>
              <a:gd name="T3" fmla="*/ 208 h 2416"/>
              <a:gd name="T4" fmla="*/ 3120 w 3120"/>
              <a:gd name="T5" fmla="*/ 2416 h 2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20" h="2416">
                <a:moveTo>
                  <a:pt x="0" y="1168"/>
                </a:moveTo>
                <a:cubicBezTo>
                  <a:pt x="964" y="584"/>
                  <a:pt x="1928" y="0"/>
                  <a:pt x="2448" y="208"/>
                </a:cubicBezTo>
                <a:cubicBezTo>
                  <a:pt x="2968" y="416"/>
                  <a:pt x="3008" y="2048"/>
                  <a:pt x="3120" y="2416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Oval 6">
            <a:extLst>
              <a:ext uri="{FF2B5EF4-FFF2-40B4-BE49-F238E27FC236}">
                <a16:creationId xmlns:a16="http://schemas.microsoft.com/office/drawing/2014/main" id="{CC81D30A-F226-4657-8AD3-F83FEB0CE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895600"/>
            <a:ext cx="6096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Text Box 7">
            <a:extLst>
              <a:ext uri="{FF2B5EF4-FFF2-40B4-BE49-F238E27FC236}">
                <a16:creationId xmlns:a16="http://schemas.microsoft.com/office/drawing/2014/main" id="{E5E111E9-F48C-4F33-9F67-950F66892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752600"/>
            <a:ext cx="6416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/>
              <a:t>The slightest nudge sends the ball accelerating away…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A23D1FD2-3688-46C1-98FA-31D422E853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Absolutely Unstable Air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3AE4A2B7-3926-4DBA-BCEE-B7E4734F3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altLang="en-US" sz="3000" dirty="0"/>
              <a:t>Absolutely unstable:  </a:t>
            </a:r>
            <a:r>
              <a:rPr lang="el-GR" altLang="en-US" sz="3000" dirty="0"/>
              <a:t>Γ</a:t>
            </a:r>
            <a:r>
              <a:rPr lang="en-US" altLang="en-US" sz="3000" baseline="-25000" dirty="0"/>
              <a:t>e</a:t>
            </a:r>
            <a:r>
              <a:rPr lang="en-US" altLang="en-US" sz="3000" dirty="0"/>
              <a:t> &gt; </a:t>
            </a:r>
            <a:r>
              <a:rPr lang="el-GR" altLang="en-US" sz="3000" dirty="0"/>
              <a:t>Γ</a:t>
            </a:r>
            <a:r>
              <a:rPr lang="en-US" altLang="en-US" sz="3000" baseline="-25000" dirty="0"/>
              <a:t>d</a:t>
            </a:r>
            <a:r>
              <a:rPr lang="en-US" altLang="en-US" sz="3000" dirty="0"/>
              <a:t> (</a:t>
            </a:r>
            <a:r>
              <a:rPr lang="en-US" altLang="en-US" sz="3000" b="1" u="sng" dirty="0"/>
              <a:t>unsaturated air</a:t>
            </a:r>
            <a:r>
              <a:rPr lang="en-US" altLang="en-US" sz="3000" dirty="0"/>
              <a:t>)</a:t>
            </a:r>
            <a:r>
              <a:rPr lang="en-US" altLang="en-US" dirty="0"/>
              <a:t>                 </a:t>
            </a:r>
          </a:p>
          <a:p>
            <a:pPr>
              <a:buFontTx/>
              <a:buNone/>
            </a:pPr>
            <a:r>
              <a:rPr lang="en-US" altLang="en-US" dirty="0"/>
              <a:t>                                 </a:t>
            </a: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A606295E-6EE2-40B5-84E7-D07783CCE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62200"/>
            <a:ext cx="65532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7" name="Text Box 5">
            <a:extLst>
              <a:ext uri="{FF2B5EF4-FFF2-40B4-BE49-F238E27FC236}">
                <a16:creationId xmlns:a16="http://schemas.microsoft.com/office/drawing/2014/main" id="{8E655DB4-E0BA-44D4-81F9-60B9786DB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3528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/>
              <a:t>Γ</a:t>
            </a:r>
            <a:r>
              <a:rPr lang="en-US" altLang="en-US" baseline="-25000"/>
              <a:t>e</a:t>
            </a:r>
            <a:r>
              <a:rPr lang="en-US" altLang="en-US"/>
              <a:t> = 1.5</a:t>
            </a:r>
            <a:r>
              <a:rPr lang="en-US" altLang="en-US" baseline="30000"/>
              <a:t>o</a:t>
            </a:r>
            <a:r>
              <a:rPr lang="en-US" altLang="en-US"/>
              <a:t>C/100m</a:t>
            </a:r>
          </a:p>
        </p:txBody>
      </p:sp>
      <p:sp>
        <p:nvSpPr>
          <p:cNvPr id="38918" name="Text Box 6">
            <a:extLst>
              <a:ext uri="{FF2B5EF4-FFF2-40B4-BE49-F238E27FC236}">
                <a16:creationId xmlns:a16="http://schemas.microsoft.com/office/drawing/2014/main" id="{B2A4F426-C083-4387-B5FB-3B8E43206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2672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/>
              <a:t>Γ</a:t>
            </a:r>
            <a:r>
              <a:rPr lang="en-US" altLang="en-US" baseline="-25000"/>
              <a:t>d</a:t>
            </a:r>
            <a:r>
              <a:rPr lang="en-US" altLang="en-US"/>
              <a:t> = 1.0</a:t>
            </a:r>
            <a:r>
              <a:rPr lang="en-US" altLang="en-US" baseline="30000"/>
              <a:t>o</a:t>
            </a:r>
            <a:r>
              <a:rPr lang="en-US" altLang="en-US"/>
              <a:t>C/100m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8FAE860A-6DB5-46D3-BCFE-2032D1A332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Absolutely Unstable Air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6ECB5105-9A9A-496B-AE7D-564A930EDE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3000" dirty="0"/>
              <a:t>Absolutely unstable:  </a:t>
            </a:r>
            <a:r>
              <a:rPr lang="el-GR" altLang="en-US" sz="3000" dirty="0"/>
              <a:t>Γ</a:t>
            </a:r>
            <a:r>
              <a:rPr lang="en-US" altLang="en-US" sz="3000" baseline="-25000" dirty="0"/>
              <a:t>e</a:t>
            </a:r>
            <a:r>
              <a:rPr lang="en-US" altLang="en-US" sz="3000" dirty="0"/>
              <a:t> &gt; </a:t>
            </a:r>
            <a:r>
              <a:rPr lang="el-GR" altLang="en-US" sz="3000" dirty="0"/>
              <a:t>Γ</a:t>
            </a:r>
            <a:r>
              <a:rPr lang="en-US" altLang="en-US" sz="3000" baseline="-25000" dirty="0"/>
              <a:t>m</a:t>
            </a:r>
            <a:r>
              <a:rPr lang="en-US" altLang="en-US" sz="3000" dirty="0"/>
              <a:t> (</a:t>
            </a:r>
            <a:r>
              <a:rPr lang="en-US" altLang="en-US" sz="3000" b="1" u="sng" dirty="0"/>
              <a:t>saturated air</a:t>
            </a:r>
            <a:r>
              <a:rPr lang="en-US" altLang="en-US" sz="3000" dirty="0"/>
              <a:t>)</a:t>
            </a:r>
            <a:r>
              <a:rPr lang="en-US" altLang="en-US" dirty="0"/>
              <a:t>                 </a:t>
            </a:r>
          </a:p>
          <a:p>
            <a:pPr>
              <a:buFontTx/>
              <a:buNone/>
            </a:pPr>
            <a:r>
              <a:rPr lang="en-US" altLang="en-US" dirty="0"/>
              <a:t>                                 </a:t>
            </a:r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907D296D-0D98-4974-95EB-C65D16A1A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3528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/>
              <a:t>Γ</a:t>
            </a:r>
            <a:r>
              <a:rPr lang="en-US" altLang="en-US" baseline="-25000"/>
              <a:t>e</a:t>
            </a:r>
            <a:r>
              <a:rPr lang="en-US" altLang="en-US"/>
              <a:t> = 1.5</a:t>
            </a:r>
            <a:r>
              <a:rPr lang="en-US" altLang="en-US" baseline="30000"/>
              <a:t>o</a:t>
            </a:r>
            <a:r>
              <a:rPr lang="en-US" altLang="en-US"/>
              <a:t>C/100m</a:t>
            </a:r>
          </a:p>
        </p:txBody>
      </p:sp>
      <p:sp>
        <p:nvSpPr>
          <p:cNvPr id="39941" name="Text Box 5">
            <a:extLst>
              <a:ext uri="{FF2B5EF4-FFF2-40B4-BE49-F238E27FC236}">
                <a16:creationId xmlns:a16="http://schemas.microsoft.com/office/drawing/2014/main" id="{EE5CE9BE-0844-40ED-9DE0-1CDAE5A5C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2672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/>
              <a:t>Γ</a:t>
            </a:r>
            <a:r>
              <a:rPr lang="en-US" altLang="en-US" baseline="-25000"/>
              <a:t>m</a:t>
            </a:r>
            <a:r>
              <a:rPr lang="en-US" altLang="en-US"/>
              <a:t> = 0.5</a:t>
            </a:r>
            <a:r>
              <a:rPr lang="en-US" altLang="en-US" baseline="30000"/>
              <a:t>o</a:t>
            </a:r>
            <a:r>
              <a:rPr lang="en-US" altLang="en-US"/>
              <a:t>C/100m</a:t>
            </a:r>
          </a:p>
        </p:txBody>
      </p:sp>
      <p:pic>
        <p:nvPicPr>
          <p:cNvPr id="39942" name="Picture 6">
            <a:extLst>
              <a:ext uri="{FF2B5EF4-FFF2-40B4-BE49-F238E27FC236}">
                <a16:creationId xmlns:a16="http://schemas.microsoft.com/office/drawing/2014/main" id="{60AD3046-D1E5-4672-9D07-EA2D2BE03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62200"/>
            <a:ext cx="65532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8D62C28F-E333-412F-A2D2-20B1A8AF07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Absolutely Stable Air</a:t>
            </a:r>
          </a:p>
        </p:txBody>
      </p:sp>
      <p:sp>
        <p:nvSpPr>
          <p:cNvPr id="40964" name="Freeform 4">
            <a:extLst>
              <a:ext uri="{FF2B5EF4-FFF2-40B4-BE49-F238E27FC236}">
                <a16:creationId xmlns:a16="http://schemas.microsoft.com/office/drawing/2014/main" id="{F72F582B-2177-4977-91A3-287729EE5E07}"/>
              </a:ext>
            </a:extLst>
          </p:cNvPr>
          <p:cNvSpPr>
            <a:spLocks/>
          </p:cNvSpPr>
          <p:nvPr/>
        </p:nvSpPr>
        <p:spPr bwMode="auto">
          <a:xfrm rot="9323578">
            <a:off x="3013075" y="2005013"/>
            <a:ext cx="4616450" cy="4038600"/>
          </a:xfrm>
          <a:custGeom>
            <a:avLst/>
            <a:gdLst>
              <a:gd name="T0" fmla="*/ 0 w 3120"/>
              <a:gd name="T1" fmla="*/ 1168 h 2416"/>
              <a:gd name="T2" fmla="*/ 2448 w 3120"/>
              <a:gd name="T3" fmla="*/ 208 h 2416"/>
              <a:gd name="T4" fmla="*/ 3120 w 3120"/>
              <a:gd name="T5" fmla="*/ 2416 h 2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20" h="2416">
                <a:moveTo>
                  <a:pt x="0" y="1168"/>
                </a:moveTo>
                <a:cubicBezTo>
                  <a:pt x="964" y="584"/>
                  <a:pt x="1928" y="0"/>
                  <a:pt x="2448" y="208"/>
                </a:cubicBezTo>
                <a:cubicBezTo>
                  <a:pt x="2968" y="416"/>
                  <a:pt x="3008" y="2048"/>
                  <a:pt x="3120" y="2416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5" name="Oval 5">
            <a:extLst>
              <a:ext uri="{FF2B5EF4-FFF2-40B4-BE49-F238E27FC236}">
                <a16:creationId xmlns:a16="http://schemas.microsoft.com/office/drawing/2014/main" id="{34B5654F-812A-4ACE-A400-F9CA2A3A8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486400"/>
            <a:ext cx="6096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Text Box 6">
            <a:extLst>
              <a:ext uri="{FF2B5EF4-FFF2-40B4-BE49-F238E27FC236}">
                <a16:creationId xmlns:a16="http://schemas.microsoft.com/office/drawing/2014/main" id="{251824E8-C52C-4442-9ACF-162820593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76400"/>
            <a:ext cx="6416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/>
              <a:t>Any push and the ball will go back to the valley and come to rest again…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C7DA16E6-64B5-4037-A694-A81EF5DF69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altLang="en-US"/>
              <a:t>Absolutely Stable Air</a:t>
            </a:r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C8182FA3-EFB8-4927-95CC-6A463603493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67000"/>
            <a:ext cx="9144000" cy="4191000"/>
          </a:xfrm>
          <a:noFill/>
          <a:ln/>
        </p:spPr>
      </p:pic>
      <p:sp>
        <p:nvSpPr>
          <p:cNvPr id="43013" name="Text Box 5">
            <a:extLst>
              <a:ext uri="{FF2B5EF4-FFF2-40B4-BE49-F238E27FC236}">
                <a16:creationId xmlns:a16="http://schemas.microsoft.com/office/drawing/2014/main" id="{854CF7B6-C036-4F49-ACDE-F023F29AA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600200"/>
            <a:ext cx="2514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 sz="2200"/>
              <a:t>Γ</a:t>
            </a:r>
            <a:r>
              <a:rPr lang="en-US" altLang="en-US" sz="2200" baseline="-25000"/>
              <a:t>m</a:t>
            </a:r>
            <a:r>
              <a:rPr lang="en-US" altLang="en-US" sz="2200"/>
              <a:t> = 0.5</a:t>
            </a:r>
            <a:r>
              <a:rPr lang="en-US" altLang="en-US" sz="2200" baseline="30000"/>
              <a:t>o</a:t>
            </a:r>
            <a:r>
              <a:rPr lang="en-US" altLang="en-US" sz="2200"/>
              <a:t>C/100m</a:t>
            </a:r>
          </a:p>
        </p:txBody>
      </p:sp>
      <p:sp>
        <p:nvSpPr>
          <p:cNvPr id="43014" name="Text Box 6">
            <a:extLst>
              <a:ext uri="{FF2B5EF4-FFF2-40B4-BE49-F238E27FC236}">
                <a16:creationId xmlns:a16="http://schemas.microsoft.com/office/drawing/2014/main" id="{4DB30A7F-2CF0-48C9-89BB-EAECC3050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2133600"/>
            <a:ext cx="2514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 sz="2200"/>
              <a:t>Γ</a:t>
            </a:r>
            <a:r>
              <a:rPr lang="en-US" altLang="en-US" sz="2200" baseline="-25000"/>
              <a:t>e</a:t>
            </a:r>
            <a:r>
              <a:rPr lang="en-US" altLang="en-US" sz="2200"/>
              <a:t> = 0.2</a:t>
            </a:r>
            <a:r>
              <a:rPr lang="en-US" altLang="en-US" sz="2200" baseline="30000"/>
              <a:t>o</a:t>
            </a:r>
            <a:r>
              <a:rPr lang="en-US" altLang="en-US" sz="2200"/>
              <a:t>C/100m</a:t>
            </a:r>
          </a:p>
        </p:txBody>
      </p:sp>
      <p:sp>
        <p:nvSpPr>
          <p:cNvPr id="43015" name="Text Box 7">
            <a:extLst>
              <a:ext uri="{FF2B5EF4-FFF2-40B4-BE49-F238E27FC236}">
                <a16:creationId xmlns:a16="http://schemas.microsoft.com/office/drawing/2014/main" id="{85C4EAFC-247F-479D-9BBA-80F2B6447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00200"/>
            <a:ext cx="2514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 sz="2200" dirty="0"/>
              <a:t>Γ</a:t>
            </a:r>
            <a:r>
              <a:rPr lang="en-US" altLang="en-US" sz="2200" baseline="-25000" dirty="0"/>
              <a:t>d</a:t>
            </a:r>
            <a:r>
              <a:rPr lang="en-US" altLang="en-US" sz="2200" dirty="0"/>
              <a:t> = 1.0</a:t>
            </a:r>
            <a:r>
              <a:rPr lang="en-US" altLang="en-US" sz="2200" baseline="30000" dirty="0"/>
              <a:t>o</a:t>
            </a:r>
            <a:r>
              <a:rPr lang="en-US" altLang="en-US" sz="2200" dirty="0"/>
              <a:t>C/100m</a:t>
            </a:r>
          </a:p>
        </p:txBody>
      </p:sp>
      <p:sp>
        <p:nvSpPr>
          <p:cNvPr id="43016" name="Text Box 8">
            <a:extLst>
              <a:ext uri="{FF2B5EF4-FFF2-40B4-BE49-F238E27FC236}">
                <a16:creationId xmlns:a16="http://schemas.microsoft.com/office/drawing/2014/main" id="{EBAE8614-AF31-469C-8342-1105A214D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133600"/>
            <a:ext cx="2514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 sz="2200"/>
              <a:t>Γ</a:t>
            </a:r>
            <a:r>
              <a:rPr lang="en-US" altLang="en-US" sz="2200" baseline="-25000"/>
              <a:t>e</a:t>
            </a:r>
            <a:r>
              <a:rPr lang="en-US" altLang="en-US" sz="2200"/>
              <a:t> = 0.2</a:t>
            </a:r>
            <a:r>
              <a:rPr lang="en-US" altLang="en-US" sz="2200" baseline="30000"/>
              <a:t>o</a:t>
            </a:r>
            <a:r>
              <a:rPr lang="en-US" altLang="en-US" sz="2200"/>
              <a:t>C/100m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A2B109FE-89E8-8A29-C227-46C190478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248400"/>
            <a:ext cx="1905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200" b="1" u="sng" dirty="0"/>
              <a:t>Unsaturated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46BE4E5F-868B-4ECA-9589-83389E3A3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248399"/>
            <a:ext cx="1905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200" b="1" u="sng" dirty="0"/>
              <a:t>Saturated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D107DF14-793C-4986-BB51-FF16D68F21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Conditionally Unstable Air</a:t>
            </a:r>
          </a:p>
        </p:txBody>
      </p:sp>
      <p:sp>
        <p:nvSpPr>
          <p:cNvPr id="44036" name="Freeform 4">
            <a:extLst>
              <a:ext uri="{FF2B5EF4-FFF2-40B4-BE49-F238E27FC236}">
                <a16:creationId xmlns:a16="http://schemas.microsoft.com/office/drawing/2014/main" id="{DF6DAB87-9D25-44D3-AFEA-F947E104FA09}"/>
              </a:ext>
            </a:extLst>
          </p:cNvPr>
          <p:cNvSpPr>
            <a:spLocks/>
          </p:cNvSpPr>
          <p:nvPr/>
        </p:nvSpPr>
        <p:spPr bwMode="auto">
          <a:xfrm>
            <a:off x="1143000" y="3238500"/>
            <a:ext cx="6858000" cy="3162300"/>
          </a:xfrm>
          <a:custGeom>
            <a:avLst/>
            <a:gdLst>
              <a:gd name="T0" fmla="*/ 0 w 4320"/>
              <a:gd name="T1" fmla="*/ 1992 h 1992"/>
              <a:gd name="T2" fmla="*/ 1392 w 4320"/>
              <a:gd name="T3" fmla="*/ 216 h 1992"/>
              <a:gd name="T4" fmla="*/ 2112 w 4320"/>
              <a:gd name="T5" fmla="*/ 696 h 1992"/>
              <a:gd name="T6" fmla="*/ 2592 w 4320"/>
              <a:gd name="T7" fmla="*/ 216 h 1992"/>
              <a:gd name="T8" fmla="*/ 4320 w 4320"/>
              <a:gd name="T9" fmla="*/ 1944 h 1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20" h="1992">
                <a:moveTo>
                  <a:pt x="0" y="1992"/>
                </a:moveTo>
                <a:cubicBezTo>
                  <a:pt x="520" y="1212"/>
                  <a:pt x="1040" y="432"/>
                  <a:pt x="1392" y="216"/>
                </a:cubicBezTo>
                <a:cubicBezTo>
                  <a:pt x="1744" y="0"/>
                  <a:pt x="1912" y="696"/>
                  <a:pt x="2112" y="696"/>
                </a:cubicBezTo>
                <a:cubicBezTo>
                  <a:pt x="2312" y="696"/>
                  <a:pt x="2224" y="8"/>
                  <a:pt x="2592" y="216"/>
                </a:cubicBezTo>
                <a:cubicBezTo>
                  <a:pt x="2960" y="424"/>
                  <a:pt x="4032" y="1656"/>
                  <a:pt x="4320" y="194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Oval 6">
            <a:extLst>
              <a:ext uri="{FF2B5EF4-FFF2-40B4-BE49-F238E27FC236}">
                <a16:creationId xmlns:a16="http://schemas.microsoft.com/office/drawing/2014/main" id="{D13325C7-9A52-4CD8-BEC6-47D47D1BE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0386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Text Box 7">
            <a:extLst>
              <a:ext uri="{FF2B5EF4-FFF2-40B4-BE49-F238E27FC236}">
                <a16:creationId xmlns:a16="http://schemas.microsoft.com/office/drawing/2014/main" id="{2E05A1D5-0F9C-45AD-99CF-5BC1A1F4A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76400"/>
            <a:ext cx="64166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/>
              <a:t>If the ball is pushed high enough, it will go over the hump and accelerate away…  (otherwise it comes back to rest)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48955DB-80B4-4D39-9E97-A720AD7193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Cloud Formation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233C5A1-98F8-442F-8522-5164DDB747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altLang="en-US"/>
              <a:t>Condensation (i.e. clouds,fog) results from:</a:t>
            </a:r>
          </a:p>
          <a:p>
            <a:pPr lvl="2"/>
            <a:r>
              <a:rPr lang="en-US" altLang="en-US" sz="2800"/>
              <a:t>Diabatic cooling (important for fog)</a:t>
            </a:r>
          </a:p>
          <a:p>
            <a:pPr lvl="2"/>
            <a:r>
              <a:rPr lang="en-US" altLang="en-US" sz="2800" b="1"/>
              <a:t>Adiabatic cooling (important for clouds)</a:t>
            </a:r>
          </a:p>
          <a:p>
            <a:pPr lvl="2"/>
            <a:endParaRPr lang="en-US" altLang="en-US" sz="2800" b="1"/>
          </a:p>
          <a:p>
            <a:pPr>
              <a:buFontTx/>
              <a:buNone/>
            </a:pPr>
            <a:endParaRPr lang="el-GR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24ADF5C-3CF7-4E01-864A-13ECA295D0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Conditionally Unstable Air</a:t>
            </a:r>
          </a:p>
        </p:txBody>
      </p:sp>
      <p:pic>
        <p:nvPicPr>
          <p:cNvPr id="45060" name="Picture 4">
            <a:extLst>
              <a:ext uri="{FF2B5EF4-FFF2-40B4-BE49-F238E27FC236}">
                <a16:creationId xmlns:a16="http://schemas.microsoft.com/office/drawing/2014/main" id="{DAC29F15-41BE-401B-8433-EDAE3273357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>
          <a:xfrm>
            <a:off x="0" y="2590800"/>
            <a:ext cx="9144000" cy="3733800"/>
          </a:xfrm>
          <a:noFill/>
          <a:ln/>
        </p:spPr>
      </p:pic>
      <p:sp>
        <p:nvSpPr>
          <p:cNvPr id="45061" name="Text Box 5">
            <a:extLst>
              <a:ext uri="{FF2B5EF4-FFF2-40B4-BE49-F238E27FC236}">
                <a16:creationId xmlns:a16="http://schemas.microsoft.com/office/drawing/2014/main" id="{17772A18-593D-4D59-A916-3DC8BC532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600200"/>
            <a:ext cx="2514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 sz="2200"/>
              <a:t>Γ</a:t>
            </a:r>
            <a:r>
              <a:rPr lang="en-US" altLang="en-US" sz="2200" baseline="-25000"/>
              <a:t>m</a:t>
            </a:r>
            <a:r>
              <a:rPr lang="en-US" altLang="en-US" sz="2200"/>
              <a:t> = 0.5</a:t>
            </a:r>
            <a:r>
              <a:rPr lang="en-US" altLang="en-US" sz="2200" baseline="30000"/>
              <a:t>o</a:t>
            </a:r>
            <a:r>
              <a:rPr lang="en-US" altLang="en-US" sz="2200"/>
              <a:t>C/100m</a:t>
            </a:r>
          </a:p>
        </p:txBody>
      </p:sp>
      <p:sp>
        <p:nvSpPr>
          <p:cNvPr id="45062" name="Text Box 6">
            <a:extLst>
              <a:ext uri="{FF2B5EF4-FFF2-40B4-BE49-F238E27FC236}">
                <a16:creationId xmlns:a16="http://schemas.microsoft.com/office/drawing/2014/main" id="{3E66FEA4-CECC-492D-A316-9DF84012A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2133600"/>
            <a:ext cx="2514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 sz="2200"/>
              <a:t>Γ</a:t>
            </a:r>
            <a:r>
              <a:rPr lang="en-US" altLang="en-US" sz="2200" baseline="-25000"/>
              <a:t>e</a:t>
            </a:r>
            <a:r>
              <a:rPr lang="en-US" altLang="en-US" sz="2200"/>
              <a:t> = 0.7</a:t>
            </a:r>
            <a:r>
              <a:rPr lang="en-US" altLang="en-US" sz="2200" baseline="30000"/>
              <a:t>o</a:t>
            </a:r>
            <a:r>
              <a:rPr lang="en-US" altLang="en-US" sz="2200"/>
              <a:t>C/100m</a:t>
            </a:r>
          </a:p>
        </p:txBody>
      </p:sp>
      <p:sp>
        <p:nvSpPr>
          <p:cNvPr id="45063" name="Text Box 7">
            <a:extLst>
              <a:ext uri="{FF2B5EF4-FFF2-40B4-BE49-F238E27FC236}">
                <a16:creationId xmlns:a16="http://schemas.microsoft.com/office/drawing/2014/main" id="{AF4248E9-B6B0-4D7F-A533-DA27B42B5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00200"/>
            <a:ext cx="2514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 sz="2200"/>
              <a:t>Γ</a:t>
            </a:r>
            <a:r>
              <a:rPr lang="en-US" altLang="en-US" sz="2200" baseline="-25000"/>
              <a:t>d</a:t>
            </a:r>
            <a:r>
              <a:rPr lang="en-US" altLang="en-US" sz="2200"/>
              <a:t> = 1.0</a:t>
            </a:r>
            <a:r>
              <a:rPr lang="en-US" altLang="en-US" sz="2200" baseline="30000"/>
              <a:t>o</a:t>
            </a:r>
            <a:r>
              <a:rPr lang="en-US" altLang="en-US" sz="2200"/>
              <a:t>C/100m</a:t>
            </a:r>
          </a:p>
        </p:txBody>
      </p:sp>
      <p:sp>
        <p:nvSpPr>
          <p:cNvPr id="45064" name="Text Box 8">
            <a:extLst>
              <a:ext uri="{FF2B5EF4-FFF2-40B4-BE49-F238E27FC236}">
                <a16:creationId xmlns:a16="http://schemas.microsoft.com/office/drawing/2014/main" id="{72F1B661-4E2A-4160-90EC-45B41BC46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133600"/>
            <a:ext cx="2514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 sz="2200"/>
              <a:t>Γ</a:t>
            </a:r>
            <a:r>
              <a:rPr lang="en-US" altLang="en-US" sz="2200" baseline="-25000"/>
              <a:t>e</a:t>
            </a:r>
            <a:r>
              <a:rPr lang="en-US" altLang="en-US" sz="2200"/>
              <a:t> = 0.7</a:t>
            </a:r>
            <a:r>
              <a:rPr lang="en-US" altLang="en-US" sz="2200" baseline="30000"/>
              <a:t>o</a:t>
            </a:r>
            <a:r>
              <a:rPr lang="en-US" altLang="en-US" sz="2200"/>
              <a:t>C/100m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0122CDD4-7484-0AFB-C637-35EE202E6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" y="6248400"/>
            <a:ext cx="31242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200" b="1" u="sng" dirty="0"/>
              <a:t>Always unsaturated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B7817F47-670E-BA93-FFB2-BC903F0D7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248400"/>
            <a:ext cx="4495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200" b="1" u="sng" dirty="0"/>
              <a:t>Becomes saturated when rising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B2D420D5-6F75-4025-917C-945892EBBA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Stability Summary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B8876716-7D5A-465B-A6E4-08E3802C4C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Absolutely unstable:</a:t>
            </a:r>
          </a:p>
          <a:p>
            <a:pPr>
              <a:buFontTx/>
              <a:buNone/>
            </a:pPr>
            <a:r>
              <a:rPr lang="en-US" altLang="en-US"/>
              <a:t>                     </a:t>
            </a:r>
            <a:r>
              <a:rPr lang="el-GR" altLang="en-US"/>
              <a:t>Γ</a:t>
            </a:r>
            <a:r>
              <a:rPr lang="en-US" altLang="en-US" baseline="-25000"/>
              <a:t>e</a:t>
            </a:r>
            <a:r>
              <a:rPr lang="en-US" altLang="en-US"/>
              <a:t> &gt; both </a:t>
            </a:r>
            <a:r>
              <a:rPr lang="el-GR" altLang="en-US"/>
              <a:t>Γ</a:t>
            </a:r>
            <a:r>
              <a:rPr lang="en-US" altLang="en-US" baseline="-25000"/>
              <a:t>d</a:t>
            </a:r>
            <a:r>
              <a:rPr lang="en-US" altLang="en-US"/>
              <a:t> and </a:t>
            </a:r>
            <a:r>
              <a:rPr lang="el-GR" altLang="en-US"/>
              <a:t>Γ</a:t>
            </a:r>
            <a:r>
              <a:rPr lang="en-US" altLang="en-US" baseline="-25000"/>
              <a:t>m</a:t>
            </a: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endParaRPr lang="el-GR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A0AE6E93-9F74-473D-83E9-6951196618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Stability Summary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F88EBDAF-9863-401E-8282-B479E4214A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Absolutely unstable:</a:t>
            </a:r>
          </a:p>
          <a:p>
            <a:pPr>
              <a:buFontTx/>
              <a:buNone/>
            </a:pPr>
            <a:r>
              <a:rPr lang="en-US" altLang="en-US"/>
              <a:t>                     </a:t>
            </a:r>
            <a:r>
              <a:rPr lang="el-GR" altLang="en-US"/>
              <a:t>Γ</a:t>
            </a:r>
            <a:r>
              <a:rPr lang="en-US" altLang="en-US" baseline="-25000"/>
              <a:t>e</a:t>
            </a:r>
            <a:r>
              <a:rPr lang="en-US" altLang="en-US"/>
              <a:t> &gt; both </a:t>
            </a:r>
            <a:r>
              <a:rPr lang="el-GR" altLang="en-US"/>
              <a:t>Γ</a:t>
            </a:r>
            <a:r>
              <a:rPr lang="en-US" altLang="en-US" baseline="-25000"/>
              <a:t>d</a:t>
            </a:r>
            <a:r>
              <a:rPr lang="en-US" altLang="en-US"/>
              <a:t> and </a:t>
            </a:r>
            <a:r>
              <a:rPr lang="el-GR" altLang="en-US"/>
              <a:t>Γ</a:t>
            </a:r>
            <a:r>
              <a:rPr lang="en-US" altLang="en-US" baseline="-25000"/>
              <a:t>m</a:t>
            </a: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r>
              <a:rPr lang="en-US" altLang="en-US"/>
              <a:t>Absoutely stable:</a:t>
            </a:r>
          </a:p>
          <a:p>
            <a:pPr>
              <a:buFontTx/>
              <a:buNone/>
            </a:pPr>
            <a:r>
              <a:rPr lang="en-US" altLang="en-US"/>
              <a:t>                     </a:t>
            </a:r>
            <a:r>
              <a:rPr lang="el-GR" altLang="en-US"/>
              <a:t>Γ</a:t>
            </a:r>
            <a:r>
              <a:rPr lang="en-US" altLang="en-US" baseline="-25000"/>
              <a:t>e</a:t>
            </a:r>
            <a:r>
              <a:rPr lang="en-US" altLang="en-US"/>
              <a:t> &lt; both </a:t>
            </a:r>
            <a:r>
              <a:rPr lang="el-GR" altLang="en-US"/>
              <a:t>Γ</a:t>
            </a:r>
            <a:r>
              <a:rPr lang="en-US" altLang="en-US" baseline="-25000"/>
              <a:t>d</a:t>
            </a:r>
            <a:r>
              <a:rPr lang="en-US" altLang="en-US"/>
              <a:t> and </a:t>
            </a:r>
            <a:r>
              <a:rPr lang="el-GR" altLang="en-US"/>
              <a:t>Γ</a:t>
            </a:r>
            <a:r>
              <a:rPr lang="en-US" altLang="en-US" baseline="-25000"/>
              <a:t>m</a:t>
            </a:r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B70DEAF7-DEE6-4691-A3D4-21BC1ECA4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Stability Summary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78D6D5D5-F4AE-476A-B86C-402F1055C5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Absolutely unstable:</a:t>
            </a:r>
          </a:p>
          <a:p>
            <a:pPr>
              <a:buFontTx/>
              <a:buNone/>
            </a:pPr>
            <a:r>
              <a:rPr lang="en-US" altLang="en-US"/>
              <a:t>                     </a:t>
            </a:r>
            <a:r>
              <a:rPr lang="el-GR" altLang="en-US"/>
              <a:t>Γ</a:t>
            </a:r>
            <a:r>
              <a:rPr lang="en-US" altLang="en-US" baseline="-25000"/>
              <a:t>e</a:t>
            </a:r>
            <a:r>
              <a:rPr lang="en-US" altLang="en-US"/>
              <a:t> &gt; both </a:t>
            </a:r>
            <a:r>
              <a:rPr lang="el-GR" altLang="en-US"/>
              <a:t>Γ</a:t>
            </a:r>
            <a:r>
              <a:rPr lang="en-US" altLang="en-US" baseline="-25000"/>
              <a:t>d</a:t>
            </a:r>
            <a:r>
              <a:rPr lang="en-US" altLang="en-US"/>
              <a:t> and </a:t>
            </a:r>
            <a:r>
              <a:rPr lang="el-GR" altLang="en-US"/>
              <a:t>Γ</a:t>
            </a:r>
            <a:r>
              <a:rPr lang="en-US" altLang="en-US" baseline="-25000"/>
              <a:t>m</a:t>
            </a: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r>
              <a:rPr lang="en-US" altLang="en-US"/>
              <a:t>Absoutely stable:</a:t>
            </a:r>
          </a:p>
          <a:p>
            <a:pPr>
              <a:buFontTx/>
              <a:buNone/>
            </a:pPr>
            <a:r>
              <a:rPr lang="en-US" altLang="en-US"/>
              <a:t>                     </a:t>
            </a:r>
            <a:r>
              <a:rPr lang="el-GR" altLang="en-US"/>
              <a:t>Γ</a:t>
            </a:r>
            <a:r>
              <a:rPr lang="en-US" altLang="en-US" baseline="-25000"/>
              <a:t>e</a:t>
            </a:r>
            <a:r>
              <a:rPr lang="en-US" altLang="en-US"/>
              <a:t> &lt; both </a:t>
            </a:r>
            <a:r>
              <a:rPr lang="el-GR" altLang="en-US"/>
              <a:t>Γ</a:t>
            </a:r>
            <a:r>
              <a:rPr lang="en-US" altLang="en-US" baseline="-25000"/>
              <a:t>d</a:t>
            </a:r>
            <a:r>
              <a:rPr lang="en-US" altLang="en-US"/>
              <a:t> and </a:t>
            </a:r>
            <a:r>
              <a:rPr lang="el-GR" altLang="en-US"/>
              <a:t>Γ</a:t>
            </a:r>
            <a:r>
              <a:rPr lang="en-US" altLang="en-US" baseline="-25000"/>
              <a:t>m</a:t>
            </a:r>
            <a:endParaRPr lang="en-US" altLang="en-US"/>
          </a:p>
          <a:p>
            <a:endParaRPr lang="en-US" altLang="en-US"/>
          </a:p>
          <a:p>
            <a:r>
              <a:rPr lang="en-US" altLang="en-US"/>
              <a:t>Conditionally unstable</a:t>
            </a:r>
          </a:p>
          <a:p>
            <a:pPr>
              <a:buFontTx/>
              <a:buNone/>
            </a:pPr>
            <a:r>
              <a:rPr lang="en-US" altLang="en-US"/>
              <a:t>                           </a:t>
            </a:r>
            <a:r>
              <a:rPr lang="el-GR" altLang="en-US"/>
              <a:t>Γ</a:t>
            </a:r>
            <a:r>
              <a:rPr lang="en-US" altLang="en-US" baseline="-25000"/>
              <a:t>d</a:t>
            </a:r>
            <a:r>
              <a:rPr lang="en-US" altLang="en-US"/>
              <a:t> &gt; </a:t>
            </a:r>
            <a:r>
              <a:rPr lang="el-GR" altLang="en-US"/>
              <a:t>Γ</a:t>
            </a:r>
            <a:r>
              <a:rPr lang="en-US" altLang="en-US" baseline="-25000"/>
              <a:t>e</a:t>
            </a:r>
            <a:r>
              <a:rPr lang="en-US" altLang="en-US"/>
              <a:t> &gt; </a:t>
            </a:r>
            <a:r>
              <a:rPr lang="el-GR" altLang="en-US"/>
              <a:t>Γ</a:t>
            </a:r>
            <a:r>
              <a:rPr lang="en-US" altLang="en-US" baseline="-25000"/>
              <a:t>m</a:t>
            </a:r>
            <a:r>
              <a:rPr lang="en-US" altLang="en-US"/>
              <a:t> </a:t>
            </a:r>
            <a:endParaRPr lang="el-GR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D94D6B7A-F04D-445C-AB27-48E473F8E9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Absolutely Unstable</a:t>
            </a:r>
          </a:p>
        </p:txBody>
      </p:sp>
      <p:pic>
        <p:nvPicPr>
          <p:cNvPr id="58371" name="Picture 3">
            <a:extLst>
              <a:ext uri="{FF2B5EF4-FFF2-40B4-BE49-F238E27FC236}">
                <a16:creationId xmlns:a16="http://schemas.microsoft.com/office/drawing/2014/main" id="{281ECE52-9295-46B0-9FCF-981E6BA48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75438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2" name="Text Box 4">
            <a:extLst>
              <a:ext uri="{FF2B5EF4-FFF2-40B4-BE49-F238E27FC236}">
                <a16:creationId xmlns:a16="http://schemas.microsoft.com/office/drawing/2014/main" id="{CB4C452B-4552-4489-A2D8-DEB415C55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7526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>
                <a:solidFill>
                  <a:srgbClr val="00CC00"/>
                </a:solidFill>
              </a:rPr>
              <a:t>Γ</a:t>
            </a:r>
            <a:r>
              <a:rPr lang="en-US" altLang="en-US" baseline="-25000">
                <a:solidFill>
                  <a:srgbClr val="00CC00"/>
                </a:solidFill>
              </a:rPr>
              <a:t>d</a:t>
            </a:r>
            <a:r>
              <a:rPr lang="en-US" altLang="en-US">
                <a:solidFill>
                  <a:srgbClr val="00CC00"/>
                </a:solidFill>
              </a:rPr>
              <a:t> – green solid line</a:t>
            </a:r>
            <a:endParaRPr lang="el-GR" altLang="en-US">
              <a:solidFill>
                <a:srgbClr val="00CC00"/>
              </a:solidFill>
            </a:endParaRPr>
          </a:p>
        </p:txBody>
      </p:sp>
      <p:sp>
        <p:nvSpPr>
          <p:cNvPr id="58373" name="Text Box 5">
            <a:extLst>
              <a:ext uri="{FF2B5EF4-FFF2-40B4-BE49-F238E27FC236}">
                <a16:creationId xmlns:a16="http://schemas.microsoft.com/office/drawing/2014/main" id="{23FFC123-F6A0-426E-9FFE-77986B39B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3528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>
                <a:solidFill>
                  <a:srgbClr val="00CCFF"/>
                </a:solidFill>
              </a:rPr>
              <a:t>Γ</a:t>
            </a:r>
            <a:r>
              <a:rPr lang="en-US" altLang="en-US" baseline="-25000">
                <a:solidFill>
                  <a:srgbClr val="00CCFF"/>
                </a:solidFill>
              </a:rPr>
              <a:t>m</a:t>
            </a:r>
            <a:r>
              <a:rPr lang="en-US" altLang="en-US">
                <a:solidFill>
                  <a:srgbClr val="00CCFF"/>
                </a:solidFill>
              </a:rPr>
              <a:t> – blue dashed line</a:t>
            </a:r>
            <a:endParaRPr lang="el-GR" altLang="en-US">
              <a:solidFill>
                <a:srgbClr val="00CCFF"/>
              </a:solidFill>
            </a:endParaRPr>
          </a:p>
        </p:txBody>
      </p:sp>
      <p:sp>
        <p:nvSpPr>
          <p:cNvPr id="58374" name="Line 6">
            <a:extLst>
              <a:ext uri="{FF2B5EF4-FFF2-40B4-BE49-F238E27FC236}">
                <a16:creationId xmlns:a16="http://schemas.microsoft.com/office/drawing/2014/main" id="{6607B290-77FC-4D3E-AFB0-9C092ABC35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4343400"/>
            <a:ext cx="3048000" cy="1981200"/>
          </a:xfrm>
          <a:prstGeom prst="line">
            <a:avLst/>
          </a:prstGeom>
          <a:noFill/>
          <a:ln w="1016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5" name="Line 7">
            <a:extLst>
              <a:ext uri="{FF2B5EF4-FFF2-40B4-BE49-F238E27FC236}">
                <a16:creationId xmlns:a16="http://schemas.microsoft.com/office/drawing/2014/main" id="{D3906398-9B56-4904-B4CF-80C11EC7667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267200"/>
            <a:ext cx="1524000" cy="2057400"/>
          </a:xfrm>
          <a:prstGeom prst="line">
            <a:avLst/>
          </a:prstGeom>
          <a:noFill/>
          <a:ln w="101600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6" name="Line 8">
            <a:extLst>
              <a:ext uri="{FF2B5EF4-FFF2-40B4-BE49-F238E27FC236}">
                <a16:creationId xmlns:a16="http://schemas.microsoft.com/office/drawing/2014/main" id="{A0D83A3E-0552-429D-8D36-E45EA21B26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4267200"/>
            <a:ext cx="4343400" cy="19812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7" name="Text Box 9">
            <a:extLst>
              <a:ext uri="{FF2B5EF4-FFF2-40B4-BE49-F238E27FC236}">
                <a16:creationId xmlns:a16="http://schemas.microsoft.com/office/drawing/2014/main" id="{3100ABF5-6017-4969-93D5-096770871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9530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/>
              <a:t>Γ</a:t>
            </a:r>
            <a:r>
              <a:rPr lang="en-US" altLang="en-US" baseline="-25000"/>
              <a:t>e</a:t>
            </a:r>
            <a:r>
              <a:rPr lang="en-US" altLang="en-US"/>
              <a:t> – black solid line</a:t>
            </a:r>
            <a:endParaRPr lang="el-GR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9BAB499E-8F58-435E-B930-5AE354599F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Absolutely Stable</a:t>
            </a: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89D11858-F9A5-43C5-AFDE-D2365E2A1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75438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6" name="Text Box 4">
            <a:extLst>
              <a:ext uri="{FF2B5EF4-FFF2-40B4-BE49-F238E27FC236}">
                <a16:creationId xmlns:a16="http://schemas.microsoft.com/office/drawing/2014/main" id="{B5CAB1F9-FA8F-4691-9A9E-21B010C5E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7526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>
                <a:solidFill>
                  <a:srgbClr val="00CC00"/>
                </a:solidFill>
              </a:rPr>
              <a:t>Γ</a:t>
            </a:r>
            <a:r>
              <a:rPr lang="en-US" altLang="en-US" baseline="-25000">
                <a:solidFill>
                  <a:srgbClr val="00CC00"/>
                </a:solidFill>
              </a:rPr>
              <a:t>d</a:t>
            </a:r>
            <a:r>
              <a:rPr lang="en-US" altLang="en-US">
                <a:solidFill>
                  <a:srgbClr val="00CC00"/>
                </a:solidFill>
              </a:rPr>
              <a:t> – green solid line</a:t>
            </a:r>
            <a:endParaRPr lang="el-GR" altLang="en-US">
              <a:solidFill>
                <a:srgbClr val="00CC00"/>
              </a:solidFill>
            </a:endParaRPr>
          </a:p>
        </p:txBody>
      </p:sp>
      <p:sp>
        <p:nvSpPr>
          <p:cNvPr id="59397" name="Text Box 5">
            <a:extLst>
              <a:ext uri="{FF2B5EF4-FFF2-40B4-BE49-F238E27FC236}">
                <a16:creationId xmlns:a16="http://schemas.microsoft.com/office/drawing/2014/main" id="{D6743ACA-FC8E-428D-AF6F-15B3EBAE3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3528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>
                <a:solidFill>
                  <a:srgbClr val="00CCFF"/>
                </a:solidFill>
              </a:rPr>
              <a:t>Γ</a:t>
            </a:r>
            <a:r>
              <a:rPr lang="en-US" altLang="en-US" baseline="-25000">
                <a:solidFill>
                  <a:srgbClr val="00CCFF"/>
                </a:solidFill>
              </a:rPr>
              <a:t>m</a:t>
            </a:r>
            <a:r>
              <a:rPr lang="en-US" altLang="en-US">
                <a:solidFill>
                  <a:srgbClr val="00CCFF"/>
                </a:solidFill>
              </a:rPr>
              <a:t> – blue dashed line</a:t>
            </a:r>
            <a:endParaRPr lang="el-GR" altLang="en-US">
              <a:solidFill>
                <a:srgbClr val="00CCFF"/>
              </a:solidFill>
            </a:endParaRPr>
          </a:p>
        </p:txBody>
      </p:sp>
      <p:sp>
        <p:nvSpPr>
          <p:cNvPr id="59398" name="Line 6">
            <a:extLst>
              <a:ext uri="{FF2B5EF4-FFF2-40B4-BE49-F238E27FC236}">
                <a16:creationId xmlns:a16="http://schemas.microsoft.com/office/drawing/2014/main" id="{2D096A0C-28E8-48A0-A3C8-A1C740492E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4343400"/>
            <a:ext cx="3048000" cy="1981200"/>
          </a:xfrm>
          <a:prstGeom prst="line">
            <a:avLst/>
          </a:prstGeom>
          <a:noFill/>
          <a:ln w="1016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Line 7">
            <a:extLst>
              <a:ext uri="{FF2B5EF4-FFF2-40B4-BE49-F238E27FC236}">
                <a16:creationId xmlns:a16="http://schemas.microsoft.com/office/drawing/2014/main" id="{2D6CC123-2CAB-42CE-9E66-BE818F8757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267200"/>
            <a:ext cx="1524000" cy="2057400"/>
          </a:xfrm>
          <a:prstGeom prst="line">
            <a:avLst/>
          </a:prstGeom>
          <a:noFill/>
          <a:ln w="101600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Line 8">
            <a:extLst>
              <a:ext uri="{FF2B5EF4-FFF2-40B4-BE49-F238E27FC236}">
                <a16:creationId xmlns:a16="http://schemas.microsoft.com/office/drawing/2014/main" id="{7C0FA1BF-42CF-4FD3-BCF2-E023C518CDF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4267200"/>
            <a:ext cx="533400" cy="19812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1" name="Text Box 9">
            <a:extLst>
              <a:ext uri="{FF2B5EF4-FFF2-40B4-BE49-F238E27FC236}">
                <a16:creationId xmlns:a16="http://schemas.microsoft.com/office/drawing/2014/main" id="{ACFD32B0-A802-40AC-A02A-84B8929A2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9530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/>
              <a:t>Γ</a:t>
            </a:r>
            <a:r>
              <a:rPr lang="en-US" altLang="en-US" baseline="-25000"/>
              <a:t>e</a:t>
            </a:r>
            <a:r>
              <a:rPr lang="en-US" altLang="en-US"/>
              <a:t> – black solid line</a:t>
            </a:r>
            <a:endParaRPr lang="el-GR" alt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5">
            <a:extLst>
              <a:ext uri="{FF2B5EF4-FFF2-40B4-BE49-F238E27FC236}">
                <a16:creationId xmlns:a16="http://schemas.microsoft.com/office/drawing/2014/main" id="{41BC6892-1129-4124-9CC0-F7DABB5A88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Conditionally Unstable</a:t>
            </a:r>
          </a:p>
        </p:txBody>
      </p:sp>
      <p:pic>
        <p:nvPicPr>
          <p:cNvPr id="57369" name="Picture 25">
            <a:extLst>
              <a:ext uri="{FF2B5EF4-FFF2-40B4-BE49-F238E27FC236}">
                <a16:creationId xmlns:a16="http://schemas.microsoft.com/office/drawing/2014/main" id="{2DD5CF1C-2317-404A-996C-97C5392BE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75438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70" name="Text Box 26">
            <a:extLst>
              <a:ext uri="{FF2B5EF4-FFF2-40B4-BE49-F238E27FC236}">
                <a16:creationId xmlns:a16="http://schemas.microsoft.com/office/drawing/2014/main" id="{26CB08AE-EC82-4C59-9E1C-051A8BECD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7526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>
                <a:solidFill>
                  <a:srgbClr val="00CC00"/>
                </a:solidFill>
              </a:rPr>
              <a:t>Γ</a:t>
            </a:r>
            <a:r>
              <a:rPr lang="en-US" altLang="en-US" baseline="-25000">
                <a:solidFill>
                  <a:srgbClr val="00CC00"/>
                </a:solidFill>
              </a:rPr>
              <a:t>d</a:t>
            </a:r>
            <a:r>
              <a:rPr lang="en-US" altLang="en-US">
                <a:solidFill>
                  <a:srgbClr val="00CC00"/>
                </a:solidFill>
              </a:rPr>
              <a:t> – green solid line</a:t>
            </a:r>
            <a:endParaRPr lang="el-GR" altLang="en-US">
              <a:solidFill>
                <a:srgbClr val="00CC00"/>
              </a:solidFill>
            </a:endParaRPr>
          </a:p>
        </p:txBody>
      </p:sp>
      <p:sp>
        <p:nvSpPr>
          <p:cNvPr id="57371" name="Text Box 27">
            <a:extLst>
              <a:ext uri="{FF2B5EF4-FFF2-40B4-BE49-F238E27FC236}">
                <a16:creationId xmlns:a16="http://schemas.microsoft.com/office/drawing/2014/main" id="{21F7A7C3-A0BB-466C-B73A-D1657E50D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3528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>
                <a:solidFill>
                  <a:srgbClr val="00CCFF"/>
                </a:solidFill>
              </a:rPr>
              <a:t>Γ</a:t>
            </a:r>
            <a:r>
              <a:rPr lang="en-US" altLang="en-US" baseline="-25000">
                <a:solidFill>
                  <a:srgbClr val="00CCFF"/>
                </a:solidFill>
              </a:rPr>
              <a:t>m</a:t>
            </a:r>
            <a:r>
              <a:rPr lang="en-US" altLang="en-US">
                <a:solidFill>
                  <a:srgbClr val="00CCFF"/>
                </a:solidFill>
              </a:rPr>
              <a:t> – blue dashed line</a:t>
            </a:r>
            <a:endParaRPr lang="el-GR" altLang="en-US">
              <a:solidFill>
                <a:srgbClr val="00CCFF"/>
              </a:solidFill>
            </a:endParaRPr>
          </a:p>
        </p:txBody>
      </p:sp>
      <p:sp>
        <p:nvSpPr>
          <p:cNvPr id="57372" name="Line 28">
            <a:extLst>
              <a:ext uri="{FF2B5EF4-FFF2-40B4-BE49-F238E27FC236}">
                <a16:creationId xmlns:a16="http://schemas.microsoft.com/office/drawing/2014/main" id="{44AC1167-4144-46D4-A874-7A278F2D9CB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4343400"/>
            <a:ext cx="3048000" cy="1981200"/>
          </a:xfrm>
          <a:prstGeom prst="line">
            <a:avLst/>
          </a:prstGeom>
          <a:noFill/>
          <a:ln w="1016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3" name="Line 29">
            <a:extLst>
              <a:ext uri="{FF2B5EF4-FFF2-40B4-BE49-F238E27FC236}">
                <a16:creationId xmlns:a16="http://schemas.microsoft.com/office/drawing/2014/main" id="{5DCA7E01-99E4-40F0-AA9D-B1DDA5EC23F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267200"/>
            <a:ext cx="1524000" cy="2057400"/>
          </a:xfrm>
          <a:prstGeom prst="line">
            <a:avLst/>
          </a:prstGeom>
          <a:noFill/>
          <a:ln w="101600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4" name="Line 30">
            <a:extLst>
              <a:ext uri="{FF2B5EF4-FFF2-40B4-BE49-F238E27FC236}">
                <a16:creationId xmlns:a16="http://schemas.microsoft.com/office/drawing/2014/main" id="{3F70A8EE-B56A-4BF7-9CAD-E9A1D53C02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4267200"/>
            <a:ext cx="2209800" cy="19812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5" name="Text Box 31">
            <a:extLst>
              <a:ext uri="{FF2B5EF4-FFF2-40B4-BE49-F238E27FC236}">
                <a16:creationId xmlns:a16="http://schemas.microsoft.com/office/drawing/2014/main" id="{1554F2FB-56EB-471C-AC0E-CE31BCB99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9530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/>
              <a:t>Γ</a:t>
            </a:r>
            <a:r>
              <a:rPr lang="en-US" altLang="en-US" baseline="-25000"/>
              <a:t>e</a:t>
            </a:r>
            <a:r>
              <a:rPr lang="en-US" altLang="en-US"/>
              <a:t> – black solid line</a:t>
            </a:r>
            <a:endParaRPr lang="el-GR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0F03DB46-B38E-4B39-9566-AC586F5790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What Makes the Environmental Lapse Rate (</a:t>
            </a:r>
            <a:r>
              <a:rPr lang="el-GR" altLang="en-US" sz="4000"/>
              <a:t>Γ</a:t>
            </a:r>
            <a:r>
              <a:rPr lang="en-US" altLang="en-US" sz="4000" baseline="-25000"/>
              <a:t>e</a:t>
            </a:r>
            <a:r>
              <a:rPr lang="en-US" altLang="en-US" sz="4000"/>
              <a:t>)?</a:t>
            </a:r>
            <a:endParaRPr lang="el-GR" altLang="en-US" sz="4000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53FD6832-65F1-4434-BCD3-6C645857A5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n-US" dirty="0"/>
              <a:t>Γ</a:t>
            </a:r>
            <a:r>
              <a:rPr lang="en-US" altLang="en-US" baseline="-25000" dirty="0"/>
              <a:t>e</a:t>
            </a:r>
            <a:r>
              <a:rPr lang="en-US" altLang="en-US" dirty="0"/>
              <a:t> is extremely variable in space and time   </a:t>
            </a:r>
          </a:p>
          <a:p>
            <a:pPr>
              <a:buFontTx/>
              <a:buNone/>
            </a:pPr>
            <a:r>
              <a:rPr lang="en-US" altLang="en-US" dirty="0"/>
              <a:t>           </a:t>
            </a:r>
          </a:p>
          <a:p>
            <a:pPr>
              <a:buFontTx/>
              <a:buNone/>
            </a:pPr>
            <a:endParaRPr lang="en-US" altLang="en-US" dirty="0"/>
          </a:p>
          <a:p>
            <a:r>
              <a:rPr lang="el-GR" altLang="en-US" dirty="0"/>
              <a:t>Γ</a:t>
            </a:r>
            <a:r>
              <a:rPr lang="en-US" altLang="en-US" baseline="-25000" dirty="0"/>
              <a:t>e</a:t>
            </a:r>
            <a:r>
              <a:rPr lang="en-US" altLang="en-US" dirty="0"/>
              <a:t> is influenced by 2 primary factors:</a:t>
            </a:r>
          </a:p>
          <a:p>
            <a:pPr>
              <a:buFontTx/>
              <a:buNone/>
            </a:pPr>
            <a:r>
              <a:rPr lang="en-US" altLang="en-US" dirty="0"/>
              <a:t>          1)  Near surface heating/cooling</a:t>
            </a:r>
          </a:p>
          <a:p>
            <a:pPr>
              <a:buFontTx/>
              <a:buNone/>
            </a:pPr>
            <a:r>
              <a:rPr lang="en-US" altLang="en-US" dirty="0"/>
              <a:t>		  2)  Differential temperature advection</a:t>
            </a:r>
          </a:p>
          <a:p>
            <a:pPr>
              <a:buFontTx/>
              <a:buNone/>
            </a:pPr>
            <a:r>
              <a:rPr lang="en-US" altLang="en-US" dirty="0"/>
              <a:t>      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BA30A7C1-96F2-4110-BDA8-126D1AF400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Limitations on Convection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AEB28432-2B52-46D1-9088-A8B0D2F705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What stops vertical motion?</a:t>
            </a:r>
          </a:p>
          <a:p>
            <a:pPr>
              <a:buFontTx/>
              <a:buNone/>
            </a:pPr>
            <a:r>
              <a:rPr lang="en-US" altLang="en-US"/>
              <a:t>   - The only “stopper” is if air becomes more    </a:t>
            </a:r>
          </a:p>
          <a:p>
            <a:pPr>
              <a:buFontTx/>
              <a:buNone/>
            </a:pPr>
            <a:r>
              <a:rPr lang="en-US" altLang="en-US"/>
              <a:t>      dense (colder) than its surroundings!!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553B555F-D71F-4A4E-9050-6C3C2E3EB3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Limitations on Convection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13AA3A09-8486-4F01-8D89-62C66C4EAB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What stops vertical motion?</a:t>
            </a:r>
          </a:p>
          <a:p>
            <a:pPr>
              <a:buFontTx/>
              <a:buNone/>
            </a:pPr>
            <a:r>
              <a:rPr lang="en-US" altLang="en-US"/>
              <a:t>   - The only “stopper” is if air becomes more    </a:t>
            </a:r>
          </a:p>
          <a:p>
            <a:pPr>
              <a:buFontTx/>
              <a:buNone/>
            </a:pPr>
            <a:r>
              <a:rPr lang="en-US" altLang="en-US"/>
              <a:t>      dense (colder) than its surroundings!!</a:t>
            </a:r>
          </a:p>
          <a:p>
            <a:pPr>
              <a:buFontTx/>
              <a:buNone/>
            </a:pPr>
            <a:endParaRPr lang="en-US" altLang="en-US"/>
          </a:p>
          <a:p>
            <a:r>
              <a:rPr lang="en-US" altLang="en-US"/>
              <a:t>This happens in 2 ways:</a:t>
            </a:r>
          </a:p>
          <a:p>
            <a:pPr>
              <a:buFontTx/>
              <a:buNone/>
            </a:pPr>
            <a:r>
              <a:rPr lang="en-US" altLang="en-US"/>
              <a:t>             1)  Stable air aloft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B15969C-CDFA-4A5F-8A3A-7640EA24E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Cloud Formation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D2EA52A-9E83-4FFC-85BF-23E44A073C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altLang="en-US"/>
              <a:t>Condensation (i.e. clouds,fog) results from:</a:t>
            </a:r>
          </a:p>
          <a:p>
            <a:pPr lvl="2"/>
            <a:r>
              <a:rPr lang="en-US" altLang="en-US" sz="2800"/>
              <a:t>Diabatic cooling (important for fog)</a:t>
            </a:r>
          </a:p>
          <a:p>
            <a:pPr lvl="2"/>
            <a:r>
              <a:rPr lang="en-US" altLang="en-US" sz="2800" b="1"/>
              <a:t>Adiabatic cooling (important for clouds)</a:t>
            </a:r>
          </a:p>
          <a:p>
            <a:pPr lvl="2"/>
            <a:endParaRPr lang="en-US" altLang="en-US" sz="2800" b="1"/>
          </a:p>
          <a:p>
            <a:r>
              <a:rPr lang="en-US" altLang="en-US"/>
              <a:t>Clouds form due to adiabatic cooling in rising air</a:t>
            </a:r>
          </a:p>
          <a:p>
            <a:pPr>
              <a:buFontTx/>
              <a:buNone/>
            </a:pPr>
            <a:r>
              <a:rPr lang="en-US" altLang="en-US"/>
              <a:t>        </a:t>
            </a:r>
            <a:r>
              <a:rPr lang="el-GR" altLang="en-US"/>
              <a:t>Γ</a:t>
            </a:r>
            <a:r>
              <a:rPr lang="en-US" altLang="en-US" baseline="-25000"/>
              <a:t>d</a:t>
            </a:r>
            <a:r>
              <a:rPr lang="en-US" altLang="en-US"/>
              <a:t> = 9.8</a:t>
            </a:r>
            <a:r>
              <a:rPr lang="en-US" altLang="en-US" baseline="30000"/>
              <a:t>o</a:t>
            </a:r>
            <a:r>
              <a:rPr lang="en-US" altLang="en-US"/>
              <a:t>C/km (unsaturated lapse rate)</a:t>
            </a:r>
          </a:p>
          <a:p>
            <a:pPr>
              <a:buFontTx/>
              <a:buNone/>
            </a:pPr>
            <a:r>
              <a:rPr lang="en-US" altLang="en-US"/>
              <a:t>        </a:t>
            </a:r>
            <a:r>
              <a:rPr lang="el-GR" altLang="en-US"/>
              <a:t>Γ</a:t>
            </a:r>
            <a:r>
              <a:rPr lang="en-US" altLang="en-US" baseline="-25000"/>
              <a:t>m</a:t>
            </a:r>
            <a:r>
              <a:rPr lang="en-US" altLang="en-US"/>
              <a:t> ~ 5</a:t>
            </a:r>
            <a:r>
              <a:rPr lang="en-US" altLang="en-US" baseline="30000"/>
              <a:t>o</a:t>
            </a:r>
            <a:r>
              <a:rPr lang="en-US" altLang="en-US"/>
              <a:t>C/km   (saturated lapse rate)</a:t>
            </a:r>
          </a:p>
          <a:p>
            <a:pPr>
              <a:buFontTx/>
              <a:buNone/>
            </a:pPr>
            <a:endParaRPr lang="el-GR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F29B45AB-AFD2-4384-B190-57DF1E1935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Limitations on Convection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10275CCF-D766-4834-A5A7-23C4B497BC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What stops vertical motion?</a:t>
            </a:r>
          </a:p>
          <a:p>
            <a:pPr>
              <a:buFontTx/>
              <a:buNone/>
            </a:pPr>
            <a:r>
              <a:rPr lang="en-US" altLang="en-US"/>
              <a:t>   - The only “stopper” is if air becomes more    </a:t>
            </a:r>
          </a:p>
          <a:p>
            <a:pPr>
              <a:buFontTx/>
              <a:buNone/>
            </a:pPr>
            <a:r>
              <a:rPr lang="en-US" altLang="en-US"/>
              <a:t>      dense (colder) than its surroundings!!</a:t>
            </a:r>
          </a:p>
          <a:p>
            <a:pPr>
              <a:buFontTx/>
              <a:buNone/>
            </a:pPr>
            <a:endParaRPr lang="en-US" altLang="en-US"/>
          </a:p>
          <a:p>
            <a:r>
              <a:rPr lang="en-US" altLang="en-US"/>
              <a:t>This happens in 2 ways:</a:t>
            </a:r>
          </a:p>
          <a:p>
            <a:pPr>
              <a:buFontTx/>
              <a:buNone/>
            </a:pPr>
            <a:r>
              <a:rPr lang="en-US" altLang="en-US"/>
              <a:t>             1)  Stable air aloft</a:t>
            </a:r>
          </a:p>
          <a:p>
            <a:pPr>
              <a:buFontTx/>
              <a:buNone/>
            </a:pPr>
            <a:r>
              <a:rPr lang="en-US" altLang="en-US"/>
              <a:t>             2)  </a:t>
            </a:r>
            <a:r>
              <a:rPr lang="en-US" altLang="en-US" b="1"/>
              <a:t>Entrainment </a:t>
            </a:r>
            <a:r>
              <a:rPr lang="en-US" altLang="en-US"/>
              <a:t>– intake of drier air  </a:t>
            </a:r>
          </a:p>
          <a:p>
            <a:pPr>
              <a:buFontTx/>
              <a:buNone/>
            </a:pPr>
            <a:r>
              <a:rPr lang="en-US" altLang="en-US"/>
              <a:t>                  from surroundings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451D6006-B67D-4D68-BCE8-5569B5CB27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Convection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5AC91E07-9618-4777-A955-34D092F036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Lifting condensation level (LCL)</a:t>
            </a:r>
            <a:r>
              <a:rPr lang="en-US" altLang="en-US"/>
              <a:t> – The level at which a cloud forms (altitude of cloud base)</a:t>
            </a:r>
          </a:p>
          <a:p>
            <a:endParaRPr lang="en-US" altLang="en-US"/>
          </a:p>
          <a:p>
            <a:r>
              <a:rPr lang="en-US" altLang="en-US" b="1"/>
              <a:t>Level of Free Convection (LFC)</a:t>
            </a:r>
            <a:r>
              <a:rPr lang="en-US" altLang="en-US"/>
              <a:t> – the level at which air becomes less dense (warmer) than its surroundings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751A04B6-AF30-4649-AFF3-990AF58055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Stable Air Aloft (Dry Example)</a:t>
            </a:r>
          </a:p>
        </p:txBody>
      </p:sp>
      <p:pic>
        <p:nvPicPr>
          <p:cNvPr id="64515" name="Picture 3">
            <a:extLst>
              <a:ext uri="{FF2B5EF4-FFF2-40B4-BE49-F238E27FC236}">
                <a16:creationId xmlns:a16="http://schemas.microsoft.com/office/drawing/2014/main" id="{E0D9141F-1F34-4D34-BC1B-AB0952F7C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75438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6" name="Text Box 4">
            <a:extLst>
              <a:ext uri="{FF2B5EF4-FFF2-40B4-BE49-F238E27FC236}">
                <a16:creationId xmlns:a16="http://schemas.microsoft.com/office/drawing/2014/main" id="{0F807825-905E-4DC1-81EA-A4F8F41C1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7526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>
                <a:solidFill>
                  <a:srgbClr val="00CC00"/>
                </a:solidFill>
              </a:rPr>
              <a:t>Γ</a:t>
            </a:r>
            <a:r>
              <a:rPr lang="en-US" altLang="en-US" baseline="-25000">
                <a:solidFill>
                  <a:srgbClr val="00CC00"/>
                </a:solidFill>
              </a:rPr>
              <a:t>d</a:t>
            </a:r>
            <a:r>
              <a:rPr lang="en-US" altLang="en-US">
                <a:solidFill>
                  <a:srgbClr val="00CC00"/>
                </a:solidFill>
              </a:rPr>
              <a:t> – green solid line</a:t>
            </a:r>
            <a:endParaRPr lang="el-GR" altLang="en-US">
              <a:solidFill>
                <a:srgbClr val="00CC00"/>
              </a:solidFill>
            </a:endParaRPr>
          </a:p>
        </p:txBody>
      </p:sp>
      <p:sp>
        <p:nvSpPr>
          <p:cNvPr id="64518" name="Line 6">
            <a:extLst>
              <a:ext uri="{FF2B5EF4-FFF2-40B4-BE49-F238E27FC236}">
                <a16:creationId xmlns:a16="http://schemas.microsoft.com/office/drawing/2014/main" id="{CB6426C7-4E91-42F1-9701-5F9C610C4CA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2514600"/>
            <a:ext cx="5715000" cy="3733800"/>
          </a:xfrm>
          <a:prstGeom prst="line">
            <a:avLst/>
          </a:prstGeom>
          <a:noFill/>
          <a:ln w="1016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0" name="Line 8">
            <a:extLst>
              <a:ext uri="{FF2B5EF4-FFF2-40B4-BE49-F238E27FC236}">
                <a16:creationId xmlns:a16="http://schemas.microsoft.com/office/drawing/2014/main" id="{06B52773-00AF-405C-8FE3-5E85A9B878C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3429000"/>
            <a:ext cx="5638800" cy="28194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1" name="Text Box 9">
            <a:extLst>
              <a:ext uri="{FF2B5EF4-FFF2-40B4-BE49-F238E27FC236}">
                <a16:creationId xmlns:a16="http://schemas.microsoft.com/office/drawing/2014/main" id="{9848A865-A2BC-46CA-B823-210F8F125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9530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/>
              <a:t>Γ</a:t>
            </a:r>
            <a:r>
              <a:rPr lang="en-US" altLang="en-US" baseline="-25000"/>
              <a:t>e</a:t>
            </a:r>
            <a:r>
              <a:rPr lang="en-US" altLang="en-US"/>
              <a:t> – black solid line</a:t>
            </a:r>
            <a:endParaRPr lang="el-GR" altLang="en-US"/>
          </a:p>
        </p:txBody>
      </p:sp>
      <p:sp>
        <p:nvSpPr>
          <p:cNvPr id="64522" name="Line 10">
            <a:extLst>
              <a:ext uri="{FF2B5EF4-FFF2-40B4-BE49-F238E27FC236}">
                <a16:creationId xmlns:a16="http://schemas.microsoft.com/office/drawing/2014/main" id="{91556CB1-5424-495B-913B-5BCCDF7F72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6800" y="1447800"/>
            <a:ext cx="2819400" cy="19812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3" name="Text Box 11">
            <a:extLst>
              <a:ext uri="{FF2B5EF4-FFF2-40B4-BE49-F238E27FC236}">
                <a16:creationId xmlns:a16="http://schemas.microsoft.com/office/drawing/2014/main" id="{A0CC73C3-9A3D-4236-99D4-6A0E9A18B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114800"/>
            <a:ext cx="2378075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Air is accelerating up</a:t>
            </a:r>
          </a:p>
        </p:txBody>
      </p:sp>
      <p:sp>
        <p:nvSpPr>
          <p:cNvPr id="64525" name="Text Box 13">
            <a:extLst>
              <a:ext uri="{FF2B5EF4-FFF2-40B4-BE49-F238E27FC236}">
                <a16:creationId xmlns:a16="http://schemas.microsoft.com/office/drawing/2014/main" id="{3E152943-11D4-4860-963A-8D567B4CD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286000"/>
            <a:ext cx="2378075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Air stops accelerating</a:t>
            </a:r>
          </a:p>
        </p:txBody>
      </p:sp>
      <p:sp>
        <p:nvSpPr>
          <p:cNvPr id="64526" name="Line 14">
            <a:extLst>
              <a:ext uri="{FF2B5EF4-FFF2-40B4-BE49-F238E27FC236}">
                <a16:creationId xmlns:a16="http://schemas.microsoft.com/office/drawing/2014/main" id="{F951B103-BE3B-44BF-9D57-7943E1E570B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48000" y="3581400"/>
            <a:ext cx="2895600" cy="762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7" name="Line 15">
            <a:extLst>
              <a:ext uri="{FF2B5EF4-FFF2-40B4-BE49-F238E27FC236}">
                <a16:creationId xmlns:a16="http://schemas.microsoft.com/office/drawing/2014/main" id="{849ED1B0-001E-4F34-BD76-8DA0286850E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95800" y="4419600"/>
            <a:ext cx="1447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8" name="Line 16">
            <a:extLst>
              <a:ext uri="{FF2B5EF4-FFF2-40B4-BE49-F238E27FC236}">
                <a16:creationId xmlns:a16="http://schemas.microsoft.com/office/drawing/2014/main" id="{59982584-29A2-4C8C-80E6-C23D711E89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4419600"/>
            <a:ext cx="304800" cy="762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9" name="Line 17">
            <a:extLst>
              <a:ext uri="{FF2B5EF4-FFF2-40B4-BE49-F238E27FC236}">
                <a16:creationId xmlns:a16="http://schemas.microsoft.com/office/drawing/2014/main" id="{97EF550A-3D74-4086-8EE6-657D4568B3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57400" y="2514600"/>
            <a:ext cx="16002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0A2A6C60-AD6C-461F-AFAC-C67B6AFD29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Inversions – Extremely Stable Air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896E2666-CEFE-4848-AAC3-A66D886AF8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Inversion</a:t>
            </a:r>
            <a:r>
              <a:rPr lang="en-US" altLang="en-US"/>
              <a:t> – when temperature increases with height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264DA60C-F4FA-4BA6-89DB-2FF2CF324B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Inversions</a:t>
            </a:r>
          </a:p>
        </p:txBody>
      </p:sp>
      <p:pic>
        <p:nvPicPr>
          <p:cNvPr id="67587" name="Picture 3">
            <a:extLst>
              <a:ext uri="{FF2B5EF4-FFF2-40B4-BE49-F238E27FC236}">
                <a16:creationId xmlns:a16="http://schemas.microsoft.com/office/drawing/2014/main" id="{1994D348-2655-4378-80C5-276799C6C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75438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8" name="Text Box 4">
            <a:extLst>
              <a:ext uri="{FF2B5EF4-FFF2-40B4-BE49-F238E27FC236}">
                <a16:creationId xmlns:a16="http://schemas.microsoft.com/office/drawing/2014/main" id="{CC4C0DA5-3565-4EF2-B2A3-5166B2649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7526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>
                <a:solidFill>
                  <a:srgbClr val="00CC00"/>
                </a:solidFill>
              </a:rPr>
              <a:t>Γ</a:t>
            </a:r>
            <a:r>
              <a:rPr lang="en-US" altLang="en-US" baseline="-25000">
                <a:solidFill>
                  <a:srgbClr val="00CC00"/>
                </a:solidFill>
              </a:rPr>
              <a:t>d</a:t>
            </a:r>
            <a:r>
              <a:rPr lang="en-US" altLang="en-US">
                <a:solidFill>
                  <a:srgbClr val="00CC00"/>
                </a:solidFill>
              </a:rPr>
              <a:t> – green solid line</a:t>
            </a:r>
            <a:endParaRPr lang="el-GR" altLang="en-US">
              <a:solidFill>
                <a:srgbClr val="00CC00"/>
              </a:solidFill>
            </a:endParaRPr>
          </a:p>
        </p:txBody>
      </p:sp>
      <p:sp>
        <p:nvSpPr>
          <p:cNvPr id="67589" name="Text Box 5">
            <a:extLst>
              <a:ext uri="{FF2B5EF4-FFF2-40B4-BE49-F238E27FC236}">
                <a16:creationId xmlns:a16="http://schemas.microsoft.com/office/drawing/2014/main" id="{C625D141-A78F-483B-BEC8-90968DC56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3528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>
                <a:solidFill>
                  <a:srgbClr val="00CCFF"/>
                </a:solidFill>
              </a:rPr>
              <a:t>Γ</a:t>
            </a:r>
            <a:r>
              <a:rPr lang="en-US" altLang="en-US" baseline="-25000">
                <a:solidFill>
                  <a:srgbClr val="00CCFF"/>
                </a:solidFill>
              </a:rPr>
              <a:t>m</a:t>
            </a:r>
            <a:r>
              <a:rPr lang="en-US" altLang="en-US">
                <a:solidFill>
                  <a:srgbClr val="00CCFF"/>
                </a:solidFill>
              </a:rPr>
              <a:t> – blue dashed line</a:t>
            </a:r>
            <a:endParaRPr lang="el-GR" altLang="en-US">
              <a:solidFill>
                <a:srgbClr val="00CCFF"/>
              </a:solidFill>
            </a:endParaRPr>
          </a:p>
        </p:txBody>
      </p:sp>
      <p:sp>
        <p:nvSpPr>
          <p:cNvPr id="67590" name="Line 6">
            <a:extLst>
              <a:ext uri="{FF2B5EF4-FFF2-40B4-BE49-F238E27FC236}">
                <a16:creationId xmlns:a16="http://schemas.microsoft.com/office/drawing/2014/main" id="{2D9FD60B-F025-4D57-9428-BE7DA380EB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4267200"/>
            <a:ext cx="2743200" cy="1981200"/>
          </a:xfrm>
          <a:prstGeom prst="line">
            <a:avLst/>
          </a:prstGeom>
          <a:noFill/>
          <a:ln w="1016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1" name="Line 7">
            <a:extLst>
              <a:ext uri="{FF2B5EF4-FFF2-40B4-BE49-F238E27FC236}">
                <a16:creationId xmlns:a16="http://schemas.microsoft.com/office/drawing/2014/main" id="{1435F613-80BB-432E-9D46-D0A09AF042FC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4572000"/>
            <a:ext cx="1295400" cy="1676400"/>
          </a:xfrm>
          <a:prstGeom prst="line">
            <a:avLst/>
          </a:prstGeom>
          <a:noFill/>
          <a:ln w="101600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2" name="Line 8">
            <a:extLst>
              <a:ext uri="{FF2B5EF4-FFF2-40B4-BE49-F238E27FC236}">
                <a16:creationId xmlns:a16="http://schemas.microsoft.com/office/drawing/2014/main" id="{2EEBD037-3B72-4534-BA38-2312B3C171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4267200"/>
            <a:ext cx="1066800" cy="19812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3" name="Text Box 9">
            <a:extLst>
              <a:ext uri="{FF2B5EF4-FFF2-40B4-BE49-F238E27FC236}">
                <a16:creationId xmlns:a16="http://schemas.microsoft.com/office/drawing/2014/main" id="{427B3FF1-ED6E-45BC-9585-1AE053A68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9530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/>
              <a:t>Γ</a:t>
            </a:r>
            <a:r>
              <a:rPr lang="en-US" altLang="en-US" baseline="-25000"/>
              <a:t>e</a:t>
            </a:r>
            <a:r>
              <a:rPr lang="en-US" altLang="en-US"/>
              <a:t> – black solid line</a:t>
            </a:r>
            <a:endParaRPr lang="el-GR" alt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492D43AD-01FC-4C91-96E1-22AFB0ECBC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Types of Inversions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B5EEB359-32D5-451A-8E78-28BFB13532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     1)  </a:t>
            </a:r>
            <a:r>
              <a:rPr lang="en-US" altLang="en-US" b="1"/>
              <a:t>Radiation inversion</a:t>
            </a:r>
            <a:r>
              <a:rPr lang="en-US" altLang="en-US"/>
              <a:t> – caused by </a:t>
            </a:r>
          </a:p>
          <a:p>
            <a:pPr>
              <a:buFontTx/>
              <a:buNone/>
            </a:pPr>
            <a:r>
              <a:rPr lang="en-US" altLang="en-US"/>
              <a:t>          nighttime cooling of surface air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F3C9906-9EFE-49EE-8421-EFED14F115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10" r="6358"/>
          <a:stretch/>
        </p:blipFill>
        <p:spPr>
          <a:xfrm>
            <a:off x="533400" y="2971799"/>
            <a:ext cx="8242046" cy="36115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24CA3E7-E161-3D56-C6A9-74819A4A662C}"/>
              </a:ext>
            </a:extLst>
          </p:cNvPr>
          <p:cNvSpPr/>
          <p:nvPr/>
        </p:nvSpPr>
        <p:spPr>
          <a:xfrm>
            <a:off x="4267200" y="5280818"/>
            <a:ext cx="1828800" cy="715963"/>
          </a:xfrm>
          <a:prstGeom prst="ellipse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3DC0F662-0224-4723-8AD1-0EC1ADCD2C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Types of Inversions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E43053AF-2869-4C40-A7DE-4D077FC3D0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     2)  </a:t>
            </a:r>
            <a:r>
              <a:rPr lang="en-US" altLang="en-US" b="1"/>
              <a:t>Frontal inversion</a:t>
            </a:r>
            <a:r>
              <a:rPr lang="en-US" altLang="en-US"/>
              <a:t> – occurs at fronts</a:t>
            </a:r>
          </a:p>
        </p:txBody>
      </p:sp>
      <p:pic>
        <p:nvPicPr>
          <p:cNvPr id="71685" name="Picture 5">
            <a:extLst>
              <a:ext uri="{FF2B5EF4-FFF2-40B4-BE49-F238E27FC236}">
                <a16:creationId xmlns:a16="http://schemas.microsoft.com/office/drawing/2014/main" id="{235019E8-7C5F-46C6-95C2-746203815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65388"/>
            <a:ext cx="7896225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EFD454CE-E51F-40B5-A3FB-3AFBF9A01B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Types of Inversions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DFAD4D3D-F6E2-4487-ABDD-5E022C96A3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     3)  </a:t>
            </a:r>
            <a:r>
              <a:rPr lang="en-US" altLang="en-US" b="1"/>
              <a:t>Subsidence inversion</a:t>
            </a:r>
            <a:r>
              <a:rPr lang="en-US" altLang="en-US"/>
              <a:t> – caused by </a:t>
            </a:r>
          </a:p>
          <a:p>
            <a:pPr>
              <a:buFontTx/>
              <a:buNone/>
            </a:pPr>
            <a:r>
              <a:rPr lang="en-US" altLang="en-US"/>
              <a:t>          sinking air above a static layer</a:t>
            </a:r>
          </a:p>
        </p:txBody>
      </p:sp>
      <p:pic>
        <p:nvPicPr>
          <p:cNvPr id="72709" name="Picture 5">
            <a:extLst>
              <a:ext uri="{FF2B5EF4-FFF2-40B4-BE49-F238E27FC236}">
                <a16:creationId xmlns:a16="http://schemas.microsoft.com/office/drawing/2014/main" id="{93217409-5263-4103-A5DE-36F9D19C0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19400"/>
            <a:ext cx="8015288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E5DB6372-470A-429E-BDE6-2EF983B55C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Inversions and Agriculture</a:t>
            </a:r>
          </a:p>
        </p:txBody>
      </p:sp>
      <p:pic>
        <p:nvPicPr>
          <p:cNvPr id="73732" name="Picture 4">
            <a:extLst>
              <a:ext uri="{FF2B5EF4-FFF2-40B4-BE49-F238E27FC236}">
                <a16:creationId xmlns:a16="http://schemas.microsoft.com/office/drawing/2014/main" id="{0B841DD4-395D-40E3-B10B-86459E5AD0F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404938"/>
            <a:ext cx="7239000" cy="5453062"/>
          </a:xfrm>
          <a:noFill/>
          <a:ln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C60B5615-C6FA-4562-8EBB-E664D7A76C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Entrainment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369B18FC-F8E5-4CC6-A1C0-F97FF40DFF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Mixing with surrounding drier, cooler air cools rising parcels through:</a:t>
            </a:r>
          </a:p>
          <a:p>
            <a:pPr>
              <a:buFontTx/>
              <a:buNone/>
            </a:pPr>
            <a:r>
              <a:rPr lang="en-US" altLang="en-US"/>
              <a:t>        1) Mixing</a:t>
            </a:r>
          </a:p>
          <a:p>
            <a:pPr>
              <a:buFontTx/>
              <a:buNone/>
            </a:pPr>
            <a:r>
              <a:rPr lang="en-US" altLang="en-US"/>
              <a:t>        2) Evaporation</a:t>
            </a:r>
          </a:p>
        </p:txBody>
      </p:sp>
      <p:pic>
        <p:nvPicPr>
          <p:cNvPr id="65540" name="Picture 4">
            <a:extLst>
              <a:ext uri="{FF2B5EF4-FFF2-40B4-BE49-F238E27FC236}">
                <a16:creationId xmlns:a16="http://schemas.microsoft.com/office/drawing/2014/main" id="{4266DDEE-FAF5-4893-A7FB-6F6735CAE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19400"/>
            <a:ext cx="315277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D2BFB6B-D826-4400-8165-C2D05C54C3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Does Air Rise?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C057342-EE80-41FE-BAD4-63A557057D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marL="609600" indent="-609600"/>
            <a:r>
              <a:rPr lang="en-US" altLang="en-US"/>
              <a:t>4 mechanisms cause air to rise:</a:t>
            </a:r>
          </a:p>
          <a:p>
            <a:pPr marL="1371600" lvl="2" indent="-457200">
              <a:buFontTx/>
              <a:buNone/>
            </a:pPr>
            <a:r>
              <a:rPr lang="en-US" altLang="en-US" sz="3200"/>
              <a:t>1)  </a:t>
            </a:r>
            <a:r>
              <a:rPr lang="en-US" altLang="en-US" sz="3200" b="1"/>
              <a:t>Orographic lift</a:t>
            </a:r>
            <a:r>
              <a:rPr lang="en-US" altLang="en-US" sz="3200"/>
              <a:t> – air that rises   </a:t>
            </a:r>
          </a:p>
          <a:p>
            <a:pPr marL="1371600" lvl="2" indent="-457200">
              <a:buFontTx/>
              <a:buNone/>
            </a:pPr>
            <a:r>
              <a:rPr lang="en-US" altLang="en-US" sz="3200"/>
              <a:t>     because it is going over a mountain</a:t>
            </a:r>
          </a:p>
          <a:p>
            <a:pPr marL="1371600" lvl="2" indent="-457200"/>
            <a:endParaRPr lang="en-US" altLang="en-US" sz="32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9A15C161-7B55-4462-87FC-2132017E58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Cloud Types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1C77C539-8349-4038-9730-6C93675844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ctr">
              <a:buFontTx/>
              <a:buNone/>
            </a:pPr>
            <a:r>
              <a:rPr lang="en-US" altLang="en-US" u="sng"/>
              <a:t>Old classification of clouds</a:t>
            </a:r>
          </a:p>
          <a:p>
            <a:pPr marL="609600" indent="-609600">
              <a:buFontTx/>
              <a:buAutoNum type="arabicParenR"/>
            </a:pPr>
            <a:endParaRPr lang="en-US" altLang="en-US" u="sng"/>
          </a:p>
          <a:p>
            <a:pPr marL="609600" indent="-609600">
              <a:buFontTx/>
              <a:buAutoNum type="arabicParenR"/>
            </a:pPr>
            <a:r>
              <a:rPr lang="en-US" altLang="en-US"/>
              <a:t>Cirrus (high, thin, wispy)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969A15D1-3AF7-413B-899C-847D6D7371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Cloud Types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CA506B0B-D83B-4F7E-8C89-CFD0B4C272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ctr">
              <a:buFontTx/>
              <a:buNone/>
            </a:pPr>
            <a:r>
              <a:rPr lang="en-US" altLang="en-US" u="sng"/>
              <a:t>Old classification of clouds</a:t>
            </a:r>
          </a:p>
          <a:p>
            <a:pPr marL="609600" indent="-609600">
              <a:buFontTx/>
              <a:buAutoNum type="arabicParenR"/>
            </a:pPr>
            <a:endParaRPr lang="en-US" altLang="en-US"/>
          </a:p>
          <a:p>
            <a:pPr marL="609600" indent="-609600">
              <a:buFontTx/>
              <a:buAutoNum type="arabicParenR"/>
            </a:pPr>
            <a:r>
              <a:rPr lang="en-US" altLang="en-US"/>
              <a:t>Cirrus (high, thin, wispy)</a:t>
            </a:r>
          </a:p>
          <a:p>
            <a:pPr marL="609600" indent="-609600">
              <a:buFontTx/>
              <a:buAutoNum type="arabicParenR"/>
            </a:pPr>
            <a:r>
              <a:rPr lang="en-US" altLang="en-US"/>
              <a:t>Stratus (layered)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FC91656E-FFA7-4953-A688-2EB0B14CA0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Cloud Types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E89DD253-80B0-4D97-B8B9-8DF81F200C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ctr">
              <a:buFontTx/>
              <a:buNone/>
            </a:pPr>
            <a:r>
              <a:rPr lang="en-US" altLang="en-US" u="sng"/>
              <a:t>Old classification of clouds</a:t>
            </a:r>
          </a:p>
          <a:p>
            <a:pPr marL="609600" indent="-609600">
              <a:buFontTx/>
              <a:buAutoNum type="arabicParenR"/>
            </a:pPr>
            <a:endParaRPr lang="en-US" altLang="en-US"/>
          </a:p>
          <a:p>
            <a:pPr marL="609600" indent="-609600">
              <a:buFontTx/>
              <a:buAutoNum type="arabicParenR"/>
            </a:pPr>
            <a:r>
              <a:rPr lang="en-US" altLang="en-US"/>
              <a:t>Cirrus (high, thin, wispy)</a:t>
            </a:r>
          </a:p>
          <a:p>
            <a:pPr marL="609600" indent="-609600">
              <a:buFontTx/>
              <a:buAutoNum type="arabicParenR"/>
            </a:pPr>
            <a:r>
              <a:rPr lang="en-US" altLang="en-US"/>
              <a:t>Stratus (layered)</a:t>
            </a:r>
          </a:p>
          <a:p>
            <a:pPr marL="609600" indent="-609600">
              <a:buFontTx/>
              <a:buAutoNum type="arabicParenR"/>
            </a:pPr>
            <a:r>
              <a:rPr lang="en-US" altLang="en-US"/>
              <a:t>Cumulus (puffy, vertically-developed)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7419AAAC-419F-4CD2-AF54-2EF4B93F93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Cloud Types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F87AEAFA-2E7C-42CA-B2A7-9754E71EFD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ctr">
              <a:buFontTx/>
              <a:buNone/>
            </a:pPr>
            <a:r>
              <a:rPr lang="en-US" altLang="en-US" u="sng"/>
              <a:t>Old classification of clouds</a:t>
            </a:r>
          </a:p>
          <a:p>
            <a:pPr marL="609600" indent="-609600">
              <a:buFontTx/>
              <a:buAutoNum type="arabicParenR"/>
            </a:pPr>
            <a:endParaRPr lang="en-US" altLang="en-US"/>
          </a:p>
          <a:p>
            <a:pPr marL="609600" indent="-609600">
              <a:buFontTx/>
              <a:buAutoNum type="arabicParenR"/>
            </a:pPr>
            <a:r>
              <a:rPr lang="en-US" altLang="en-US"/>
              <a:t>Cirrus (high, thin, wispy)</a:t>
            </a:r>
          </a:p>
          <a:p>
            <a:pPr marL="609600" indent="-609600">
              <a:buFontTx/>
              <a:buAutoNum type="arabicParenR"/>
            </a:pPr>
            <a:r>
              <a:rPr lang="en-US" altLang="en-US"/>
              <a:t>Stratus (layered)</a:t>
            </a:r>
          </a:p>
          <a:p>
            <a:pPr marL="609600" indent="-609600">
              <a:buFontTx/>
              <a:buAutoNum type="arabicParenR"/>
            </a:pPr>
            <a:r>
              <a:rPr lang="en-US" altLang="en-US"/>
              <a:t>Cumulus (puffy, vertically-developed)</a:t>
            </a:r>
          </a:p>
          <a:p>
            <a:pPr marL="609600" indent="-609600">
              <a:buFontTx/>
              <a:buAutoNum type="arabicParenR"/>
            </a:pPr>
            <a:r>
              <a:rPr lang="en-US" altLang="en-US"/>
              <a:t>Nimbus (rain-producing)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E95A6AF4-CBD5-4BB5-8428-F5B1D33135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Cloud Types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BD4E2408-A7D3-4D7E-A34A-0909A9DC2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ctr">
              <a:buFontTx/>
              <a:buNone/>
            </a:pPr>
            <a:r>
              <a:rPr lang="en-US" altLang="en-US" u="sng"/>
              <a:t>New classification of clouds</a:t>
            </a:r>
          </a:p>
          <a:p>
            <a:pPr marL="609600" indent="-609600">
              <a:buFontTx/>
              <a:buNone/>
            </a:pPr>
            <a:endParaRPr lang="en-US" altLang="en-US"/>
          </a:p>
          <a:p>
            <a:pPr marL="609600" indent="-609600">
              <a:buFontTx/>
              <a:buAutoNum type="arabicParenR"/>
            </a:pPr>
            <a:r>
              <a:rPr lang="en-US" altLang="en-US"/>
              <a:t>High clouds (higher than 19,000 ft.)</a:t>
            </a:r>
          </a:p>
          <a:p>
            <a:pPr marL="609600" indent="-609600">
              <a:buFontTx/>
              <a:buAutoNum type="arabicParenR"/>
            </a:pPr>
            <a:r>
              <a:rPr lang="en-US" altLang="en-US"/>
              <a:t>Middle clouds (b/w 6,000 and 19,000 ft.)</a:t>
            </a:r>
          </a:p>
          <a:p>
            <a:pPr marL="609600" indent="-609600">
              <a:buFontTx/>
              <a:buAutoNum type="arabicParenR"/>
            </a:pPr>
            <a:r>
              <a:rPr lang="en-US" altLang="en-US"/>
              <a:t>Low clouds (below 6,000 ft.)</a:t>
            </a:r>
          </a:p>
          <a:p>
            <a:pPr marL="609600" indent="-609600">
              <a:buFontTx/>
              <a:buAutoNum type="arabicParenR"/>
            </a:pPr>
            <a:r>
              <a:rPr lang="en-US" altLang="en-US"/>
              <a:t>Clouds with vertical development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3C1DC8A1-F4F9-4107-9599-24EAB70030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Cloud Types</a:t>
            </a:r>
          </a:p>
        </p:txBody>
      </p:sp>
      <p:pic>
        <p:nvPicPr>
          <p:cNvPr id="79876" name="Picture 4">
            <a:extLst>
              <a:ext uri="{FF2B5EF4-FFF2-40B4-BE49-F238E27FC236}">
                <a16:creationId xmlns:a16="http://schemas.microsoft.com/office/drawing/2014/main" id="{B8FC0DFC-0BC5-46DE-81BA-538C7DA11E8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447800"/>
            <a:ext cx="6858000" cy="5410200"/>
          </a:xfrm>
          <a:noFill/>
          <a:ln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20706DD9-BA3A-4E36-AACA-F9FD190631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High Clouds (&gt; 19,000 ft.)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5EB9980F-172D-4DCA-8FCB-41F53F45CA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Composed of ice crystals</a:t>
            </a:r>
          </a:p>
          <a:p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2D6A0FC0-AF04-4D27-B4D3-2CACC8EEDF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High Clouds (&gt; 19,000 ft.)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E3716A40-74B9-4221-821F-20FDBF0D6D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Composed of ice crystals</a:t>
            </a:r>
          </a:p>
          <a:p>
            <a:r>
              <a:rPr lang="en-US" altLang="en-US"/>
              <a:t>Principal types:</a:t>
            </a:r>
          </a:p>
          <a:p>
            <a:pPr>
              <a:buFontTx/>
              <a:buNone/>
            </a:pPr>
            <a:r>
              <a:rPr lang="en-US" altLang="en-US"/>
              <a:t>                  1) Cirrus</a:t>
            </a:r>
          </a:p>
          <a:p>
            <a:pPr>
              <a:buFontTx/>
              <a:buNone/>
            </a:pPr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93E94842-9A3D-41F6-884D-C2E016B087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High Clouds (&gt; 19,000 ft.)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3E76D491-FDDD-4C29-8007-F9280D05CD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Composed of ice crystals</a:t>
            </a:r>
          </a:p>
          <a:p>
            <a:r>
              <a:rPr lang="en-US" altLang="en-US"/>
              <a:t>Principal types:</a:t>
            </a:r>
          </a:p>
          <a:p>
            <a:pPr>
              <a:buFontTx/>
              <a:buNone/>
            </a:pPr>
            <a:r>
              <a:rPr lang="en-US" altLang="en-US"/>
              <a:t>                  1) Cirrus</a:t>
            </a:r>
          </a:p>
          <a:p>
            <a:pPr>
              <a:buFontTx/>
              <a:buNone/>
            </a:pPr>
            <a:r>
              <a:rPr lang="en-US" altLang="en-US"/>
              <a:t>			  2) Cirrostratus</a:t>
            </a:r>
          </a:p>
          <a:p>
            <a:pPr>
              <a:buFontTx/>
              <a:buNone/>
            </a:pPr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AB2EAFBC-F191-4088-93F9-AC11ADE41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High Clouds (&gt; 19,000 ft.)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DCA6842C-03E0-4EC8-815F-D79B4CCF78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Composed of ice crystals</a:t>
            </a:r>
          </a:p>
          <a:p>
            <a:r>
              <a:rPr lang="en-US" altLang="en-US"/>
              <a:t>Principal types:</a:t>
            </a:r>
          </a:p>
          <a:p>
            <a:pPr>
              <a:buFontTx/>
              <a:buNone/>
            </a:pPr>
            <a:r>
              <a:rPr lang="en-US" altLang="en-US"/>
              <a:t>                  1) Cirrus</a:t>
            </a:r>
          </a:p>
          <a:p>
            <a:pPr>
              <a:buFontTx/>
              <a:buNone/>
            </a:pPr>
            <a:r>
              <a:rPr lang="en-US" altLang="en-US"/>
              <a:t>			  2) Cirrostratus</a:t>
            </a:r>
          </a:p>
          <a:p>
            <a:pPr>
              <a:buFontTx/>
              <a:buNone/>
            </a:pPr>
            <a:r>
              <a:rPr lang="en-US" altLang="en-US"/>
              <a:t>			  3) Cirrocumulus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3A3B5AF3-DC4C-4F7C-87EE-8C0FD7AEC4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Does Air Rise?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D877E13B-5158-4129-82FE-F0ADF806C6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marL="609600" indent="-609600"/>
            <a:r>
              <a:rPr lang="en-US" altLang="en-US"/>
              <a:t>4 mechanisms cause air to rise:</a:t>
            </a:r>
          </a:p>
          <a:p>
            <a:pPr marL="1371600" lvl="2" indent="-457200">
              <a:buFontTx/>
              <a:buNone/>
            </a:pPr>
            <a:r>
              <a:rPr lang="en-US" altLang="en-US" sz="3200"/>
              <a:t>1)  </a:t>
            </a:r>
            <a:r>
              <a:rPr lang="en-US" altLang="en-US" sz="3200" b="1"/>
              <a:t>Orographic lift</a:t>
            </a:r>
            <a:r>
              <a:rPr lang="en-US" altLang="en-US" sz="3200"/>
              <a:t> – air that rises   </a:t>
            </a:r>
          </a:p>
          <a:p>
            <a:pPr marL="1371600" lvl="2" indent="-457200">
              <a:buFontTx/>
              <a:buNone/>
            </a:pPr>
            <a:r>
              <a:rPr lang="en-US" altLang="en-US" sz="3200"/>
              <a:t>     because it is going over a mountain</a:t>
            </a:r>
          </a:p>
          <a:p>
            <a:pPr marL="1371600" lvl="2" indent="-457200">
              <a:buFontTx/>
              <a:buNone/>
            </a:pPr>
            <a:r>
              <a:rPr lang="en-US" altLang="en-US" sz="3200"/>
              <a:t>2)</a:t>
            </a:r>
            <a:r>
              <a:rPr lang="en-US" altLang="en-US" sz="3200" b="1"/>
              <a:t>  Frontal lift</a:t>
            </a:r>
            <a:r>
              <a:rPr lang="en-US" altLang="en-US" sz="3200"/>
              <a:t> – air that rises at a front</a:t>
            </a:r>
          </a:p>
          <a:p>
            <a:pPr marL="1371600" lvl="2" indent="-457200"/>
            <a:endParaRPr lang="en-US" altLang="en-US" sz="32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0E0B3379-AA55-4092-86B5-75CBA7E754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Cirrus</a:t>
            </a:r>
          </a:p>
        </p:txBody>
      </p:sp>
      <p:pic>
        <p:nvPicPr>
          <p:cNvPr id="84996" name="Picture 4">
            <a:extLst>
              <a:ext uri="{FF2B5EF4-FFF2-40B4-BE49-F238E27FC236}">
                <a16:creationId xmlns:a16="http://schemas.microsoft.com/office/drawing/2014/main" id="{258D5104-D450-4643-8B06-88B1FBB301A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447800"/>
            <a:ext cx="7696200" cy="5392738"/>
          </a:xfrm>
          <a:noFill/>
          <a:ln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6D03CC48-0211-447E-AE56-8498624B6B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Cirrostratus</a:t>
            </a:r>
          </a:p>
        </p:txBody>
      </p:sp>
      <p:pic>
        <p:nvPicPr>
          <p:cNvPr id="86020" name="Picture 4">
            <a:extLst>
              <a:ext uri="{FF2B5EF4-FFF2-40B4-BE49-F238E27FC236}">
                <a16:creationId xmlns:a16="http://schemas.microsoft.com/office/drawing/2014/main" id="{466C95D3-ADE3-46D0-A48B-A8FFCC95AD7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1447800"/>
            <a:ext cx="4572000" cy="5410200"/>
          </a:xfrm>
          <a:noFill/>
          <a:ln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3672EEBC-FD28-4928-A91B-923640B569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Cirrocumulus</a:t>
            </a:r>
          </a:p>
        </p:txBody>
      </p:sp>
      <p:pic>
        <p:nvPicPr>
          <p:cNvPr id="87044" name="Picture 4">
            <a:extLst>
              <a:ext uri="{FF2B5EF4-FFF2-40B4-BE49-F238E27FC236}">
                <a16:creationId xmlns:a16="http://schemas.microsoft.com/office/drawing/2014/main" id="{69C1EA75-0DAB-404F-AA50-3C8193801B5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393825"/>
            <a:ext cx="7772400" cy="5464175"/>
          </a:xfrm>
          <a:noFill/>
          <a:ln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42D1546F-6E7A-4349-ACC8-5764CBFC1D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High Clouds - Contrails</a:t>
            </a:r>
          </a:p>
        </p:txBody>
      </p:sp>
      <p:pic>
        <p:nvPicPr>
          <p:cNvPr id="88068" name="Picture 4">
            <a:extLst>
              <a:ext uri="{FF2B5EF4-FFF2-40B4-BE49-F238E27FC236}">
                <a16:creationId xmlns:a16="http://schemas.microsoft.com/office/drawing/2014/main" id="{F130ACC5-93EB-406C-A0F0-D2CAEF60FA0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471613"/>
            <a:ext cx="7696200" cy="5386387"/>
          </a:xfrm>
          <a:noFill/>
          <a:ln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D2FF7DD1-A38B-4607-8CDF-2C59BB93FC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Middle Clouds </a:t>
            </a:r>
            <a:br>
              <a:rPr lang="en-US" altLang="en-US" sz="4000"/>
            </a:br>
            <a:r>
              <a:rPr lang="en-US" altLang="en-US" sz="4000"/>
              <a:t>(between 6,000 and 19,000 ft.)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B5C18601-311E-48DC-97A4-C0059FCF2A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Composed mostly of supercooled water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BF6F79BB-0612-4E4D-85D1-BEF469AA3F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Middle Clouds </a:t>
            </a:r>
            <a:br>
              <a:rPr lang="en-US" altLang="en-US" sz="4000"/>
            </a:br>
            <a:r>
              <a:rPr lang="en-US" altLang="en-US" sz="4000"/>
              <a:t>(between 6,000 and 19,000 ft.)</a:t>
            </a: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F950ABE9-37BA-47A7-8754-B24CDB621D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Composed mostly of supercooled water</a:t>
            </a:r>
          </a:p>
          <a:p>
            <a:r>
              <a:rPr lang="en-US" altLang="en-US"/>
              <a:t>Principal types:</a:t>
            </a:r>
          </a:p>
          <a:p>
            <a:pPr>
              <a:buFontTx/>
              <a:buNone/>
            </a:pPr>
            <a:r>
              <a:rPr lang="en-US" altLang="en-US"/>
              <a:t>			1)  Altostratus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A68AC7D5-751A-48BC-A696-4FDC0536B9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Middle Clouds </a:t>
            </a:r>
            <a:br>
              <a:rPr lang="en-US" altLang="en-US" sz="4000"/>
            </a:br>
            <a:r>
              <a:rPr lang="en-US" altLang="en-US" sz="4000"/>
              <a:t>(between 6,000 and 19,000 ft.)</a:t>
            </a: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5846BCBB-21F4-4C5F-88B3-9D47316F9E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Composed mostly of supercooled water</a:t>
            </a:r>
          </a:p>
          <a:p>
            <a:r>
              <a:rPr lang="en-US" altLang="en-US"/>
              <a:t>Principal types:</a:t>
            </a:r>
          </a:p>
          <a:p>
            <a:pPr>
              <a:buFontTx/>
              <a:buNone/>
            </a:pPr>
            <a:r>
              <a:rPr lang="en-US" altLang="en-US"/>
              <a:t>			1)  Altostratus</a:t>
            </a:r>
          </a:p>
          <a:p>
            <a:pPr>
              <a:buFontTx/>
              <a:buNone/>
            </a:pPr>
            <a:r>
              <a:rPr lang="en-US" altLang="en-US"/>
              <a:t>			2)  Altocumulus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8E9E8DE8-D566-4877-AE0B-0A22AD4753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Altostratus</a:t>
            </a:r>
          </a:p>
        </p:txBody>
      </p:sp>
      <p:pic>
        <p:nvPicPr>
          <p:cNvPr id="90116" name="Picture 4">
            <a:extLst>
              <a:ext uri="{FF2B5EF4-FFF2-40B4-BE49-F238E27FC236}">
                <a16:creationId xmlns:a16="http://schemas.microsoft.com/office/drawing/2014/main" id="{417B5A55-D1CA-45E9-BA42-055585EE9B2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90650"/>
            <a:ext cx="7924800" cy="5467350"/>
          </a:xfrm>
          <a:noFill/>
          <a:ln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5929C0D4-DE23-46D5-AECB-1D340453F3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Altocumulus</a:t>
            </a:r>
          </a:p>
        </p:txBody>
      </p:sp>
      <p:pic>
        <p:nvPicPr>
          <p:cNvPr id="91140" name="Picture 4">
            <a:extLst>
              <a:ext uri="{FF2B5EF4-FFF2-40B4-BE49-F238E27FC236}">
                <a16:creationId xmlns:a16="http://schemas.microsoft.com/office/drawing/2014/main" id="{7175131A-913F-4820-B36D-F6AB07BA64E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390650"/>
            <a:ext cx="7620000" cy="5467350"/>
          </a:xfrm>
          <a:noFill/>
          <a:ln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4A216B0B-A88E-41D9-9361-755A167EF0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Low Clouds (&lt; 6,000 ft.)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B590DF9D-8A62-48F9-9ED3-BD1AF8CCB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Composed of liquid water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FF10B8E3-F2BC-4B6F-9E60-9C0CD4F930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Does Air Rise?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6469BA4-62E0-425B-96F3-1412D2CEF1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marL="609600" indent="-609600"/>
            <a:r>
              <a:rPr lang="en-US" altLang="en-US"/>
              <a:t>4 mechanisms cause air to rise:</a:t>
            </a:r>
          </a:p>
          <a:p>
            <a:pPr marL="1371600" lvl="2" indent="-457200">
              <a:buFontTx/>
              <a:buNone/>
            </a:pPr>
            <a:r>
              <a:rPr lang="en-US" altLang="en-US" sz="3200"/>
              <a:t>1)  </a:t>
            </a:r>
            <a:r>
              <a:rPr lang="en-US" altLang="en-US" sz="3200" b="1"/>
              <a:t>Orographic lift</a:t>
            </a:r>
            <a:r>
              <a:rPr lang="en-US" altLang="en-US" sz="3200"/>
              <a:t> – air that rises   </a:t>
            </a:r>
          </a:p>
          <a:p>
            <a:pPr marL="1371600" lvl="2" indent="-457200">
              <a:buFontTx/>
              <a:buNone/>
            </a:pPr>
            <a:r>
              <a:rPr lang="en-US" altLang="en-US" sz="3200"/>
              <a:t>     because it is going over a mountain</a:t>
            </a:r>
          </a:p>
          <a:p>
            <a:pPr marL="1371600" lvl="2" indent="-457200">
              <a:buFontTx/>
              <a:buNone/>
            </a:pPr>
            <a:r>
              <a:rPr lang="en-US" altLang="en-US" sz="3200"/>
              <a:t>2)</a:t>
            </a:r>
            <a:r>
              <a:rPr lang="en-US" altLang="en-US" sz="3200" b="1"/>
              <a:t>  Frontal lift</a:t>
            </a:r>
            <a:r>
              <a:rPr lang="en-US" altLang="en-US" sz="3200"/>
              <a:t> – air that rises at a front</a:t>
            </a:r>
          </a:p>
          <a:p>
            <a:pPr marL="1371600" lvl="2" indent="-457200">
              <a:buFontTx/>
              <a:buNone/>
            </a:pPr>
            <a:r>
              <a:rPr lang="en-US" altLang="en-US" sz="3200"/>
              <a:t>3)  </a:t>
            </a:r>
            <a:r>
              <a:rPr lang="en-US" altLang="en-US" sz="3200" b="1"/>
              <a:t>Horizontal convergence</a:t>
            </a:r>
            <a:r>
              <a:rPr lang="en-US" altLang="en-US" sz="3200"/>
              <a:t> – air that  </a:t>
            </a:r>
          </a:p>
          <a:p>
            <a:pPr marL="1371600" lvl="2" indent="-457200">
              <a:buFontTx/>
              <a:buNone/>
            </a:pPr>
            <a:r>
              <a:rPr lang="en-US" altLang="en-US" sz="3200"/>
              <a:t>     is forced to rise because it is  </a:t>
            </a:r>
          </a:p>
          <a:p>
            <a:pPr marL="1371600" lvl="2" indent="-457200">
              <a:buFontTx/>
              <a:buNone/>
            </a:pPr>
            <a:r>
              <a:rPr lang="en-US" altLang="en-US" sz="3200"/>
              <a:t>     converging</a:t>
            </a:r>
          </a:p>
          <a:p>
            <a:pPr marL="1371600" lvl="2" indent="-457200">
              <a:buFontTx/>
              <a:buNone/>
            </a:pPr>
            <a:endParaRPr lang="en-US" altLang="en-US" sz="3200"/>
          </a:p>
          <a:p>
            <a:pPr marL="1371600" lvl="2" indent="-457200"/>
            <a:endParaRPr lang="en-US" altLang="en-US" sz="32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C915B423-2104-408D-8EA7-CDD01FE5EE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Low Clouds (&lt; 6,000 ft.)</a:t>
            </a: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CEF3DC21-4954-4F3A-9C65-72C1EA178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Composed of liquid water</a:t>
            </a:r>
          </a:p>
          <a:p>
            <a:r>
              <a:rPr lang="en-US" altLang="en-US"/>
              <a:t>Principal types:</a:t>
            </a:r>
          </a:p>
          <a:p>
            <a:pPr>
              <a:buFontTx/>
              <a:buNone/>
            </a:pPr>
            <a:r>
              <a:rPr lang="en-US" altLang="en-US"/>
              <a:t>                  1) Stratus</a:t>
            </a:r>
          </a:p>
          <a:p>
            <a:pPr>
              <a:buFontTx/>
              <a:buNone/>
            </a:pPr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66FA201E-9551-438F-87B5-D12910C784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Low Clouds (&lt; 6,000 ft.)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81DA743B-EBCB-4F12-9A48-9054AC7A5C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Composed of liquid water</a:t>
            </a:r>
          </a:p>
          <a:p>
            <a:r>
              <a:rPr lang="en-US" altLang="en-US"/>
              <a:t>Principal types:</a:t>
            </a:r>
          </a:p>
          <a:p>
            <a:pPr>
              <a:buFontTx/>
              <a:buNone/>
            </a:pPr>
            <a:r>
              <a:rPr lang="en-US" altLang="en-US"/>
              <a:t>                  1) Stratus</a:t>
            </a:r>
          </a:p>
          <a:p>
            <a:pPr>
              <a:buFontTx/>
              <a:buNone/>
            </a:pPr>
            <a:r>
              <a:rPr lang="en-US" altLang="en-US"/>
              <a:t>			  2) Nimbostratus</a:t>
            </a:r>
          </a:p>
          <a:p>
            <a:pPr>
              <a:buFontTx/>
              <a:buNone/>
            </a:pPr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AF853369-14A4-474A-A7F9-E4FD1718E9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Low Clouds (&lt; 6,000 ft.)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57BF292F-CB50-455E-8EF3-CB22DD1755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Composed of liquid water</a:t>
            </a:r>
          </a:p>
          <a:p>
            <a:r>
              <a:rPr lang="en-US" altLang="en-US"/>
              <a:t>Principal types:</a:t>
            </a:r>
          </a:p>
          <a:p>
            <a:pPr>
              <a:buFontTx/>
              <a:buNone/>
            </a:pPr>
            <a:r>
              <a:rPr lang="en-US" altLang="en-US"/>
              <a:t>                  1) Stratus</a:t>
            </a:r>
          </a:p>
          <a:p>
            <a:pPr>
              <a:buFontTx/>
              <a:buNone/>
            </a:pPr>
            <a:r>
              <a:rPr lang="en-US" altLang="en-US"/>
              <a:t>			  2) Nimbostratus</a:t>
            </a:r>
          </a:p>
          <a:p>
            <a:pPr>
              <a:buFontTx/>
              <a:buNone/>
            </a:pPr>
            <a:r>
              <a:rPr lang="en-US" altLang="en-US"/>
              <a:t>			  3) Stratocumulus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54FA6659-16D8-4A85-8508-3A6C651A6A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Stratus</a:t>
            </a:r>
          </a:p>
        </p:txBody>
      </p:sp>
      <p:pic>
        <p:nvPicPr>
          <p:cNvPr id="99332" name="Picture 4">
            <a:extLst>
              <a:ext uri="{FF2B5EF4-FFF2-40B4-BE49-F238E27FC236}">
                <a16:creationId xmlns:a16="http://schemas.microsoft.com/office/drawing/2014/main" id="{1E8D442D-207D-4BB3-A82E-2B2269240A9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379538"/>
            <a:ext cx="7924800" cy="5478462"/>
          </a:xfrm>
          <a:noFill/>
          <a:ln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784903A3-EF48-4071-B70C-E7372F9F07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Nimbostratus</a:t>
            </a:r>
          </a:p>
        </p:txBody>
      </p:sp>
      <p:pic>
        <p:nvPicPr>
          <p:cNvPr id="100356" name="Picture 4">
            <a:extLst>
              <a:ext uri="{FF2B5EF4-FFF2-40B4-BE49-F238E27FC236}">
                <a16:creationId xmlns:a16="http://schemas.microsoft.com/office/drawing/2014/main" id="{50377861-141E-40CD-AB92-24E78B293D5C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412875"/>
            <a:ext cx="7848600" cy="5445125"/>
          </a:xfrm>
          <a:noFill/>
          <a:ln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23B5D0F2-39CA-488B-86F0-B887C835F9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Stratocumulus</a:t>
            </a:r>
          </a:p>
        </p:txBody>
      </p:sp>
      <p:pic>
        <p:nvPicPr>
          <p:cNvPr id="101380" name="Picture 4">
            <a:extLst>
              <a:ext uri="{FF2B5EF4-FFF2-40B4-BE49-F238E27FC236}">
                <a16:creationId xmlns:a16="http://schemas.microsoft.com/office/drawing/2014/main" id="{B97A669D-93BC-43BF-B96F-C3A3D09FBF9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30325"/>
            <a:ext cx="7848600" cy="5527675"/>
          </a:xfrm>
          <a:noFill/>
          <a:ln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9D7A8FCF-3EB2-4CFA-AB2F-E94270AA70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Cumulus Clouds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8E7697B5-25C7-4782-BE1C-9945ADD54D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Cumulus clouds can extend the entire depth of the atmosphere</a:t>
            </a:r>
          </a:p>
          <a:p>
            <a:r>
              <a:rPr lang="en-US" altLang="en-US"/>
              <a:t>Principal types:</a:t>
            </a:r>
          </a:p>
          <a:p>
            <a:pPr>
              <a:buFontTx/>
              <a:buNone/>
            </a:pPr>
            <a:r>
              <a:rPr lang="en-US" altLang="en-US"/>
              <a:t>       1)  Cumulus</a:t>
            </a:r>
          </a:p>
          <a:p>
            <a:pPr>
              <a:buFontTx/>
              <a:buNone/>
            </a:pPr>
            <a:r>
              <a:rPr lang="en-US" altLang="en-US"/>
              <a:t>              </a:t>
            </a:r>
            <a:r>
              <a:rPr lang="en-US" altLang="en-US" sz="2800"/>
              <a:t>- cumulus humilis (fair-weather cumulus)</a:t>
            </a:r>
          </a:p>
          <a:p>
            <a:pPr>
              <a:buFontTx/>
              <a:buNone/>
            </a:pPr>
            <a:r>
              <a:rPr lang="en-US" altLang="en-US" sz="2800"/>
              <a:t>                - cumulus congestus (fortress-like)</a:t>
            </a:r>
          </a:p>
          <a:p>
            <a:pPr>
              <a:buFontTx/>
              <a:buNone/>
            </a:pPr>
            <a:r>
              <a:rPr lang="en-US" altLang="en-US"/>
              <a:t>       2)  Cumulonimbus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83861522-3865-4911-AA51-563E9D8045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Cumulus Humilis</a:t>
            </a:r>
          </a:p>
        </p:txBody>
      </p:sp>
      <p:pic>
        <p:nvPicPr>
          <p:cNvPr id="103428" name="Picture 4">
            <a:extLst>
              <a:ext uri="{FF2B5EF4-FFF2-40B4-BE49-F238E27FC236}">
                <a16:creationId xmlns:a16="http://schemas.microsoft.com/office/drawing/2014/main" id="{CE8A9A88-7668-441E-A4B3-772D6B79451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295400"/>
            <a:ext cx="7696200" cy="5386388"/>
          </a:xfrm>
          <a:noFill/>
          <a:ln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E573EDF8-7D39-4C69-834F-06B2DE5A38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Cumulus Congestus</a:t>
            </a:r>
          </a:p>
        </p:txBody>
      </p:sp>
      <p:pic>
        <p:nvPicPr>
          <p:cNvPr id="104452" name="Picture 4">
            <a:extLst>
              <a:ext uri="{FF2B5EF4-FFF2-40B4-BE49-F238E27FC236}">
                <a16:creationId xmlns:a16="http://schemas.microsoft.com/office/drawing/2014/main" id="{3C5292D9-8197-4AAC-A3A2-790C65B976D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412875"/>
            <a:ext cx="7772400" cy="5445125"/>
          </a:xfrm>
          <a:noFill/>
          <a:ln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F5734439-DE7A-4DD3-A3EC-2515F7F9A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Cumulonimbus</a:t>
            </a:r>
          </a:p>
        </p:txBody>
      </p:sp>
      <p:pic>
        <p:nvPicPr>
          <p:cNvPr id="105476" name="Picture 4">
            <a:extLst>
              <a:ext uri="{FF2B5EF4-FFF2-40B4-BE49-F238E27FC236}">
                <a16:creationId xmlns:a16="http://schemas.microsoft.com/office/drawing/2014/main" id="{CD2A2DE5-A580-44B1-A6EE-ADA700AD286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447800"/>
            <a:ext cx="8763000" cy="4953000"/>
          </a:xfrm>
          <a:noFill/>
          <a:ln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EFB98AB-09D0-417D-A01B-5901707C28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Does Air Rise?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F8B6B8F3-F627-4BE8-ABBD-E6DED7846A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marL="609600" indent="-609600"/>
            <a:r>
              <a:rPr lang="en-US" altLang="en-US"/>
              <a:t>4 mechanisms cause air to rise:</a:t>
            </a:r>
          </a:p>
          <a:p>
            <a:pPr marL="1371600" lvl="2" indent="-457200">
              <a:buFontTx/>
              <a:buNone/>
            </a:pPr>
            <a:r>
              <a:rPr lang="en-US" altLang="en-US" sz="3200"/>
              <a:t>1)  </a:t>
            </a:r>
            <a:r>
              <a:rPr lang="en-US" altLang="en-US" sz="3200" b="1"/>
              <a:t>Orographic lift</a:t>
            </a:r>
            <a:r>
              <a:rPr lang="en-US" altLang="en-US" sz="3200"/>
              <a:t> – air that rises   </a:t>
            </a:r>
          </a:p>
          <a:p>
            <a:pPr marL="1371600" lvl="2" indent="-457200">
              <a:buFontTx/>
              <a:buNone/>
            </a:pPr>
            <a:r>
              <a:rPr lang="en-US" altLang="en-US" sz="3200"/>
              <a:t>     because it is going over a mountain</a:t>
            </a:r>
          </a:p>
          <a:p>
            <a:pPr marL="1371600" lvl="2" indent="-457200">
              <a:buFontTx/>
              <a:buNone/>
            </a:pPr>
            <a:r>
              <a:rPr lang="en-US" altLang="en-US" sz="3200"/>
              <a:t>2)</a:t>
            </a:r>
            <a:r>
              <a:rPr lang="en-US" altLang="en-US" sz="3200" b="1"/>
              <a:t>  Frontal lift</a:t>
            </a:r>
            <a:r>
              <a:rPr lang="en-US" altLang="en-US" sz="3200"/>
              <a:t> – air that rises at a front</a:t>
            </a:r>
          </a:p>
          <a:p>
            <a:pPr marL="1371600" lvl="2" indent="-457200">
              <a:buFontTx/>
              <a:buNone/>
            </a:pPr>
            <a:r>
              <a:rPr lang="en-US" altLang="en-US" sz="3200"/>
              <a:t>3)  </a:t>
            </a:r>
            <a:r>
              <a:rPr lang="en-US" altLang="en-US" sz="3200" b="1"/>
              <a:t>Horizontal convergence</a:t>
            </a:r>
            <a:r>
              <a:rPr lang="en-US" altLang="en-US" sz="3200"/>
              <a:t> – air that  </a:t>
            </a:r>
          </a:p>
          <a:p>
            <a:pPr marL="1371600" lvl="2" indent="-457200">
              <a:buFontTx/>
              <a:buNone/>
            </a:pPr>
            <a:r>
              <a:rPr lang="en-US" altLang="en-US" sz="3200"/>
              <a:t>     is forced to rise because it is  </a:t>
            </a:r>
          </a:p>
          <a:p>
            <a:pPr marL="1371600" lvl="2" indent="-457200">
              <a:buFontTx/>
              <a:buNone/>
            </a:pPr>
            <a:r>
              <a:rPr lang="en-US" altLang="en-US" sz="3200"/>
              <a:t>     converging</a:t>
            </a:r>
          </a:p>
          <a:p>
            <a:pPr marL="1371600" lvl="2" indent="-457200">
              <a:buFontTx/>
              <a:buNone/>
            </a:pPr>
            <a:r>
              <a:rPr lang="en-US" altLang="en-US" sz="3200"/>
              <a:t>4)  </a:t>
            </a:r>
            <a:r>
              <a:rPr lang="en-US" altLang="en-US" sz="3200" b="1"/>
              <a:t>Convection</a:t>
            </a:r>
            <a:r>
              <a:rPr lang="en-US" altLang="en-US" sz="3200"/>
              <a:t> – air that rises because  </a:t>
            </a:r>
          </a:p>
          <a:p>
            <a:pPr marL="1371600" lvl="2" indent="-457200">
              <a:buFontTx/>
              <a:buNone/>
            </a:pPr>
            <a:r>
              <a:rPr lang="en-US" altLang="en-US" sz="3200"/>
              <a:t>     it is less dense that its surroundings</a:t>
            </a:r>
          </a:p>
          <a:p>
            <a:pPr marL="1371600" lvl="2" indent="-457200"/>
            <a:endParaRPr lang="en-US" altLang="en-US" sz="320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3C298DD9-D0F3-4016-9E84-EBBEBBA56F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Types of Clouds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F01B2EB4-E95A-47DC-B298-F3BFFB4858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Lenticular clouds – clouds that form in wavy airstreams after air goes over a moutain</a:t>
            </a:r>
          </a:p>
        </p:txBody>
      </p:sp>
      <p:sp>
        <p:nvSpPr>
          <p:cNvPr id="106500" name="Freeform 4">
            <a:extLst>
              <a:ext uri="{FF2B5EF4-FFF2-40B4-BE49-F238E27FC236}">
                <a16:creationId xmlns:a16="http://schemas.microsoft.com/office/drawing/2014/main" id="{0182A92B-5E53-4393-A26C-BFE3A77D7650}"/>
              </a:ext>
            </a:extLst>
          </p:cNvPr>
          <p:cNvSpPr>
            <a:spLocks/>
          </p:cNvSpPr>
          <p:nvPr/>
        </p:nvSpPr>
        <p:spPr bwMode="auto">
          <a:xfrm>
            <a:off x="1447800" y="4114800"/>
            <a:ext cx="6019800" cy="685800"/>
          </a:xfrm>
          <a:custGeom>
            <a:avLst/>
            <a:gdLst>
              <a:gd name="T0" fmla="*/ 0 w 4272"/>
              <a:gd name="T1" fmla="*/ 584 h 584"/>
              <a:gd name="T2" fmla="*/ 1104 w 4272"/>
              <a:gd name="T3" fmla="*/ 8 h 584"/>
              <a:gd name="T4" fmla="*/ 2112 w 4272"/>
              <a:gd name="T5" fmla="*/ 584 h 584"/>
              <a:gd name="T6" fmla="*/ 3120 w 4272"/>
              <a:gd name="T7" fmla="*/ 8 h 584"/>
              <a:gd name="T8" fmla="*/ 4272 w 4272"/>
              <a:gd name="T9" fmla="*/ 536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72" h="584">
                <a:moveTo>
                  <a:pt x="0" y="584"/>
                </a:moveTo>
                <a:cubicBezTo>
                  <a:pt x="376" y="296"/>
                  <a:pt x="752" y="8"/>
                  <a:pt x="1104" y="8"/>
                </a:cubicBezTo>
                <a:cubicBezTo>
                  <a:pt x="1456" y="8"/>
                  <a:pt x="1776" y="584"/>
                  <a:pt x="2112" y="584"/>
                </a:cubicBezTo>
                <a:cubicBezTo>
                  <a:pt x="2448" y="584"/>
                  <a:pt x="2760" y="16"/>
                  <a:pt x="3120" y="8"/>
                </a:cubicBezTo>
                <a:cubicBezTo>
                  <a:pt x="3480" y="0"/>
                  <a:pt x="3876" y="268"/>
                  <a:pt x="4272" y="53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2" name="Line 6">
            <a:extLst>
              <a:ext uri="{FF2B5EF4-FFF2-40B4-BE49-F238E27FC236}">
                <a16:creationId xmlns:a16="http://schemas.microsoft.com/office/drawing/2014/main" id="{EEC09E42-1442-49D5-9851-E522DD48C2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9800" y="4267200"/>
            <a:ext cx="685800" cy="762000"/>
          </a:xfrm>
          <a:prstGeom prst="line">
            <a:avLst/>
          </a:prstGeom>
          <a:noFill/>
          <a:ln w="539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3" name="Line 7">
            <a:extLst>
              <a:ext uri="{FF2B5EF4-FFF2-40B4-BE49-F238E27FC236}">
                <a16:creationId xmlns:a16="http://schemas.microsoft.com/office/drawing/2014/main" id="{58898714-3F39-4459-B2FB-78D43446EDE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95600" y="4267200"/>
            <a:ext cx="533400" cy="762000"/>
          </a:xfrm>
          <a:prstGeom prst="line">
            <a:avLst/>
          </a:prstGeom>
          <a:noFill/>
          <a:ln w="539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5" name="Line 9">
            <a:extLst>
              <a:ext uri="{FF2B5EF4-FFF2-40B4-BE49-F238E27FC236}">
                <a16:creationId xmlns:a16="http://schemas.microsoft.com/office/drawing/2014/main" id="{9DA712F4-47DB-44CE-B06D-3447D3E4B0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6400" y="4343400"/>
            <a:ext cx="5334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6" name="Line 10">
            <a:extLst>
              <a:ext uri="{FF2B5EF4-FFF2-40B4-BE49-F238E27FC236}">
                <a16:creationId xmlns:a16="http://schemas.microsoft.com/office/drawing/2014/main" id="{41FFF864-930A-4641-A075-047DBD410E20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4267200"/>
            <a:ext cx="533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7" name="Line 11">
            <a:extLst>
              <a:ext uri="{FF2B5EF4-FFF2-40B4-BE49-F238E27FC236}">
                <a16:creationId xmlns:a16="http://schemas.microsoft.com/office/drawing/2014/main" id="{68D6C766-53EE-42D1-9BFB-39311CF408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6800" y="4267200"/>
            <a:ext cx="533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8" name="Line 12">
            <a:extLst>
              <a:ext uri="{FF2B5EF4-FFF2-40B4-BE49-F238E27FC236}">
                <a16:creationId xmlns:a16="http://schemas.microsoft.com/office/drawing/2014/main" id="{FFC076B0-1AA3-4817-A2F0-1755731B5D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4267200"/>
            <a:ext cx="4572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0" name="AutoShape 14">
            <a:extLst>
              <a:ext uri="{FF2B5EF4-FFF2-40B4-BE49-F238E27FC236}">
                <a16:creationId xmlns:a16="http://schemas.microsoft.com/office/drawing/2014/main" id="{A2F958E3-65E2-489F-A6A7-17160E69A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038600"/>
            <a:ext cx="914400" cy="152400"/>
          </a:xfrm>
          <a:prstGeom prst="cloudCallout">
            <a:avLst>
              <a:gd name="adj1" fmla="val -36458"/>
              <a:gd name="adj2" fmla="val -1875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06511" name="AutoShape 15">
            <a:extLst>
              <a:ext uri="{FF2B5EF4-FFF2-40B4-BE49-F238E27FC236}">
                <a16:creationId xmlns:a16="http://schemas.microsoft.com/office/drawing/2014/main" id="{5FA440AE-D971-4904-92FC-8AFEF4BE6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038600"/>
            <a:ext cx="914400" cy="152400"/>
          </a:xfrm>
          <a:prstGeom prst="cloudCallout">
            <a:avLst>
              <a:gd name="adj1" fmla="val 50694"/>
              <a:gd name="adj2" fmla="val -104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423DACC2-7591-4420-BE54-B548D83588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Types of Clouds</a:t>
            </a: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C096A02D-9674-4388-ABB8-AA0193CA3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Banner clouds – clouds located at mountain peaks as they ascend a mountain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F46DC70A-B4C7-4FD8-B024-F10D7A9F8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Types of Clouds</a:t>
            </a: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00470669-8C95-493F-A62E-824FD83AF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Banner clouds – clouds located at mountain peaks as they ascend a mountain</a:t>
            </a:r>
          </a:p>
          <a:p>
            <a:pPr>
              <a:buFontTx/>
              <a:buNone/>
            </a:pPr>
            <a:endParaRPr lang="en-US" altLang="en-US"/>
          </a:p>
          <a:p>
            <a:r>
              <a:rPr lang="en-US" altLang="en-US"/>
              <a:t>Mammatus clouds – balloon-like clouds hanging down from cumulonimbus clouds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A4C4939A-4FCC-42F0-ABA6-06F413DC4D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Lenticular clouds</a:t>
            </a:r>
          </a:p>
        </p:txBody>
      </p:sp>
      <p:pic>
        <p:nvPicPr>
          <p:cNvPr id="111620" name="Picture 4">
            <a:extLst>
              <a:ext uri="{FF2B5EF4-FFF2-40B4-BE49-F238E27FC236}">
                <a16:creationId xmlns:a16="http://schemas.microsoft.com/office/drawing/2014/main" id="{07B89C5F-4371-454A-B23F-4227B147C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467600" cy="49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0EBB55C3-6266-4888-BB44-4FA6F2D153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Mammatus Clouds</a:t>
            </a:r>
          </a:p>
        </p:txBody>
      </p:sp>
      <p:pic>
        <p:nvPicPr>
          <p:cNvPr id="112644" name="Picture 4">
            <a:extLst>
              <a:ext uri="{FF2B5EF4-FFF2-40B4-BE49-F238E27FC236}">
                <a16:creationId xmlns:a16="http://schemas.microsoft.com/office/drawing/2014/main" id="{490E879D-FDFC-4EB3-B001-402D4E70899C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371600"/>
            <a:ext cx="4953000" cy="5486400"/>
          </a:xfrm>
          <a:noFill/>
          <a:ln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C1F46CFE-95DF-49B7-B7B9-CC0C68E4F6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Banner Clouds</a:t>
            </a:r>
          </a:p>
        </p:txBody>
      </p:sp>
      <p:pic>
        <p:nvPicPr>
          <p:cNvPr id="113668" name="Picture 4">
            <a:extLst>
              <a:ext uri="{FF2B5EF4-FFF2-40B4-BE49-F238E27FC236}">
                <a16:creationId xmlns:a16="http://schemas.microsoft.com/office/drawing/2014/main" id="{64E00AF8-D3B0-4FBA-B81D-7C54ACFAE66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316038"/>
            <a:ext cx="6553200" cy="5541962"/>
          </a:xfrm>
          <a:noFill/>
          <a:ln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D6BFD38E-9FF9-456D-A564-60F8D4DB40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Observing Clouds</a:t>
            </a: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F604B1AB-D997-4916-999B-2F3BFB7FBA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Ceilometers</a:t>
            </a:r>
            <a:r>
              <a:rPr lang="en-US" altLang="en-US"/>
              <a:t> – automated instrument that measures the height of the cloud base, or ceiling, as well as coverage</a:t>
            </a:r>
          </a:p>
          <a:p>
            <a:endParaRPr lang="en-US" altLang="en-US"/>
          </a:p>
        </p:txBody>
      </p:sp>
      <p:pic>
        <p:nvPicPr>
          <p:cNvPr id="116740" name="Picture 4">
            <a:extLst>
              <a:ext uri="{FF2B5EF4-FFF2-40B4-BE49-F238E27FC236}">
                <a16:creationId xmlns:a16="http://schemas.microsoft.com/office/drawing/2014/main" id="{C0C8901E-0873-48C0-9178-B7A5B18CE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76600"/>
            <a:ext cx="4794250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F0567828-6882-4E6E-A09F-DFB6370B68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Cloud Coverage</a:t>
            </a:r>
          </a:p>
        </p:txBody>
      </p:sp>
      <p:pic>
        <p:nvPicPr>
          <p:cNvPr id="117764" name="Picture 4">
            <a:extLst>
              <a:ext uri="{FF2B5EF4-FFF2-40B4-BE49-F238E27FC236}">
                <a16:creationId xmlns:a16="http://schemas.microsoft.com/office/drawing/2014/main" id="{4B667C93-C482-4715-B72F-D321D69D78B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630363"/>
            <a:ext cx="7772400" cy="5227637"/>
          </a:xfrm>
          <a:noFill/>
          <a:ln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D2A50CFF-0FDD-44A6-AB3C-75875759B2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Observing Clouds</a:t>
            </a:r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C280B248-0F84-4C00-A876-5CE19D5397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Both cloud ceilings and coverage is reported in the standard ASOS hourly observation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DB70C287-67B4-4101-88BD-E2D51916C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Observing Clouds</a:t>
            </a:r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A0BA5E0A-BDB0-4D70-9949-DDC86A77E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Satellite imagery is also a primary tool for observing clouds and cloud motions</a:t>
            </a:r>
          </a:p>
          <a:p>
            <a:pPr>
              <a:buFontTx/>
              <a:buNone/>
            </a:pPr>
            <a:endParaRPr lang="en-US" altLang="en-US" dirty="0"/>
          </a:p>
          <a:p>
            <a:pPr lvl="2"/>
            <a:r>
              <a:rPr lang="en-US" altLang="en-US" sz="3200" dirty="0"/>
              <a:t>Visible satellite imagery</a:t>
            </a:r>
          </a:p>
          <a:p>
            <a:pPr lvl="2"/>
            <a:r>
              <a:rPr lang="en-US" altLang="en-US" sz="3200" dirty="0"/>
              <a:t>Infrared satellite imagery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2198</Words>
  <Application>Microsoft Office PowerPoint</Application>
  <PresentationFormat>On-screen Show (4:3)</PresentationFormat>
  <Paragraphs>385</Paragraphs>
  <Slides>101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3" baseType="lpstr">
      <vt:lpstr>Arial</vt:lpstr>
      <vt:lpstr>Default Design</vt:lpstr>
      <vt:lpstr>Chapter 6 – Cloud Development and Forms</vt:lpstr>
      <vt:lpstr>Cloud Formation</vt:lpstr>
      <vt:lpstr>Cloud Formation</vt:lpstr>
      <vt:lpstr>Cloud Formation</vt:lpstr>
      <vt:lpstr>Cloud Formation</vt:lpstr>
      <vt:lpstr>How Does Air Rise?</vt:lpstr>
      <vt:lpstr>How Does Air Rise?</vt:lpstr>
      <vt:lpstr>How Does Air Rise?</vt:lpstr>
      <vt:lpstr>How Does Air Rise?</vt:lpstr>
      <vt:lpstr>Orographic Lift</vt:lpstr>
      <vt:lpstr>Orographic Lift</vt:lpstr>
      <vt:lpstr>Orographic Lift</vt:lpstr>
      <vt:lpstr>Rain Shadow</vt:lpstr>
      <vt:lpstr>Rain Shadow</vt:lpstr>
      <vt:lpstr>Rain Shadow</vt:lpstr>
      <vt:lpstr>Rain Shadow</vt:lpstr>
      <vt:lpstr>Rain Shadow</vt:lpstr>
      <vt:lpstr>Frontal Lifting</vt:lpstr>
      <vt:lpstr>Frontal Lifting</vt:lpstr>
      <vt:lpstr>Frontal Lifting</vt:lpstr>
      <vt:lpstr>Frontal Lifting</vt:lpstr>
      <vt:lpstr>Frontal Lifting</vt:lpstr>
      <vt:lpstr>Frontal Lifting</vt:lpstr>
      <vt:lpstr>Frontal Lifting</vt:lpstr>
      <vt:lpstr>Convergence</vt:lpstr>
      <vt:lpstr>Convergence</vt:lpstr>
      <vt:lpstr>Convection</vt:lpstr>
      <vt:lpstr>Convection</vt:lpstr>
      <vt:lpstr>Atmospheric Stability</vt:lpstr>
      <vt:lpstr>Atmospheric Stability</vt:lpstr>
      <vt:lpstr>Atmospheric Stability</vt:lpstr>
      <vt:lpstr>Atmospheric Stability</vt:lpstr>
      <vt:lpstr>Atmospheric Stability</vt:lpstr>
      <vt:lpstr>Absolutely Unstable Air</vt:lpstr>
      <vt:lpstr>Absolutely Unstable Air</vt:lpstr>
      <vt:lpstr>Absolutely Unstable Air</vt:lpstr>
      <vt:lpstr>Absolutely Stable Air</vt:lpstr>
      <vt:lpstr>Absolutely Stable Air</vt:lpstr>
      <vt:lpstr>Conditionally Unstable Air</vt:lpstr>
      <vt:lpstr>Conditionally Unstable Air</vt:lpstr>
      <vt:lpstr>Stability Summary</vt:lpstr>
      <vt:lpstr>Stability Summary</vt:lpstr>
      <vt:lpstr>Stability Summary</vt:lpstr>
      <vt:lpstr>Absolutely Unstable</vt:lpstr>
      <vt:lpstr>Absolutely Stable</vt:lpstr>
      <vt:lpstr>Conditionally Unstable</vt:lpstr>
      <vt:lpstr>What Makes the Environmental Lapse Rate (Γe)?</vt:lpstr>
      <vt:lpstr>Limitations on Convection</vt:lpstr>
      <vt:lpstr>Limitations on Convection</vt:lpstr>
      <vt:lpstr>Limitations on Convection</vt:lpstr>
      <vt:lpstr>Convection</vt:lpstr>
      <vt:lpstr>Stable Air Aloft (Dry Example)</vt:lpstr>
      <vt:lpstr>Inversions – Extremely Stable Air</vt:lpstr>
      <vt:lpstr>Inversions</vt:lpstr>
      <vt:lpstr>Types of Inversions</vt:lpstr>
      <vt:lpstr>Types of Inversions</vt:lpstr>
      <vt:lpstr>Types of Inversions</vt:lpstr>
      <vt:lpstr>Inversions and Agriculture</vt:lpstr>
      <vt:lpstr>Entrainment</vt:lpstr>
      <vt:lpstr>Cloud Types</vt:lpstr>
      <vt:lpstr>Cloud Types</vt:lpstr>
      <vt:lpstr>Cloud Types</vt:lpstr>
      <vt:lpstr>Cloud Types</vt:lpstr>
      <vt:lpstr>Cloud Types</vt:lpstr>
      <vt:lpstr>Cloud Types</vt:lpstr>
      <vt:lpstr>High Clouds (&gt; 19,000 ft.)</vt:lpstr>
      <vt:lpstr>High Clouds (&gt; 19,000 ft.)</vt:lpstr>
      <vt:lpstr>High Clouds (&gt; 19,000 ft.)</vt:lpstr>
      <vt:lpstr>High Clouds (&gt; 19,000 ft.)</vt:lpstr>
      <vt:lpstr>Cirrus</vt:lpstr>
      <vt:lpstr>Cirrostratus</vt:lpstr>
      <vt:lpstr>Cirrocumulus</vt:lpstr>
      <vt:lpstr>Other High Clouds - Contrails</vt:lpstr>
      <vt:lpstr>Middle Clouds  (between 6,000 and 19,000 ft.)</vt:lpstr>
      <vt:lpstr>Middle Clouds  (between 6,000 and 19,000 ft.)</vt:lpstr>
      <vt:lpstr>Middle Clouds  (between 6,000 and 19,000 ft.)</vt:lpstr>
      <vt:lpstr>Altostratus</vt:lpstr>
      <vt:lpstr>Altocumulus</vt:lpstr>
      <vt:lpstr>Low Clouds (&lt; 6,000 ft.)</vt:lpstr>
      <vt:lpstr>Low Clouds (&lt; 6,000 ft.)</vt:lpstr>
      <vt:lpstr>Low Clouds (&lt; 6,000 ft.)</vt:lpstr>
      <vt:lpstr>Low Clouds (&lt; 6,000 ft.)</vt:lpstr>
      <vt:lpstr>Stratus</vt:lpstr>
      <vt:lpstr>Nimbostratus</vt:lpstr>
      <vt:lpstr>Stratocumulus</vt:lpstr>
      <vt:lpstr>Cumulus Clouds</vt:lpstr>
      <vt:lpstr>Cumulus Humilis</vt:lpstr>
      <vt:lpstr>Cumulus Congestus</vt:lpstr>
      <vt:lpstr>Cumulonimbus</vt:lpstr>
      <vt:lpstr>Other Types of Clouds</vt:lpstr>
      <vt:lpstr>Other Types of Clouds</vt:lpstr>
      <vt:lpstr>Other Types of Clouds</vt:lpstr>
      <vt:lpstr>Lenticular clouds</vt:lpstr>
      <vt:lpstr>Mammatus Clouds</vt:lpstr>
      <vt:lpstr>Banner Clouds</vt:lpstr>
      <vt:lpstr>Observing Clouds</vt:lpstr>
      <vt:lpstr>Cloud Coverage</vt:lpstr>
      <vt:lpstr>Observing Clouds</vt:lpstr>
      <vt:lpstr>Observing Clouds</vt:lpstr>
      <vt:lpstr>Visible Satellite Imagery</vt:lpstr>
      <vt:lpstr>Infrared Satellite Imagery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6 – Cloud Development and Forms</dc:title>
  <dc:creator>bancell</dc:creator>
  <cp:lastModifiedBy>Ancell, Brian</cp:lastModifiedBy>
  <cp:revision>75</cp:revision>
  <dcterms:created xsi:type="dcterms:W3CDTF">2010-02-03T15:56:41Z</dcterms:created>
  <dcterms:modified xsi:type="dcterms:W3CDTF">2022-10-04T19:22:58Z</dcterms:modified>
</cp:coreProperties>
</file>