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sldIdLst>
    <p:sldId id="256" r:id="rId2"/>
    <p:sldId id="257" r:id="rId3"/>
    <p:sldId id="258" r:id="rId4"/>
    <p:sldId id="259" r:id="rId5"/>
    <p:sldId id="261" r:id="rId6"/>
    <p:sldId id="262" r:id="rId7"/>
    <p:sldId id="263" r:id="rId8"/>
    <p:sldId id="264" r:id="rId9"/>
    <p:sldId id="265" r:id="rId10"/>
    <p:sldId id="266" r:id="rId11"/>
    <p:sldId id="268" r:id="rId12"/>
    <p:sldId id="270" r:id="rId13"/>
    <p:sldId id="269" r:id="rId14"/>
    <p:sldId id="277" r:id="rId15"/>
    <p:sldId id="276" r:id="rId16"/>
    <p:sldId id="275" r:id="rId17"/>
    <p:sldId id="272" r:id="rId18"/>
    <p:sldId id="274" r:id="rId19"/>
    <p:sldId id="278" r:id="rId20"/>
    <p:sldId id="279" r:id="rId21"/>
    <p:sldId id="267" r:id="rId22"/>
    <p:sldId id="280" r:id="rId23"/>
    <p:sldId id="282" r:id="rId24"/>
    <p:sldId id="283" r:id="rId25"/>
    <p:sldId id="284" r:id="rId26"/>
    <p:sldId id="281" r:id="rId27"/>
    <p:sldId id="287" r:id="rId28"/>
    <p:sldId id="375" r:id="rId29"/>
    <p:sldId id="289" r:id="rId30"/>
    <p:sldId id="372" r:id="rId31"/>
    <p:sldId id="290" r:id="rId32"/>
    <p:sldId id="299" r:id="rId33"/>
    <p:sldId id="301" r:id="rId34"/>
    <p:sldId id="300" r:id="rId35"/>
    <p:sldId id="302" r:id="rId36"/>
    <p:sldId id="303" r:id="rId37"/>
    <p:sldId id="315" r:id="rId38"/>
    <p:sldId id="316" r:id="rId39"/>
    <p:sldId id="317" r:id="rId40"/>
    <p:sldId id="318" r:id="rId41"/>
    <p:sldId id="309" r:id="rId42"/>
    <p:sldId id="291" r:id="rId43"/>
    <p:sldId id="294" r:id="rId44"/>
    <p:sldId id="295" r:id="rId45"/>
    <p:sldId id="292" r:id="rId46"/>
    <p:sldId id="293" r:id="rId47"/>
    <p:sldId id="296" r:id="rId48"/>
    <p:sldId id="297" r:id="rId49"/>
    <p:sldId id="298" r:id="rId50"/>
    <p:sldId id="304" r:id="rId51"/>
    <p:sldId id="305" r:id="rId52"/>
    <p:sldId id="306" r:id="rId53"/>
    <p:sldId id="307" r:id="rId54"/>
    <p:sldId id="311" r:id="rId55"/>
    <p:sldId id="312" r:id="rId56"/>
    <p:sldId id="319" r:id="rId57"/>
    <p:sldId id="335" r:id="rId58"/>
    <p:sldId id="320" r:id="rId59"/>
    <p:sldId id="325" r:id="rId60"/>
    <p:sldId id="326" r:id="rId61"/>
    <p:sldId id="321" r:id="rId62"/>
    <p:sldId id="322" r:id="rId63"/>
    <p:sldId id="323" r:id="rId64"/>
    <p:sldId id="324" r:id="rId65"/>
    <p:sldId id="327" r:id="rId66"/>
    <p:sldId id="328" r:id="rId67"/>
    <p:sldId id="330" r:id="rId68"/>
    <p:sldId id="329" r:id="rId69"/>
    <p:sldId id="331" r:id="rId70"/>
    <p:sldId id="332" r:id="rId71"/>
    <p:sldId id="333" r:id="rId72"/>
    <p:sldId id="370" r:id="rId73"/>
    <p:sldId id="336" r:id="rId74"/>
    <p:sldId id="334" r:id="rId75"/>
    <p:sldId id="338" r:id="rId76"/>
    <p:sldId id="339" r:id="rId77"/>
    <p:sldId id="337" r:id="rId78"/>
    <p:sldId id="340" r:id="rId79"/>
    <p:sldId id="341" r:id="rId80"/>
    <p:sldId id="342" r:id="rId81"/>
    <p:sldId id="343" r:id="rId82"/>
    <p:sldId id="350" r:id="rId83"/>
    <p:sldId id="351" r:id="rId84"/>
    <p:sldId id="344" r:id="rId85"/>
    <p:sldId id="345" r:id="rId86"/>
    <p:sldId id="346" r:id="rId87"/>
    <p:sldId id="347" r:id="rId88"/>
    <p:sldId id="348" r:id="rId89"/>
    <p:sldId id="349" r:id="rId90"/>
    <p:sldId id="352" r:id="rId91"/>
    <p:sldId id="353" r:id="rId92"/>
    <p:sldId id="354" r:id="rId93"/>
    <p:sldId id="355" r:id="rId94"/>
    <p:sldId id="356" r:id="rId95"/>
    <p:sldId id="359" r:id="rId96"/>
    <p:sldId id="357" r:id="rId97"/>
    <p:sldId id="360" r:id="rId98"/>
    <p:sldId id="361" r:id="rId99"/>
    <p:sldId id="358" r:id="rId100"/>
    <p:sldId id="362" r:id="rId101"/>
    <p:sldId id="363" r:id="rId102"/>
    <p:sldId id="365" r:id="rId103"/>
    <p:sldId id="366" r:id="rId104"/>
    <p:sldId id="367" r:id="rId105"/>
    <p:sldId id="368" r:id="rId106"/>
    <p:sldId id="369" r:id="rId107"/>
    <p:sldId id="373" r:id="rId108"/>
    <p:sldId id="374" r:id="rId10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70" autoAdjust="0"/>
    <p:restoredTop sz="94660"/>
  </p:normalViewPr>
  <p:slideViewPr>
    <p:cSldViewPr>
      <p:cViewPr varScale="1">
        <p:scale>
          <a:sx n="75" d="100"/>
          <a:sy n="75" d="100"/>
        </p:scale>
        <p:origin x="126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CF26373-00AA-47D6-BA57-1FB50292D33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cs typeface="Arial" charset="0"/>
              </a:defRPr>
            </a:lvl1pPr>
          </a:lstStyle>
          <a:p>
            <a:pPr>
              <a:defRPr/>
            </a:pPr>
            <a:endParaRPr lang="en-US"/>
          </a:p>
        </p:txBody>
      </p:sp>
      <p:sp>
        <p:nvSpPr>
          <p:cNvPr id="50179" name="Rectangle 3">
            <a:extLst>
              <a:ext uri="{FF2B5EF4-FFF2-40B4-BE49-F238E27FC236}">
                <a16:creationId xmlns:a16="http://schemas.microsoft.com/office/drawing/2014/main" id="{34D03736-FECD-4F5C-BCD6-553061F3DC27}"/>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cs typeface="Arial" charset="0"/>
              </a:defRPr>
            </a:lvl1pPr>
          </a:lstStyle>
          <a:p>
            <a:pPr>
              <a:defRPr/>
            </a:pPr>
            <a:endParaRPr lang="en-US"/>
          </a:p>
        </p:txBody>
      </p:sp>
      <p:sp>
        <p:nvSpPr>
          <p:cNvPr id="113668" name="Rectangle 4">
            <a:extLst>
              <a:ext uri="{FF2B5EF4-FFF2-40B4-BE49-F238E27FC236}">
                <a16:creationId xmlns:a16="http://schemas.microsoft.com/office/drawing/2014/main" id="{2BB042C0-FAA9-4E4E-B8AF-0535982C4DA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1" name="Rectangle 5">
            <a:extLst>
              <a:ext uri="{FF2B5EF4-FFF2-40B4-BE49-F238E27FC236}">
                <a16:creationId xmlns:a16="http://schemas.microsoft.com/office/drawing/2014/main" id="{9EC9E16E-B445-47BA-BB5C-82360971C635}"/>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a:extLst>
              <a:ext uri="{FF2B5EF4-FFF2-40B4-BE49-F238E27FC236}">
                <a16:creationId xmlns:a16="http://schemas.microsoft.com/office/drawing/2014/main" id="{BCCFDA18-836B-4BF6-AB47-DC921C851C09}"/>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cs typeface="Arial" charset="0"/>
              </a:defRPr>
            </a:lvl1pPr>
          </a:lstStyle>
          <a:p>
            <a:pPr>
              <a:defRPr/>
            </a:pPr>
            <a:endParaRPr lang="en-US"/>
          </a:p>
        </p:txBody>
      </p:sp>
      <p:sp>
        <p:nvSpPr>
          <p:cNvPr id="50183" name="Rectangle 7">
            <a:extLst>
              <a:ext uri="{FF2B5EF4-FFF2-40B4-BE49-F238E27FC236}">
                <a16:creationId xmlns:a16="http://schemas.microsoft.com/office/drawing/2014/main" id="{F991EB78-8828-4165-AA75-627A3E19D6F4}"/>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6651F08-24F8-4E9E-B13F-9F929F53D57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BB3C747B-8D07-4579-8519-C1DF36CCEF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3D3247F-73B5-4DC4-BA08-E52C88CFFA1C}" type="slidenum">
              <a:rPr lang="en-US" altLang="en-US"/>
              <a:pPr eaLnBrk="1" hangingPunct="1"/>
              <a:t>33</a:t>
            </a:fld>
            <a:endParaRPr lang="en-US" altLang="en-US"/>
          </a:p>
        </p:txBody>
      </p:sp>
      <p:sp>
        <p:nvSpPr>
          <p:cNvPr id="114691" name="Rectangle 2">
            <a:extLst>
              <a:ext uri="{FF2B5EF4-FFF2-40B4-BE49-F238E27FC236}">
                <a16:creationId xmlns:a16="http://schemas.microsoft.com/office/drawing/2014/main" id="{0420AE44-185D-4932-9B0F-774DFAAEC226}"/>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85F8EBBC-E0F2-4F06-B46A-36D0B17AC8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Slide27.mp3</a:t>
            </a:r>
          </a:p>
          <a:p>
            <a:pPr eaLnBrk="1" hangingPunct="1"/>
            <a:r>
              <a:rPr lang="en-US" altLang="en-US">
                <a:latin typeface="Arial" panose="020B0604020202020204" pitchFamily="34" charset="0"/>
                <a:cs typeface="Arial" panose="020B0604020202020204" pitchFamily="34" charset="0"/>
              </a:rPr>
              <a:t>If station pressures at cities all over the nation were plotted on a map and analyzed, it would always show lower pressure in mountainous areas such as the Rockies and high pressure in coastal regions.  This would not be a true picture of the horizontal variation in pressure.  Differences in atmospheric pressure caused by changes occurring in the atmosphere would be masked by the elevation factor if station pressures were used.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6B98EFB-0721-4082-920F-7C750C88CB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B654299-72CF-4058-A125-3E8B6F26C8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A2D173-AC9B-40FE-BBF1-995C3005D689}"/>
              </a:ext>
            </a:extLst>
          </p:cNvPr>
          <p:cNvSpPr>
            <a:spLocks noGrp="1" noChangeArrowheads="1"/>
          </p:cNvSpPr>
          <p:nvPr>
            <p:ph type="sldNum" sz="quarter" idx="12"/>
          </p:nvPr>
        </p:nvSpPr>
        <p:spPr>
          <a:ln/>
        </p:spPr>
        <p:txBody>
          <a:bodyPr/>
          <a:lstStyle>
            <a:lvl1pPr>
              <a:defRPr/>
            </a:lvl1pPr>
          </a:lstStyle>
          <a:p>
            <a:fld id="{7C63FE0E-393D-4A0A-B6B5-3741312DDB82}" type="slidenum">
              <a:rPr lang="en-US" altLang="en-US"/>
              <a:pPr/>
              <a:t>‹#›</a:t>
            </a:fld>
            <a:endParaRPr lang="en-US" altLang="en-US"/>
          </a:p>
        </p:txBody>
      </p:sp>
    </p:spTree>
    <p:extLst>
      <p:ext uri="{BB962C8B-B14F-4D97-AF65-F5344CB8AC3E}">
        <p14:creationId xmlns:p14="http://schemas.microsoft.com/office/powerpoint/2010/main" val="653154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EFF8C06-AD00-4B55-915B-987FB0A67E4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880BCD4-8845-46E5-BF84-A2387CABBA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5E31E9E-FCAD-4D8E-9C75-360CB0E6BC09}"/>
              </a:ext>
            </a:extLst>
          </p:cNvPr>
          <p:cNvSpPr>
            <a:spLocks noGrp="1" noChangeArrowheads="1"/>
          </p:cNvSpPr>
          <p:nvPr>
            <p:ph type="sldNum" sz="quarter" idx="12"/>
          </p:nvPr>
        </p:nvSpPr>
        <p:spPr>
          <a:ln/>
        </p:spPr>
        <p:txBody>
          <a:bodyPr/>
          <a:lstStyle>
            <a:lvl1pPr>
              <a:defRPr/>
            </a:lvl1pPr>
          </a:lstStyle>
          <a:p>
            <a:fld id="{A6BB6C76-AAF4-45B4-BCDB-503280562E09}" type="slidenum">
              <a:rPr lang="en-US" altLang="en-US"/>
              <a:pPr/>
              <a:t>‹#›</a:t>
            </a:fld>
            <a:endParaRPr lang="en-US" altLang="en-US"/>
          </a:p>
        </p:txBody>
      </p:sp>
    </p:spTree>
    <p:extLst>
      <p:ext uri="{BB962C8B-B14F-4D97-AF65-F5344CB8AC3E}">
        <p14:creationId xmlns:p14="http://schemas.microsoft.com/office/powerpoint/2010/main" val="1914076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AE8510C-A261-4563-9CF2-BD150F0E4EB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B3AB6C9-6EAD-4B0D-8095-8DACEAAFCD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B9210C2-A1E8-4FEA-92CF-D64D49DE28D3}"/>
              </a:ext>
            </a:extLst>
          </p:cNvPr>
          <p:cNvSpPr>
            <a:spLocks noGrp="1" noChangeArrowheads="1"/>
          </p:cNvSpPr>
          <p:nvPr>
            <p:ph type="sldNum" sz="quarter" idx="12"/>
          </p:nvPr>
        </p:nvSpPr>
        <p:spPr>
          <a:ln/>
        </p:spPr>
        <p:txBody>
          <a:bodyPr/>
          <a:lstStyle>
            <a:lvl1pPr>
              <a:defRPr/>
            </a:lvl1pPr>
          </a:lstStyle>
          <a:p>
            <a:fld id="{0698F154-73A2-48B6-BCEB-B86030E0A9F6}" type="slidenum">
              <a:rPr lang="en-US" altLang="en-US"/>
              <a:pPr/>
              <a:t>‹#›</a:t>
            </a:fld>
            <a:endParaRPr lang="en-US" altLang="en-US"/>
          </a:p>
        </p:txBody>
      </p:sp>
    </p:spTree>
    <p:extLst>
      <p:ext uri="{BB962C8B-B14F-4D97-AF65-F5344CB8AC3E}">
        <p14:creationId xmlns:p14="http://schemas.microsoft.com/office/powerpoint/2010/main" val="81423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39E2296-405C-4B99-BCD5-810F2AAD29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E1AC42A-D415-4805-AEE9-B726461CFC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578D10B-2042-46D0-B90D-03493330569E}"/>
              </a:ext>
            </a:extLst>
          </p:cNvPr>
          <p:cNvSpPr>
            <a:spLocks noGrp="1" noChangeArrowheads="1"/>
          </p:cNvSpPr>
          <p:nvPr>
            <p:ph type="sldNum" sz="quarter" idx="12"/>
          </p:nvPr>
        </p:nvSpPr>
        <p:spPr>
          <a:ln/>
        </p:spPr>
        <p:txBody>
          <a:bodyPr/>
          <a:lstStyle>
            <a:lvl1pPr>
              <a:defRPr/>
            </a:lvl1pPr>
          </a:lstStyle>
          <a:p>
            <a:fld id="{43C480F1-868A-42C6-B1D5-9793D6C959CF}" type="slidenum">
              <a:rPr lang="en-US" altLang="en-US"/>
              <a:pPr/>
              <a:t>‹#›</a:t>
            </a:fld>
            <a:endParaRPr lang="en-US" altLang="en-US"/>
          </a:p>
        </p:txBody>
      </p:sp>
    </p:spTree>
    <p:extLst>
      <p:ext uri="{BB962C8B-B14F-4D97-AF65-F5344CB8AC3E}">
        <p14:creationId xmlns:p14="http://schemas.microsoft.com/office/powerpoint/2010/main" val="376306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8768CF1-D1C2-4C2E-9999-859E56910C0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59EDADE-437C-4808-AEA8-C29097A580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20F0565-FD57-44AA-B2E2-00BB91470E44}"/>
              </a:ext>
            </a:extLst>
          </p:cNvPr>
          <p:cNvSpPr>
            <a:spLocks noGrp="1" noChangeArrowheads="1"/>
          </p:cNvSpPr>
          <p:nvPr>
            <p:ph type="sldNum" sz="quarter" idx="12"/>
          </p:nvPr>
        </p:nvSpPr>
        <p:spPr>
          <a:ln/>
        </p:spPr>
        <p:txBody>
          <a:bodyPr/>
          <a:lstStyle>
            <a:lvl1pPr>
              <a:defRPr/>
            </a:lvl1pPr>
          </a:lstStyle>
          <a:p>
            <a:fld id="{7DC78820-ED80-4F10-A6C5-E0A9E735D2DC}" type="slidenum">
              <a:rPr lang="en-US" altLang="en-US"/>
              <a:pPr/>
              <a:t>‹#›</a:t>
            </a:fld>
            <a:endParaRPr lang="en-US" altLang="en-US"/>
          </a:p>
        </p:txBody>
      </p:sp>
    </p:spTree>
    <p:extLst>
      <p:ext uri="{BB962C8B-B14F-4D97-AF65-F5344CB8AC3E}">
        <p14:creationId xmlns:p14="http://schemas.microsoft.com/office/powerpoint/2010/main" val="2369242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5007A6A-9670-45B2-8536-AB5BBF99E34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1F60EE5-E4BB-4E2A-91F4-EA84AFE690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EDE11F7-2B04-417F-BC3F-69EF1149C458}"/>
              </a:ext>
            </a:extLst>
          </p:cNvPr>
          <p:cNvSpPr>
            <a:spLocks noGrp="1" noChangeArrowheads="1"/>
          </p:cNvSpPr>
          <p:nvPr>
            <p:ph type="sldNum" sz="quarter" idx="12"/>
          </p:nvPr>
        </p:nvSpPr>
        <p:spPr>
          <a:ln/>
        </p:spPr>
        <p:txBody>
          <a:bodyPr/>
          <a:lstStyle>
            <a:lvl1pPr>
              <a:defRPr/>
            </a:lvl1pPr>
          </a:lstStyle>
          <a:p>
            <a:fld id="{28A9D4FE-F9DB-4621-8E14-FE52EAE08012}" type="slidenum">
              <a:rPr lang="en-US" altLang="en-US"/>
              <a:pPr/>
              <a:t>‹#›</a:t>
            </a:fld>
            <a:endParaRPr lang="en-US" altLang="en-US"/>
          </a:p>
        </p:txBody>
      </p:sp>
    </p:spTree>
    <p:extLst>
      <p:ext uri="{BB962C8B-B14F-4D97-AF65-F5344CB8AC3E}">
        <p14:creationId xmlns:p14="http://schemas.microsoft.com/office/powerpoint/2010/main" val="4002089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1EA0B6D-FD6D-4C61-98E1-AD3E20DEA3C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66BC000-1335-4263-9FB9-0FD02CB808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BFB0F7F-E514-42DA-B412-CCBF4FD0E63B}"/>
              </a:ext>
            </a:extLst>
          </p:cNvPr>
          <p:cNvSpPr>
            <a:spLocks noGrp="1" noChangeArrowheads="1"/>
          </p:cNvSpPr>
          <p:nvPr>
            <p:ph type="sldNum" sz="quarter" idx="12"/>
          </p:nvPr>
        </p:nvSpPr>
        <p:spPr>
          <a:ln/>
        </p:spPr>
        <p:txBody>
          <a:bodyPr/>
          <a:lstStyle>
            <a:lvl1pPr>
              <a:defRPr/>
            </a:lvl1pPr>
          </a:lstStyle>
          <a:p>
            <a:fld id="{6E401CDC-96D2-4970-B608-F5BEEE35E7C1}" type="slidenum">
              <a:rPr lang="en-US" altLang="en-US"/>
              <a:pPr/>
              <a:t>‹#›</a:t>
            </a:fld>
            <a:endParaRPr lang="en-US" altLang="en-US"/>
          </a:p>
        </p:txBody>
      </p:sp>
    </p:spTree>
    <p:extLst>
      <p:ext uri="{BB962C8B-B14F-4D97-AF65-F5344CB8AC3E}">
        <p14:creationId xmlns:p14="http://schemas.microsoft.com/office/powerpoint/2010/main" val="3694287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88866F8-BFBA-4455-BAAE-14B3157193A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5E8389C-F026-406F-A95E-772FD070EB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10C31D6-03BE-445D-A149-1F3595312BC4}"/>
              </a:ext>
            </a:extLst>
          </p:cNvPr>
          <p:cNvSpPr>
            <a:spLocks noGrp="1" noChangeArrowheads="1"/>
          </p:cNvSpPr>
          <p:nvPr>
            <p:ph type="sldNum" sz="quarter" idx="12"/>
          </p:nvPr>
        </p:nvSpPr>
        <p:spPr>
          <a:ln/>
        </p:spPr>
        <p:txBody>
          <a:bodyPr/>
          <a:lstStyle>
            <a:lvl1pPr>
              <a:defRPr/>
            </a:lvl1pPr>
          </a:lstStyle>
          <a:p>
            <a:fld id="{261F424A-F84B-44D3-B099-A328C396EDC4}" type="slidenum">
              <a:rPr lang="en-US" altLang="en-US"/>
              <a:pPr/>
              <a:t>‹#›</a:t>
            </a:fld>
            <a:endParaRPr lang="en-US" altLang="en-US"/>
          </a:p>
        </p:txBody>
      </p:sp>
    </p:spTree>
    <p:extLst>
      <p:ext uri="{BB962C8B-B14F-4D97-AF65-F5344CB8AC3E}">
        <p14:creationId xmlns:p14="http://schemas.microsoft.com/office/powerpoint/2010/main" val="2964873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7E9002F-649D-443D-8318-2F65D9CD4D9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E608883-1A37-48A8-ACC4-225483B9EC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B3A6532-496E-4D49-B906-6E02160F040E}"/>
              </a:ext>
            </a:extLst>
          </p:cNvPr>
          <p:cNvSpPr>
            <a:spLocks noGrp="1" noChangeArrowheads="1"/>
          </p:cNvSpPr>
          <p:nvPr>
            <p:ph type="sldNum" sz="quarter" idx="12"/>
          </p:nvPr>
        </p:nvSpPr>
        <p:spPr>
          <a:ln/>
        </p:spPr>
        <p:txBody>
          <a:bodyPr/>
          <a:lstStyle>
            <a:lvl1pPr>
              <a:defRPr/>
            </a:lvl1pPr>
          </a:lstStyle>
          <a:p>
            <a:fld id="{E2AF2654-3A83-48DB-A423-C60A2E0ECA18}" type="slidenum">
              <a:rPr lang="en-US" altLang="en-US"/>
              <a:pPr/>
              <a:t>‹#›</a:t>
            </a:fld>
            <a:endParaRPr lang="en-US" altLang="en-US"/>
          </a:p>
        </p:txBody>
      </p:sp>
    </p:spTree>
    <p:extLst>
      <p:ext uri="{BB962C8B-B14F-4D97-AF65-F5344CB8AC3E}">
        <p14:creationId xmlns:p14="http://schemas.microsoft.com/office/powerpoint/2010/main" val="673100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66F19F-AE2C-48BB-A413-110F8D8A1A5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60E54BA-77D5-499B-B112-6727047A40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6EE8100-5D39-4F6B-986E-691BDD5D5C2D}"/>
              </a:ext>
            </a:extLst>
          </p:cNvPr>
          <p:cNvSpPr>
            <a:spLocks noGrp="1" noChangeArrowheads="1"/>
          </p:cNvSpPr>
          <p:nvPr>
            <p:ph type="sldNum" sz="quarter" idx="12"/>
          </p:nvPr>
        </p:nvSpPr>
        <p:spPr>
          <a:ln/>
        </p:spPr>
        <p:txBody>
          <a:bodyPr/>
          <a:lstStyle>
            <a:lvl1pPr>
              <a:defRPr/>
            </a:lvl1pPr>
          </a:lstStyle>
          <a:p>
            <a:fld id="{87002924-B5A5-4053-9065-2090E8D108E2}" type="slidenum">
              <a:rPr lang="en-US" altLang="en-US"/>
              <a:pPr/>
              <a:t>‹#›</a:t>
            </a:fld>
            <a:endParaRPr lang="en-US" altLang="en-US"/>
          </a:p>
        </p:txBody>
      </p:sp>
    </p:spTree>
    <p:extLst>
      <p:ext uri="{BB962C8B-B14F-4D97-AF65-F5344CB8AC3E}">
        <p14:creationId xmlns:p14="http://schemas.microsoft.com/office/powerpoint/2010/main" val="3842950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525ADD8-A771-49AF-B2A8-B1F2FEDEC33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B4494FC-E0CF-4205-A417-E2D14A40ED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466F1B1-82D9-448A-BD97-3E5FE1C2DECA}"/>
              </a:ext>
            </a:extLst>
          </p:cNvPr>
          <p:cNvSpPr>
            <a:spLocks noGrp="1" noChangeArrowheads="1"/>
          </p:cNvSpPr>
          <p:nvPr>
            <p:ph type="sldNum" sz="quarter" idx="12"/>
          </p:nvPr>
        </p:nvSpPr>
        <p:spPr>
          <a:ln/>
        </p:spPr>
        <p:txBody>
          <a:bodyPr/>
          <a:lstStyle>
            <a:lvl1pPr>
              <a:defRPr/>
            </a:lvl1pPr>
          </a:lstStyle>
          <a:p>
            <a:fld id="{6C2EEE73-E8A1-4FFE-8791-2CA0E86CD4A2}" type="slidenum">
              <a:rPr lang="en-US" altLang="en-US"/>
              <a:pPr/>
              <a:t>‹#›</a:t>
            </a:fld>
            <a:endParaRPr lang="en-US" altLang="en-US"/>
          </a:p>
        </p:txBody>
      </p:sp>
    </p:spTree>
    <p:extLst>
      <p:ext uri="{BB962C8B-B14F-4D97-AF65-F5344CB8AC3E}">
        <p14:creationId xmlns:p14="http://schemas.microsoft.com/office/powerpoint/2010/main" val="3961975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BDCBA5A-1D3B-49B5-9331-FB20CD6B4DF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D4D503D-1800-4922-B59E-819112CBB1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FFA76D2-675A-4668-B3FA-70ABF175564D}"/>
              </a:ext>
            </a:extLst>
          </p:cNvPr>
          <p:cNvSpPr>
            <a:spLocks noGrp="1" noChangeArrowheads="1"/>
          </p:cNvSpPr>
          <p:nvPr>
            <p:ph type="sldNum" sz="quarter" idx="12"/>
          </p:nvPr>
        </p:nvSpPr>
        <p:spPr>
          <a:ln/>
        </p:spPr>
        <p:txBody>
          <a:bodyPr/>
          <a:lstStyle>
            <a:lvl1pPr>
              <a:defRPr/>
            </a:lvl1pPr>
          </a:lstStyle>
          <a:p>
            <a:fld id="{5C8BD529-F62E-41CB-BF3F-713F10403510}" type="slidenum">
              <a:rPr lang="en-US" altLang="en-US"/>
              <a:pPr/>
              <a:t>‹#›</a:t>
            </a:fld>
            <a:endParaRPr lang="en-US" altLang="en-US"/>
          </a:p>
        </p:txBody>
      </p:sp>
    </p:spTree>
    <p:extLst>
      <p:ext uri="{BB962C8B-B14F-4D97-AF65-F5344CB8AC3E}">
        <p14:creationId xmlns:p14="http://schemas.microsoft.com/office/powerpoint/2010/main" val="2503670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77A66C9-FAA1-43DF-A2C8-4A033876831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F058221-06B6-48BD-A389-7B156EB0F9C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D6EFFCD-1C1A-41B4-95AC-EE04CB3F61C2}"/>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55DC0C4B-A82D-4566-B34D-753B4F3127F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15A98DCE-E0AC-47EF-AE95-1CEF3764EFA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46E96DF-D8E6-4E69-80FE-2ECF89A605C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3E6D97C-5B08-4732-9E44-B9CAFF54CF8E}"/>
              </a:ext>
            </a:extLst>
          </p:cNvPr>
          <p:cNvSpPr>
            <a:spLocks noGrp="1" noChangeArrowheads="1"/>
          </p:cNvSpPr>
          <p:nvPr>
            <p:ph type="title"/>
          </p:nvPr>
        </p:nvSpPr>
        <p:spPr/>
        <p:txBody>
          <a:bodyPr/>
          <a:lstStyle/>
          <a:p>
            <a:pPr eaLnBrk="1" hangingPunct="1"/>
            <a:r>
              <a:rPr lang="en-US" altLang="en-US" sz="4000" b="1"/>
              <a:t>Chapter 4 – Atmospheric Pressure and wind</a:t>
            </a:r>
          </a:p>
        </p:txBody>
      </p:sp>
      <p:pic>
        <p:nvPicPr>
          <p:cNvPr id="2051" name="Picture 5" descr="Aguado_Figure_04_21c">
            <a:extLst>
              <a:ext uri="{FF2B5EF4-FFF2-40B4-BE49-F238E27FC236}">
                <a16:creationId xmlns:a16="http://schemas.microsoft.com/office/drawing/2014/main" id="{B479082F-C150-4EC7-A08F-475E6D883866}"/>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 y="1752600"/>
            <a:ext cx="4800600" cy="4527550"/>
          </a:xfrm>
          <a:noFill/>
        </p:spPr>
      </p:pic>
      <p:pic>
        <p:nvPicPr>
          <p:cNvPr id="2052" name="Picture 6" descr="Aguado_Figure_04_17b">
            <a:extLst>
              <a:ext uri="{FF2B5EF4-FFF2-40B4-BE49-F238E27FC236}">
                <a16:creationId xmlns:a16="http://schemas.microsoft.com/office/drawing/2014/main" id="{B8DCA6D2-6ACC-4524-8AEE-DA0D722C4D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752600"/>
            <a:ext cx="388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32022C9-6B19-4632-9965-C03F3E202523}"/>
              </a:ext>
            </a:extLst>
          </p:cNvPr>
          <p:cNvSpPr>
            <a:spLocks noGrp="1" noChangeArrowheads="1"/>
          </p:cNvSpPr>
          <p:nvPr>
            <p:ph type="title"/>
          </p:nvPr>
        </p:nvSpPr>
        <p:spPr/>
        <p:txBody>
          <a:bodyPr/>
          <a:lstStyle/>
          <a:p>
            <a:pPr eaLnBrk="1" hangingPunct="1"/>
            <a:r>
              <a:rPr lang="en-US" altLang="en-US"/>
              <a:t>Atmospheric Pressure</a:t>
            </a:r>
          </a:p>
        </p:txBody>
      </p:sp>
      <p:sp>
        <p:nvSpPr>
          <p:cNvPr id="11267" name="Rectangle 3">
            <a:extLst>
              <a:ext uri="{FF2B5EF4-FFF2-40B4-BE49-F238E27FC236}">
                <a16:creationId xmlns:a16="http://schemas.microsoft.com/office/drawing/2014/main" id="{63A89BE3-3FCB-4D1B-9135-83C48569482D}"/>
              </a:ext>
            </a:extLst>
          </p:cNvPr>
          <p:cNvSpPr>
            <a:spLocks noGrp="1" noChangeArrowheads="1"/>
          </p:cNvSpPr>
          <p:nvPr>
            <p:ph type="body" idx="1"/>
          </p:nvPr>
        </p:nvSpPr>
        <p:spPr/>
        <p:txBody>
          <a:bodyPr/>
          <a:lstStyle/>
          <a:p>
            <a:pPr eaLnBrk="1" hangingPunct="1"/>
            <a:r>
              <a:rPr lang="en-US" altLang="en-US"/>
              <a:t>The nature of atmospheric pressure explains much, including:</a:t>
            </a:r>
          </a:p>
          <a:p>
            <a:pPr eaLnBrk="1" hangingPunct="1">
              <a:buFontTx/>
              <a:buNone/>
            </a:pPr>
            <a:r>
              <a:rPr lang="en-US" altLang="en-US"/>
              <a:t>		</a:t>
            </a:r>
            <a:r>
              <a:rPr lang="en-US" altLang="en-US" sz="2600"/>
              <a:t>1)  My exploding bag of chips</a:t>
            </a:r>
          </a:p>
          <a:p>
            <a:pPr eaLnBrk="1" hangingPunct="1">
              <a:buFontTx/>
              <a:buNone/>
            </a:pPr>
            <a:r>
              <a:rPr lang="en-US" altLang="en-US" sz="2600"/>
              <a:t>		2)  The gravity-defying upside-down cup of </a:t>
            </a:r>
          </a:p>
          <a:p>
            <a:pPr eaLnBrk="1" hangingPunct="1">
              <a:buFontTx/>
              <a:buNone/>
            </a:pPr>
            <a:r>
              <a:rPr lang="en-US" altLang="en-US" sz="2600"/>
              <a:t>               water (and the straw trick)</a:t>
            </a:r>
          </a:p>
          <a:p>
            <a:pPr eaLnBrk="1" hangingPunct="1">
              <a:buFontTx/>
              <a:buNone/>
            </a:pPr>
            <a:r>
              <a:rPr lang="en-US" altLang="en-US" sz="2600"/>
              <a:t>		3)  Why flight attendants aren’t worried about  </a:t>
            </a:r>
          </a:p>
          <a:p>
            <a:pPr eaLnBrk="1" hangingPunct="1">
              <a:buFontTx/>
              <a:buNone/>
            </a:pPr>
            <a:r>
              <a:rPr lang="en-US" altLang="en-US" sz="2600"/>
              <a:t>               airplane doors being opened at cruising </a:t>
            </a:r>
          </a:p>
          <a:p>
            <a:pPr eaLnBrk="1" hangingPunct="1">
              <a:buFontTx/>
              <a:buNone/>
            </a:pPr>
            <a:r>
              <a:rPr lang="en-US" altLang="en-US" sz="2600"/>
              <a:t>               altitude</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A77292D0-9F6F-43D4-9E01-7FF7024B2A38}"/>
              </a:ext>
            </a:extLst>
          </p:cNvPr>
          <p:cNvSpPr>
            <a:spLocks noGrp="1" noChangeArrowheads="1"/>
          </p:cNvSpPr>
          <p:nvPr>
            <p:ph type="title"/>
          </p:nvPr>
        </p:nvSpPr>
        <p:spPr/>
        <p:txBody>
          <a:bodyPr/>
          <a:lstStyle/>
          <a:p>
            <a:pPr eaLnBrk="1" hangingPunct="1"/>
            <a:r>
              <a:rPr lang="en-US" altLang="en-US"/>
              <a:t>Observation Station Model</a:t>
            </a:r>
          </a:p>
        </p:txBody>
      </p:sp>
      <p:sp>
        <p:nvSpPr>
          <p:cNvPr id="104451" name="Rectangle 3">
            <a:extLst>
              <a:ext uri="{FF2B5EF4-FFF2-40B4-BE49-F238E27FC236}">
                <a16:creationId xmlns:a16="http://schemas.microsoft.com/office/drawing/2014/main" id="{D8D22B42-C715-4DB5-AAB9-E412F48DDF4E}"/>
              </a:ext>
            </a:extLst>
          </p:cNvPr>
          <p:cNvSpPr>
            <a:spLocks noGrp="1" noChangeArrowheads="1"/>
          </p:cNvSpPr>
          <p:nvPr>
            <p:ph type="body" idx="1"/>
          </p:nvPr>
        </p:nvSpPr>
        <p:spPr/>
        <p:txBody>
          <a:bodyPr/>
          <a:lstStyle/>
          <a:p>
            <a:pPr eaLnBrk="1" hangingPunct="1"/>
            <a:r>
              <a:rPr lang="en-US" altLang="en-US"/>
              <a:t>Observations are plotted on surface and upper-air maps in the following form:</a:t>
            </a:r>
          </a:p>
          <a:p>
            <a:pPr eaLnBrk="1" hangingPunct="1"/>
            <a:endParaRPr lang="en-US" altLang="en-US"/>
          </a:p>
          <a:p>
            <a:pPr algn="ctr" eaLnBrk="1" hangingPunct="1">
              <a:buFontTx/>
              <a:buNone/>
            </a:pPr>
            <a:r>
              <a:rPr lang="en-US" altLang="en-US" u="sng"/>
              <a:t>Surface</a:t>
            </a:r>
          </a:p>
        </p:txBody>
      </p:sp>
      <p:sp>
        <p:nvSpPr>
          <p:cNvPr id="104452" name="Oval 4">
            <a:extLst>
              <a:ext uri="{FF2B5EF4-FFF2-40B4-BE49-F238E27FC236}">
                <a16:creationId xmlns:a16="http://schemas.microsoft.com/office/drawing/2014/main" id="{0E391E50-2B7D-4EAA-9C23-9015FB08F9C0}"/>
              </a:ext>
            </a:extLst>
          </p:cNvPr>
          <p:cNvSpPr>
            <a:spLocks noChangeArrowheads="1"/>
          </p:cNvSpPr>
          <p:nvPr/>
        </p:nvSpPr>
        <p:spPr bwMode="auto">
          <a:xfrm>
            <a:off x="4267200" y="5334000"/>
            <a:ext cx="457200" cy="4572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4453" name="Line 5">
            <a:extLst>
              <a:ext uri="{FF2B5EF4-FFF2-40B4-BE49-F238E27FC236}">
                <a16:creationId xmlns:a16="http://schemas.microsoft.com/office/drawing/2014/main" id="{46C6C37B-32D4-47AC-B0FC-F742D9175E14}"/>
              </a:ext>
            </a:extLst>
          </p:cNvPr>
          <p:cNvSpPr>
            <a:spLocks noChangeShapeType="1"/>
          </p:cNvSpPr>
          <p:nvPr/>
        </p:nvSpPr>
        <p:spPr bwMode="auto">
          <a:xfrm flipV="1">
            <a:off x="4648200" y="4572000"/>
            <a:ext cx="8382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4" name="Line 6">
            <a:extLst>
              <a:ext uri="{FF2B5EF4-FFF2-40B4-BE49-F238E27FC236}">
                <a16:creationId xmlns:a16="http://schemas.microsoft.com/office/drawing/2014/main" id="{14C58242-273D-4319-8ED4-94A5224E8BD6}"/>
              </a:ext>
            </a:extLst>
          </p:cNvPr>
          <p:cNvSpPr>
            <a:spLocks noChangeShapeType="1"/>
          </p:cNvSpPr>
          <p:nvPr/>
        </p:nvSpPr>
        <p:spPr bwMode="auto">
          <a:xfrm>
            <a:off x="5486400" y="4572000"/>
            <a:ext cx="381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5" name="Line 8">
            <a:extLst>
              <a:ext uri="{FF2B5EF4-FFF2-40B4-BE49-F238E27FC236}">
                <a16:creationId xmlns:a16="http://schemas.microsoft.com/office/drawing/2014/main" id="{BE90C609-E352-41E4-B646-4C7530352A73}"/>
              </a:ext>
            </a:extLst>
          </p:cNvPr>
          <p:cNvSpPr>
            <a:spLocks noChangeShapeType="1"/>
          </p:cNvSpPr>
          <p:nvPr/>
        </p:nvSpPr>
        <p:spPr bwMode="auto">
          <a:xfrm>
            <a:off x="5410200" y="4648200"/>
            <a:ext cx="381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6" name="Line 9">
            <a:extLst>
              <a:ext uri="{FF2B5EF4-FFF2-40B4-BE49-F238E27FC236}">
                <a16:creationId xmlns:a16="http://schemas.microsoft.com/office/drawing/2014/main" id="{429F8444-1544-45DE-A8EA-E4CEF7856CB5}"/>
              </a:ext>
            </a:extLst>
          </p:cNvPr>
          <p:cNvSpPr>
            <a:spLocks noChangeShapeType="1"/>
          </p:cNvSpPr>
          <p:nvPr/>
        </p:nvSpPr>
        <p:spPr bwMode="auto">
          <a:xfrm>
            <a:off x="5334000" y="47244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7" name="Text Box 10">
            <a:extLst>
              <a:ext uri="{FF2B5EF4-FFF2-40B4-BE49-F238E27FC236}">
                <a16:creationId xmlns:a16="http://schemas.microsoft.com/office/drawing/2014/main" id="{8C6F374D-CAC0-4FD6-AD7F-ED16780B2CA3}"/>
              </a:ext>
            </a:extLst>
          </p:cNvPr>
          <p:cNvSpPr txBox="1">
            <a:spLocks noChangeArrowheads="1"/>
          </p:cNvSpPr>
          <p:nvPr/>
        </p:nvSpPr>
        <p:spPr bwMode="auto">
          <a:xfrm>
            <a:off x="4724400" y="5181600"/>
            <a:ext cx="625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t>989</a:t>
            </a:r>
          </a:p>
        </p:txBody>
      </p:sp>
      <p:sp>
        <p:nvSpPr>
          <p:cNvPr id="104458" name="Text Box 11">
            <a:extLst>
              <a:ext uri="{FF2B5EF4-FFF2-40B4-BE49-F238E27FC236}">
                <a16:creationId xmlns:a16="http://schemas.microsoft.com/office/drawing/2014/main" id="{DBAB77FE-78F3-4779-BBCB-2BCDCB97E759}"/>
              </a:ext>
            </a:extLst>
          </p:cNvPr>
          <p:cNvSpPr txBox="1">
            <a:spLocks noChangeArrowheads="1"/>
          </p:cNvSpPr>
          <p:nvPr/>
        </p:nvSpPr>
        <p:spPr bwMode="auto">
          <a:xfrm>
            <a:off x="3886200" y="5638800"/>
            <a:ext cx="625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t>36</a:t>
            </a:r>
          </a:p>
        </p:txBody>
      </p:sp>
      <p:sp>
        <p:nvSpPr>
          <p:cNvPr id="104459" name="Text Box 12">
            <a:extLst>
              <a:ext uri="{FF2B5EF4-FFF2-40B4-BE49-F238E27FC236}">
                <a16:creationId xmlns:a16="http://schemas.microsoft.com/office/drawing/2014/main" id="{442F93AD-30F8-4BB3-B31E-458370F73F0F}"/>
              </a:ext>
            </a:extLst>
          </p:cNvPr>
          <p:cNvSpPr txBox="1">
            <a:spLocks noChangeArrowheads="1"/>
          </p:cNvSpPr>
          <p:nvPr/>
        </p:nvSpPr>
        <p:spPr bwMode="auto">
          <a:xfrm>
            <a:off x="3886200" y="5181600"/>
            <a:ext cx="625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t>59</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2A7330C7-A602-4F3B-8E43-9420D8D7ABF3}"/>
              </a:ext>
            </a:extLst>
          </p:cNvPr>
          <p:cNvSpPr>
            <a:spLocks noGrp="1" noChangeArrowheads="1"/>
          </p:cNvSpPr>
          <p:nvPr>
            <p:ph type="title"/>
          </p:nvPr>
        </p:nvSpPr>
        <p:spPr/>
        <p:txBody>
          <a:bodyPr/>
          <a:lstStyle/>
          <a:p>
            <a:pPr eaLnBrk="1" hangingPunct="1"/>
            <a:r>
              <a:rPr lang="en-US" altLang="en-US"/>
              <a:t>Observation Station Model</a:t>
            </a:r>
          </a:p>
        </p:txBody>
      </p:sp>
      <p:sp>
        <p:nvSpPr>
          <p:cNvPr id="105475" name="Rectangle 3">
            <a:extLst>
              <a:ext uri="{FF2B5EF4-FFF2-40B4-BE49-F238E27FC236}">
                <a16:creationId xmlns:a16="http://schemas.microsoft.com/office/drawing/2014/main" id="{481D7700-2F6C-459C-B0C8-09C8C770EA77}"/>
              </a:ext>
            </a:extLst>
          </p:cNvPr>
          <p:cNvSpPr>
            <a:spLocks noGrp="1" noChangeArrowheads="1"/>
          </p:cNvSpPr>
          <p:nvPr>
            <p:ph type="body" idx="1"/>
          </p:nvPr>
        </p:nvSpPr>
        <p:spPr/>
        <p:txBody>
          <a:bodyPr/>
          <a:lstStyle/>
          <a:p>
            <a:pPr eaLnBrk="1" hangingPunct="1"/>
            <a:r>
              <a:rPr lang="en-US" altLang="en-US"/>
              <a:t>Observations are plotted on surface and upper-air maps in the following form:</a:t>
            </a:r>
          </a:p>
          <a:p>
            <a:pPr eaLnBrk="1" hangingPunct="1"/>
            <a:endParaRPr lang="en-US" altLang="en-US"/>
          </a:p>
          <a:p>
            <a:pPr algn="ctr" eaLnBrk="1" hangingPunct="1">
              <a:buFontTx/>
              <a:buNone/>
            </a:pPr>
            <a:r>
              <a:rPr lang="en-US" altLang="en-US" u="sng"/>
              <a:t>Surface</a:t>
            </a:r>
          </a:p>
        </p:txBody>
      </p:sp>
      <p:sp>
        <p:nvSpPr>
          <p:cNvPr id="105476" name="Oval 4">
            <a:extLst>
              <a:ext uri="{FF2B5EF4-FFF2-40B4-BE49-F238E27FC236}">
                <a16:creationId xmlns:a16="http://schemas.microsoft.com/office/drawing/2014/main" id="{D072469C-3FFC-4BD4-AE11-6635AC2E1B29}"/>
              </a:ext>
            </a:extLst>
          </p:cNvPr>
          <p:cNvSpPr>
            <a:spLocks noChangeArrowheads="1"/>
          </p:cNvSpPr>
          <p:nvPr/>
        </p:nvSpPr>
        <p:spPr bwMode="auto">
          <a:xfrm>
            <a:off x="4267200" y="5334000"/>
            <a:ext cx="457200" cy="4572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5477" name="Line 5">
            <a:extLst>
              <a:ext uri="{FF2B5EF4-FFF2-40B4-BE49-F238E27FC236}">
                <a16:creationId xmlns:a16="http://schemas.microsoft.com/office/drawing/2014/main" id="{D94950FF-C261-4027-A272-7901598189B2}"/>
              </a:ext>
            </a:extLst>
          </p:cNvPr>
          <p:cNvSpPr>
            <a:spLocks noChangeShapeType="1"/>
          </p:cNvSpPr>
          <p:nvPr/>
        </p:nvSpPr>
        <p:spPr bwMode="auto">
          <a:xfrm flipV="1">
            <a:off x="4648200" y="4572000"/>
            <a:ext cx="8382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78" name="Line 6">
            <a:extLst>
              <a:ext uri="{FF2B5EF4-FFF2-40B4-BE49-F238E27FC236}">
                <a16:creationId xmlns:a16="http://schemas.microsoft.com/office/drawing/2014/main" id="{7CB1FC2A-74B1-4B66-B187-093F93E1F140}"/>
              </a:ext>
            </a:extLst>
          </p:cNvPr>
          <p:cNvSpPr>
            <a:spLocks noChangeShapeType="1"/>
          </p:cNvSpPr>
          <p:nvPr/>
        </p:nvSpPr>
        <p:spPr bwMode="auto">
          <a:xfrm>
            <a:off x="5486400" y="4572000"/>
            <a:ext cx="381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79" name="Line 7">
            <a:extLst>
              <a:ext uri="{FF2B5EF4-FFF2-40B4-BE49-F238E27FC236}">
                <a16:creationId xmlns:a16="http://schemas.microsoft.com/office/drawing/2014/main" id="{C784ABDD-848B-4DBD-ABDE-96CAD79E7BAC}"/>
              </a:ext>
            </a:extLst>
          </p:cNvPr>
          <p:cNvSpPr>
            <a:spLocks noChangeShapeType="1"/>
          </p:cNvSpPr>
          <p:nvPr/>
        </p:nvSpPr>
        <p:spPr bwMode="auto">
          <a:xfrm>
            <a:off x="5410200" y="4648200"/>
            <a:ext cx="381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80" name="Line 8">
            <a:extLst>
              <a:ext uri="{FF2B5EF4-FFF2-40B4-BE49-F238E27FC236}">
                <a16:creationId xmlns:a16="http://schemas.microsoft.com/office/drawing/2014/main" id="{3420F58F-4188-47A0-A4D3-E542113A4D2B}"/>
              </a:ext>
            </a:extLst>
          </p:cNvPr>
          <p:cNvSpPr>
            <a:spLocks noChangeShapeType="1"/>
          </p:cNvSpPr>
          <p:nvPr/>
        </p:nvSpPr>
        <p:spPr bwMode="auto">
          <a:xfrm>
            <a:off x="5334000" y="47244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81" name="Text Box 9">
            <a:extLst>
              <a:ext uri="{FF2B5EF4-FFF2-40B4-BE49-F238E27FC236}">
                <a16:creationId xmlns:a16="http://schemas.microsoft.com/office/drawing/2014/main" id="{FC655A6C-19AF-4BA1-B707-E31832A3A383}"/>
              </a:ext>
            </a:extLst>
          </p:cNvPr>
          <p:cNvSpPr txBox="1">
            <a:spLocks noChangeArrowheads="1"/>
          </p:cNvSpPr>
          <p:nvPr/>
        </p:nvSpPr>
        <p:spPr bwMode="auto">
          <a:xfrm>
            <a:off x="4724400" y="5181600"/>
            <a:ext cx="625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t>989</a:t>
            </a:r>
          </a:p>
        </p:txBody>
      </p:sp>
      <p:sp>
        <p:nvSpPr>
          <p:cNvPr id="105482" name="Text Box 10">
            <a:extLst>
              <a:ext uri="{FF2B5EF4-FFF2-40B4-BE49-F238E27FC236}">
                <a16:creationId xmlns:a16="http://schemas.microsoft.com/office/drawing/2014/main" id="{DBD45CB8-BE98-448C-A8C4-F774FD86690D}"/>
              </a:ext>
            </a:extLst>
          </p:cNvPr>
          <p:cNvSpPr txBox="1">
            <a:spLocks noChangeArrowheads="1"/>
          </p:cNvSpPr>
          <p:nvPr/>
        </p:nvSpPr>
        <p:spPr bwMode="auto">
          <a:xfrm>
            <a:off x="3886200" y="5638800"/>
            <a:ext cx="625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t>36</a:t>
            </a:r>
          </a:p>
        </p:txBody>
      </p:sp>
      <p:sp>
        <p:nvSpPr>
          <p:cNvPr id="105483" name="Text Box 11">
            <a:extLst>
              <a:ext uri="{FF2B5EF4-FFF2-40B4-BE49-F238E27FC236}">
                <a16:creationId xmlns:a16="http://schemas.microsoft.com/office/drawing/2014/main" id="{F393BBD9-7CC6-4720-8F0A-8017747CCA07}"/>
              </a:ext>
            </a:extLst>
          </p:cNvPr>
          <p:cNvSpPr txBox="1">
            <a:spLocks noChangeArrowheads="1"/>
          </p:cNvSpPr>
          <p:nvPr/>
        </p:nvSpPr>
        <p:spPr bwMode="auto">
          <a:xfrm>
            <a:off x="3886200" y="5181600"/>
            <a:ext cx="625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t>59</a:t>
            </a:r>
          </a:p>
        </p:txBody>
      </p:sp>
      <p:sp>
        <p:nvSpPr>
          <p:cNvPr id="105484" name="Text Box 12">
            <a:extLst>
              <a:ext uri="{FF2B5EF4-FFF2-40B4-BE49-F238E27FC236}">
                <a16:creationId xmlns:a16="http://schemas.microsoft.com/office/drawing/2014/main" id="{CBFF302D-94D7-4F4D-803B-B805E90A459E}"/>
              </a:ext>
            </a:extLst>
          </p:cNvPr>
          <p:cNvSpPr txBox="1">
            <a:spLocks noChangeArrowheads="1"/>
          </p:cNvSpPr>
          <p:nvPr/>
        </p:nvSpPr>
        <p:spPr bwMode="auto">
          <a:xfrm>
            <a:off x="990600" y="4495800"/>
            <a:ext cx="2301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Temperature (</a:t>
            </a:r>
            <a:r>
              <a:rPr lang="en-US" altLang="en-US" baseline="30000"/>
              <a:t>o</a:t>
            </a:r>
            <a:r>
              <a:rPr lang="en-US" altLang="en-US"/>
              <a:t>F)</a:t>
            </a:r>
          </a:p>
        </p:txBody>
      </p:sp>
      <p:sp>
        <p:nvSpPr>
          <p:cNvPr id="105485" name="Text Box 13">
            <a:extLst>
              <a:ext uri="{FF2B5EF4-FFF2-40B4-BE49-F238E27FC236}">
                <a16:creationId xmlns:a16="http://schemas.microsoft.com/office/drawing/2014/main" id="{0281020E-1813-48CD-8EC5-6F732163398C}"/>
              </a:ext>
            </a:extLst>
          </p:cNvPr>
          <p:cNvSpPr txBox="1">
            <a:spLocks noChangeArrowheads="1"/>
          </p:cNvSpPr>
          <p:nvPr/>
        </p:nvSpPr>
        <p:spPr bwMode="auto">
          <a:xfrm>
            <a:off x="1066800" y="60960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Dew point temperature (</a:t>
            </a:r>
            <a:r>
              <a:rPr lang="en-US" altLang="en-US" baseline="30000"/>
              <a:t>o</a:t>
            </a:r>
            <a:r>
              <a:rPr lang="en-US" altLang="en-US"/>
              <a:t>F)</a:t>
            </a:r>
          </a:p>
        </p:txBody>
      </p:sp>
      <p:sp>
        <p:nvSpPr>
          <p:cNvPr id="105486" name="Text Box 14">
            <a:extLst>
              <a:ext uri="{FF2B5EF4-FFF2-40B4-BE49-F238E27FC236}">
                <a16:creationId xmlns:a16="http://schemas.microsoft.com/office/drawing/2014/main" id="{2D5FD225-EEA5-48BF-9FF6-648950957504}"/>
              </a:ext>
            </a:extLst>
          </p:cNvPr>
          <p:cNvSpPr txBox="1">
            <a:spLocks noChangeArrowheads="1"/>
          </p:cNvSpPr>
          <p:nvPr/>
        </p:nvSpPr>
        <p:spPr bwMode="auto">
          <a:xfrm>
            <a:off x="5638800" y="5562600"/>
            <a:ext cx="220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Sea level pressure</a:t>
            </a:r>
          </a:p>
          <a:p>
            <a:pPr eaLnBrk="1" hangingPunct="1"/>
            <a:r>
              <a:rPr lang="en-US" altLang="en-US"/>
              <a:t>(mb)</a:t>
            </a:r>
          </a:p>
        </p:txBody>
      </p:sp>
      <p:sp>
        <p:nvSpPr>
          <p:cNvPr id="105487" name="Text Box 15">
            <a:extLst>
              <a:ext uri="{FF2B5EF4-FFF2-40B4-BE49-F238E27FC236}">
                <a16:creationId xmlns:a16="http://schemas.microsoft.com/office/drawing/2014/main" id="{82ED2A65-50BF-4621-A091-4D98102D2FAF}"/>
              </a:ext>
            </a:extLst>
          </p:cNvPr>
          <p:cNvSpPr txBox="1">
            <a:spLocks noChangeArrowheads="1"/>
          </p:cNvSpPr>
          <p:nvPr/>
        </p:nvSpPr>
        <p:spPr bwMode="auto">
          <a:xfrm>
            <a:off x="6248400" y="3657600"/>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Wind speed and direction</a:t>
            </a:r>
          </a:p>
          <a:p>
            <a:pPr eaLnBrk="1" hangingPunct="1"/>
            <a:r>
              <a:rPr lang="en-US" altLang="en-US"/>
              <a:t>          (knots)</a:t>
            </a:r>
          </a:p>
        </p:txBody>
      </p:sp>
      <p:sp>
        <p:nvSpPr>
          <p:cNvPr id="105488" name="Line 16">
            <a:extLst>
              <a:ext uri="{FF2B5EF4-FFF2-40B4-BE49-F238E27FC236}">
                <a16:creationId xmlns:a16="http://schemas.microsoft.com/office/drawing/2014/main" id="{149FAB9E-579D-42CF-825C-EDBE56C31A9D}"/>
              </a:ext>
            </a:extLst>
          </p:cNvPr>
          <p:cNvSpPr>
            <a:spLocks noChangeShapeType="1"/>
          </p:cNvSpPr>
          <p:nvPr/>
        </p:nvSpPr>
        <p:spPr bwMode="auto">
          <a:xfrm>
            <a:off x="2895600" y="4800600"/>
            <a:ext cx="838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489" name="Line 17">
            <a:extLst>
              <a:ext uri="{FF2B5EF4-FFF2-40B4-BE49-F238E27FC236}">
                <a16:creationId xmlns:a16="http://schemas.microsoft.com/office/drawing/2014/main" id="{67033E26-04E0-462E-A6F9-76CB674A74C9}"/>
              </a:ext>
            </a:extLst>
          </p:cNvPr>
          <p:cNvSpPr>
            <a:spLocks noChangeShapeType="1"/>
          </p:cNvSpPr>
          <p:nvPr/>
        </p:nvSpPr>
        <p:spPr bwMode="auto">
          <a:xfrm flipV="1">
            <a:off x="2590800" y="5867400"/>
            <a:ext cx="1219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490" name="Line 18">
            <a:extLst>
              <a:ext uri="{FF2B5EF4-FFF2-40B4-BE49-F238E27FC236}">
                <a16:creationId xmlns:a16="http://schemas.microsoft.com/office/drawing/2014/main" id="{D1C66137-2230-4F86-8139-BAF209461B44}"/>
              </a:ext>
            </a:extLst>
          </p:cNvPr>
          <p:cNvSpPr>
            <a:spLocks noChangeShapeType="1"/>
          </p:cNvSpPr>
          <p:nvPr/>
        </p:nvSpPr>
        <p:spPr bwMode="auto">
          <a:xfrm flipH="1">
            <a:off x="5715000" y="4114800"/>
            <a:ext cx="990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491" name="Line 19">
            <a:extLst>
              <a:ext uri="{FF2B5EF4-FFF2-40B4-BE49-F238E27FC236}">
                <a16:creationId xmlns:a16="http://schemas.microsoft.com/office/drawing/2014/main" id="{7D3EBBD5-DA3F-47C5-9289-68C886109464}"/>
              </a:ext>
            </a:extLst>
          </p:cNvPr>
          <p:cNvSpPr>
            <a:spLocks noChangeShapeType="1"/>
          </p:cNvSpPr>
          <p:nvPr/>
        </p:nvSpPr>
        <p:spPr bwMode="auto">
          <a:xfrm flipH="1" flipV="1">
            <a:off x="5105400" y="5486400"/>
            <a:ext cx="457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492" name="Text Box 20">
            <a:extLst>
              <a:ext uri="{FF2B5EF4-FFF2-40B4-BE49-F238E27FC236}">
                <a16:creationId xmlns:a16="http://schemas.microsoft.com/office/drawing/2014/main" id="{5F2E6E67-7DD0-4C29-A3FA-2C92DCAA383C}"/>
              </a:ext>
            </a:extLst>
          </p:cNvPr>
          <p:cNvSpPr txBox="1">
            <a:spLocks noChangeArrowheads="1"/>
          </p:cNvSpPr>
          <p:nvPr/>
        </p:nvSpPr>
        <p:spPr bwMode="auto">
          <a:xfrm>
            <a:off x="4343400" y="6491288"/>
            <a:ext cx="3581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Cloud cover (see page 22 in text)</a:t>
            </a:r>
          </a:p>
        </p:txBody>
      </p:sp>
      <p:sp>
        <p:nvSpPr>
          <p:cNvPr id="105493" name="Line 21">
            <a:extLst>
              <a:ext uri="{FF2B5EF4-FFF2-40B4-BE49-F238E27FC236}">
                <a16:creationId xmlns:a16="http://schemas.microsoft.com/office/drawing/2014/main" id="{24A601B0-A07E-4C01-8B99-D5CD5698795B}"/>
              </a:ext>
            </a:extLst>
          </p:cNvPr>
          <p:cNvSpPr>
            <a:spLocks noChangeShapeType="1"/>
          </p:cNvSpPr>
          <p:nvPr/>
        </p:nvSpPr>
        <p:spPr bwMode="auto">
          <a:xfrm flipH="1" flipV="1">
            <a:off x="4724400" y="5867400"/>
            <a:ext cx="4572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494" name="Text Box 22">
            <a:extLst>
              <a:ext uri="{FF2B5EF4-FFF2-40B4-BE49-F238E27FC236}">
                <a16:creationId xmlns:a16="http://schemas.microsoft.com/office/drawing/2014/main" id="{EADBEDD3-C446-47CB-93B6-A4D7258953EF}"/>
              </a:ext>
            </a:extLst>
          </p:cNvPr>
          <p:cNvSpPr txBox="1">
            <a:spLocks noChangeArrowheads="1"/>
          </p:cNvSpPr>
          <p:nvPr/>
        </p:nvSpPr>
        <p:spPr bwMode="auto">
          <a:xfrm>
            <a:off x="7756525" y="4572000"/>
            <a:ext cx="1387475" cy="1812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t>If slp&gt;500 place “9” in front, if slp&lt;500 place “10” in front, then divide by 10</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FFB218D5-08FB-4D49-B3F4-E3AB971ECE8F}"/>
              </a:ext>
            </a:extLst>
          </p:cNvPr>
          <p:cNvSpPr>
            <a:spLocks noGrp="1" noChangeArrowheads="1"/>
          </p:cNvSpPr>
          <p:nvPr>
            <p:ph type="title"/>
          </p:nvPr>
        </p:nvSpPr>
        <p:spPr/>
        <p:txBody>
          <a:bodyPr/>
          <a:lstStyle/>
          <a:p>
            <a:pPr eaLnBrk="1" hangingPunct="1"/>
            <a:r>
              <a:rPr lang="en-US" altLang="en-US"/>
              <a:t>Observation Station Model</a:t>
            </a:r>
          </a:p>
        </p:txBody>
      </p:sp>
      <p:sp>
        <p:nvSpPr>
          <p:cNvPr id="106499" name="Rectangle 3">
            <a:extLst>
              <a:ext uri="{FF2B5EF4-FFF2-40B4-BE49-F238E27FC236}">
                <a16:creationId xmlns:a16="http://schemas.microsoft.com/office/drawing/2014/main" id="{E874FA98-EEF5-4A81-AFC0-3877F01A2BA7}"/>
              </a:ext>
            </a:extLst>
          </p:cNvPr>
          <p:cNvSpPr>
            <a:spLocks noGrp="1" noChangeArrowheads="1"/>
          </p:cNvSpPr>
          <p:nvPr>
            <p:ph type="body" idx="1"/>
          </p:nvPr>
        </p:nvSpPr>
        <p:spPr/>
        <p:txBody>
          <a:bodyPr/>
          <a:lstStyle/>
          <a:p>
            <a:pPr eaLnBrk="1" hangingPunct="1"/>
            <a:r>
              <a:rPr lang="en-US" altLang="en-US"/>
              <a:t>Observations are plotted on surface and upper-air maps in the following form:</a:t>
            </a:r>
          </a:p>
          <a:p>
            <a:pPr eaLnBrk="1" hangingPunct="1"/>
            <a:endParaRPr lang="en-US" altLang="en-US"/>
          </a:p>
          <a:p>
            <a:pPr algn="ctr" eaLnBrk="1" hangingPunct="1">
              <a:buFontTx/>
              <a:buNone/>
            </a:pPr>
            <a:r>
              <a:rPr lang="en-US" altLang="en-US" u="sng"/>
              <a:t>Upper air (500mb)</a:t>
            </a:r>
          </a:p>
        </p:txBody>
      </p:sp>
      <p:sp>
        <p:nvSpPr>
          <p:cNvPr id="106500" name="Line 5">
            <a:extLst>
              <a:ext uri="{FF2B5EF4-FFF2-40B4-BE49-F238E27FC236}">
                <a16:creationId xmlns:a16="http://schemas.microsoft.com/office/drawing/2014/main" id="{AC8FE5DA-7EAF-42FA-8AFF-BC6AA71A2AAF}"/>
              </a:ext>
            </a:extLst>
          </p:cNvPr>
          <p:cNvSpPr>
            <a:spLocks noChangeShapeType="1"/>
          </p:cNvSpPr>
          <p:nvPr/>
        </p:nvSpPr>
        <p:spPr bwMode="auto">
          <a:xfrm flipH="1" flipV="1">
            <a:off x="2514600" y="5562600"/>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1" name="Text Box 6">
            <a:extLst>
              <a:ext uri="{FF2B5EF4-FFF2-40B4-BE49-F238E27FC236}">
                <a16:creationId xmlns:a16="http://schemas.microsoft.com/office/drawing/2014/main" id="{CBD9FC1C-ED48-4D34-AB63-10553D9DFDC3}"/>
              </a:ext>
            </a:extLst>
          </p:cNvPr>
          <p:cNvSpPr txBox="1">
            <a:spLocks noChangeArrowheads="1"/>
          </p:cNvSpPr>
          <p:nvPr/>
        </p:nvSpPr>
        <p:spPr bwMode="auto">
          <a:xfrm>
            <a:off x="4724400" y="5181600"/>
            <a:ext cx="625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t>540</a:t>
            </a:r>
          </a:p>
        </p:txBody>
      </p:sp>
      <p:sp>
        <p:nvSpPr>
          <p:cNvPr id="106502" name="Text Box 7">
            <a:extLst>
              <a:ext uri="{FF2B5EF4-FFF2-40B4-BE49-F238E27FC236}">
                <a16:creationId xmlns:a16="http://schemas.microsoft.com/office/drawing/2014/main" id="{D898CAF2-1380-49CD-8F43-45B1194A075C}"/>
              </a:ext>
            </a:extLst>
          </p:cNvPr>
          <p:cNvSpPr txBox="1">
            <a:spLocks noChangeArrowheads="1"/>
          </p:cNvSpPr>
          <p:nvPr/>
        </p:nvSpPr>
        <p:spPr bwMode="auto">
          <a:xfrm>
            <a:off x="3886200" y="5638800"/>
            <a:ext cx="625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t>-33</a:t>
            </a:r>
          </a:p>
        </p:txBody>
      </p:sp>
      <p:sp>
        <p:nvSpPr>
          <p:cNvPr id="106503" name="Text Box 8">
            <a:extLst>
              <a:ext uri="{FF2B5EF4-FFF2-40B4-BE49-F238E27FC236}">
                <a16:creationId xmlns:a16="http://schemas.microsoft.com/office/drawing/2014/main" id="{E0AC894A-641F-475F-82F9-D8BD716D78E5}"/>
              </a:ext>
            </a:extLst>
          </p:cNvPr>
          <p:cNvSpPr txBox="1">
            <a:spLocks noChangeArrowheads="1"/>
          </p:cNvSpPr>
          <p:nvPr/>
        </p:nvSpPr>
        <p:spPr bwMode="auto">
          <a:xfrm>
            <a:off x="3886200" y="5181600"/>
            <a:ext cx="625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t>-22</a:t>
            </a:r>
          </a:p>
        </p:txBody>
      </p:sp>
      <p:sp>
        <p:nvSpPr>
          <p:cNvPr id="106504" name="Line 9">
            <a:extLst>
              <a:ext uri="{FF2B5EF4-FFF2-40B4-BE49-F238E27FC236}">
                <a16:creationId xmlns:a16="http://schemas.microsoft.com/office/drawing/2014/main" id="{916C6358-E87D-4441-8B98-F013AEA8E70A}"/>
              </a:ext>
            </a:extLst>
          </p:cNvPr>
          <p:cNvSpPr>
            <a:spLocks noChangeShapeType="1"/>
          </p:cNvSpPr>
          <p:nvPr/>
        </p:nvSpPr>
        <p:spPr bwMode="auto">
          <a:xfrm flipV="1">
            <a:off x="2819400" y="50292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5" name="Line 10">
            <a:extLst>
              <a:ext uri="{FF2B5EF4-FFF2-40B4-BE49-F238E27FC236}">
                <a16:creationId xmlns:a16="http://schemas.microsoft.com/office/drawing/2014/main" id="{C6191809-ECAF-4874-965D-F679551449EA}"/>
              </a:ext>
            </a:extLst>
          </p:cNvPr>
          <p:cNvSpPr>
            <a:spLocks noChangeShapeType="1"/>
          </p:cNvSpPr>
          <p:nvPr/>
        </p:nvSpPr>
        <p:spPr bwMode="auto">
          <a:xfrm flipV="1">
            <a:off x="2971800" y="50292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6" name="Line 11">
            <a:extLst>
              <a:ext uri="{FF2B5EF4-FFF2-40B4-BE49-F238E27FC236}">
                <a16:creationId xmlns:a16="http://schemas.microsoft.com/office/drawing/2014/main" id="{23995E70-D251-4B74-AC91-26641C608749}"/>
              </a:ext>
            </a:extLst>
          </p:cNvPr>
          <p:cNvSpPr>
            <a:spLocks noChangeShapeType="1"/>
          </p:cNvSpPr>
          <p:nvPr/>
        </p:nvSpPr>
        <p:spPr bwMode="auto">
          <a:xfrm flipV="1">
            <a:off x="3124200" y="5334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7" name="AutoShape 12">
            <a:extLst>
              <a:ext uri="{FF2B5EF4-FFF2-40B4-BE49-F238E27FC236}">
                <a16:creationId xmlns:a16="http://schemas.microsoft.com/office/drawing/2014/main" id="{4C2989E7-9D50-495B-BDD5-ADD4DA940782}"/>
              </a:ext>
            </a:extLst>
          </p:cNvPr>
          <p:cNvSpPr>
            <a:spLocks noChangeArrowheads="1"/>
          </p:cNvSpPr>
          <p:nvPr/>
        </p:nvSpPr>
        <p:spPr bwMode="auto">
          <a:xfrm>
            <a:off x="2514600" y="5029200"/>
            <a:ext cx="152400" cy="533400"/>
          </a:xfrm>
          <a:prstGeom prst="triangle">
            <a:avLst>
              <a:gd name="adj" fmla="val 50000"/>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6508" name="Line 14">
            <a:extLst>
              <a:ext uri="{FF2B5EF4-FFF2-40B4-BE49-F238E27FC236}">
                <a16:creationId xmlns:a16="http://schemas.microsoft.com/office/drawing/2014/main" id="{F6303AF2-EB60-4626-BF31-7278FB954EFA}"/>
              </a:ext>
            </a:extLst>
          </p:cNvPr>
          <p:cNvSpPr>
            <a:spLocks noChangeShapeType="1"/>
          </p:cNvSpPr>
          <p:nvPr/>
        </p:nvSpPr>
        <p:spPr bwMode="auto">
          <a:xfrm>
            <a:off x="4495800" y="5410200"/>
            <a:ext cx="0" cy="304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9" name="Line 15">
            <a:extLst>
              <a:ext uri="{FF2B5EF4-FFF2-40B4-BE49-F238E27FC236}">
                <a16:creationId xmlns:a16="http://schemas.microsoft.com/office/drawing/2014/main" id="{DB256C56-9416-4405-AFE0-85170C676D0D}"/>
              </a:ext>
            </a:extLst>
          </p:cNvPr>
          <p:cNvSpPr>
            <a:spLocks noChangeShapeType="1"/>
          </p:cNvSpPr>
          <p:nvPr/>
        </p:nvSpPr>
        <p:spPr bwMode="auto">
          <a:xfrm>
            <a:off x="4343400" y="5562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0E4FEFAF-C356-45E3-AFDD-04ABB726EA31}"/>
              </a:ext>
            </a:extLst>
          </p:cNvPr>
          <p:cNvSpPr>
            <a:spLocks noGrp="1" noChangeArrowheads="1"/>
          </p:cNvSpPr>
          <p:nvPr>
            <p:ph type="title"/>
          </p:nvPr>
        </p:nvSpPr>
        <p:spPr/>
        <p:txBody>
          <a:bodyPr/>
          <a:lstStyle/>
          <a:p>
            <a:pPr eaLnBrk="1" hangingPunct="1"/>
            <a:r>
              <a:rPr lang="en-US" altLang="en-US"/>
              <a:t>Observation Station Model</a:t>
            </a:r>
          </a:p>
        </p:txBody>
      </p:sp>
      <p:sp>
        <p:nvSpPr>
          <p:cNvPr id="107523" name="Rectangle 3">
            <a:extLst>
              <a:ext uri="{FF2B5EF4-FFF2-40B4-BE49-F238E27FC236}">
                <a16:creationId xmlns:a16="http://schemas.microsoft.com/office/drawing/2014/main" id="{86879B56-0AF6-401E-AC16-557E413003F1}"/>
              </a:ext>
            </a:extLst>
          </p:cNvPr>
          <p:cNvSpPr>
            <a:spLocks noGrp="1" noChangeArrowheads="1"/>
          </p:cNvSpPr>
          <p:nvPr>
            <p:ph type="body" idx="1"/>
          </p:nvPr>
        </p:nvSpPr>
        <p:spPr/>
        <p:txBody>
          <a:bodyPr/>
          <a:lstStyle/>
          <a:p>
            <a:pPr eaLnBrk="1" hangingPunct="1"/>
            <a:r>
              <a:rPr lang="en-US" altLang="en-US"/>
              <a:t>Observations are plotted on surface and upper-air maps in the following form:</a:t>
            </a:r>
          </a:p>
          <a:p>
            <a:pPr eaLnBrk="1" hangingPunct="1"/>
            <a:endParaRPr lang="en-US" altLang="en-US"/>
          </a:p>
          <a:p>
            <a:pPr algn="ctr" eaLnBrk="1" hangingPunct="1">
              <a:buFontTx/>
              <a:buNone/>
            </a:pPr>
            <a:r>
              <a:rPr lang="en-US" altLang="en-US" u="sng"/>
              <a:t>Upper air (500mb)</a:t>
            </a:r>
          </a:p>
        </p:txBody>
      </p:sp>
      <p:sp>
        <p:nvSpPr>
          <p:cNvPr id="107524" name="Line 4">
            <a:extLst>
              <a:ext uri="{FF2B5EF4-FFF2-40B4-BE49-F238E27FC236}">
                <a16:creationId xmlns:a16="http://schemas.microsoft.com/office/drawing/2014/main" id="{F3C8E018-1F0D-4225-83AA-B1D0BF36629E}"/>
              </a:ext>
            </a:extLst>
          </p:cNvPr>
          <p:cNvSpPr>
            <a:spLocks noChangeShapeType="1"/>
          </p:cNvSpPr>
          <p:nvPr/>
        </p:nvSpPr>
        <p:spPr bwMode="auto">
          <a:xfrm flipH="1" flipV="1">
            <a:off x="3657600" y="5562600"/>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25" name="Text Box 5">
            <a:extLst>
              <a:ext uri="{FF2B5EF4-FFF2-40B4-BE49-F238E27FC236}">
                <a16:creationId xmlns:a16="http://schemas.microsoft.com/office/drawing/2014/main" id="{CCDA1412-3A11-4DD1-A204-4E354880B1B9}"/>
              </a:ext>
            </a:extLst>
          </p:cNvPr>
          <p:cNvSpPr txBox="1">
            <a:spLocks noChangeArrowheads="1"/>
          </p:cNvSpPr>
          <p:nvPr/>
        </p:nvSpPr>
        <p:spPr bwMode="auto">
          <a:xfrm>
            <a:off x="5867400" y="5181600"/>
            <a:ext cx="625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t>540</a:t>
            </a:r>
          </a:p>
        </p:txBody>
      </p:sp>
      <p:sp>
        <p:nvSpPr>
          <p:cNvPr id="107526" name="Text Box 6">
            <a:extLst>
              <a:ext uri="{FF2B5EF4-FFF2-40B4-BE49-F238E27FC236}">
                <a16:creationId xmlns:a16="http://schemas.microsoft.com/office/drawing/2014/main" id="{A5F09AAA-5206-455F-9BDC-FE2E444115F0}"/>
              </a:ext>
            </a:extLst>
          </p:cNvPr>
          <p:cNvSpPr txBox="1">
            <a:spLocks noChangeArrowheads="1"/>
          </p:cNvSpPr>
          <p:nvPr/>
        </p:nvSpPr>
        <p:spPr bwMode="auto">
          <a:xfrm>
            <a:off x="5029200" y="5638800"/>
            <a:ext cx="625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t>-33</a:t>
            </a:r>
          </a:p>
        </p:txBody>
      </p:sp>
      <p:sp>
        <p:nvSpPr>
          <p:cNvPr id="107527" name="Text Box 7">
            <a:extLst>
              <a:ext uri="{FF2B5EF4-FFF2-40B4-BE49-F238E27FC236}">
                <a16:creationId xmlns:a16="http://schemas.microsoft.com/office/drawing/2014/main" id="{627A9310-70D3-4244-B54E-9DA7727F8C0E}"/>
              </a:ext>
            </a:extLst>
          </p:cNvPr>
          <p:cNvSpPr txBox="1">
            <a:spLocks noChangeArrowheads="1"/>
          </p:cNvSpPr>
          <p:nvPr/>
        </p:nvSpPr>
        <p:spPr bwMode="auto">
          <a:xfrm>
            <a:off x="5029200" y="5181600"/>
            <a:ext cx="625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t>-22</a:t>
            </a:r>
          </a:p>
        </p:txBody>
      </p:sp>
      <p:sp>
        <p:nvSpPr>
          <p:cNvPr id="107528" name="Line 8">
            <a:extLst>
              <a:ext uri="{FF2B5EF4-FFF2-40B4-BE49-F238E27FC236}">
                <a16:creationId xmlns:a16="http://schemas.microsoft.com/office/drawing/2014/main" id="{CDCD8F7D-EB7F-498C-8D11-F93F8B86014C}"/>
              </a:ext>
            </a:extLst>
          </p:cNvPr>
          <p:cNvSpPr>
            <a:spLocks noChangeShapeType="1"/>
          </p:cNvSpPr>
          <p:nvPr/>
        </p:nvSpPr>
        <p:spPr bwMode="auto">
          <a:xfrm flipV="1">
            <a:off x="3962400" y="50292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29" name="Line 9">
            <a:extLst>
              <a:ext uri="{FF2B5EF4-FFF2-40B4-BE49-F238E27FC236}">
                <a16:creationId xmlns:a16="http://schemas.microsoft.com/office/drawing/2014/main" id="{6755359D-6331-4518-8339-94D6233DC8E7}"/>
              </a:ext>
            </a:extLst>
          </p:cNvPr>
          <p:cNvSpPr>
            <a:spLocks noChangeShapeType="1"/>
          </p:cNvSpPr>
          <p:nvPr/>
        </p:nvSpPr>
        <p:spPr bwMode="auto">
          <a:xfrm flipV="1">
            <a:off x="4114800" y="50292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30" name="Line 10">
            <a:extLst>
              <a:ext uri="{FF2B5EF4-FFF2-40B4-BE49-F238E27FC236}">
                <a16:creationId xmlns:a16="http://schemas.microsoft.com/office/drawing/2014/main" id="{7CEA6575-86E6-428B-8592-D0B0033C464F}"/>
              </a:ext>
            </a:extLst>
          </p:cNvPr>
          <p:cNvSpPr>
            <a:spLocks noChangeShapeType="1"/>
          </p:cNvSpPr>
          <p:nvPr/>
        </p:nvSpPr>
        <p:spPr bwMode="auto">
          <a:xfrm flipV="1">
            <a:off x="4267200" y="5334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31" name="AutoShape 11">
            <a:extLst>
              <a:ext uri="{FF2B5EF4-FFF2-40B4-BE49-F238E27FC236}">
                <a16:creationId xmlns:a16="http://schemas.microsoft.com/office/drawing/2014/main" id="{EB2D852B-02C3-442E-A730-32D9745EC815}"/>
              </a:ext>
            </a:extLst>
          </p:cNvPr>
          <p:cNvSpPr>
            <a:spLocks noChangeArrowheads="1"/>
          </p:cNvSpPr>
          <p:nvPr/>
        </p:nvSpPr>
        <p:spPr bwMode="auto">
          <a:xfrm>
            <a:off x="3657600" y="5029200"/>
            <a:ext cx="152400" cy="533400"/>
          </a:xfrm>
          <a:prstGeom prst="triangle">
            <a:avLst>
              <a:gd name="adj" fmla="val 50000"/>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7532" name="Line 12">
            <a:extLst>
              <a:ext uri="{FF2B5EF4-FFF2-40B4-BE49-F238E27FC236}">
                <a16:creationId xmlns:a16="http://schemas.microsoft.com/office/drawing/2014/main" id="{102A4845-0C61-4B5F-8C41-A79B99A20B73}"/>
              </a:ext>
            </a:extLst>
          </p:cNvPr>
          <p:cNvSpPr>
            <a:spLocks noChangeShapeType="1"/>
          </p:cNvSpPr>
          <p:nvPr/>
        </p:nvSpPr>
        <p:spPr bwMode="auto">
          <a:xfrm>
            <a:off x="5638800" y="5410200"/>
            <a:ext cx="0" cy="304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33" name="Line 13">
            <a:extLst>
              <a:ext uri="{FF2B5EF4-FFF2-40B4-BE49-F238E27FC236}">
                <a16:creationId xmlns:a16="http://schemas.microsoft.com/office/drawing/2014/main" id="{C3A00535-C3C9-4D11-8E39-236D2DD6B1F0}"/>
              </a:ext>
            </a:extLst>
          </p:cNvPr>
          <p:cNvSpPr>
            <a:spLocks noChangeShapeType="1"/>
          </p:cNvSpPr>
          <p:nvPr/>
        </p:nvSpPr>
        <p:spPr bwMode="auto">
          <a:xfrm>
            <a:off x="5486400" y="5562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34" name="Text Box 14">
            <a:extLst>
              <a:ext uri="{FF2B5EF4-FFF2-40B4-BE49-F238E27FC236}">
                <a16:creationId xmlns:a16="http://schemas.microsoft.com/office/drawing/2014/main" id="{4134EFD7-1A35-4ACF-8CBD-672EA3B30F27}"/>
              </a:ext>
            </a:extLst>
          </p:cNvPr>
          <p:cNvSpPr txBox="1">
            <a:spLocks noChangeArrowheads="1"/>
          </p:cNvSpPr>
          <p:nvPr/>
        </p:nvSpPr>
        <p:spPr bwMode="auto">
          <a:xfrm>
            <a:off x="2514600" y="4267200"/>
            <a:ext cx="2301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Temperature (</a:t>
            </a:r>
            <a:r>
              <a:rPr lang="en-US" altLang="en-US" baseline="30000"/>
              <a:t>o</a:t>
            </a:r>
            <a:r>
              <a:rPr lang="en-US" altLang="en-US"/>
              <a:t>C)</a:t>
            </a:r>
          </a:p>
        </p:txBody>
      </p:sp>
      <p:sp>
        <p:nvSpPr>
          <p:cNvPr id="107535" name="Text Box 15">
            <a:extLst>
              <a:ext uri="{FF2B5EF4-FFF2-40B4-BE49-F238E27FC236}">
                <a16:creationId xmlns:a16="http://schemas.microsoft.com/office/drawing/2014/main" id="{604013AC-70D1-489C-A993-EF7BFCAC0D8B}"/>
              </a:ext>
            </a:extLst>
          </p:cNvPr>
          <p:cNvSpPr txBox="1">
            <a:spLocks noChangeArrowheads="1"/>
          </p:cNvSpPr>
          <p:nvPr/>
        </p:nvSpPr>
        <p:spPr bwMode="auto">
          <a:xfrm>
            <a:off x="2514600" y="6096000"/>
            <a:ext cx="2301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Dew point temperature (</a:t>
            </a:r>
            <a:r>
              <a:rPr lang="en-US" altLang="en-US" baseline="30000"/>
              <a:t>o</a:t>
            </a:r>
            <a:r>
              <a:rPr lang="en-US" altLang="en-US"/>
              <a:t>C)</a:t>
            </a:r>
          </a:p>
        </p:txBody>
      </p:sp>
      <p:sp>
        <p:nvSpPr>
          <p:cNvPr id="107536" name="Text Box 16">
            <a:extLst>
              <a:ext uri="{FF2B5EF4-FFF2-40B4-BE49-F238E27FC236}">
                <a16:creationId xmlns:a16="http://schemas.microsoft.com/office/drawing/2014/main" id="{31806601-E787-47F0-ACA9-E2BE080A48DE}"/>
              </a:ext>
            </a:extLst>
          </p:cNvPr>
          <p:cNvSpPr txBox="1">
            <a:spLocks noChangeArrowheads="1"/>
          </p:cNvSpPr>
          <p:nvPr/>
        </p:nvSpPr>
        <p:spPr bwMode="auto">
          <a:xfrm>
            <a:off x="762000" y="510540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Wind speed and direction (knots)</a:t>
            </a:r>
          </a:p>
        </p:txBody>
      </p:sp>
      <p:sp>
        <p:nvSpPr>
          <p:cNvPr id="107537" name="Text Box 17">
            <a:extLst>
              <a:ext uri="{FF2B5EF4-FFF2-40B4-BE49-F238E27FC236}">
                <a16:creationId xmlns:a16="http://schemas.microsoft.com/office/drawing/2014/main" id="{C046E85C-FDC1-4FC6-955D-C7859E982168}"/>
              </a:ext>
            </a:extLst>
          </p:cNvPr>
          <p:cNvSpPr txBox="1">
            <a:spLocks noChangeArrowheads="1"/>
          </p:cNvSpPr>
          <p:nvPr/>
        </p:nvSpPr>
        <p:spPr bwMode="auto">
          <a:xfrm>
            <a:off x="6842125" y="4191000"/>
            <a:ext cx="2301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Geopotential height (dm)</a:t>
            </a:r>
          </a:p>
        </p:txBody>
      </p:sp>
      <p:sp>
        <p:nvSpPr>
          <p:cNvPr id="107538" name="Line 18">
            <a:extLst>
              <a:ext uri="{FF2B5EF4-FFF2-40B4-BE49-F238E27FC236}">
                <a16:creationId xmlns:a16="http://schemas.microsoft.com/office/drawing/2014/main" id="{AE5B3C43-409A-485F-A02A-991EA552409F}"/>
              </a:ext>
            </a:extLst>
          </p:cNvPr>
          <p:cNvSpPr>
            <a:spLocks noChangeShapeType="1"/>
          </p:cNvSpPr>
          <p:nvPr/>
        </p:nvSpPr>
        <p:spPr bwMode="auto">
          <a:xfrm>
            <a:off x="4419600" y="4648200"/>
            <a:ext cx="685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39" name="Line 19">
            <a:extLst>
              <a:ext uri="{FF2B5EF4-FFF2-40B4-BE49-F238E27FC236}">
                <a16:creationId xmlns:a16="http://schemas.microsoft.com/office/drawing/2014/main" id="{6F2318C2-69FB-4D01-9722-AB1A099B6C04}"/>
              </a:ext>
            </a:extLst>
          </p:cNvPr>
          <p:cNvSpPr>
            <a:spLocks noChangeShapeType="1"/>
          </p:cNvSpPr>
          <p:nvPr/>
        </p:nvSpPr>
        <p:spPr bwMode="auto">
          <a:xfrm flipH="1">
            <a:off x="6400800" y="4876800"/>
            <a:ext cx="685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40" name="Line 20">
            <a:extLst>
              <a:ext uri="{FF2B5EF4-FFF2-40B4-BE49-F238E27FC236}">
                <a16:creationId xmlns:a16="http://schemas.microsoft.com/office/drawing/2014/main" id="{C47F3634-534C-4388-B19D-29328E4CA5DD}"/>
              </a:ext>
            </a:extLst>
          </p:cNvPr>
          <p:cNvSpPr>
            <a:spLocks noChangeShapeType="1"/>
          </p:cNvSpPr>
          <p:nvPr/>
        </p:nvSpPr>
        <p:spPr bwMode="auto">
          <a:xfrm flipV="1">
            <a:off x="4114800" y="5867400"/>
            <a:ext cx="914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41" name="Line 21">
            <a:extLst>
              <a:ext uri="{FF2B5EF4-FFF2-40B4-BE49-F238E27FC236}">
                <a16:creationId xmlns:a16="http://schemas.microsoft.com/office/drawing/2014/main" id="{7D27737C-97AD-4C79-AE64-31B768AF8C4D}"/>
              </a:ext>
            </a:extLst>
          </p:cNvPr>
          <p:cNvSpPr>
            <a:spLocks noChangeShapeType="1"/>
          </p:cNvSpPr>
          <p:nvPr/>
        </p:nvSpPr>
        <p:spPr bwMode="auto">
          <a:xfrm>
            <a:off x="2590800" y="5410200"/>
            <a:ext cx="7620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85A9B25C-E20E-4B89-9BA9-80CFF4A78CD9}"/>
              </a:ext>
            </a:extLst>
          </p:cNvPr>
          <p:cNvSpPr>
            <a:spLocks noGrp="1" noChangeArrowheads="1"/>
          </p:cNvSpPr>
          <p:nvPr>
            <p:ph type="title"/>
          </p:nvPr>
        </p:nvSpPr>
        <p:spPr/>
        <p:txBody>
          <a:bodyPr/>
          <a:lstStyle/>
          <a:p>
            <a:pPr eaLnBrk="1" hangingPunct="1"/>
            <a:r>
              <a:rPr lang="en-US" altLang="en-US"/>
              <a:t>Dew Point Temperature</a:t>
            </a:r>
          </a:p>
        </p:txBody>
      </p:sp>
      <p:sp>
        <p:nvSpPr>
          <p:cNvPr id="108547" name="Rectangle 3">
            <a:extLst>
              <a:ext uri="{FF2B5EF4-FFF2-40B4-BE49-F238E27FC236}">
                <a16:creationId xmlns:a16="http://schemas.microsoft.com/office/drawing/2014/main" id="{27ABCCE3-396C-4EE6-A0B7-90EB3455CAB1}"/>
              </a:ext>
            </a:extLst>
          </p:cNvPr>
          <p:cNvSpPr>
            <a:spLocks noGrp="1" noChangeArrowheads="1"/>
          </p:cNvSpPr>
          <p:nvPr>
            <p:ph type="body" idx="1"/>
          </p:nvPr>
        </p:nvSpPr>
        <p:spPr/>
        <p:txBody>
          <a:bodyPr/>
          <a:lstStyle/>
          <a:p>
            <a:pPr eaLnBrk="1" hangingPunct="1"/>
            <a:r>
              <a:rPr lang="en-US" altLang="en-US"/>
              <a:t>The temperature to which the air must be cooled to achieve saturation (also called dew point)</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A1C13C73-F8C3-44A6-AE96-4BB12CEBDF74}"/>
              </a:ext>
            </a:extLst>
          </p:cNvPr>
          <p:cNvSpPr>
            <a:spLocks noGrp="1" noChangeArrowheads="1"/>
          </p:cNvSpPr>
          <p:nvPr>
            <p:ph type="title"/>
          </p:nvPr>
        </p:nvSpPr>
        <p:spPr/>
        <p:txBody>
          <a:bodyPr/>
          <a:lstStyle/>
          <a:p>
            <a:pPr eaLnBrk="1" hangingPunct="1"/>
            <a:r>
              <a:rPr lang="en-US" altLang="en-US"/>
              <a:t>Dew Point Temperature</a:t>
            </a:r>
          </a:p>
        </p:txBody>
      </p:sp>
      <p:sp>
        <p:nvSpPr>
          <p:cNvPr id="109571" name="Rectangle 3">
            <a:extLst>
              <a:ext uri="{FF2B5EF4-FFF2-40B4-BE49-F238E27FC236}">
                <a16:creationId xmlns:a16="http://schemas.microsoft.com/office/drawing/2014/main" id="{E20976A5-D66E-4A96-A7A0-B40D6CC09DDA}"/>
              </a:ext>
            </a:extLst>
          </p:cNvPr>
          <p:cNvSpPr>
            <a:spLocks noGrp="1" noChangeArrowheads="1"/>
          </p:cNvSpPr>
          <p:nvPr>
            <p:ph type="body" idx="1"/>
          </p:nvPr>
        </p:nvSpPr>
        <p:spPr/>
        <p:txBody>
          <a:bodyPr/>
          <a:lstStyle/>
          <a:p>
            <a:pPr eaLnBrk="1" hangingPunct="1"/>
            <a:r>
              <a:rPr lang="en-US" altLang="en-US"/>
              <a:t>The temperature to which the air must be cooled to achieve saturation (also called dew point)</a:t>
            </a:r>
          </a:p>
          <a:p>
            <a:pPr eaLnBrk="1" hangingPunct="1">
              <a:buFontTx/>
              <a:buNone/>
            </a:pPr>
            <a:r>
              <a:rPr lang="en-US" altLang="en-US" sz="2800"/>
              <a:t>             - The closer the dew point to the </a:t>
            </a:r>
          </a:p>
          <a:p>
            <a:pPr eaLnBrk="1" hangingPunct="1">
              <a:buFontTx/>
              <a:buNone/>
            </a:pPr>
            <a:r>
              <a:rPr lang="en-US" altLang="en-US" sz="2800"/>
              <a:t>               temperature, the more humid the air</a:t>
            </a:r>
          </a:p>
          <a:p>
            <a:pPr eaLnBrk="1" hangingPunct="1">
              <a:buFontTx/>
              <a:buNone/>
            </a:pPr>
            <a:endParaRPr lang="en-US" altLang="en-US" sz="280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9E5605FE-623D-4D83-A29A-41786273FAC1}"/>
              </a:ext>
            </a:extLst>
          </p:cNvPr>
          <p:cNvSpPr>
            <a:spLocks noGrp="1" noChangeArrowheads="1"/>
          </p:cNvSpPr>
          <p:nvPr>
            <p:ph type="title"/>
          </p:nvPr>
        </p:nvSpPr>
        <p:spPr/>
        <p:txBody>
          <a:bodyPr/>
          <a:lstStyle/>
          <a:p>
            <a:pPr eaLnBrk="1" hangingPunct="1"/>
            <a:r>
              <a:rPr lang="en-US" altLang="en-US"/>
              <a:t>Dew Point Temperature</a:t>
            </a:r>
          </a:p>
        </p:txBody>
      </p:sp>
      <p:sp>
        <p:nvSpPr>
          <p:cNvPr id="110595" name="Rectangle 3">
            <a:extLst>
              <a:ext uri="{FF2B5EF4-FFF2-40B4-BE49-F238E27FC236}">
                <a16:creationId xmlns:a16="http://schemas.microsoft.com/office/drawing/2014/main" id="{CD366FD0-B569-48E2-816E-F21F4EF45597}"/>
              </a:ext>
            </a:extLst>
          </p:cNvPr>
          <p:cNvSpPr>
            <a:spLocks noGrp="1" noChangeArrowheads="1"/>
          </p:cNvSpPr>
          <p:nvPr>
            <p:ph type="body" idx="1"/>
          </p:nvPr>
        </p:nvSpPr>
        <p:spPr/>
        <p:txBody>
          <a:bodyPr/>
          <a:lstStyle/>
          <a:p>
            <a:pPr eaLnBrk="1" hangingPunct="1"/>
            <a:r>
              <a:rPr lang="en-US" altLang="en-US"/>
              <a:t>The temperature to which the air must be cooled to achieve saturation (also called dew point)</a:t>
            </a:r>
          </a:p>
          <a:p>
            <a:pPr eaLnBrk="1" hangingPunct="1">
              <a:buFontTx/>
              <a:buNone/>
            </a:pPr>
            <a:r>
              <a:rPr lang="en-US" altLang="en-US" sz="2800"/>
              <a:t>             - The closer the dew point to the </a:t>
            </a:r>
          </a:p>
          <a:p>
            <a:pPr eaLnBrk="1" hangingPunct="1">
              <a:buFontTx/>
              <a:buNone/>
            </a:pPr>
            <a:r>
              <a:rPr lang="en-US" altLang="en-US" sz="2800"/>
              <a:t>               temperature, the more humid the air</a:t>
            </a:r>
          </a:p>
          <a:p>
            <a:pPr eaLnBrk="1" hangingPunct="1">
              <a:buFontTx/>
              <a:buNone/>
            </a:pPr>
            <a:r>
              <a:rPr lang="en-US" altLang="en-US" sz="2800"/>
              <a:t>             - This difference is called the dew point </a:t>
            </a:r>
          </a:p>
          <a:p>
            <a:pPr eaLnBrk="1" hangingPunct="1">
              <a:buFontTx/>
              <a:buNone/>
            </a:pPr>
            <a:r>
              <a:rPr lang="en-US" altLang="en-US" sz="2800"/>
              <a:t>               depression</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F5D9DF00-D8D7-4537-B455-12315D56B285}"/>
              </a:ext>
            </a:extLst>
          </p:cNvPr>
          <p:cNvSpPr>
            <a:spLocks noGrp="1" noChangeArrowheads="1"/>
          </p:cNvSpPr>
          <p:nvPr>
            <p:ph type="title"/>
          </p:nvPr>
        </p:nvSpPr>
        <p:spPr/>
        <p:txBody>
          <a:bodyPr/>
          <a:lstStyle/>
          <a:p>
            <a:pPr eaLnBrk="1" hangingPunct="1"/>
            <a:r>
              <a:rPr lang="en-US" altLang="en-US"/>
              <a:t>Dew Point: Key Idea</a:t>
            </a:r>
          </a:p>
        </p:txBody>
      </p:sp>
      <p:sp>
        <p:nvSpPr>
          <p:cNvPr id="111619" name="Rectangle 3">
            <a:extLst>
              <a:ext uri="{FF2B5EF4-FFF2-40B4-BE49-F238E27FC236}">
                <a16:creationId xmlns:a16="http://schemas.microsoft.com/office/drawing/2014/main" id="{9EB8D3E6-C76A-4906-8B72-5CC4FD6555F7}"/>
              </a:ext>
            </a:extLst>
          </p:cNvPr>
          <p:cNvSpPr>
            <a:spLocks noGrp="1" noChangeArrowheads="1"/>
          </p:cNvSpPr>
          <p:nvPr>
            <p:ph type="body" idx="1"/>
          </p:nvPr>
        </p:nvSpPr>
        <p:spPr/>
        <p:txBody>
          <a:bodyPr/>
          <a:lstStyle/>
          <a:p>
            <a:pPr eaLnBrk="1" hangingPunct="1"/>
            <a:r>
              <a:rPr lang="en-US" altLang="en-US"/>
              <a:t>The dew point corresponds to the amount of water vapor in the air:</a:t>
            </a:r>
          </a:p>
          <a:p>
            <a:pPr eaLnBrk="1" hangingPunct="1">
              <a:buFontTx/>
              <a:buNone/>
            </a:pPr>
            <a:endParaRPr lang="en-US" altLang="en-US"/>
          </a:p>
          <a:p>
            <a:pPr eaLnBrk="1" hangingPunct="1">
              <a:buFontTx/>
              <a:buNone/>
            </a:pPr>
            <a:r>
              <a:rPr lang="en-US" altLang="en-US"/>
              <a:t>		- Higher dew point:  More water vapor!</a:t>
            </a:r>
          </a:p>
          <a:p>
            <a:pPr eaLnBrk="1" hangingPunct="1">
              <a:buFontTx/>
              <a:buNone/>
            </a:pPr>
            <a:r>
              <a:rPr lang="en-US" altLang="en-US"/>
              <a:t>		- Lower dew point:  Less water vapor!</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05CC7567-7215-4CDD-9660-2C3D9BB5EAAD}"/>
              </a:ext>
            </a:extLst>
          </p:cNvPr>
          <p:cNvSpPr>
            <a:spLocks noGrp="1" noChangeArrowheads="1"/>
          </p:cNvSpPr>
          <p:nvPr>
            <p:ph type="title"/>
          </p:nvPr>
        </p:nvSpPr>
        <p:spPr/>
        <p:txBody>
          <a:bodyPr/>
          <a:lstStyle/>
          <a:p>
            <a:pPr eaLnBrk="1" hangingPunct="1"/>
            <a:r>
              <a:rPr lang="en-US" altLang="en-US"/>
              <a:t>Dew Point: Key Idea</a:t>
            </a:r>
          </a:p>
        </p:txBody>
      </p:sp>
      <p:sp>
        <p:nvSpPr>
          <p:cNvPr id="112643" name="Rectangle 3">
            <a:extLst>
              <a:ext uri="{FF2B5EF4-FFF2-40B4-BE49-F238E27FC236}">
                <a16:creationId xmlns:a16="http://schemas.microsoft.com/office/drawing/2014/main" id="{6280DB2E-5A19-4D53-A1C3-638FF8958FC2}"/>
              </a:ext>
            </a:extLst>
          </p:cNvPr>
          <p:cNvSpPr>
            <a:spLocks noGrp="1" noChangeArrowheads="1"/>
          </p:cNvSpPr>
          <p:nvPr>
            <p:ph type="body" idx="1"/>
          </p:nvPr>
        </p:nvSpPr>
        <p:spPr/>
        <p:txBody>
          <a:bodyPr/>
          <a:lstStyle/>
          <a:p>
            <a:pPr eaLnBrk="1" hangingPunct="1"/>
            <a:r>
              <a:rPr lang="en-US" altLang="en-US"/>
              <a:t>The dew point corresponds to the amount of water vapor in the air:</a:t>
            </a:r>
          </a:p>
          <a:p>
            <a:pPr eaLnBrk="1" hangingPunct="1">
              <a:buFontTx/>
              <a:buNone/>
            </a:pPr>
            <a:endParaRPr lang="en-US" altLang="en-US"/>
          </a:p>
          <a:p>
            <a:pPr eaLnBrk="1" hangingPunct="1">
              <a:buFontTx/>
              <a:buNone/>
            </a:pPr>
            <a:r>
              <a:rPr lang="en-US" altLang="en-US"/>
              <a:t>		- Higher dew point:  More water vapor!</a:t>
            </a:r>
          </a:p>
          <a:p>
            <a:pPr eaLnBrk="1" hangingPunct="1">
              <a:buFontTx/>
              <a:buNone/>
            </a:pPr>
            <a:r>
              <a:rPr lang="en-US" altLang="en-US"/>
              <a:t>		- Lower dew point:  Less water vapor!</a:t>
            </a:r>
          </a:p>
          <a:p>
            <a:pPr eaLnBrk="1" hangingPunct="1">
              <a:buFontTx/>
              <a:buNone/>
            </a:pPr>
            <a:endParaRPr lang="en-US" altLang="en-US"/>
          </a:p>
          <a:p>
            <a:pPr eaLnBrk="1" hangingPunct="1">
              <a:buFontTx/>
              <a:buNone/>
            </a:pPr>
            <a:r>
              <a:rPr lang="en-US" altLang="en-US"/>
              <a:t>		- 60</a:t>
            </a:r>
            <a:r>
              <a:rPr lang="en-US" altLang="en-US" baseline="30000"/>
              <a:t>o</a:t>
            </a:r>
            <a:r>
              <a:rPr lang="en-US" altLang="en-US"/>
              <a:t>F+ dew points:  </a:t>
            </a:r>
            <a:r>
              <a:rPr lang="en-US" altLang="en-US" u="sng"/>
              <a:t>noticeably humid</a:t>
            </a:r>
          </a:p>
          <a:p>
            <a:pPr eaLnBrk="1" hangingPunct="1">
              <a:buFontTx/>
              <a:buNone/>
            </a:pPr>
            <a:r>
              <a:rPr lang="en-US" altLang="en-US"/>
              <a:t>		- Less than 40</a:t>
            </a:r>
            <a:r>
              <a:rPr lang="en-US" altLang="en-US" baseline="30000"/>
              <a:t>o</a:t>
            </a:r>
            <a:r>
              <a:rPr lang="en-US" altLang="en-US"/>
              <a:t>F dew points: </a:t>
            </a:r>
            <a:r>
              <a:rPr lang="en-US" altLang="en-US" u="sng"/>
              <a:t>fairly dry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CA65414-9E64-4CE6-B3A9-9907811A6E07}"/>
              </a:ext>
            </a:extLst>
          </p:cNvPr>
          <p:cNvSpPr>
            <a:spLocks noGrp="1" noChangeArrowheads="1"/>
          </p:cNvSpPr>
          <p:nvPr>
            <p:ph type="title"/>
          </p:nvPr>
        </p:nvSpPr>
        <p:spPr/>
        <p:txBody>
          <a:bodyPr/>
          <a:lstStyle/>
          <a:p>
            <a:pPr eaLnBrk="1" hangingPunct="1"/>
            <a:r>
              <a:rPr lang="en-US" altLang="en-US"/>
              <a:t>Force on an Airplane Door</a:t>
            </a:r>
          </a:p>
        </p:txBody>
      </p:sp>
      <p:sp>
        <p:nvSpPr>
          <p:cNvPr id="12291" name="Rectangle 3">
            <a:extLst>
              <a:ext uri="{FF2B5EF4-FFF2-40B4-BE49-F238E27FC236}">
                <a16:creationId xmlns:a16="http://schemas.microsoft.com/office/drawing/2014/main" id="{4F342BEF-3AD4-4C99-9C99-A1288059B744}"/>
              </a:ext>
            </a:extLst>
          </p:cNvPr>
          <p:cNvSpPr>
            <a:spLocks noGrp="1" noChangeArrowheads="1"/>
          </p:cNvSpPr>
          <p:nvPr>
            <p:ph type="body" idx="1"/>
          </p:nvPr>
        </p:nvSpPr>
        <p:spPr>
          <a:xfrm>
            <a:off x="457200" y="1371600"/>
            <a:ext cx="8229600" cy="4525963"/>
          </a:xfrm>
        </p:spPr>
        <p:txBody>
          <a:bodyPr/>
          <a:lstStyle/>
          <a:p>
            <a:pPr eaLnBrk="1" hangingPunct="1"/>
            <a:r>
              <a:rPr lang="en-US" altLang="en-US"/>
              <a:t>Cabin pressurized @ 850 mb</a:t>
            </a:r>
          </a:p>
          <a:p>
            <a:pPr eaLnBrk="1" hangingPunct="1"/>
            <a:r>
              <a:rPr lang="en-US" altLang="en-US"/>
              <a:t>Pressure at cruising altitude – 300 mb</a:t>
            </a:r>
          </a:p>
          <a:p>
            <a:pPr eaLnBrk="1" hangingPunct="1">
              <a:buFontTx/>
              <a:buNone/>
            </a:pPr>
            <a:endParaRPr lang="en-US" altLang="en-US"/>
          </a:p>
        </p:txBody>
      </p:sp>
      <p:sp>
        <p:nvSpPr>
          <p:cNvPr id="12292" name="Arc 8">
            <a:extLst>
              <a:ext uri="{FF2B5EF4-FFF2-40B4-BE49-F238E27FC236}">
                <a16:creationId xmlns:a16="http://schemas.microsoft.com/office/drawing/2014/main" id="{FDBA6B3C-DAF4-4C95-8083-E477666FE5A3}"/>
              </a:ext>
            </a:extLst>
          </p:cNvPr>
          <p:cNvSpPr>
            <a:spLocks/>
          </p:cNvSpPr>
          <p:nvPr/>
        </p:nvSpPr>
        <p:spPr bwMode="auto">
          <a:xfrm rot="16200000" flipV="1">
            <a:off x="1638300" y="2705100"/>
            <a:ext cx="1066800" cy="1295400"/>
          </a:xfrm>
          <a:custGeom>
            <a:avLst/>
            <a:gdLst>
              <a:gd name="T0" fmla="*/ 0 w 21600"/>
              <a:gd name="T1" fmla="*/ 0 h 21600"/>
              <a:gd name="T2" fmla="*/ 1066800 w 21600"/>
              <a:gd name="T3" fmla="*/ 1295400 h 21600"/>
              <a:gd name="T4" fmla="*/ 0 w 21600"/>
              <a:gd name="T5" fmla="*/ 12954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93" name="Arc 9">
            <a:extLst>
              <a:ext uri="{FF2B5EF4-FFF2-40B4-BE49-F238E27FC236}">
                <a16:creationId xmlns:a16="http://schemas.microsoft.com/office/drawing/2014/main" id="{2B12F8C0-3A1F-4CDE-9ECE-5A93FBBE9F32}"/>
              </a:ext>
            </a:extLst>
          </p:cNvPr>
          <p:cNvSpPr>
            <a:spLocks/>
          </p:cNvSpPr>
          <p:nvPr/>
        </p:nvSpPr>
        <p:spPr bwMode="auto">
          <a:xfrm rot="21464474" flipV="1">
            <a:off x="1457325" y="5862638"/>
            <a:ext cx="1371600" cy="838200"/>
          </a:xfrm>
          <a:custGeom>
            <a:avLst/>
            <a:gdLst>
              <a:gd name="T0" fmla="*/ 0 w 21600"/>
              <a:gd name="T1" fmla="*/ 0 h 21600"/>
              <a:gd name="T2" fmla="*/ 1371600 w 21600"/>
              <a:gd name="T3" fmla="*/ 835988 h 21600"/>
              <a:gd name="T4" fmla="*/ 0 w 21600"/>
              <a:gd name="T5" fmla="*/ 838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07" y="0"/>
                  <a:pt x="21568" y="9635"/>
                  <a:pt x="21599" y="21543"/>
                </a:cubicBezTo>
              </a:path>
              <a:path w="21600" h="21600" stroke="0" extrusionOk="0">
                <a:moveTo>
                  <a:pt x="-1" y="0"/>
                </a:moveTo>
                <a:cubicBezTo>
                  <a:pt x="11907" y="0"/>
                  <a:pt x="21568" y="9635"/>
                  <a:pt x="21599" y="21543"/>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94" name="Line 10">
            <a:extLst>
              <a:ext uri="{FF2B5EF4-FFF2-40B4-BE49-F238E27FC236}">
                <a16:creationId xmlns:a16="http://schemas.microsoft.com/office/drawing/2014/main" id="{7FCC8D0B-D4C3-4BCC-A131-1C2DE8242E38}"/>
              </a:ext>
            </a:extLst>
          </p:cNvPr>
          <p:cNvSpPr>
            <a:spLocks noChangeShapeType="1"/>
          </p:cNvSpPr>
          <p:nvPr/>
        </p:nvSpPr>
        <p:spPr bwMode="auto">
          <a:xfrm flipV="1">
            <a:off x="2819400" y="3810000"/>
            <a:ext cx="0" cy="20574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5" name="Line 11">
            <a:extLst>
              <a:ext uri="{FF2B5EF4-FFF2-40B4-BE49-F238E27FC236}">
                <a16:creationId xmlns:a16="http://schemas.microsoft.com/office/drawing/2014/main" id="{27F9B116-4A85-4C3E-9A5E-65D80C7A0D85}"/>
              </a:ext>
            </a:extLst>
          </p:cNvPr>
          <p:cNvSpPr>
            <a:spLocks noChangeShapeType="1"/>
          </p:cNvSpPr>
          <p:nvPr/>
        </p:nvSpPr>
        <p:spPr bwMode="auto">
          <a:xfrm>
            <a:off x="762000" y="4572000"/>
            <a:ext cx="17526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2296" name="Line 12">
            <a:extLst>
              <a:ext uri="{FF2B5EF4-FFF2-40B4-BE49-F238E27FC236}">
                <a16:creationId xmlns:a16="http://schemas.microsoft.com/office/drawing/2014/main" id="{0A3E79BA-5745-4E96-B5DF-B4E930478979}"/>
              </a:ext>
            </a:extLst>
          </p:cNvPr>
          <p:cNvSpPr>
            <a:spLocks noChangeShapeType="1"/>
          </p:cNvSpPr>
          <p:nvPr/>
        </p:nvSpPr>
        <p:spPr bwMode="auto">
          <a:xfrm flipH="1">
            <a:off x="3048000" y="4572000"/>
            <a:ext cx="19812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2297" name="Text Box 13">
            <a:extLst>
              <a:ext uri="{FF2B5EF4-FFF2-40B4-BE49-F238E27FC236}">
                <a16:creationId xmlns:a16="http://schemas.microsoft.com/office/drawing/2014/main" id="{9F09062A-3B60-43EB-BE7E-E4DBD5AB8EAA}"/>
              </a:ext>
            </a:extLst>
          </p:cNvPr>
          <p:cNvSpPr txBox="1">
            <a:spLocks noChangeArrowheads="1"/>
          </p:cNvSpPr>
          <p:nvPr/>
        </p:nvSpPr>
        <p:spPr bwMode="auto">
          <a:xfrm>
            <a:off x="685800" y="2971800"/>
            <a:ext cx="1616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Inside plane</a:t>
            </a:r>
          </a:p>
        </p:txBody>
      </p:sp>
      <p:sp>
        <p:nvSpPr>
          <p:cNvPr id="12298" name="Text Box 14">
            <a:extLst>
              <a:ext uri="{FF2B5EF4-FFF2-40B4-BE49-F238E27FC236}">
                <a16:creationId xmlns:a16="http://schemas.microsoft.com/office/drawing/2014/main" id="{C2EC9FAC-4EE0-406A-AE1E-C029F909EA9E}"/>
              </a:ext>
            </a:extLst>
          </p:cNvPr>
          <p:cNvSpPr txBox="1">
            <a:spLocks noChangeArrowheads="1"/>
          </p:cNvSpPr>
          <p:nvPr/>
        </p:nvSpPr>
        <p:spPr bwMode="auto">
          <a:xfrm>
            <a:off x="3048000" y="2971800"/>
            <a:ext cx="1616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outside plane</a:t>
            </a:r>
          </a:p>
        </p:txBody>
      </p:sp>
      <p:sp>
        <p:nvSpPr>
          <p:cNvPr id="12299" name="Text Box 15">
            <a:extLst>
              <a:ext uri="{FF2B5EF4-FFF2-40B4-BE49-F238E27FC236}">
                <a16:creationId xmlns:a16="http://schemas.microsoft.com/office/drawing/2014/main" id="{D3414617-30EA-459B-B941-A2F6C63A2C1C}"/>
              </a:ext>
            </a:extLst>
          </p:cNvPr>
          <p:cNvSpPr txBox="1">
            <a:spLocks noChangeArrowheads="1"/>
          </p:cNvSpPr>
          <p:nvPr/>
        </p:nvSpPr>
        <p:spPr bwMode="auto">
          <a:xfrm>
            <a:off x="762000" y="4191000"/>
            <a:ext cx="1616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850 mb</a:t>
            </a:r>
          </a:p>
        </p:txBody>
      </p:sp>
      <p:sp>
        <p:nvSpPr>
          <p:cNvPr id="12300" name="Text Box 16">
            <a:extLst>
              <a:ext uri="{FF2B5EF4-FFF2-40B4-BE49-F238E27FC236}">
                <a16:creationId xmlns:a16="http://schemas.microsoft.com/office/drawing/2014/main" id="{709DE4FB-7613-4870-9BF1-C9D569A7162D}"/>
              </a:ext>
            </a:extLst>
          </p:cNvPr>
          <p:cNvSpPr txBox="1">
            <a:spLocks noChangeArrowheads="1"/>
          </p:cNvSpPr>
          <p:nvPr/>
        </p:nvSpPr>
        <p:spPr bwMode="auto">
          <a:xfrm>
            <a:off x="3352800" y="4191000"/>
            <a:ext cx="1616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300 mb</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D4257F9-D3A5-49C2-B603-41C8796986C7}"/>
              </a:ext>
            </a:extLst>
          </p:cNvPr>
          <p:cNvSpPr>
            <a:spLocks noGrp="1" noChangeArrowheads="1"/>
          </p:cNvSpPr>
          <p:nvPr>
            <p:ph type="title"/>
          </p:nvPr>
        </p:nvSpPr>
        <p:spPr/>
        <p:txBody>
          <a:bodyPr/>
          <a:lstStyle/>
          <a:p>
            <a:pPr eaLnBrk="1" hangingPunct="1"/>
            <a:r>
              <a:rPr lang="en-US" altLang="en-US"/>
              <a:t>Force on an Airplane Door</a:t>
            </a:r>
          </a:p>
        </p:txBody>
      </p:sp>
      <p:sp>
        <p:nvSpPr>
          <p:cNvPr id="13315" name="Rectangle 3">
            <a:extLst>
              <a:ext uri="{FF2B5EF4-FFF2-40B4-BE49-F238E27FC236}">
                <a16:creationId xmlns:a16="http://schemas.microsoft.com/office/drawing/2014/main" id="{48B48F19-43CD-4E2E-B57E-9CB3108F7655}"/>
              </a:ext>
            </a:extLst>
          </p:cNvPr>
          <p:cNvSpPr>
            <a:spLocks noGrp="1" noChangeArrowheads="1"/>
          </p:cNvSpPr>
          <p:nvPr>
            <p:ph type="body" idx="1"/>
          </p:nvPr>
        </p:nvSpPr>
        <p:spPr>
          <a:xfrm>
            <a:off x="457200" y="1371600"/>
            <a:ext cx="8229600" cy="4525963"/>
          </a:xfrm>
        </p:spPr>
        <p:txBody>
          <a:bodyPr/>
          <a:lstStyle/>
          <a:p>
            <a:pPr eaLnBrk="1" hangingPunct="1"/>
            <a:r>
              <a:rPr lang="en-US" altLang="en-US"/>
              <a:t>Cabin pressurized @ 850 mb</a:t>
            </a:r>
          </a:p>
          <a:p>
            <a:pPr eaLnBrk="1" hangingPunct="1"/>
            <a:r>
              <a:rPr lang="en-US" altLang="en-US"/>
              <a:t>Pressure at cruising altitude – 300 mb</a:t>
            </a:r>
          </a:p>
          <a:p>
            <a:pPr eaLnBrk="1" hangingPunct="1">
              <a:buFontTx/>
              <a:buNone/>
            </a:pPr>
            <a:endParaRPr lang="en-US" altLang="en-US"/>
          </a:p>
        </p:txBody>
      </p:sp>
      <p:sp>
        <p:nvSpPr>
          <p:cNvPr id="13316" name="Arc 4">
            <a:extLst>
              <a:ext uri="{FF2B5EF4-FFF2-40B4-BE49-F238E27FC236}">
                <a16:creationId xmlns:a16="http://schemas.microsoft.com/office/drawing/2014/main" id="{58EC3673-6DDC-49D9-A7BD-18F14EB4FDB9}"/>
              </a:ext>
            </a:extLst>
          </p:cNvPr>
          <p:cNvSpPr>
            <a:spLocks/>
          </p:cNvSpPr>
          <p:nvPr/>
        </p:nvSpPr>
        <p:spPr bwMode="auto">
          <a:xfrm rot="16200000" flipV="1">
            <a:off x="1638300" y="2705100"/>
            <a:ext cx="1066800" cy="1295400"/>
          </a:xfrm>
          <a:custGeom>
            <a:avLst/>
            <a:gdLst>
              <a:gd name="T0" fmla="*/ 0 w 21600"/>
              <a:gd name="T1" fmla="*/ 0 h 21600"/>
              <a:gd name="T2" fmla="*/ 1066800 w 21600"/>
              <a:gd name="T3" fmla="*/ 1295400 h 21600"/>
              <a:gd name="T4" fmla="*/ 0 w 21600"/>
              <a:gd name="T5" fmla="*/ 12954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17" name="Arc 5">
            <a:extLst>
              <a:ext uri="{FF2B5EF4-FFF2-40B4-BE49-F238E27FC236}">
                <a16:creationId xmlns:a16="http://schemas.microsoft.com/office/drawing/2014/main" id="{AEBB218E-123C-48EB-BE9D-82DC5FEF5A23}"/>
              </a:ext>
            </a:extLst>
          </p:cNvPr>
          <p:cNvSpPr>
            <a:spLocks/>
          </p:cNvSpPr>
          <p:nvPr/>
        </p:nvSpPr>
        <p:spPr bwMode="auto">
          <a:xfrm rot="21464474" flipV="1">
            <a:off x="1457325" y="5862638"/>
            <a:ext cx="1371600" cy="838200"/>
          </a:xfrm>
          <a:custGeom>
            <a:avLst/>
            <a:gdLst>
              <a:gd name="T0" fmla="*/ 0 w 21600"/>
              <a:gd name="T1" fmla="*/ 0 h 21600"/>
              <a:gd name="T2" fmla="*/ 1371600 w 21600"/>
              <a:gd name="T3" fmla="*/ 835988 h 21600"/>
              <a:gd name="T4" fmla="*/ 0 w 21600"/>
              <a:gd name="T5" fmla="*/ 838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07" y="0"/>
                  <a:pt x="21568" y="9635"/>
                  <a:pt x="21599" y="21543"/>
                </a:cubicBezTo>
              </a:path>
              <a:path w="21600" h="21600" stroke="0" extrusionOk="0">
                <a:moveTo>
                  <a:pt x="-1" y="0"/>
                </a:moveTo>
                <a:cubicBezTo>
                  <a:pt x="11907" y="0"/>
                  <a:pt x="21568" y="9635"/>
                  <a:pt x="21599" y="21543"/>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18" name="Line 6">
            <a:extLst>
              <a:ext uri="{FF2B5EF4-FFF2-40B4-BE49-F238E27FC236}">
                <a16:creationId xmlns:a16="http://schemas.microsoft.com/office/drawing/2014/main" id="{3FFE85B9-27D6-42D7-B4F0-98A44A215174}"/>
              </a:ext>
            </a:extLst>
          </p:cNvPr>
          <p:cNvSpPr>
            <a:spLocks noChangeShapeType="1"/>
          </p:cNvSpPr>
          <p:nvPr/>
        </p:nvSpPr>
        <p:spPr bwMode="auto">
          <a:xfrm flipV="1">
            <a:off x="2819400" y="3810000"/>
            <a:ext cx="0" cy="20574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9" name="Line 7">
            <a:extLst>
              <a:ext uri="{FF2B5EF4-FFF2-40B4-BE49-F238E27FC236}">
                <a16:creationId xmlns:a16="http://schemas.microsoft.com/office/drawing/2014/main" id="{505E864B-9568-4758-92A0-441D631E5F42}"/>
              </a:ext>
            </a:extLst>
          </p:cNvPr>
          <p:cNvSpPr>
            <a:spLocks noChangeShapeType="1"/>
          </p:cNvSpPr>
          <p:nvPr/>
        </p:nvSpPr>
        <p:spPr bwMode="auto">
          <a:xfrm>
            <a:off x="762000" y="4572000"/>
            <a:ext cx="17526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3320" name="Line 8">
            <a:extLst>
              <a:ext uri="{FF2B5EF4-FFF2-40B4-BE49-F238E27FC236}">
                <a16:creationId xmlns:a16="http://schemas.microsoft.com/office/drawing/2014/main" id="{0C83793F-AF24-40D1-9E3A-2433842CCA72}"/>
              </a:ext>
            </a:extLst>
          </p:cNvPr>
          <p:cNvSpPr>
            <a:spLocks noChangeShapeType="1"/>
          </p:cNvSpPr>
          <p:nvPr/>
        </p:nvSpPr>
        <p:spPr bwMode="auto">
          <a:xfrm flipH="1">
            <a:off x="3048000" y="4572000"/>
            <a:ext cx="19812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3321" name="Text Box 9">
            <a:extLst>
              <a:ext uri="{FF2B5EF4-FFF2-40B4-BE49-F238E27FC236}">
                <a16:creationId xmlns:a16="http://schemas.microsoft.com/office/drawing/2014/main" id="{2A783759-8F16-43EE-8524-177985F2F82E}"/>
              </a:ext>
            </a:extLst>
          </p:cNvPr>
          <p:cNvSpPr txBox="1">
            <a:spLocks noChangeArrowheads="1"/>
          </p:cNvSpPr>
          <p:nvPr/>
        </p:nvSpPr>
        <p:spPr bwMode="auto">
          <a:xfrm>
            <a:off x="685800" y="2971800"/>
            <a:ext cx="1616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Inside plane</a:t>
            </a:r>
          </a:p>
        </p:txBody>
      </p:sp>
      <p:sp>
        <p:nvSpPr>
          <p:cNvPr id="13322" name="Text Box 10">
            <a:extLst>
              <a:ext uri="{FF2B5EF4-FFF2-40B4-BE49-F238E27FC236}">
                <a16:creationId xmlns:a16="http://schemas.microsoft.com/office/drawing/2014/main" id="{D4585289-73B0-46FF-9940-4F3A8936E330}"/>
              </a:ext>
            </a:extLst>
          </p:cNvPr>
          <p:cNvSpPr txBox="1">
            <a:spLocks noChangeArrowheads="1"/>
          </p:cNvSpPr>
          <p:nvPr/>
        </p:nvSpPr>
        <p:spPr bwMode="auto">
          <a:xfrm>
            <a:off x="3048000" y="2971800"/>
            <a:ext cx="1616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outside plane</a:t>
            </a:r>
          </a:p>
        </p:txBody>
      </p:sp>
      <p:sp>
        <p:nvSpPr>
          <p:cNvPr id="13323" name="Text Box 11">
            <a:extLst>
              <a:ext uri="{FF2B5EF4-FFF2-40B4-BE49-F238E27FC236}">
                <a16:creationId xmlns:a16="http://schemas.microsoft.com/office/drawing/2014/main" id="{85CC136C-11D0-43FB-A7FC-2AEEA58E871E}"/>
              </a:ext>
            </a:extLst>
          </p:cNvPr>
          <p:cNvSpPr txBox="1">
            <a:spLocks noChangeArrowheads="1"/>
          </p:cNvSpPr>
          <p:nvPr/>
        </p:nvSpPr>
        <p:spPr bwMode="auto">
          <a:xfrm>
            <a:off x="762000" y="4191000"/>
            <a:ext cx="1616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850 mb</a:t>
            </a:r>
          </a:p>
        </p:txBody>
      </p:sp>
      <p:sp>
        <p:nvSpPr>
          <p:cNvPr id="13324" name="Text Box 12">
            <a:extLst>
              <a:ext uri="{FF2B5EF4-FFF2-40B4-BE49-F238E27FC236}">
                <a16:creationId xmlns:a16="http://schemas.microsoft.com/office/drawing/2014/main" id="{8E5C135F-6B71-4221-BEFA-7007986D993F}"/>
              </a:ext>
            </a:extLst>
          </p:cNvPr>
          <p:cNvSpPr txBox="1">
            <a:spLocks noChangeArrowheads="1"/>
          </p:cNvSpPr>
          <p:nvPr/>
        </p:nvSpPr>
        <p:spPr bwMode="auto">
          <a:xfrm>
            <a:off x="3352800" y="4191000"/>
            <a:ext cx="1616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300 mb</a:t>
            </a:r>
          </a:p>
        </p:txBody>
      </p:sp>
      <p:sp>
        <p:nvSpPr>
          <p:cNvPr id="13325" name="Text Box 13">
            <a:extLst>
              <a:ext uri="{FF2B5EF4-FFF2-40B4-BE49-F238E27FC236}">
                <a16:creationId xmlns:a16="http://schemas.microsoft.com/office/drawing/2014/main" id="{D19562AB-0FE9-4D75-8A05-E4A4C9A60B8B}"/>
              </a:ext>
            </a:extLst>
          </p:cNvPr>
          <p:cNvSpPr txBox="1">
            <a:spLocks noChangeArrowheads="1"/>
          </p:cNvSpPr>
          <p:nvPr/>
        </p:nvSpPr>
        <p:spPr bwMode="auto">
          <a:xfrm>
            <a:off x="3962400" y="5486400"/>
            <a:ext cx="487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t>Pressure difference on door = 550 mb</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FA87DE9-134C-44D8-87CD-FE41634A1DFF}"/>
              </a:ext>
            </a:extLst>
          </p:cNvPr>
          <p:cNvSpPr>
            <a:spLocks noGrp="1" noChangeArrowheads="1"/>
          </p:cNvSpPr>
          <p:nvPr>
            <p:ph type="title"/>
          </p:nvPr>
        </p:nvSpPr>
        <p:spPr/>
        <p:txBody>
          <a:bodyPr/>
          <a:lstStyle/>
          <a:p>
            <a:pPr eaLnBrk="1" hangingPunct="1"/>
            <a:r>
              <a:rPr lang="en-US" altLang="en-US"/>
              <a:t>Force on an Airplane Door</a:t>
            </a:r>
          </a:p>
        </p:txBody>
      </p:sp>
      <p:sp>
        <p:nvSpPr>
          <p:cNvPr id="14339" name="Rectangle 3">
            <a:extLst>
              <a:ext uri="{FF2B5EF4-FFF2-40B4-BE49-F238E27FC236}">
                <a16:creationId xmlns:a16="http://schemas.microsoft.com/office/drawing/2014/main" id="{3A38CB3D-32FB-4361-8722-F059DB9B831F}"/>
              </a:ext>
            </a:extLst>
          </p:cNvPr>
          <p:cNvSpPr>
            <a:spLocks noGrp="1" noChangeArrowheads="1"/>
          </p:cNvSpPr>
          <p:nvPr>
            <p:ph type="body" idx="1"/>
          </p:nvPr>
        </p:nvSpPr>
        <p:spPr>
          <a:xfrm>
            <a:off x="457200" y="1371600"/>
            <a:ext cx="8229600" cy="4525963"/>
          </a:xfrm>
        </p:spPr>
        <p:txBody>
          <a:bodyPr/>
          <a:lstStyle/>
          <a:p>
            <a:pPr eaLnBrk="1" hangingPunct="1"/>
            <a:r>
              <a:rPr lang="en-US" altLang="en-US"/>
              <a:t>Cabin pressurized @ 850 mb</a:t>
            </a:r>
          </a:p>
          <a:p>
            <a:pPr eaLnBrk="1" hangingPunct="1"/>
            <a:r>
              <a:rPr lang="en-US" altLang="en-US"/>
              <a:t>Pressure at cruising altitude – 300 mb</a:t>
            </a:r>
          </a:p>
          <a:p>
            <a:pPr eaLnBrk="1" hangingPunct="1">
              <a:buFontTx/>
              <a:buNone/>
            </a:pPr>
            <a:endParaRPr lang="en-US" altLang="en-US"/>
          </a:p>
        </p:txBody>
      </p:sp>
      <p:sp>
        <p:nvSpPr>
          <p:cNvPr id="14340" name="Arc 4">
            <a:extLst>
              <a:ext uri="{FF2B5EF4-FFF2-40B4-BE49-F238E27FC236}">
                <a16:creationId xmlns:a16="http://schemas.microsoft.com/office/drawing/2014/main" id="{65CE3344-CE63-46B9-8E8A-4B7B7AC3DD43}"/>
              </a:ext>
            </a:extLst>
          </p:cNvPr>
          <p:cNvSpPr>
            <a:spLocks/>
          </p:cNvSpPr>
          <p:nvPr/>
        </p:nvSpPr>
        <p:spPr bwMode="auto">
          <a:xfrm rot="16200000" flipV="1">
            <a:off x="1638300" y="2705100"/>
            <a:ext cx="1066800" cy="1295400"/>
          </a:xfrm>
          <a:custGeom>
            <a:avLst/>
            <a:gdLst>
              <a:gd name="T0" fmla="*/ 0 w 21600"/>
              <a:gd name="T1" fmla="*/ 0 h 21600"/>
              <a:gd name="T2" fmla="*/ 1066800 w 21600"/>
              <a:gd name="T3" fmla="*/ 1295400 h 21600"/>
              <a:gd name="T4" fmla="*/ 0 w 21600"/>
              <a:gd name="T5" fmla="*/ 12954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1" name="Arc 5">
            <a:extLst>
              <a:ext uri="{FF2B5EF4-FFF2-40B4-BE49-F238E27FC236}">
                <a16:creationId xmlns:a16="http://schemas.microsoft.com/office/drawing/2014/main" id="{FAAB20EF-ADC9-4540-A94A-823B237F0C91}"/>
              </a:ext>
            </a:extLst>
          </p:cNvPr>
          <p:cNvSpPr>
            <a:spLocks/>
          </p:cNvSpPr>
          <p:nvPr/>
        </p:nvSpPr>
        <p:spPr bwMode="auto">
          <a:xfrm rot="21464474" flipV="1">
            <a:off x="1457325" y="5862638"/>
            <a:ext cx="1371600" cy="838200"/>
          </a:xfrm>
          <a:custGeom>
            <a:avLst/>
            <a:gdLst>
              <a:gd name="T0" fmla="*/ 0 w 21600"/>
              <a:gd name="T1" fmla="*/ 0 h 21600"/>
              <a:gd name="T2" fmla="*/ 1371600 w 21600"/>
              <a:gd name="T3" fmla="*/ 835988 h 21600"/>
              <a:gd name="T4" fmla="*/ 0 w 21600"/>
              <a:gd name="T5" fmla="*/ 838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07" y="0"/>
                  <a:pt x="21568" y="9635"/>
                  <a:pt x="21599" y="21543"/>
                </a:cubicBezTo>
              </a:path>
              <a:path w="21600" h="21600" stroke="0" extrusionOk="0">
                <a:moveTo>
                  <a:pt x="-1" y="0"/>
                </a:moveTo>
                <a:cubicBezTo>
                  <a:pt x="11907" y="0"/>
                  <a:pt x="21568" y="9635"/>
                  <a:pt x="21599" y="21543"/>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2" name="Line 6">
            <a:extLst>
              <a:ext uri="{FF2B5EF4-FFF2-40B4-BE49-F238E27FC236}">
                <a16:creationId xmlns:a16="http://schemas.microsoft.com/office/drawing/2014/main" id="{4C2DCB90-0CDE-453C-BD70-0CDD76A25AB8}"/>
              </a:ext>
            </a:extLst>
          </p:cNvPr>
          <p:cNvSpPr>
            <a:spLocks noChangeShapeType="1"/>
          </p:cNvSpPr>
          <p:nvPr/>
        </p:nvSpPr>
        <p:spPr bwMode="auto">
          <a:xfrm flipV="1">
            <a:off x="2819400" y="3810000"/>
            <a:ext cx="0" cy="20574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7">
            <a:extLst>
              <a:ext uri="{FF2B5EF4-FFF2-40B4-BE49-F238E27FC236}">
                <a16:creationId xmlns:a16="http://schemas.microsoft.com/office/drawing/2014/main" id="{0FDB18E8-76A1-4C7C-8EF3-EF97A084352A}"/>
              </a:ext>
            </a:extLst>
          </p:cNvPr>
          <p:cNvSpPr>
            <a:spLocks noChangeShapeType="1"/>
          </p:cNvSpPr>
          <p:nvPr/>
        </p:nvSpPr>
        <p:spPr bwMode="auto">
          <a:xfrm>
            <a:off x="762000" y="4572000"/>
            <a:ext cx="17526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4344" name="Line 8">
            <a:extLst>
              <a:ext uri="{FF2B5EF4-FFF2-40B4-BE49-F238E27FC236}">
                <a16:creationId xmlns:a16="http://schemas.microsoft.com/office/drawing/2014/main" id="{C4FA0BBA-513E-492F-8BF1-89017892C6B0}"/>
              </a:ext>
            </a:extLst>
          </p:cNvPr>
          <p:cNvSpPr>
            <a:spLocks noChangeShapeType="1"/>
          </p:cNvSpPr>
          <p:nvPr/>
        </p:nvSpPr>
        <p:spPr bwMode="auto">
          <a:xfrm flipH="1">
            <a:off x="3048000" y="4572000"/>
            <a:ext cx="19812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4345" name="Text Box 9">
            <a:extLst>
              <a:ext uri="{FF2B5EF4-FFF2-40B4-BE49-F238E27FC236}">
                <a16:creationId xmlns:a16="http://schemas.microsoft.com/office/drawing/2014/main" id="{DF8E1F36-4A3C-4607-87DC-219DF7F5AEF8}"/>
              </a:ext>
            </a:extLst>
          </p:cNvPr>
          <p:cNvSpPr txBox="1">
            <a:spLocks noChangeArrowheads="1"/>
          </p:cNvSpPr>
          <p:nvPr/>
        </p:nvSpPr>
        <p:spPr bwMode="auto">
          <a:xfrm>
            <a:off x="685800" y="2971800"/>
            <a:ext cx="1616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Inside plane</a:t>
            </a:r>
          </a:p>
        </p:txBody>
      </p:sp>
      <p:sp>
        <p:nvSpPr>
          <p:cNvPr id="14346" name="Text Box 10">
            <a:extLst>
              <a:ext uri="{FF2B5EF4-FFF2-40B4-BE49-F238E27FC236}">
                <a16:creationId xmlns:a16="http://schemas.microsoft.com/office/drawing/2014/main" id="{AE709A5C-F577-480F-8A8F-E2D5374F1CD6}"/>
              </a:ext>
            </a:extLst>
          </p:cNvPr>
          <p:cNvSpPr txBox="1">
            <a:spLocks noChangeArrowheads="1"/>
          </p:cNvSpPr>
          <p:nvPr/>
        </p:nvSpPr>
        <p:spPr bwMode="auto">
          <a:xfrm>
            <a:off x="3048000" y="2971800"/>
            <a:ext cx="1616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outside plane</a:t>
            </a:r>
          </a:p>
        </p:txBody>
      </p:sp>
      <p:sp>
        <p:nvSpPr>
          <p:cNvPr id="14347" name="Text Box 11">
            <a:extLst>
              <a:ext uri="{FF2B5EF4-FFF2-40B4-BE49-F238E27FC236}">
                <a16:creationId xmlns:a16="http://schemas.microsoft.com/office/drawing/2014/main" id="{5B8E5DC4-5DC2-4B36-AD6D-AB76E7F250CF}"/>
              </a:ext>
            </a:extLst>
          </p:cNvPr>
          <p:cNvSpPr txBox="1">
            <a:spLocks noChangeArrowheads="1"/>
          </p:cNvSpPr>
          <p:nvPr/>
        </p:nvSpPr>
        <p:spPr bwMode="auto">
          <a:xfrm>
            <a:off x="762000" y="4191000"/>
            <a:ext cx="1616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850 mb</a:t>
            </a:r>
          </a:p>
        </p:txBody>
      </p:sp>
      <p:sp>
        <p:nvSpPr>
          <p:cNvPr id="14348" name="Text Box 12">
            <a:extLst>
              <a:ext uri="{FF2B5EF4-FFF2-40B4-BE49-F238E27FC236}">
                <a16:creationId xmlns:a16="http://schemas.microsoft.com/office/drawing/2014/main" id="{2B473ADC-58F7-407F-B13C-773B3614F222}"/>
              </a:ext>
            </a:extLst>
          </p:cNvPr>
          <p:cNvSpPr txBox="1">
            <a:spLocks noChangeArrowheads="1"/>
          </p:cNvSpPr>
          <p:nvPr/>
        </p:nvSpPr>
        <p:spPr bwMode="auto">
          <a:xfrm>
            <a:off x="3352800" y="4191000"/>
            <a:ext cx="1616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300 mb</a:t>
            </a:r>
          </a:p>
        </p:txBody>
      </p:sp>
      <p:sp>
        <p:nvSpPr>
          <p:cNvPr id="14349" name="Text Box 13">
            <a:extLst>
              <a:ext uri="{FF2B5EF4-FFF2-40B4-BE49-F238E27FC236}">
                <a16:creationId xmlns:a16="http://schemas.microsoft.com/office/drawing/2014/main" id="{06D8BC51-26CB-4DC3-A956-B24C22F431F6}"/>
              </a:ext>
            </a:extLst>
          </p:cNvPr>
          <p:cNvSpPr txBox="1">
            <a:spLocks noChangeArrowheads="1"/>
          </p:cNvSpPr>
          <p:nvPr/>
        </p:nvSpPr>
        <p:spPr bwMode="auto">
          <a:xfrm>
            <a:off x="3962400" y="5486400"/>
            <a:ext cx="487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t>Pressure difference on door = 550 mb</a:t>
            </a:r>
          </a:p>
        </p:txBody>
      </p:sp>
      <p:sp>
        <p:nvSpPr>
          <p:cNvPr id="14350" name="Text Box 14">
            <a:extLst>
              <a:ext uri="{FF2B5EF4-FFF2-40B4-BE49-F238E27FC236}">
                <a16:creationId xmlns:a16="http://schemas.microsoft.com/office/drawing/2014/main" id="{DF7A1FAB-DD64-42E2-AFD4-E50CD808ED4D}"/>
              </a:ext>
            </a:extLst>
          </p:cNvPr>
          <p:cNvSpPr txBox="1">
            <a:spLocks noChangeArrowheads="1"/>
          </p:cNvSpPr>
          <p:nvPr/>
        </p:nvSpPr>
        <p:spPr bwMode="auto">
          <a:xfrm>
            <a:off x="3962400" y="6019800"/>
            <a:ext cx="495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t>Area of door = 6’ X 3’ = 18 ft</a:t>
            </a:r>
            <a:r>
              <a:rPr lang="en-US" altLang="en-US" sz="2000" b="1" baseline="30000"/>
              <a:t>2</a:t>
            </a:r>
            <a:r>
              <a:rPr lang="en-US" altLang="en-US" sz="2000" b="1"/>
              <a:t> = 2592 in</a:t>
            </a:r>
            <a:r>
              <a:rPr lang="en-US" altLang="en-US" sz="2000" b="1" baseline="30000"/>
              <a:t>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D4B2338-ADDC-42A1-AA64-A251191A1B65}"/>
              </a:ext>
            </a:extLst>
          </p:cNvPr>
          <p:cNvSpPr>
            <a:spLocks noGrp="1" noChangeArrowheads="1"/>
          </p:cNvSpPr>
          <p:nvPr>
            <p:ph type="title"/>
          </p:nvPr>
        </p:nvSpPr>
        <p:spPr/>
        <p:txBody>
          <a:bodyPr/>
          <a:lstStyle/>
          <a:p>
            <a:pPr eaLnBrk="1" hangingPunct="1"/>
            <a:r>
              <a:rPr lang="en-US" altLang="en-US"/>
              <a:t>Force on an Airplane Door</a:t>
            </a:r>
          </a:p>
        </p:txBody>
      </p:sp>
      <p:sp>
        <p:nvSpPr>
          <p:cNvPr id="15363" name="Rectangle 3">
            <a:extLst>
              <a:ext uri="{FF2B5EF4-FFF2-40B4-BE49-F238E27FC236}">
                <a16:creationId xmlns:a16="http://schemas.microsoft.com/office/drawing/2014/main" id="{D50CB830-4BAE-4F8D-8ACB-4CABC3AB9114}"/>
              </a:ext>
            </a:extLst>
          </p:cNvPr>
          <p:cNvSpPr>
            <a:spLocks noGrp="1" noChangeArrowheads="1"/>
          </p:cNvSpPr>
          <p:nvPr>
            <p:ph type="body" idx="1"/>
          </p:nvPr>
        </p:nvSpPr>
        <p:spPr>
          <a:xfrm>
            <a:off x="457200" y="1600200"/>
            <a:ext cx="8382000" cy="4525963"/>
          </a:xfrm>
        </p:spPr>
        <p:txBody>
          <a:bodyPr/>
          <a:lstStyle/>
          <a:p>
            <a:pPr eaLnBrk="1" hangingPunct="1"/>
            <a:r>
              <a:rPr lang="en-US" altLang="en-US"/>
              <a:t>550 mb pushing on 2592 in</a:t>
            </a:r>
            <a:r>
              <a:rPr lang="en-US" altLang="en-US" baseline="30000"/>
              <a:t>2</a:t>
            </a:r>
          </a:p>
          <a:p>
            <a:pPr eaLnBrk="1" hangingPunct="1"/>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10385F5-F953-4B14-9EB8-A3327680EF9D}"/>
              </a:ext>
            </a:extLst>
          </p:cNvPr>
          <p:cNvSpPr>
            <a:spLocks noGrp="1" noChangeArrowheads="1"/>
          </p:cNvSpPr>
          <p:nvPr>
            <p:ph type="title"/>
          </p:nvPr>
        </p:nvSpPr>
        <p:spPr/>
        <p:txBody>
          <a:bodyPr/>
          <a:lstStyle/>
          <a:p>
            <a:pPr eaLnBrk="1" hangingPunct="1"/>
            <a:r>
              <a:rPr lang="en-US" altLang="en-US"/>
              <a:t>Force on an Airplane Door</a:t>
            </a:r>
          </a:p>
        </p:txBody>
      </p:sp>
      <p:sp>
        <p:nvSpPr>
          <p:cNvPr id="16387" name="Rectangle 3">
            <a:extLst>
              <a:ext uri="{FF2B5EF4-FFF2-40B4-BE49-F238E27FC236}">
                <a16:creationId xmlns:a16="http://schemas.microsoft.com/office/drawing/2014/main" id="{A1D9498B-C5F7-425D-81EB-901F5DD5E88B}"/>
              </a:ext>
            </a:extLst>
          </p:cNvPr>
          <p:cNvSpPr>
            <a:spLocks noGrp="1" noChangeArrowheads="1"/>
          </p:cNvSpPr>
          <p:nvPr>
            <p:ph type="body" idx="1"/>
          </p:nvPr>
        </p:nvSpPr>
        <p:spPr>
          <a:xfrm>
            <a:off x="457200" y="1600200"/>
            <a:ext cx="8382000" cy="4525963"/>
          </a:xfrm>
        </p:spPr>
        <p:txBody>
          <a:bodyPr/>
          <a:lstStyle/>
          <a:p>
            <a:pPr eaLnBrk="1" hangingPunct="1"/>
            <a:r>
              <a:rPr lang="en-US" altLang="en-US"/>
              <a:t>550 mb pushing on 2592 in</a:t>
            </a:r>
            <a:r>
              <a:rPr lang="en-US" altLang="en-US" baseline="30000"/>
              <a:t>2</a:t>
            </a:r>
          </a:p>
          <a:p>
            <a:pPr eaLnBrk="1" hangingPunct="1"/>
            <a:r>
              <a:rPr lang="en-US" altLang="en-US"/>
              <a:t>1 mb = 0.0145 psi (unit conversion)</a:t>
            </a:r>
          </a:p>
          <a:p>
            <a:pPr eaLnBrk="1" hangingPunct="1"/>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75A7DA2-DBDA-46EB-9331-97E47DA0B21E}"/>
              </a:ext>
            </a:extLst>
          </p:cNvPr>
          <p:cNvSpPr>
            <a:spLocks noGrp="1" noChangeArrowheads="1"/>
          </p:cNvSpPr>
          <p:nvPr>
            <p:ph type="title"/>
          </p:nvPr>
        </p:nvSpPr>
        <p:spPr/>
        <p:txBody>
          <a:bodyPr/>
          <a:lstStyle/>
          <a:p>
            <a:pPr eaLnBrk="1" hangingPunct="1"/>
            <a:r>
              <a:rPr lang="en-US" altLang="en-US"/>
              <a:t>Force on an Airplane Door</a:t>
            </a:r>
          </a:p>
        </p:txBody>
      </p:sp>
      <p:sp>
        <p:nvSpPr>
          <p:cNvPr id="17411" name="Rectangle 3">
            <a:extLst>
              <a:ext uri="{FF2B5EF4-FFF2-40B4-BE49-F238E27FC236}">
                <a16:creationId xmlns:a16="http://schemas.microsoft.com/office/drawing/2014/main" id="{F3E9DC05-9D68-4878-922B-22042E37A690}"/>
              </a:ext>
            </a:extLst>
          </p:cNvPr>
          <p:cNvSpPr>
            <a:spLocks noGrp="1" noChangeArrowheads="1"/>
          </p:cNvSpPr>
          <p:nvPr>
            <p:ph type="body" idx="1"/>
          </p:nvPr>
        </p:nvSpPr>
        <p:spPr>
          <a:xfrm>
            <a:off x="457200" y="1600200"/>
            <a:ext cx="8382000" cy="4525963"/>
          </a:xfrm>
        </p:spPr>
        <p:txBody>
          <a:bodyPr/>
          <a:lstStyle/>
          <a:p>
            <a:pPr eaLnBrk="1" hangingPunct="1"/>
            <a:r>
              <a:rPr lang="en-US" altLang="en-US"/>
              <a:t>550 mb pushing on 2592 in</a:t>
            </a:r>
            <a:r>
              <a:rPr lang="en-US" altLang="en-US" baseline="30000"/>
              <a:t>2</a:t>
            </a:r>
          </a:p>
          <a:p>
            <a:pPr eaLnBrk="1" hangingPunct="1"/>
            <a:r>
              <a:rPr lang="en-US" altLang="en-US"/>
              <a:t>1 mb = 0.0145 psi (unit conversion)</a:t>
            </a:r>
          </a:p>
          <a:p>
            <a:pPr eaLnBrk="1" hangingPunct="1"/>
            <a:r>
              <a:rPr lang="en-US" altLang="en-US"/>
              <a:t>550 mb = 8 psi </a:t>
            </a:r>
          </a:p>
          <a:p>
            <a:pPr eaLnBrk="1" hangingPunct="1"/>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487C8C2-A6D8-4F52-ABE7-926A0F5D0D26}"/>
              </a:ext>
            </a:extLst>
          </p:cNvPr>
          <p:cNvSpPr>
            <a:spLocks noGrp="1" noChangeArrowheads="1"/>
          </p:cNvSpPr>
          <p:nvPr>
            <p:ph type="title"/>
          </p:nvPr>
        </p:nvSpPr>
        <p:spPr/>
        <p:txBody>
          <a:bodyPr/>
          <a:lstStyle/>
          <a:p>
            <a:pPr eaLnBrk="1" hangingPunct="1"/>
            <a:r>
              <a:rPr lang="en-US" altLang="en-US"/>
              <a:t>Force on an Airplane Door</a:t>
            </a:r>
          </a:p>
        </p:txBody>
      </p:sp>
      <p:sp>
        <p:nvSpPr>
          <p:cNvPr id="18435" name="Rectangle 3">
            <a:extLst>
              <a:ext uri="{FF2B5EF4-FFF2-40B4-BE49-F238E27FC236}">
                <a16:creationId xmlns:a16="http://schemas.microsoft.com/office/drawing/2014/main" id="{D69CABCA-AD7B-44C5-95BE-E23B49309C12}"/>
              </a:ext>
            </a:extLst>
          </p:cNvPr>
          <p:cNvSpPr>
            <a:spLocks noGrp="1" noChangeArrowheads="1"/>
          </p:cNvSpPr>
          <p:nvPr>
            <p:ph type="body" idx="1"/>
          </p:nvPr>
        </p:nvSpPr>
        <p:spPr>
          <a:xfrm>
            <a:off x="457200" y="1600200"/>
            <a:ext cx="8382000" cy="4525963"/>
          </a:xfrm>
        </p:spPr>
        <p:txBody>
          <a:bodyPr/>
          <a:lstStyle/>
          <a:p>
            <a:pPr eaLnBrk="1" hangingPunct="1"/>
            <a:r>
              <a:rPr lang="en-US" altLang="en-US"/>
              <a:t>550 mb pushing on 2592 in</a:t>
            </a:r>
            <a:r>
              <a:rPr lang="en-US" altLang="en-US" baseline="30000"/>
              <a:t>2</a:t>
            </a:r>
          </a:p>
          <a:p>
            <a:pPr eaLnBrk="1" hangingPunct="1"/>
            <a:r>
              <a:rPr lang="en-US" altLang="en-US"/>
              <a:t>1 mb = 0.0145 psi (unit conversion)</a:t>
            </a:r>
          </a:p>
          <a:p>
            <a:pPr eaLnBrk="1" hangingPunct="1"/>
            <a:r>
              <a:rPr lang="en-US" altLang="en-US"/>
              <a:t>550 mb = 8 psi </a:t>
            </a:r>
          </a:p>
          <a:p>
            <a:pPr eaLnBrk="1" hangingPunct="1"/>
            <a:r>
              <a:rPr lang="en-US" altLang="en-US"/>
              <a:t>Pressure = Force/Area</a:t>
            </a:r>
          </a:p>
          <a:p>
            <a:pPr eaLnBrk="1" hangingPunct="1"/>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CC2D53C-C583-46A5-87D2-B9F381F76A9A}"/>
              </a:ext>
            </a:extLst>
          </p:cNvPr>
          <p:cNvSpPr>
            <a:spLocks noGrp="1" noChangeArrowheads="1"/>
          </p:cNvSpPr>
          <p:nvPr>
            <p:ph type="title"/>
          </p:nvPr>
        </p:nvSpPr>
        <p:spPr/>
        <p:txBody>
          <a:bodyPr/>
          <a:lstStyle/>
          <a:p>
            <a:pPr eaLnBrk="1" hangingPunct="1"/>
            <a:r>
              <a:rPr lang="en-US" altLang="en-US"/>
              <a:t>Force on an Airplane Door</a:t>
            </a:r>
          </a:p>
        </p:txBody>
      </p:sp>
      <p:sp>
        <p:nvSpPr>
          <p:cNvPr id="19459" name="Rectangle 3">
            <a:extLst>
              <a:ext uri="{FF2B5EF4-FFF2-40B4-BE49-F238E27FC236}">
                <a16:creationId xmlns:a16="http://schemas.microsoft.com/office/drawing/2014/main" id="{32907F3F-9245-414E-B23A-60FB96622CD3}"/>
              </a:ext>
            </a:extLst>
          </p:cNvPr>
          <p:cNvSpPr>
            <a:spLocks noGrp="1" noChangeArrowheads="1"/>
          </p:cNvSpPr>
          <p:nvPr>
            <p:ph type="body" idx="1"/>
          </p:nvPr>
        </p:nvSpPr>
        <p:spPr>
          <a:xfrm>
            <a:off x="457200" y="1600200"/>
            <a:ext cx="8382000" cy="4525963"/>
          </a:xfrm>
        </p:spPr>
        <p:txBody>
          <a:bodyPr/>
          <a:lstStyle/>
          <a:p>
            <a:pPr eaLnBrk="1" hangingPunct="1"/>
            <a:r>
              <a:rPr lang="en-US" altLang="en-US"/>
              <a:t>550 mb pushing on 2592 in</a:t>
            </a:r>
            <a:r>
              <a:rPr lang="en-US" altLang="en-US" baseline="30000"/>
              <a:t>2</a:t>
            </a:r>
          </a:p>
          <a:p>
            <a:pPr eaLnBrk="1" hangingPunct="1"/>
            <a:r>
              <a:rPr lang="en-US" altLang="en-US"/>
              <a:t>1 mb = 0.0145 psi (unit conversion)</a:t>
            </a:r>
          </a:p>
          <a:p>
            <a:pPr eaLnBrk="1" hangingPunct="1"/>
            <a:r>
              <a:rPr lang="en-US" altLang="en-US"/>
              <a:t>550 mb = 8 psi </a:t>
            </a:r>
          </a:p>
          <a:p>
            <a:pPr eaLnBrk="1" hangingPunct="1"/>
            <a:r>
              <a:rPr lang="en-US" altLang="en-US"/>
              <a:t>Pressure = Force/Area</a:t>
            </a:r>
          </a:p>
          <a:p>
            <a:pPr eaLnBrk="1" hangingPunct="1"/>
            <a:r>
              <a:rPr lang="en-US" altLang="en-US"/>
              <a:t>Force = Pressure  x  Area</a:t>
            </a:r>
          </a:p>
          <a:p>
            <a:pPr eaLnBrk="1" hangingPunct="1"/>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ECAAFD5-705A-454A-8701-91C46733E93E}"/>
              </a:ext>
            </a:extLst>
          </p:cNvPr>
          <p:cNvSpPr>
            <a:spLocks noGrp="1" noChangeArrowheads="1"/>
          </p:cNvSpPr>
          <p:nvPr>
            <p:ph type="title"/>
          </p:nvPr>
        </p:nvSpPr>
        <p:spPr/>
        <p:txBody>
          <a:bodyPr/>
          <a:lstStyle/>
          <a:p>
            <a:pPr eaLnBrk="1" hangingPunct="1"/>
            <a:r>
              <a:rPr lang="en-US" altLang="en-US"/>
              <a:t>Force on an Airplane Door</a:t>
            </a:r>
          </a:p>
        </p:txBody>
      </p:sp>
      <p:sp>
        <p:nvSpPr>
          <p:cNvPr id="20483" name="Rectangle 3">
            <a:extLst>
              <a:ext uri="{FF2B5EF4-FFF2-40B4-BE49-F238E27FC236}">
                <a16:creationId xmlns:a16="http://schemas.microsoft.com/office/drawing/2014/main" id="{460D96E2-19AA-4915-9E5F-884DC5F2337E}"/>
              </a:ext>
            </a:extLst>
          </p:cNvPr>
          <p:cNvSpPr>
            <a:spLocks noGrp="1" noChangeArrowheads="1"/>
          </p:cNvSpPr>
          <p:nvPr>
            <p:ph type="body" idx="1"/>
          </p:nvPr>
        </p:nvSpPr>
        <p:spPr>
          <a:xfrm>
            <a:off x="457200" y="1600200"/>
            <a:ext cx="8382000" cy="4525963"/>
          </a:xfrm>
        </p:spPr>
        <p:txBody>
          <a:bodyPr/>
          <a:lstStyle/>
          <a:p>
            <a:pPr eaLnBrk="1" hangingPunct="1"/>
            <a:r>
              <a:rPr lang="en-US" altLang="en-US"/>
              <a:t>550 mb pushing on 2592 in</a:t>
            </a:r>
            <a:r>
              <a:rPr lang="en-US" altLang="en-US" baseline="30000"/>
              <a:t>2</a:t>
            </a:r>
          </a:p>
          <a:p>
            <a:pPr eaLnBrk="1" hangingPunct="1"/>
            <a:r>
              <a:rPr lang="en-US" altLang="en-US"/>
              <a:t>1 mb = 0.0145 psi (unit conversion)</a:t>
            </a:r>
          </a:p>
          <a:p>
            <a:pPr eaLnBrk="1" hangingPunct="1"/>
            <a:r>
              <a:rPr lang="en-US" altLang="en-US"/>
              <a:t>550 mb = 8 psi </a:t>
            </a:r>
          </a:p>
          <a:p>
            <a:pPr eaLnBrk="1" hangingPunct="1"/>
            <a:r>
              <a:rPr lang="en-US" altLang="en-US"/>
              <a:t>Pressure = Force/Area</a:t>
            </a:r>
          </a:p>
          <a:p>
            <a:pPr eaLnBrk="1" hangingPunct="1"/>
            <a:r>
              <a:rPr lang="en-US" altLang="en-US"/>
              <a:t>Force = Pressure  x  Area</a:t>
            </a:r>
          </a:p>
          <a:p>
            <a:pPr eaLnBrk="1" hangingPunct="1"/>
            <a:r>
              <a:rPr lang="en-US" altLang="en-US"/>
              <a:t>Force = 8 pounds/in</a:t>
            </a:r>
            <a:r>
              <a:rPr lang="en-US" altLang="en-US" baseline="30000"/>
              <a:t>2</a:t>
            </a:r>
            <a:r>
              <a:rPr lang="en-US" altLang="en-US"/>
              <a:t>  x  2592 in</a:t>
            </a:r>
            <a:r>
              <a:rPr lang="en-US" altLang="en-US" baseline="30000"/>
              <a:t>2</a:t>
            </a:r>
            <a:endParaRPr lang="en-US" altLang="en-US"/>
          </a:p>
          <a:p>
            <a:pPr eaLnBrk="1" hangingPunct="1"/>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E022646-FB4E-4919-841B-A97E96DF161A}"/>
              </a:ext>
            </a:extLst>
          </p:cNvPr>
          <p:cNvSpPr>
            <a:spLocks noGrp="1" noChangeArrowheads="1"/>
          </p:cNvSpPr>
          <p:nvPr>
            <p:ph type="title"/>
          </p:nvPr>
        </p:nvSpPr>
        <p:spPr/>
        <p:txBody>
          <a:bodyPr/>
          <a:lstStyle/>
          <a:p>
            <a:pPr eaLnBrk="1" hangingPunct="1"/>
            <a:r>
              <a:rPr lang="en-US" altLang="en-US"/>
              <a:t>Recall:  Pressure</a:t>
            </a:r>
          </a:p>
        </p:txBody>
      </p:sp>
      <p:sp>
        <p:nvSpPr>
          <p:cNvPr id="3075" name="Rectangle 3">
            <a:extLst>
              <a:ext uri="{FF2B5EF4-FFF2-40B4-BE49-F238E27FC236}">
                <a16:creationId xmlns:a16="http://schemas.microsoft.com/office/drawing/2014/main" id="{53FF812F-4CFF-43C4-9791-A08E70B7B667}"/>
              </a:ext>
            </a:extLst>
          </p:cNvPr>
          <p:cNvSpPr>
            <a:spLocks noGrp="1" noChangeArrowheads="1"/>
          </p:cNvSpPr>
          <p:nvPr>
            <p:ph type="body" idx="1"/>
          </p:nvPr>
        </p:nvSpPr>
        <p:spPr>
          <a:xfrm>
            <a:off x="457200" y="1371600"/>
            <a:ext cx="8229600" cy="4525963"/>
          </a:xfrm>
        </p:spPr>
        <p:txBody>
          <a:bodyPr/>
          <a:lstStyle/>
          <a:p>
            <a:pPr algn="ctr" eaLnBrk="1" hangingPunct="1">
              <a:buFontTx/>
              <a:buNone/>
            </a:pPr>
            <a:r>
              <a:rPr lang="en-US" altLang="en-US"/>
              <a:t>  </a:t>
            </a:r>
            <a:r>
              <a:rPr lang="en-US" altLang="en-US" u="sng"/>
              <a:t>General Characteristics</a:t>
            </a:r>
          </a:p>
          <a:p>
            <a:pPr eaLnBrk="1" hangingPunct="1"/>
            <a:r>
              <a:rPr lang="en-US" altLang="en-US"/>
              <a:t>Pressure is defined as force per unit area </a:t>
            </a:r>
          </a:p>
          <a:p>
            <a:pPr eaLnBrk="1" hangingPunct="1">
              <a:buFontTx/>
              <a:buNone/>
            </a:pPr>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BAB02F5-E5E8-4450-A858-CC2CCCAD4664}"/>
              </a:ext>
            </a:extLst>
          </p:cNvPr>
          <p:cNvSpPr>
            <a:spLocks noGrp="1" noChangeArrowheads="1"/>
          </p:cNvSpPr>
          <p:nvPr>
            <p:ph type="title"/>
          </p:nvPr>
        </p:nvSpPr>
        <p:spPr/>
        <p:txBody>
          <a:bodyPr/>
          <a:lstStyle/>
          <a:p>
            <a:pPr eaLnBrk="1" hangingPunct="1"/>
            <a:r>
              <a:rPr lang="en-US" altLang="en-US"/>
              <a:t>Force on an Airplane Door</a:t>
            </a:r>
          </a:p>
        </p:txBody>
      </p:sp>
      <p:sp>
        <p:nvSpPr>
          <p:cNvPr id="21507" name="Rectangle 3">
            <a:extLst>
              <a:ext uri="{FF2B5EF4-FFF2-40B4-BE49-F238E27FC236}">
                <a16:creationId xmlns:a16="http://schemas.microsoft.com/office/drawing/2014/main" id="{40CC5C8B-4185-4740-9537-D4132961AF6A}"/>
              </a:ext>
            </a:extLst>
          </p:cNvPr>
          <p:cNvSpPr>
            <a:spLocks noGrp="1" noChangeArrowheads="1"/>
          </p:cNvSpPr>
          <p:nvPr>
            <p:ph type="body" idx="1"/>
          </p:nvPr>
        </p:nvSpPr>
        <p:spPr>
          <a:xfrm>
            <a:off x="457200" y="1600200"/>
            <a:ext cx="8382000" cy="4525963"/>
          </a:xfrm>
        </p:spPr>
        <p:txBody>
          <a:bodyPr/>
          <a:lstStyle/>
          <a:p>
            <a:pPr eaLnBrk="1" hangingPunct="1"/>
            <a:r>
              <a:rPr lang="en-US" altLang="en-US"/>
              <a:t>550 mb pushing on 2592 in</a:t>
            </a:r>
            <a:r>
              <a:rPr lang="en-US" altLang="en-US" baseline="30000"/>
              <a:t>2</a:t>
            </a:r>
          </a:p>
          <a:p>
            <a:pPr eaLnBrk="1" hangingPunct="1"/>
            <a:r>
              <a:rPr lang="en-US" altLang="en-US"/>
              <a:t>1 mb = 0.0145 psi (unit conversion)</a:t>
            </a:r>
          </a:p>
          <a:p>
            <a:pPr eaLnBrk="1" hangingPunct="1"/>
            <a:r>
              <a:rPr lang="en-US" altLang="en-US"/>
              <a:t>550 mb = 8 psi </a:t>
            </a:r>
          </a:p>
          <a:p>
            <a:pPr eaLnBrk="1" hangingPunct="1"/>
            <a:r>
              <a:rPr lang="en-US" altLang="en-US"/>
              <a:t>Pressure = Force/Area</a:t>
            </a:r>
          </a:p>
          <a:p>
            <a:pPr eaLnBrk="1" hangingPunct="1"/>
            <a:r>
              <a:rPr lang="en-US" altLang="en-US"/>
              <a:t>Force = Pressure  x  Area</a:t>
            </a:r>
          </a:p>
          <a:p>
            <a:pPr eaLnBrk="1" hangingPunct="1"/>
            <a:r>
              <a:rPr lang="en-US" altLang="en-US"/>
              <a:t>Force = 8 pounds/in</a:t>
            </a:r>
            <a:r>
              <a:rPr lang="en-US" altLang="en-US" baseline="30000"/>
              <a:t>2</a:t>
            </a:r>
            <a:r>
              <a:rPr lang="en-US" altLang="en-US"/>
              <a:t>  x  2592 in</a:t>
            </a:r>
            <a:r>
              <a:rPr lang="en-US" altLang="en-US" baseline="30000"/>
              <a:t>2</a:t>
            </a:r>
            <a:endParaRPr lang="en-US" altLang="en-US"/>
          </a:p>
          <a:p>
            <a:pPr eaLnBrk="1" hangingPunct="1"/>
            <a:r>
              <a:rPr lang="en-US" altLang="en-US"/>
              <a:t>Force on door = 20,736 pounds (~10 tons)!!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BF7070F-9EEC-4E24-948E-1AA434108673}"/>
              </a:ext>
            </a:extLst>
          </p:cNvPr>
          <p:cNvSpPr>
            <a:spLocks noGrp="1" noChangeArrowheads="1"/>
          </p:cNvSpPr>
          <p:nvPr>
            <p:ph type="title"/>
          </p:nvPr>
        </p:nvSpPr>
        <p:spPr/>
        <p:txBody>
          <a:bodyPr/>
          <a:lstStyle/>
          <a:p>
            <a:pPr eaLnBrk="1" hangingPunct="1"/>
            <a:r>
              <a:rPr lang="en-US" altLang="en-US"/>
              <a:t>Atmospheric Pressure</a:t>
            </a:r>
          </a:p>
        </p:txBody>
      </p:sp>
      <p:sp>
        <p:nvSpPr>
          <p:cNvPr id="22531" name="Rectangle 3">
            <a:extLst>
              <a:ext uri="{FF2B5EF4-FFF2-40B4-BE49-F238E27FC236}">
                <a16:creationId xmlns:a16="http://schemas.microsoft.com/office/drawing/2014/main" id="{1A4ABB63-523A-43FB-AF04-8F62A2D5CB3F}"/>
              </a:ext>
            </a:extLst>
          </p:cNvPr>
          <p:cNvSpPr>
            <a:spLocks noGrp="1" noChangeArrowheads="1"/>
          </p:cNvSpPr>
          <p:nvPr>
            <p:ph type="body" idx="1"/>
          </p:nvPr>
        </p:nvSpPr>
        <p:spPr/>
        <p:txBody>
          <a:bodyPr/>
          <a:lstStyle/>
          <a:p>
            <a:pPr eaLnBrk="1" hangingPunct="1"/>
            <a:r>
              <a:rPr lang="en-US" altLang="en-US"/>
              <a:t>The nature of atmospheric pressure explains much, including:</a:t>
            </a:r>
          </a:p>
          <a:p>
            <a:pPr eaLnBrk="1" hangingPunct="1">
              <a:buFontTx/>
              <a:buNone/>
            </a:pPr>
            <a:r>
              <a:rPr lang="en-US" altLang="en-US"/>
              <a:t>		</a:t>
            </a:r>
            <a:r>
              <a:rPr lang="en-US" altLang="en-US" sz="2600"/>
              <a:t>1)  My exploding bag of chips</a:t>
            </a:r>
          </a:p>
          <a:p>
            <a:pPr eaLnBrk="1" hangingPunct="1">
              <a:buFontTx/>
              <a:buNone/>
            </a:pPr>
            <a:r>
              <a:rPr lang="en-US" altLang="en-US" sz="2600"/>
              <a:t>		2)  The gravity-defying upside-down cup of </a:t>
            </a:r>
          </a:p>
          <a:p>
            <a:pPr eaLnBrk="1" hangingPunct="1">
              <a:buFontTx/>
              <a:buNone/>
            </a:pPr>
            <a:r>
              <a:rPr lang="en-US" altLang="en-US" sz="2600"/>
              <a:t>               water (and the straw trick)</a:t>
            </a:r>
          </a:p>
          <a:p>
            <a:pPr eaLnBrk="1" hangingPunct="1">
              <a:buFontTx/>
              <a:buNone/>
            </a:pPr>
            <a:r>
              <a:rPr lang="en-US" altLang="en-US" sz="2600"/>
              <a:t>		3)  Why flight attendants aren’t worried about  </a:t>
            </a:r>
          </a:p>
          <a:p>
            <a:pPr eaLnBrk="1" hangingPunct="1">
              <a:buFontTx/>
              <a:buNone/>
            </a:pPr>
            <a:r>
              <a:rPr lang="en-US" altLang="en-US" sz="2600"/>
              <a:t>               airplane doors being opened at cruising </a:t>
            </a:r>
          </a:p>
          <a:p>
            <a:pPr eaLnBrk="1" hangingPunct="1">
              <a:buFontTx/>
              <a:buNone/>
            </a:pPr>
            <a:r>
              <a:rPr lang="en-US" altLang="en-US" sz="2600"/>
              <a:t>               altitude</a:t>
            </a:r>
          </a:p>
          <a:p>
            <a:pPr eaLnBrk="1" hangingPunct="1">
              <a:buFontTx/>
              <a:buNone/>
            </a:pPr>
            <a:r>
              <a:rPr lang="en-US" altLang="en-US" sz="2600"/>
              <a:t>		</a:t>
            </a:r>
            <a:r>
              <a:rPr lang="en-US" altLang="en-US" sz="2600" b="1"/>
              <a:t>4)  The incredible can crushing power of </a:t>
            </a:r>
          </a:p>
          <a:p>
            <a:pPr eaLnBrk="1" hangingPunct="1">
              <a:buFontTx/>
              <a:buNone/>
            </a:pPr>
            <a:r>
              <a:rPr lang="en-US" altLang="en-US" sz="2600" b="1"/>
              <a:t>               atmospheric surface pressure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1A6942B-E33C-4313-BCFF-3F427DCD73A2}"/>
              </a:ext>
            </a:extLst>
          </p:cNvPr>
          <p:cNvSpPr>
            <a:spLocks noGrp="1" noChangeArrowheads="1"/>
          </p:cNvSpPr>
          <p:nvPr>
            <p:ph type="title"/>
          </p:nvPr>
        </p:nvSpPr>
        <p:spPr/>
        <p:txBody>
          <a:bodyPr/>
          <a:lstStyle/>
          <a:p>
            <a:pPr eaLnBrk="1" hangingPunct="1"/>
            <a:r>
              <a:rPr lang="en-US" altLang="en-US"/>
              <a:t>Measuring Pressure</a:t>
            </a:r>
          </a:p>
        </p:txBody>
      </p:sp>
      <p:sp>
        <p:nvSpPr>
          <p:cNvPr id="23555" name="Rectangle 3">
            <a:extLst>
              <a:ext uri="{FF2B5EF4-FFF2-40B4-BE49-F238E27FC236}">
                <a16:creationId xmlns:a16="http://schemas.microsoft.com/office/drawing/2014/main" id="{688A5B1A-F0E8-4E95-B8BA-8E5B9283C2FC}"/>
              </a:ext>
            </a:extLst>
          </p:cNvPr>
          <p:cNvSpPr>
            <a:spLocks noGrp="1" noChangeArrowheads="1"/>
          </p:cNvSpPr>
          <p:nvPr>
            <p:ph type="body" idx="1"/>
          </p:nvPr>
        </p:nvSpPr>
        <p:spPr/>
        <p:txBody>
          <a:bodyPr/>
          <a:lstStyle/>
          <a:p>
            <a:pPr eaLnBrk="1" hangingPunct="1"/>
            <a:r>
              <a:rPr lang="en-US" altLang="en-US" b="1"/>
              <a:t>Barometer</a:t>
            </a:r>
            <a:r>
              <a:rPr lang="en-US" altLang="en-US"/>
              <a:t> – an instrument that measures pressure</a:t>
            </a:r>
          </a:p>
          <a:p>
            <a:pPr eaLnBrk="1" hangingPunct="1">
              <a:buFontTx/>
              <a:buNone/>
            </a:pPr>
            <a:r>
              <a:rPr lang="en-US" altLang="en-US"/>
              <a:t>		</a:t>
            </a:r>
          </a:p>
          <a:p>
            <a:pPr eaLnBrk="1" hangingPunct="1">
              <a:buFontTx/>
              <a:buNone/>
            </a:pPr>
            <a:endParaRPr lang="en-US" altLang="en-US"/>
          </a:p>
          <a:p>
            <a:pPr eaLnBrk="1" hangingPunct="1">
              <a:buFontTx/>
              <a:buNone/>
            </a:pPr>
            <a:r>
              <a:rPr lang="en-US" altLang="en-US"/>
              <a:t>1)  Mercury barometer</a:t>
            </a:r>
          </a:p>
        </p:txBody>
      </p:sp>
      <p:pic>
        <p:nvPicPr>
          <p:cNvPr id="23556" name="Picture 4" descr="Aguado_Figure_04_04">
            <a:extLst>
              <a:ext uri="{FF2B5EF4-FFF2-40B4-BE49-F238E27FC236}">
                <a16:creationId xmlns:a16="http://schemas.microsoft.com/office/drawing/2014/main" id="{FF322FCE-8036-492B-BC60-4680535AD2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2520" b="4800"/>
          <a:stretch>
            <a:fillRect/>
          </a:stretch>
        </p:blipFill>
        <p:spPr bwMode="auto">
          <a:xfrm>
            <a:off x="4800600" y="2057400"/>
            <a:ext cx="4146550"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D6A15BF-F948-4C22-9B36-9144124DFE14}"/>
              </a:ext>
            </a:extLst>
          </p:cNvPr>
          <p:cNvSpPr>
            <a:spLocks noGrp="1" noChangeArrowheads="1"/>
          </p:cNvSpPr>
          <p:nvPr>
            <p:ph type="title"/>
          </p:nvPr>
        </p:nvSpPr>
        <p:spPr/>
        <p:txBody>
          <a:bodyPr/>
          <a:lstStyle/>
          <a:p>
            <a:pPr eaLnBrk="1" hangingPunct="1"/>
            <a:r>
              <a:rPr lang="en-US" altLang="en-US" sz="4000"/>
              <a:t>Corrections to Mercury Barometer Readings</a:t>
            </a:r>
          </a:p>
        </p:txBody>
      </p:sp>
      <p:sp>
        <p:nvSpPr>
          <p:cNvPr id="24579" name="Rectangle 3">
            <a:extLst>
              <a:ext uri="{FF2B5EF4-FFF2-40B4-BE49-F238E27FC236}">
                <a16:creationId xmlns:a16="http://schemas.microsoft.com/office/drawing/2014/main" id="{16818E4A-FBEC-4267-A0D8-0743B8C8DC10}"/>
              </a:ext>
            </a:extLst>
          </p:cNvPr>
          <p:cNvSpPr>
            <a:spLocks noGrp="1" noChangeArrowheads="1"/>
          </p:cNvSpPr>
          <p:nvPr>
            <p:ph type="body" idx="1"/>
          </p:nvPr>
        </p:nvSpPr>
        <p:spPr/>
        <p:txBody>
          <a:bodyPr/>
          <a:lstStyle/>
          <a:p>
            <a:pPr marL="609600" indent="-609600" eaLnBrk="1" hangingPunct="1">
              <a:buFontTx/>
              <a:buAutoNum type="arabicParenR"/>
            </a:pPr>
            <a:r>
              <a:rPr lang="en-US" altLang="en-US" sz="2800"/>
              <a:t>Correction for altitude (standardized to </a:t>
            </a:r>
          </a:p>
          <a:p>
            <a:pPr marL="609600" indent="-609600" eaLnBrk="1" hangingPunct="1">
              <a:buFontTx/>
              <a:buNone/>
            </a:pPr>
            <a:r>
              <a:rPr lang="en-US" altLang="en-US" sz="2800"/>
              <a:t>       sea level)</a:t>
            </a:r>
          </a:p>
          <a:p>
            <a:pPr marL="609600" indent="-609600" eaLnBrk="1" hangingPunct="1">
              <a:buFontTx/>
              <a:buNone/>
            </a:pPr>
            <a:endParaRPr lang="en-US" altLang="en-US" sz="2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61782D7-DAF3-44E0-9939-4823D3D0F058}"/>
              </a:ext>
            </a:extLst>
          </p:cNvPr>
          <p:cNvSpPr>
            <a:spLocks noGrp="1" noChangeArrowheads="1"/>
          </p:cNvSpPr>
          <p:nvPr>
            <p:ph type="title"/>
          </p:nvPr>
        </p:nvSpPr>
        <p:spPr/>
        <p:txBody>
          <a:bodyPr/>
          <a:lstStyle/>
          <a:p>
            <a:pPr eaLnBrk="1" hangingPunct="1"/>
            <a:r>
              <a:rPr lang="en-US" altLang="en-US" sz="4000"/>
              <a:t>Corrections to Mercury Barometer Readings</a:t>
            </a:r>
          </a:p>
        </p:txBody>
      </p:sp>
      <p:sp>
        <p:nvSpPr>
          <p:cNvPr id="25603" name="Rectangle 3">
            <a:extLst>
              <a:ext uri="{FF2B5EF4-FFF2-40B4-BE49-F238E27FC236}">
                <a16:creationId xmlns:a16="http://schemas.microsoft.com/office/drawing/2014/main" id="{FBB81A92-A251-44DD-B498-1B9DAC100D6A}"/>
              </a:ext>
            </a:extLst>
          </p:cNvPr>
          <p:cNvSpPr>
            <a:spLocks noGrp="1" noChangeArrowheads="1"/>
          </p:cNvSpPr>
          <p:nvPr>
            <p:ph type="body" idx="1"/>
          </p:nvPr>
        </p:nvSpPr>
        <p:spPr/>
        <p:txBody>
          <a:bodyPr/>
          <a:lstStyle/>
          <a:p>
            <a:pPr marL="609600" indent="-609600" eaLnBrk="1" hangingPunct="1">
              <a:buFontTx/>
              <a:buAutoNum type="arabicParenR"/>
            </a:pPr>
            <a:r>
              <a:rPr lang="en-US" altLang="en-US" sz="2800"/>
              <a:t>Correction for altitude (standardized to </a:t>
            </a:r>
          </a:p>
          <a:p>
            <a:pPr marL="609600" indent="-609600" eaLnBrk="1" hangingPunct="1">
              <a:buFontTx/>
              <a:buNone/>
            </a:pPr>
            <a:r>
              <a:rPr lang="en-US" altLang="en-US" sz="2800"/>
              <a:t>       sea level)</a:t>
            </a:r>
          </a:p>
          <a:p>
            <a:pPr marL="609600" indent="-609600" eaLnBrk="1" hangingPunct="1">
              <a:buFontTx/>
              <a:buNone/>
            </a:pPr>
            <a:endParaRPr lang="en-US" altLang="en-US" sz="2800"/>
          </a:p>
          <a:p>
            <a:pPr marL="609600" indent="-609600" eaLnBrk="1" hangingPunct="1">
              <a:buFontTx/>
              <a:buAutoNum type="arabicParenR" startAt="2"/>
            </a:pPr>
            <a:r>
              <a:rPr lang="en-US" altLang="en-US" sz="2800"/>
              <a:t>Correction for temperature (standardized to 32</a:t>
            </a:r>
            <a:r>
              <a:rPr lang="en-US" altLang="en-US" sz="2800" baseline="30000"/>
              <a:t>o</a:t>
            </a:r>
            <a:r>
              <a:rPr lang="en-US" altLang="en-US" sz="2800"/>
              <a:t>F)</a:t>
            </a:r>
          </a:p>
          <a:p>
            <a:pPr marL="609600" indent="-609600" eaLnBrk="1" hangingPunct="1">
              <a:buFontTx/>
              <a:buNone/>
            </a:pPr>
            <a:endParaRPr lang="en-US" altLang="en-US"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0E3FBC2-0B7B-4F29-8FC3-A85DA30518DE}"/>
              </a:ext>
            </a:extLst>
          </p:cNvPr>
          <p:cNvSpPr>
            <a:spLocks noGrp="1" noChangeArrowheads="1"/>
          </p:cNvSpPr>
          <p:nvPr>
            <p:ph type="title"/>
          </p:nvPr>
        </p:nvSpPr>
        <p:spPr/>
        <p:txBody>
          <a:bodyPr/>
          <a:lstStyle/>
          <a:p>
            <a:pPr eaLnBrk="1" hangingPunct="1"/>
            <a:r>
              <a:rPr lang="en-US" altLang="en-US" sz="4000"/>
              <a:t>Corrections to Mercury Barometer Readings</a:t>
            </a:r>
          </a:p>
        </p:txBody>
      </p:sp>
      <p:sp>
        <p:nvSpPr>
          <p:cNvPr id="26627" name="Rectangle 3">
            <a:extLst>
              <a:ext uri="{FF2B5EF4-FFF2-40B4-BE49-F238E27FC236}">
                <a16:creationId xmlns:a16="http://schemas.microsoft.com/office/drawing/2014/main" id="{3D036775-0B97-497D-8ADD-2DA7E2D013ED}"/>
              </a:ext>
            </a:extLst>
          </p:cNvPr>
          <p:cNvSpPr>
            <a:spLocks noGrp="1" noChangeArrowheads="1"/>
          </p:cNvSpPr>
          <p:nvPr>
            <p:ph type="body" idx="1"/>
          </p:nvPr>
        </p:nvSpPr>
        <p:spPr/>
        <p:txBody>
          <a:bodyPr/>
          <a:lstStyle/>
          <a:p>
            <a:pPr marL="609600" indent="-609600" eaLnBrk="1" hangingPunct="1">
              <a:buFontTx/>
              <a:buAutoNum type="arabicParenR"/>
            </a:pPr>
            <a:r>
              <a:rPr lang="en-US" altLang="en-US" sz="2800"/>
              <a:t>Correction for altitude (standardized to </a:t>
            </a:r>
          </a:p>
          <a:p>
            <a:pPr marL="609600" indent="-609600" eaLnBrk="1" hangingPunct="1">
              <a:buFontTx/>
              <a:buNone/>
            </a:pPr>
            <a:r>
              <a:rPr lang="en-US" altLang="en-US" sz="2800"/>
              <a:t>       sea level)</a:t>
            </a:r>
          </a:p>
          <a:p>
            <a:pPr marL="609600" indent="-609600" eaLnBrk="1" hangingPunct="1">
              <a:buFontTx/>
              <a:buNone/>
            </a:pPr>
            <a:endParaRPr lang="en-US" altLang="en-US" sz="2800"/>
          </a:p>
          <a:p>
            <a:pPr marL="609600" indent="-609600" eaLnBrk="1" hangingPunct="1">
              <a:buFontTx/>
              <a:buAutoNum type="arabicParenR" startAt="2"/>
            </a:pPr>
            <a:r>
              <a:rPr lang="en-US" altLang="en-US" sz="2800"/>
              <a:t>Correction for temperature (standardized to 32</a:t>
            </a:r>
            <a:r>
              <a:rPr lang="en-US" altLang="en-US" sz="2800" baseline="30000"/>
              <a:t>o</a:t>
            </a:r>
            <a:r>
              <a:rPr lang="en-US" altLang="en-US" sz="2800"/>
              <a:t>F)</a:t>
            </a:r>
          </a:p>
          <a:p>
            <a:pPr marL="609600" indent="-609600" eaLnBrk="1" hangingPunct="1">
              <a:buFontTx/>
              <a:buAutoNum type="arabicParenR" startAt="2"/>
            </a:pPr>
            <a:endParaRPr lang="en-US" altLang="en-US" sz="2800"/>
          </a:p>
          <a:p>
            <a:pPr marL="609600" indent="-609600" eaLnBrk="1" hangingPunct="1">
              <a:buFontTx/>
              <a:buAutoNum type="arabicParenR" startAt="2"/>
            </a:pPr>
            <a:r>
              <a:rPr lang="en-US" altLang="en-US" sz="2800"/>
              <a:t>Correction for gravity difference with respect to latitude (earth’s not a sphere?) (standardized to 45</a:t>
            </a:r>
            <a:r>
              <a:rPr lang="en-US" altLang="en-US" sz="2800" baseline="30000"/>
              <a:t>o</a:t>
            </a:r>
            <a:r>
              <a:rPr lang="en-US" altLang="en-US" sz="2800"/>
              <a:t>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05366A1-B522-476E-94C6-D87203B2FE5F}"/>
              </a:ext>
            </a:extLst>
          </p:cNvPr>
          <p:cNvSpPr>
            <a:spLocks noGrp="1" noChangeArrowheads="1"/>
          </p:cNvSpPr>
          <p:nvPr>
            <p:ph type="title"/>
          </p:nvPr>
        </p:nvSpPr>
        <p:spPr/>
        <p:txBody>
          <a:bodyPr/>
          <a:lstStyle/>
          <a:p>
            <a:pPr eaLnBrk="1" hangingPunct="1"/>
            <a:r>
              <a:rPr lang="en-US" altLang="en-US"/>
              <a:t>Measuring Pressure</a:t>
            </a:r>
          </a:p>
        </p:txBody>
      </p:sp>
      <p:sp>
        <p:nvSpPr>
          <p:cNvPr id="27651" name="Rectangle 3">
            <a:extLst>
              <a:ext uri="{FF2B5EF4-FFF2-40B4-BE49-F238E27FC236}">
                <a16:creationId xmlns:a16="http://schemas.microsoft.com/office/drawing/2014/main" id="{03F59B15-5CDD-40EC-B4A6-E2A9F0F05B43}"/>
              </a:ext>
            </a:extLst>
          </p:cNvPr>
          <p:cNvSpPr>
            <a:spLocks noGrp="1" noChangeArrowheads="1"/>
          </p:cNvSpPr>
          <p:nvPr>
            <p:ph type="body" idx="1"/>
          </p:nvPr>
        </p:nvSpPr>
        <p:spPr/>
        <p:txBody>
          <a:bodyPr/>
          <a:lstStyle/>
          <a:p>
            <a:pPr eaLnBrk="1" hangingPunct="1"/>
            <a:r>
              <a:rPr lang="en-US" altLang="en-US" b="1"/>
              <a:t>Barometer</a:t>
            </a:r>
            <a:r>
              <a:rPr lang="en-US" altLang="en-US"/>
              <a:t> – an instrument that measures pressure</a:t>
            </a:r>
          </a:p>
          <a:p>
            <a:pPr eaLnBrk="1" hangingPunct="1">
              <a:buFontTx/>
              <a:buNone/>
            </a:pPr>
            <a:r>
              <a:rPr lang="en-US" altLang="en-US"/>
              <a:t>2) Aneroid barometer</a:t>
            </a:r>
          </a:p>
        </p:txBody>
      </p:sp>
      <p:pic>
        <p:nvPicPr>
          <p:cNvPr id="27652" name="Picture 5" descr="Aguado_Figure_04_05">
            <a:extLst>
              <a:ext uri="{FF2B5EF4-FFF2-40B4-BE49-F238E27FC236}">
                <a16:creationId xmlns:a16="http://schemas.microsoft.com/office/drawing/2014/main" id="{EA3B7316-6589-4A6E-833B-0E6266EB1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29000"/>
            <a:ext cx="86582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5F0A15C-F737-4EDD-B687-576567DB2F1C}"/>
              </a:ext>
            </a:extLst>
          </p:cNvPr>
          <p:cNvSpPr>
            <a:spLocks noGrp="1" noChangeArrowheads="1"/>
          </p:cNvSpPr>
          <p:nvPr>
            <p:ph type="title"/>
          </p:nvPr>
        </p:nvSpPr>
        <p:spPr>
          <a:xfrm>
            <a:off x="457200" y="152400"/>
            <a:ext cx="8229600" cy="1143000"/>
          </a:xfrm>
        </p:spPr>
        <p:txBody>
          <a:bodyPr/>
          <a:lstStyle/>
          <a:p>
            <a:pPr eaLnBrk="1" hangingPunct="1"/>
            <a:r>
              <a:rPr lang="en-US" altLang="en-US"/>
              <a:t>Horizontal Pressure Distribution</a:t>
            </a:r>
          </a:p>
        </p:txBody>
      </p:sp>
      <p:sp>
        <p:nvSpPr>
          <p:cNvPr id="28675" name="Rectangle 3">
            <a:extLst>
              <a:ext uri="{FF2B5EF4-FFF2-40B4-BE49-F238E27FC236}">
                <a16:creationId xmlns:a16="http://schemas.microsoft.com/office/drawing/2014/main" id="{44BC462A-6CE9-483A-BFB8-2BEBCCE75E2C}"/>
              </a:ext>
            </a:extLst>
          </p:cNvPr>
          <p:cNvSpPr>
            <a:spLocks noGrp="1" noChangeArrowheads="1"/>
          </p:cNvSpPr>
          <p:nvPr>
            <p:ph type="body" idx="1"/>
          </p:nvPr>
        </p:nvSpPr>
        <p:spPr>
          <a:xfrm>
            <a:off x="457200" y="1371600"/>
            <a:ext cx="8229600" cy="4525963"/>
          </a:xfrm>
        </p:spPr>
        <p:txBody>
          <a:bodyPr/>
          <a:lstStyle/>
          <a:p>
            <a:pPr eaLnBrk="1" hangingPunct="1"/>
            <a:r>
              <a:rPr lang="en-US" altLang="en-US" b="1"/>
              <a:t>Pressure gradients </a:t>
            </a:r>
            <a:r>
              <a:rPr lang="en-US" altLang="en-US"/>
              <a:t>(change in pressure with distance)</a:t>
            </a:r>
            <a:r>
              <a:rPr lang="en-US" altLang="en-US" b="1"/>
              <a:t> </a:t>
            </a:r>
            <a:r>
              <a:rPr lang="en-US" altLang="en-US"/>
              <a:t>cause air to move                        </a:t>
            </a:r>
          </a:p>
          <a:p>
            <a:pPr eaLnBrk="1" hangingPunct="1">
              <a:buFontTx/>
              <a:buNone/>
            </a:pPr>
            <a:r>
              <a:rPr lang="en-US" altLang="en-US"/>
              <a:t>                                       Wind!!!</a:t>
            </a:r>
          </a:p>
          <a:p>
            <a:pPr eaLnBrk="1" hangingPunct="1">
              <a:buFontTx/>
              <a:buNone/>
            </a:pPr>
            <a:endParaRPr lang="en-US" altLang="en-US"/>
          </a:p>
        </p:txBody>
      </p:sp>
      <p:sp>
        <p:nvSpPr>
          <p:cNvPr id="28676" name="Line 4">
            <a:extLst>
              <a:ext uri="{FF2B5EF4-FFF2-40B4-BE49-F238E27FC236}">
                <a16:creationId xmlns:a16="http://schemas.microsoft.com/office/drawing/2014/main" id="{3E99B906-0921-48E5-B92F-C16AF7CA8BA2}"/>
              </a:ext>
            </a:extLst>
          </p:cNvPr>
          <p:cNvSpPr>
            <a:spLocks noChangeShapeType="1"/>
          </p:cNvSpPr>
          <p:nvPr/>
        </p:nvSpPr>
        <p:spPr bwMode="auto">
          <a:xfrm>
            <a:off x="2895600" y="2743200"/>
            <a:ext cx="18288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EEE4BB9-5D5C-4A42-A476-53BFDD493B5B}"/>
              </a:ext>
            </a:extLst>
          </p:cNvPr>
          <p:cNvSpPr>
            <a:spLocks noGrp="1" noChangeArrowheads="1"/>
          </p:cNvSpPr>
          <p:nvPr>
            <p:ph type="title"/>
          </p:nvPr>
        </p:nvSpPr>
        <p:spPr>
          <a:xfrm>
            <a:off x="457200" y="152400"/>
            <a:ext cx="8229600" cy="1143000"/>
          </a:xfrm>
        </p:spPr>
        <p:txBody>
          <a:bodyPr/>
          <a:lstStyle/>
          <a:p>
            <a:pPr eaLnBrk="1" hangingPunct="1"/>
            <a:r>
              <a:rPr lang="en-US" altLang="en-US"/>
              <a:t>Horizontal Pressure Distribution</a:t>
            </a:r>
          </a:p>
        </p:txBody>
      </p:sp>
      <p:sp>
        <p:nvSpPr>
          <p:cNvPr id="30723" name="Rectangle 3">
            <a:extLst>
              <a:ext uri="{FF2B5EF4-FFF2-40B4-BE49-F238E27FC236}">
                <a16:creationId xmlns:a16="http://schemas.microsoft.com/office/drawing/2014/main" id="{FC61C945-8350-4DE9-9CDE-8ED38AD872D7}"/>
              </a:ext>
            </a:extLst>
          </p:cNvPr>
          <p:cNvSpPr>
            <a:spLocks noGrp="1" noChangeArrowheads="1"/>
          </p:cNvSpPr>
          <p:nvPr>
            <p:ph type="body" idx="1"/>
          </p:nvPr>
        </p:nvSpPr>
        <p:spPr>
          <a:xfrm>
            <a:off x="457200" y="1371600"/>
            <a:ext cx="8229600" cy="4525963"/>
          </a:xfrm>
        </p:spPr>
        <p:txBody>
          <a:bodyPr/>
          <a:lstStyle/>
          <a:p>
            <a:pPr eaLnBrk="1" hangingPunct="1"/>
            <a:r>
              <a:rPr lang="en-US" altLang="en-US" b="1" dirty="0"/>
              <a:t>Pressure gradients </a:t>
            </a:r>
            <a:r>
              <a:rPr lang="en-US" altLang="en-US" dirty="0"/>
              <a:t>(change in pressure with distance)</a:t>
            </a:r>
            <a:r>
              <a:rPr lang="en-US" altLang="en-US" b="1" dirty="0"/>
              <a:t> </a:t>
            </a:r>
            <a:r>
              <a:rPr lang="en-US" altLang="en-US" dirty="0"/>
              <a:t>cause air to move                        </a:t>
            </a:r>
          </a:p>
          <a:p>
            <a:pPr eaLnBrk="1" hangingPunct="1">
              <a:buFontTx/>
              <a:buNone/>
            </a:pPr>
            <a:r>
              <a:rPr lang="en-US" altLang="en-US" dirty="0"/>
              <a:t>                                       Wind!!!</a:t>
            </a:r>
          </a:p>
          <a:p>
            <a:pPr eaLnBrk="1" hangingPunct="1"/>
            <a:endParaRPr lang="en-US" altLang="en-US" dirty="0"/>
          </a:p>
          <a:p>
            <a:pPr eaLnBrk="1" hangingPunct="1"/>
            <a:r>
              <a:rPr lang="en-US" altLang="en-US" dirty="0"/>
              <a:t>This wind is a direct application of how force equals mass times acceleration </a:t>
            </a:r>
          </a:p>
          <a:p>
            <a:pPr marL="0" indent="0" eaLnBrk="1" hangingPunct="1">
              <a:buNone/>
            </a:pPr>
            <a:r>
              <a:rPr lang="en-US" altLang="en-US" sz="4000" b="1" dirty="0"/>
              <a:t>                    F = M x A</a:t>
            </a:r>
            <a:endParaRPr lang="en-US" altLang="en-US" dirty="0"/>
          </a:p>
          <a:p>
            <a:pPr eaLnBrk="1" hangingPunct="1"/>
            <a:endParaRPr lang="en-US" altLang="en-US" b="1" dirty="0"/>
          </a:p>
        </p:txBody>
      </p:sp>
      <p:sp>
        <p:nvSpPr>
          <p:cNvPr id="30724" name="Line 4">
            <a:extLst>
              <a:ext uri="{FF2B5EF4-FFF2-40B4-BE49-F238E27FC236}">
                <a16:creationId xmlns:a16="http://schemas.microsoft.com/office/drawing/2014/main" id="{36D5FE50-37FF-4B9E-B679-C9931F56F0CA}"/>
              </a:ext>
            </a:extLst>
          </p:cNvPr>
          <p:cNvSpPr>
            <a:spLocks noChangeShapeType="1"/>
          </p:cNvSpPr>
          <p:nvPr/>
        </p:nvSpPr>
        <p:spPr bwMode="auto">
          <a:xfrm>
            <a:off x="2895600" y="2743200"/>
            <a:ext cx="18288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885255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EEE4BB9-5D5C-4A42-A476-53BFDD493B5B}"/>
              </a:ext>
            </a:extLst>
          </p:cNvPr>
          <p:cNvSpPr>
            <a:spLocks noGrp="1" noChangeArrowheads="1"/>
          </p:cNvSpPr>
          <p:nvPr>
            <p:ph type="title"/>
          </p:nvPr>
        </p:nvSpPr>
        <p:spPr>
          <a:xfrm>
            <a:off x="457200" y="152400"/>
            <a:ext cx="8229600" cy="1143000"/>
          </a:xfrm>
        </p:spPr>
        <p:txBody>
          <a:bodyPr/>
          <a:lstStyle/>
          <a:p>
            <a:pPr eaLnBrk="1" hangingPunct="1"/>
            <a:r>
              <a:rPr lang="en-US" altLang="en-US"/>
              <a:t>Horizontal Pressure Distribution</a:t>
            </a:r>
          </a:p>
        </p:txBody>
      </p:sp>
      <p:sp>
        <p:nvSpPr>
          <p:cNvPr id="30723" name="Rectangle 3">
            <a:extLst>
              <a:ext uri="{FF2B5EF4-FFF2-40B4-BE49-F238E27FC236}">
                <a16:creationId xmlns:a16="http://schemas.microsoft.com/office/drawing/2014/main" id="{FC61C945-8350-4DE9-9CDE-8ED38AD872D7}"/>
              </a:ext>
            </a:extLst>
          </p:cNvPr>
          <p:cNvSpPr>
            <a:spLocks noGrp="1" noChangeArrowheads="1"/>
          </p:cNvSpPr>
          <p:nvPr>
            <p:ph type="body" idx="1"/>
          </p:nvPr>
        </p:nvSpPr>
        <p:spPr>
          <a:xfrm>
            <a:off x="457200" y="1371600"/>
            <a:ext cx="8229600" cy="4525963"/>
          </a:xfrm>
        </p:spPr>
        <p:txBody>
          <a:bodyPr/>
          <a:lstStyle/>
          <a:p>
            <a:pPr eaLnBrk="1" hangingPunct="1"/>
            <a:r>
              <a:rPr lang="en-US" altLang="en-US" b="1" dirty="0"/>
              <a:t>Pressure gradients </a:t>
            </a:r>
            <a:r>
              <a:rPr lang="en-US" altLang="en-US" dirty="0"/>
              <a:t>(change in pressure with distance)</a:t>
            </a:r>
            <a:r>
              <a:rPr lang="en-US" altLang="en-US" b="1" dirty="0"/>
              <a:t> </a:t>
            </a:r>
            <a:r>
              <a:rPr lang="en-US" altLang="en-US" dirty="0"/>
              <a:t>cause air to move                        </a:t>
            </a:r>
          </a:p>
          <a:p>
            <a:pPr eaLnBrk="1" hangingPunct="1">
              <a:buFontTx/>
              <a:buNone/>
            </a:pPr>
            <a:r>
              <a:rPr lang="en-US" altLang="en-US" dirty="0"/>
              <a:t>                                       Wind!!!</a:t>
            </a:r>
          </a:p>
          <a:p>
            <a:pPr eaLnBrk="1" hangingPunct="1"/>
            <a:endParaRPr lang="en-US" altLang="en-US" dirty="0"/>
          </a:p>
          <a:p>
            <a:pPr eaLnBrk="1" hangingPunct="1"/>
            <a:r>
              <a:rPr lang="en-US" altLang="en-US" dirty="0"/>
              <a:t>This wind is a direct application of how force equals mass times acceleration </a:t>
            </a:r>
          </a:p>
          <a:p>
            <a:pPr marL="0" indent="0" eaLnBrk="1" hangingPunct="1">
              <a:buNone/>
            </a:pPr>
            <a:r>
              <a:rPr lang="en-US" altLang="en-US" sz="4000" b="1" dirty="0"/>
              <a:t>                    F = M x A</a:t>
            </a:r>
            <a:endParaRPr lang="en-US" altLang="en-US" dirty="0"/>
          </a:p>
          <a:p>
            <a:pPr eaLnBrk="1" hangingPunct="1"/>
            <a:r>
              <a:rPr lang="en-US" altLang="en-US" dirty="0"/>
              <a:t>In the case of wind, the force (F) is the </a:t>
            </a:r>
            <a:r>
              <a:rPr lang="en-US" altLang="en-US" b="1" dirty="0"/>
              <a:t>pressure gradient force</a:t>
            </a:r>
          </a:p>
        </p:txBody>
      </p:sp>
      <p:sp>
        <p:nvSpPr>
          <p:cNvPr id="30724" name="Line 4">
            <a:extLst>
              <a:ext uri="{FF2B5EF4-FFF2-40B4-BE49-F238E27FC236}">
                <a16:creationId xmlns:a16="http://schemas.microsoft.com/office/drawing/2014/main" id="{36D5FE50-37FF-4B9E-B679-C9931F56F0CA}"/>
              </a:ext>
            </a:extLst>
          </p:cNvPr>
          <p:cNvSpPr>
            <a:spLocks noChangeShapeType="1"/>
          </p:cNvSpPr>
          <p:nvPr/>
        </p:nvSpPr>
        <p:spPr bwMode="auto">
          <a:xfrm>
            <a:off x="2895600" y="2743200"/>
            <a:ext cx="18288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55074E3-9C41-44B3-86C9-1A9B050A6BF1}"/>
              </a:ext>
            </a:extLst>
          </p:cNvPr>
          <p:cNvSpPr>
            <a:spLocks noGrp="1" noChangeArrowheads="1"/>
          </p:cNvSpPr>
          <p:nvPr>
            <p:ph type="title"/>
          </p:nvPr>
        </p:nvSpPr>
        <p:spPr/>
        <p:txBody>
          <a:bodyPr/>
          <a:lstStyle/>
          <a:p>
            <a:pPr eaLnBrk="1" hangingPunct="1"/>
            <a:r>
              <a:rPr lang="en-US" altLang="en-US"/>
              <a:t>Recall:  Pressure</a:t>
            </a:r>
          </a:p>
        </p:txBody>
      </p:sp>
      <p:sp>
        <p:nvSpPr>
          <p:cNvPr id="4099" name="Rectangle 3">
            <a:extLst>
              <a:ext uri="{FF2B5EF4-FFF2-40B4-BE49-F238E27FC236}">
                <a16:creationId xmlns:a16="http://schemas.microsoft.com/office/drawing/2014/main" id="{BD53A4A8-E0A9-4ED5-AE9C-3A831F782884}"/>
              </a:ext>
            </a:extLst>
          </p:cNvPr>
          <p:cNvSpPr>
            <a:spLocks noGrp="1" noChangeArrowheads="1"/>
          </p:cNvSpPr>
          <p:nvPr>
            <p:ph type="body" idx="1"/>
          </p:nvPr>
        </p:nvSpPr>
        <p:spPr>
          <a:xfrm>
            <a:off x="457200" y="1371600"/>
            <a:ext cx="8229600" cy="4525963"/>
          </a:xfrm>
        </p:spPr>
        <p:txBody>
          <a:bodyPr/>
          <a:lstStyle/>
          <a:p>
            <a:pPr algn="ctr" eaLnBrk="1" hangingPunct="1">
              <a:buFontTx/>
              <a:buNone/>
            </a:pPr>
            <a:r>
              <a:rPr lang="en-US" altLang="en-US"/>
              <a:t>  </a:t>
            </a:r>
            <a:r>
              <a:rPr lang="en-US" altLang="en-US" u="sng"/>
              <a:t>General Characteristics</a:t>
            </a:r>
          </a:p>
          <a:p>
            <a:pPr eaLnBrk="1" hangingPunct="1"/>
            <a:r>
              <a:rPr lang="en-US" altLang="en-US"/>
              <a:t>Pressure is defined as force per unit area </a:t>
            </a:r>
          </a:p>
          <a:p>
            <a:pPr eaLnBrk="1" hangingPunct="1"/>
            <a:r>
              <a:rPr lang="en-US" altLang="en-US"/>
              <a:t>Pressure comes in different units:</a:t>
            </a:r>
          </a:p>
          <a:p>
            <a:pPr eaLnBrk="1" hangingPunct="1">
              <a:buFontTx/>
              <a:buNone/>
            </a:pPr>
            <a:r>
              <a:rPr lang="en-US" altLang="en-US"/>
              <a:t>    </a:t>
            </a:r>
            <a:r>
              <a:rPr lang="en-US" altLang="en-US" sz="2400"/>
              <a:t>- Pascals(Pa), milibars(mb), inches of mercury (in Hg),  </a:t>
            </a:r>
          </a:p>
          <a:p>
            <a:pPr eaLnBrk="1" hangingPunct="1">
              <a:buFontTx/>
              <a:buNone/>
            </a:pPr>
            <a:r>
              <a:rPr lang="en-US" altLang="en-US" sz="2400"/>
              <a:t>        pounds per square inch (psi)</a:t>
            </a:r>
          </a:p>
          <a:p>
            <a:pPr eaLnBrk="1" hangingPunct="1">
              <a:buFontTx/>
              <a:buNone/>
            </a:pPr>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205F0B8-90B7-4EDD-A843-1D5E9CD28810}"/>
              </a:ext>
            </a:extLst>
          </p:cNvPr>
          <p:cNvSpPr>
            <a:spLocks noGrp="1" noChangeArrowheads="1"/>
          </p:cNvSpPr>
          <p:nvPr>
            <p:ph type="title"/>
          </p:nvPr>
        </p:nvSpPr>
        <p:spPr/>
        <p:txBody>
          <a:bodyPr/>
          <a:lstStyle/>
          <a:p>
            <a:pPr eaLnBrk="1" hangingPunct="1"/>
            <a:r>
              <a:rPr lang="en-US" altLang="en-US"/>
              <a:t>Pressure Gradient Force</a:t>
            </a:r>
          </a:p>
        </p:txBody>
      </p:sp>
      <p:sp>
        <p:nvSpPr>
          <p:cNvPr id="31747" name="Rectangle 3">
            <a:extLst>
              <a:ext uri="{FF2B5EF4-FFF2-40B4-BE49-F238E27FC236}">
                <a16:creationId xmlns:a16="http://schemas.microsoft.com/office/drawing/2014/main" id="{2740AE1E-192E-4695-B976-353FF4E1DED7}"/>
              </a:ext>
            </a:extLst>
          </p:cNvPr>
          <p:cNvSpPr>
            <a:spLocks noGrp="1" noChangeArrowheads="1"/>
          </p:cNvSpPr>
          <p:nvPr>
            <p:ph type="body" idx="1"/>
          </p:nvPr>
        </p:nvSpPr>
        <p:spPr/>
        <p:txBody>
          <a:bodyPr/>
          <a:lstStyle/>
          <a:p>
            <a:pPr eaLnBrk="1" hangingPunct="1"/>
            <a:r>
              <a:rPr lang="en-US" altLang="en-US"/>
              <a:t>The pressure gradient force always points from HIGH pressure toward LOW pressure!!!</a:t>
            </a:r>
          </a:p>
        </p:txBody>
      </p:sp>
      <p:sp>
        <p:nvSpPr>
          <p:cNvPr id="31748" name="Text Box 4">
            <a:extLst>
              <a:ext uri="{FF2B5EF4-FFF2-40B4-BE49-F238E27FC236}">
                <a16:creationId xmlns:a16="http://schemas.microsoft.com/office/drawing/2014/main" id="{B3485CD5-498A-4A09-B1B5-FB77372672CB}"/>
              </a:ext>
            </a:extLst>
          </p:cNvPr>
          <p:cNvSpPr txBox="1">
            <a:spLocks noChangeArrowheads="1"/>
          </p:cNvSpPr>
          <p:nvPr/>
        </p:nvSpPr>
        <p:spPr bwMode="auto">
          <a:xfrm>
            <a:off x="1143000" y="4038600"/>
            <a:ext cx="16002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8800" b="1">
                <a:solidFill>
                  <a:srgbClr val="0000CC"/>
                </a:solidFill>
              </a:rPr>
              <a:t>H</a:t>
            </a:r>
            <a:r>
              <a:rPr lang="en-US" altLang="en-US" sz="8800">
                <a:solidFill>
                  <a:srgbClr val="66CCFF"/>
                </a:solidFill>
              </a:rPr>
              <a:t> </a:t>
            </a:r>
            <a:r>
              <a:rPr lang="en-US" altLang="en-US"/>
              <a:t>  </a:t>
            </a:r>
            <a:endParaRPr lang="en-US" altLang="en-US" sz="3200" b="1">
              <a:solidFill>
                <a:srgbClr val="0000CC"/>
              </a:solidFill>
            </a:endParaRPr>
          </a:p>
        </p:txBody>
      </p:sp>
      <p:sp>
        <p:nvSpPr>
          <p:cNvPr id="31749" name="Text Box 5">
            <a:extLst>
              <a:ext uri="{FF2B5EF4-FFF2-40B4-BE49-F238E27FC236}">
                <a16:creationId xmlns:a16="http://schemas.microsoft.com/office/drawing/2014/main" id="{A5AFF63E-6A06-4571-9B0F-E9546BA4ED1C}"/>
              </a:ext>
            </a:extLst>
          </p:cNvPr>
          <p:cNvSpPr txBox="1">
            <a:spLocks noChangeArrowheads="1"/>
          </p:cNvSpPr>
          <p:nvPr/>
        </p:nvSpPr>
        <p:spPr bwMode="auto">
          <a:xfrm>
            <a:off x="6934200" y="4038600"/>
            <a:ext cx="16002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8800" b="1">
                <a:solidFill>
                  <a:srgbClr val="FF0000"/>
                </a:solidFill>
              </a:rPr>
              <a:t>L</a:t>
            </a:r>
            <a:r>
              <a:rPr lang="en-US" altLang="en-US" sz="8800">
                <a:solidFill>
                  <a:srgbClr val="66CCFF"/>
                </a:solidFill>
              </a:rPr>
              <a:t> </a:t>
            </a:r>
            <a:r>
              <a:rPr lang="en-US" altLang="en-US"/>
              <a:t>  </a:t>
            </a:r>
            <a:endParaRPr lang="en-US" altLang="en-US" sz="3200" b="1">
              <a:solidFill>
                <a:srgbClr val="0000CC"/>
              </a:solidFill>
            </a:endParaRPr>
          </a:p>
        </p:txBody>
      </p:sp>
      <p:sp>
        <p:nvSpPr>
          <p:cNvPr id="31750" name="Line 6">
            <a:extLst>
              <a:ext uri="{FF2B5EF4-FFF2-40B4-BE49-F238E27FC236}">
                <a16:creationId xmlns:a16="http://schemas.microsoft.com/office/drawing/2014/main" id="{D552750F-71AB-43DD-94A0-84C216AA0917}"/>
              </a:ext>
            </a:extLst>
          </p:cNvPr>
          <p:cNvSpPr>
            <a:spLocks noChangeShapeType="1"/>
          </p:cNvSpPr>
          <p:nvPr/>
        </p:nvSpPr>
        <p:spPr bwMode="auto">
          <a:xfrm>
            <a:off x="2286000" y="4724400"/>
            <a:ext cx="42672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1751" name="Text Box 7">
            <a:extLst>
              <a:ext uri="{FF2B5EF4-FFF2-40B4-BE49-F238E27FC236}">
                <a16:creationId xmlns:a16="http://schemas.microsoft.com/office/drawing/2014/main" id="{76769368-E661-495C-AECD-DCE1AA0E1E14}"/>
              </a:ext>
            </a:extLst>
          </p:cNvPr>
          <p:cNvSpPr txBox="1">
            <a:spLocks noChangeArrowheads="1"/>
          </p:cNvSpPr>
          <p:nvPr/>
        </p:nvSpPr>
        <p:spPr bwMode="auto">
          <a:xfrm>
            <a:off x="2819400" y="4343400"/>
            <a:ext cx="2911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Pressure Gradient Force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D61E770-CA84-47DE-99B6-22855F2CB989}"/>
              </a:ext>
            </a:extLst>
          </p:cNvPr>
          <p:cNvSpPr>
            <a:spLocks noGrp="1" noChangeArrowheads="1"/>
          </p:cNvSpPr>
          <p:nvPr>
            <p:ph type="title"/>
          </p:nvPr>
        </p:nvSpPr>
        <p:spPr>
          <a:xfrm>
            <a:off x="457200" y="304800"/>
            <a:ext cx="8229600" cy="1143000"/>
          </a:xfrm>
        </p:spPr>
        <p:txBody>
          <a:bodyPr/>
          <a:lstStyle/>
          <a:p>
            <a:pPr eaLnBrk="1" hangingPunct="1"/>
            <a:r>
              <a:rPr lang="en-US" altLang="en-US"/>
              <a:t>Horizontal Pressure Distribution</a:t>
            </a:r>
          </a:p>
        </p:txBody>
      </p:sp>
      <p:sp>
        <p:nvSpPr>
          <p:cNvPr id="32771" name="Rectangle 3">
            <a:extLst>
              <a:ext uri="{FF2B5EF4-FFF2-40B4-BE49-F238E27FC236}">
                <a16:creationId xmlns:a16="http://schemas.microsoft.com/office/drawing/2014/main" id="{1714DD8C-2836-4569-9C95-AACE6A917107}"/>
              </a:ext>
            </a:extLst>
          </p:cNvPr>
          <p:cNvSpPr>
            <a:spLocks noGrp="1" noChangeArrowheads="1"/>
          </p:cNvSpPr>
          <p:nvPr>
            <p:ph type="body" idx="1"/>
          </p:nvPr>
        </p:nvSpPr>
        <p:spPr>
          <a:xfrm>
            <a:off x="457200" y="1371600"/>
            <a:ext cx="8229600" cy="4525963"/>
          </a:xfrm>
        </p:spPr>
        <p:txBody>
          <a:bodyPr/>
          <a:lstStyle/>
          <a:p>
            <a:pPr eaLnBrk="1" hangingPunct="1"/>
            <a:r>
              <a:rPr lang="en-US" altLang="en-US"/>
              <a:t>Pressure is viewed horizontally using </a:t>
            </a:r>
            <a:r>
              <a:rPr lang="en-US" altLang="en-US" b="1"/>
              <a:t>isobars</a:t>
            </a:r>
            <a:r>
              <a:rPr lang="en-US" altLang="en-US"/>
              <a:t> (lines of constant pressure)</a:t>
            </a:r>
          </a:p>
        </p:txBody>
      </p:sp>
      <p:pic>
        <p:nvPicPr>
          <p:cNvPr id="32772" name="Picture 4" descr="Aguado_Figure_04_06">
            <a:extLst>
              <a:ext uri="{FF2B5EF4-FFF2-40B4-BE49-F238E27FC236}">
                <a16:creationId xmlns:a16="http://schemas.microsoft.com/office/drawing/2014/main" id="{3BF2B793-F946-4ECB-BA5E-234C352AD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438400"/>
            <a:ext cx="82772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Line 5">
            <a:extLst>
              <a:ext uri="{FF2B5EF4-FFF2-40B4-BE49-F238E27FC236}">
                <a16:creationId xmlns:a16="http://schemas.microsoft.com/office/drawing/2014/main" id="{60353538-013E-4BC6-9CCA-DBFFACC5A8B9}"/>
              </a:ext>
            </a:extLst>
          </p:cNvPr>
          <p:cNvSpPr>
            <a:spLocks noChangeShapeType="1"/>
          </p:cNvSpPr>
          <p:nvPr/>
        </p:nvSpPr>
        <p:spPr bwMode="auto">
          <a:xfrm>
            <a:off x="7772400" y="2514600"/>
            <a:ext cx="228600" cy="7620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2774" name="Line 6">
            <a:extLst>
              <a:ext uri="{FF2B5EF4-FFF2-40B4-BE49-F238E27FC236}">
                <a16:creationId xmlns:a16="http://schemas.microsoft.com/office/drawing/2014/main" id="{4D228F9A-DE3A-41E5-B851-8CA3C8F9611B}"/>
              </a:ext>
            </a:extLst>
          </p:cNvPr>
          <p:cNvSpPr>
            <a:spLocks noChangeShapeType="1"/>
          </p:cNvSpPr>
          <p:nvPr/>
        </p:nvSpPr>
        <p:spPr bwMode="auto">
          <a:xfrm flipV="1">
            <a:off x="4648200" y="4495800"/>
            <a:ext cx="1143000" cy="3048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2775" name="Text Box 7">
            <a:extLst>
              <a:ext uri="{FF2B5EF4-FFF2-40B4-BE49-F238E27FC236}">
                <a16:creationId xmlns:a16="http://schemas.microsoft.com/office/drawing/2014/main" id="{3D1EA834-D456-4668-80DF-E08D38B848E1}"/>
              </a:ext>
            </a:extLst>
          </p:cNvPr>
          <p:cNvSpPr txBox="1">
            <a:spLocks noChangeArrowheads="1"/>
          </p:cNvSpPr>
          <p:nvPr/>
        </p:nvSpPr>
        <p:spPr bwMode="auto">
          <a:xfrm rot="4246814">
            <a:off x="7231857" y="2674143"/>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t>Strong PGF</a:t>
            </a:r>
          </a:p>
        </p:txBody>
      </p:sp>
      <p:sp>
        <p:nvSpPr>
          <p:cNvPr id="32776" name="Text Box 8">
            <a:extLst>
              <a:ext uri="{FF2B5EF4-FFF2-40B4-BE49-F238E27FC236}">
                <a16:creationId xmlns:a16="http://schemas.microsoft.com/office/drawing/2014/main" id="{C8D6C026-A289-4171-BE46-CFE5C1587287}"/>
              </a:ext>
            </a:extLst>
          </p:cNvPr>
          <p:cNvSpPr txBox="1">
            <a:spLocks noChangeArrowheads="1"/>
          </p:cNvSpPr>
          <p:nvPr/>
        </p:nvSpPr>
        <p:spPr bwMode="auto">
          <a:xfrm rot="-835012">
            <a:off x="4343400" y="4267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t>Weak PGF</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A31C7E3-77A4-4615-8B0C-FEFF03D04D67}"/>
              </a:ext>
            </a:extLst>
          </p:cNvPr>
          <p:cNvSpPr>
            <a:spLocks noGrp="1" noChangeArrowheads="1"/>
          </p:cNvSpPr>
          <p:nvPr>
            <p:ph type="title"/>
          </p:nvPr>
        </p:nvSpPr>
        <p:spPr>
          <a:xfrm>
            <a:off x="457200" y="304800"/>
            <a:ext cx="8229600" cy="1143000"/>
          </a:xfrm>
        </p:spPr>
        <p:txBody>
          <a:bodyPr/>
          <a:lstStyle/>
          <a:p>
            <a:pPr eaLnBrk="1" hangingPunct="1"/>
            <a:r>
              <a:rPr lang="en-US" altLang="en-US"/>
              <a:t>Horizontal Pressure Distribution</a:t>
            </a:r>
          </a:p>
        </p:txBody>
      </p:sp>
      <p:sp>
        <p:nvSpPr>
          <p:cNvPr id="33795" name="Rectangle 3">
            <a:extLst>
              <a:ext uri="{FF2B5EF4-FFF2-40B4-BE49-F238E27FC236}">
                <a16:creationId xmlns:a16="http://schemas.microsoft.com/office/drawing/2014/main" id="{BB4DB2FF-3BCE-496C-8A44-8A8DCD2F181E}"/>
              </a:ext>
            </a:extLst>
          </p:cNvPr>
          <p:cNvSpPr>
            <a:spLocks noGrp="1" noChangeArrowheads="1"/>
          </p:cNvSpPr>
          <p:nvPr>
            <p:ph type="body" idx="1"/>
          </p:nvPr>
        </p:nvSpPr>
        <p:spPr>
          <a:xfrm>
            <a:off x="457200" y="1371600"/>
            <a:ext cx="8229600" cy="4525963"/>
          </a:xfrm>
        </p:spPr>
        <p:txBody>
          <a:bodyPr/>
          <a:lstStyle/>
          <a:p>
            <a:pPr eaLnBrk="1" hangingPunct="1"/>
            <a:r>
              <a:rPr lang="en-US" altLang="en-US"/>
              <a:t>Sea level pressure maps are a good weather analysis tool, </a:t>
            </a:r>
            <a:r>
              <a:rPr lang="en-US" altLang="en-US">
                <a:solidFill>
                  <a:srgbClr val="0066FF"/>
                </a:solidFill>
              </a:rPr>
              <a:t>but wait a second…</a:t>
            </a:r>
          </a:p>
        </p:txBody>
      </p:sp>
      <p:pic>
        <p:nvPicPr>
          <p:cNvPr id="33796" name="Picture 4" descr="Aguado_Figure_04_06">
            <a:extLst>
              <a:ext uri="{FF2B5EF4-FFF2-40B4-BE49-F238E27FC236}">
                <a16:creationId xmlns:a16="http://schemas.microsoft.com/office/drawing/2014/main" id="{CFDDB355-EBA1-44CD-B308-9A1A227D6C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438400"/>
            <a:ext cx="82772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8839058F-EDA4-473B-BCD4-14D509E5D4AA}"/>
              </a:ext>
            </a:extLst>
          </p:cNvPr>
          <p:cNvSpPr>
            <a:spLocks noGrp="1" noChangeArrowheads="1"/>
          </p:cNvSpPr>
          <p:nvPr>
            <p:ph type="title"/>
          </p:nvPr>
        </p:nvSpPr>
        <p:spPr/>
        <p:txBody>
          <a:bodyPr/>
          <a:lstStyle/>
          <a:p>
            <a:pPr eaLnBrk="1" hangingPunct="1"/>
            <a:r>
              <a:rPr lang="en-US" altLang="en-US"/>
              <a:t>If Station Pressures Were Used</a:t>
            </a:r>
          </a:p>
        </p:txBody>
      </p:sp>
      <p:sp>
        <p:nvSpPr>
          <p:cNvPr id="34819" name="Rectangle 3">
            <a:extLst>
              <a:ext uri="{FF2B5EF4-FFF2-40B4-BE49-F238E27FC236}">
                <a16:creationId xmlns:a16="http://schemas.microsoft.com/office/drawing/2014/main" id="{083C7381-5C75-4146-B259-5BE57911731F}"/>
              </a:ext>
            </a:extLst>
          </p:cNvPr>
          <p:cNvSpPr>
            <a:spLocks noGrp="1" noChangeArrowheads="1"/>
          </p:cNvSpPr>
          <p:nvPr>
            <p:ph type="body" sz="half" idx="1"/>
          </p:nvPr>
        </p:nvSpPr>
        <p:spPr/>
        <p:txBody>
          <a:bodyPr/>
          <a:lstStyle/>
          <a:p>
            <a:pPr eaLnBrk="1" hangingPunct="1"/>
            <a:endParaRPr lang="en-US" altLang="en-US" sz="2800"/>
          </a:p>
          <a:p>
            <a:pPr eaLnBrk="1" hangingPunct="1"/>
            <a:r>
              <a:rPr lang="en-US" altLang="en-US" sz="2800"/>
              <a:t>Lower pressure in mountain areas</a:t>
            </a:r>
          </a:p>
          <a:p>
            <a:pPr eaLnBrk="1" hangingPunct="1"/>
            <a:endParaRPr lang="en-US" altLang="en-US" sz="2800"/>
          </a:p>
          <a:p>
            <a:pPr eaLnBrk="1" hangingPunct="1"/>
            <a:r>
              <a:rPr lang="en-US" altLang="en-US" sz="2800"/>
              <a:t>Higher pressure in coastal areas</a:t>
            </a:r>
          </a:p>
          <a:p>
            <a:pPr eaLnBrk="1" hangingPunct="1"/>
            <a:endParaRPr lang="en-US" altLang="en-US" sz="2800"/>
          </a:p>
          <a:p>
            <a:pPr eaLnBrk="1" hangingPunct="1"/>
            <a:r>
              <a:rPr lang="en-US" altLang="en-US" sz="2800"/>
              <a:t>Not a true picture of atmospheric effects</a:t>
            </a:r>
          </a:p>
        </p:txBody>
      </p:sp>
      <p:pic>
        <p:nvPicPr>
          <p:cNvPr id="34820" name="Picture 5" descr="[GIF]">
            <a:extLst>
              <a:ext uri="{FF2B5EF4-FFF2-40B4-BE49-F238E27FC236}">
                <a16:creationId xmlns:a16="http://schemas.microsoft.com/office/drawing/2014/main" id="{FBC16781-BB45-4EB7-957A-AAD36695B0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362200"/>
            <a:ext cx="4267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6">
            <a:extLst>
              <a:ext uri="{FF2B5EF4-FFF2-40B4-BE49-F238E27FC236}">
                <a16:creationId xmlns:a16="http://schemas.microsoft.com/office/drawing/2014/main" id="{9A4EF4F4-24DB-45C4-AB1A-6FAD0F268BA5}"/>
              </a:ext>
            </a:extLst>
          </p:cNvPr>
          <p:cNvSpPr txBox="1">
            <a:spLocks noChangeArrowheads="1"/>
          </p:cNvSpPr>
          <p:nvPr/>
        </p:nvSpPr>
        <p:spPr bwMode="auto">
          <a:xfrm>
            <a:off x="5867400" y="38862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A50021"/>
                </a:solidFill>
              </a:rPr>
              <a:t>L</a:t>
            </a:r>
          </a:p>
        </p:txBody>
      </p:sp>
      <p:sp>
        <p:nvSpPr>
          <p:cNvPr id="34822" name="Text Box 7">
            <a:extLst>
              <a:ext uri="{FF2B5EF4-FFF2-40B4-BE49-F238E27FC236}">
                <a16:creationId xmlns:a16="http://schemas.microsoft.com/office/drawing/2014/main" id="{3E0C40FB-7873-4310-86CB-B954F373BBF8}"/>
              </a:ext>
            </a:extLst>
          </p:cNvPr>
          <p:cNvSpPr txBox="1">
            <a:spLocks noChangeArrowheads="1"/>
          </p:cNvSpPr>
          <p:nvPr/>
        </p:nvSpPr>
        <p:spPr bwMode="auto">
          <a:xfrm>
            <a:off x="5943600" y="33528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sp>
        <p:nvSpPr>
          <p:cNvPr id="34823" name="Text Box 8">
            <a:extLst>
              <a:ext uri="{FF2B5EF4-FFF2-40B4-BE49-F238E27FC236}">
                <a16:creationId xmlns:a16="http://schemas.microsoft.com/office/drawing/2014/main" id="{A38CFB9D-09E6-42EC-A57C-A0AEE0952F10}"/>
              </a:ext>
            </a:extLst>
          </p:cNvPr>
          <p:cNvSpPr txBox="1">
            <a:spLocks noChangeArrowheads="1"/>
          </p:cNvSpPr>
          <p:nvPr/>
        </p:nvSpPr>
        <p:spPr bwMode="auto">
          <a:xfrm>
            <a:off x="5943600" y="32766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A50021"/>
                </a:solidFill>
              </a:rPr>
              <a:t>L</a:t>
            </a:r>
          </a:p>
        </p:txBody>
      </p:sp>
      <p:sp>
        <p:nvSpPr>
          <p:cNvPr id="34824" name="Text Box 9">
            <a:extLst>
              <a:ext uri="{FF2B5EF4-FFF2-40B4-BE49-F238E27FC236}">
                <a16:creationId xmlns:a16="http://schemas.microsoft.com/office/drawing/2014/main" id="{57D7A94E-2D0E-48C7-87A4-A5AAA05009DC}"/>
              </a:ext>
            </a:extLst>
          </p:cNvPr>
          <p:cNvSpPr txBox="1">
            <a:spLocks noChangeArrowheads="1"/>
          </p:cNvSpPr>
          <p:nvPr/>
        </p:nvSpPr>
        <p:spPr bwMode="auto">
          <a:xfrm>
            <a:off x="5867400" y="27432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A50021"/>
                </a:solidFill>
              </a:rPr>
              <a:t>L</a:t>
            </a:r>
          </a:p>
        </p:txBody>
      </p:sp>
      <p:sp>
        <p:nvSpPr>
          <p:cNvPr id="34825" name="Text Box 10">
            <a:extLst>
              <a:ext uri="{FF2B5EF4-FFF2-40B4-BE49-F238E27FC236}">
                <a16:creationId xmlns:a16="http://schemas.microsoft.com/office/drawing/2014/main" id="{8B07A9ED-D6AB-4052-AC4E-D00D7A01248E}"/>
              </a:ext>
            </a:extLst>
          </p:cNvPr>
          <p:cNvSpPr txBox="1">
            <a:spLocks noChangeArrowheads="1"/>
          </p:cNvSpPr>
          <p:nvPr/>
        </p:nvSpPr>
        <p:spPr bwMode="auto">
          <a:xfrm>
            <a:off x="6858000" y="4648200"/>
            <a:ext cx="160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00CC"/>
                </a:solidFill>
              </a:rPr>
              <a:t>H</a:t>
            </a:r>
            <a:r>
              <a:rPr lang="en-US" altLang="en-US" sz="2400">
                <a:solidFill>
                  <a:srgbClr val="66CCFF"/>
                </a:solidFill>
              </a:rPr>
              <a:t> </a:t>
            </a:r>
            <a:r>
              <a:rPr lang="en-US" altLang="en-US"/>
              <a:t>         </a:t>
            </a:r>
            <a:r>
              <a:rPr lang="en-US" altLang="en-US" sz="2400">
                <a:solidFill>
                  <a:srgbClr val="0000CC"/>
                </a:solidFill>
              </a:rPr>
              <a:t> </a:t>
            </a:r>
            <a:r>
              <a:rPr lang="en-US" altLang="en-US" sz="3200" b="1">
                <a:solidFill>
                  <a:srgbClr val="0000CC"/>
                </a:solidFill>
              </a:rPr>
              <a:t>H</a:t>
            </a:r>
          </a:p>
        </p:txBody>
      </p:sp>
      <p:sp>
        <p:nvSpPr>
          <p:cNvPr id="34826" name="Text Box 11">
            <a:extLst>
              <a:ext uri="{FF2B5EF4-FFF2-40B4-BE49-F238E27FC236}">
                <a16:creationId xmlns:a16="http://schemas.microsoft.com/office/drawing/2014/main" id="{BEDFB197-70B1-408D-BB67-7066CE03DA4B}"/>
              </a:ext>
            </a:extLst>
          </p:cNvPr>
          <p:cNvSpPr txBox="1">
            <a:spLocks noChangeArrowheads="1"/>
          </p:cNvSpPr>
          <p:nvPr/>
        </p:nvSpPr>
        <p:spPr bwMode="auto">
          <a:xfrm>
            <a:off x="8305800" y="39624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00CC"/>
                </a:solidFill>
              </a:rPr>
              <a:t>H</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D400B37-756B-4FC3-8FB5-94549B3C71AD}"/>
              </a:ext>
            </a:extLst>
          </p:cNvPr>
          <p:cNvSpPr>
            <a:spLocks noGrp="1" noChangeArrowheads="1"/>
          </p:cNvSpPr>
          <p:nvPr>
            <p:ph type="title"/>
          </p:nvPr>
        </p:nvSpPr>
        <p:spPr/>
        <p:txBody>
          <a:bodyPr/>
          <a:lstStyle/>
          <a:p>
            <a:pPr eaLnBrk="1" hangingPunct="1"/>
            <a:r>
              <a:rPr lang="en-US" altLang="en-US"/>
              <a:t>Sea Level Pressure</a:t>
            </a:r>
          </a:p>
        </p:txBody>
      </p:sp>
      <p:sp>
        <p:nvSpPr>
          <p:cNvPr id="35843" name="Rectangle 3">
            <a:extLst>
              <a:ext uri="{FF2B5EF4-FFF2-40B4-BE49-F238E27FC236}">
                <a16:creationId xmlns:a16="http://schemas.microsoft.com/office/drawing/2014/main" id="{C4F51239-8C64-4F4E-84B7-F4B7928E5CBB}"/>
              </a:ext>
            </a:extLst>
          </p:cNvPr>
          <p:cNvSpPr>
            <a:spLocks noGrp="1" noChangeArrowheads="1"/>
          </p:cNvSpPr>
          <p:nvPr>
            <p:ph type="body" idx="1"/>
          </p:nvPr>
        </p:nvSpPr>
        <p:spPr/>
        <p:txBody>
          <a:bodyPr/>
          <a:lstStyle/>
          <a:p>
            <a:pPr eaLnBrk="1" hangingPunct="1"/>
            <a:r>
              <a:rPr lang="en-US" altLang="en-US" sz="3000"/>
              <a:t>Surface pressure observations are “reduced” to sea level (10 mb/100 meters is typical in lower atmosphere)</a:t>
            </a:r>
          </a:p>
          <a:p>
            <a:pPr eaLnBrk="1" hangingPunct="1">
              <a:buFontTx/>
              <a:buNone/>
            </a:pPr>
            <a:endParaRPr lang="en-US" altLang="en-US" sz="30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F863E1F-0467-432B-B026-CD2C90FB4809}"/>
              </a:ext>
            </a:extLst>
          </p:cNvPr>
          <p:cNvSpPr>
            <a:spLocks noGrp="1" noChangeArrowheads="1"/>
          </p:cNvSpPr>
          <p:nvPr>
            <p:ph type="title"/>
          </p:nvPr>
        </p:nvSpPr>
        <p:spPr/>
        <p:txBody>
          <a:bodyPr/>
          <a:lstStyle/>
          <a:p>
            <a:pPr eaLnBrk="1" hangingPunct="1"/>
            <a:r>
              <a:rPr lang="en-US" altLang="en-US"/>
              <a:t>Sea Level Pressure</a:t>
            </a:r>
          </a:p>
        </p:txBody>
      </p:sp>
      <p:sp>
        <p:nvSpPr>
          <p:cNvPr id="36867" name="Rectangle 3">
            <a:extLst>
              <a:ext uri="{FF2B5EF4-FFF2-40B4-BE49-F238E27FC236}">
                <a16:creationId xmlns:a16="http://schemas.microsoft.com/office/drawing/2014/main" id="{A8053BAB-94ED-413C-B321-BFB5B56923A1}"/>
              </a:ext>
            </a:extLst>
          </p:cNvPr>
          <p:cNvSpPr>
            <a:spLocks noGrp="1" noChangeArrowheads="1"/>
          </p:cNvSpPr>
          <p:nvPr>
            <p:ph type="body" idx="1"/>
          </p:nvPr>
        </p:nvSpPr>
        <p:spPr/>
        <p:txBody>
          <a:bodyPr/>
          <a:lstStyle/>
          <a:p>
            <a:pPr eaLnBrk="1" hangingPunct="1"/>
            <a:r>
              <a:rPr lang="en-US" altLang="en-US" sz="3000"/>
              <a:t>Surface pressure observations are “reduced” to sea level (10 mb/100 meters is typical in lower atmosphere)</a:t>
            </a:r>
          </a:p>
          <a:p>
            <a:pPr eaLnBrk="1" hangingPunct="1">
              <a:buFontTx/>
              <a:buNone/>
            </a:pPr>
            <a:endParaRPr lang="en-US" altLang="en-US" sz="3000"/>
          </a:p>
          <a:p>
            <a:pPr eaLnBrk="1" hangingPunct="1"/>
            <a:r>
              <a:rPr lang="en-US" altLang="en-US" sz="3000"/>
              <a:t>These sea level pressure values are the numbers on sea level pressure maps</a:t>
            </a:r>
          </a:p>
          <a:p>
            <a:pPr eaLnBrk="1" hangingPunct="1">
              <a:buFontTx/>
              <a:buNone/>
            </a:pPr>
            <a:endParaRPr lang="en-US" altLang="en-US" sz="3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CEFA729-7EA6-4356-968B-EAA76D8DDCDB}"/>
              </a:ext>
            </a:extLst>
          </p:cNvPr>
          <p:cNvSpPr>
            <a:spLocks noGrp="1" noChangeArrowheads="1"/>
          </p:cNvSpPr>
          <p:nvPr>
            <p:ph type="title"/>
          </p:nvPr>
        </p:nvSpPr>
        <p:spPr/>
        <p:txBody>
          <a:bodyPr/>
          <a:lstStyle/>
          <a:p>
            <a:pPr eaLnBrk="1" hangingPunct="1"/>
            <a:r>
              <a:rPr lang="en-US" altLang="en-US"/>
              <a:t>Sea Level Pressure</a:t>
            </a:r>
          </a:p>
        </p:txBody>
      </p:sp>
      <p:sp>
        <p:nvSpPr>
          <p:cNvPr id="37891" name="Rectangle 3">
            <a:extLst>
              <a:ext uri="{FF2B5EF4-FFF2-40B4-BE49-F238E27FC236}">
                <a16:creationId xmlns:a16="http://schemas.microsoft.com/office/drawing/2014/main" id="{5065B3E9-3BCB-43C5-9FA6-F1D897A4BF8B}"/>
              </a:ext>
            </a:extLst>
          </p:cNvPr>
          <p:cNvSpPr>
            <a:spLocks noGrp="1" noChangeArrowheads="1"/>
          </p:cNvSpPr>
          <p:nvPr>
            <p:ph type="body" idx="1"/>
          </p:nvPr>
        </p:nvSpPr>
        <p:spPr/>
        <p:txBody>
          <a:bodyPr/>
          <a:lstStyle/>
          <a:p>
            <a:pPr eaLnBrk="1" hangingPunct="1"/>
            <a:r>
              <a:rPr lang="en-US" altLang="en-US" sz="3000"/>
              <a:t>Surface pressure observations are “reduced” to sea level (10 mb/100 meters is typical in lower atmosphere)</a:t>
            </a:r>
          </a:p>
          <a:p>
            <a:pPr eaLnBrk="1" hangingPunct="1">
              <a:buFontTx/>
              <a:buNone/>
            </a:pPr>
            <a:endParaRPr lang="en-US" altLang="en-US" sz="3000"/>
          </a:p>
          <a:p>
            <a:pPr eaLnBrk="1" hangingPunct="1"/>
            <a:r>
              <a:rPr lang="en-US" altLang="en-US" sz="3000"/>
              <a:t>These sea level pressure values are the numbers on sea level pressure maps</a:t>
            </a:r>
          </a:p>
          <a:p>
            <a:pPr eaLnBrk="1" hangingPunct="1">
              <a:buFontTx/>
              <a:buNone/>
            </a:pPr>
            <a:endParaRPr lang="en-US" altLang="en-US" sz="3000"/>
          </a:p>
          <a:p>
            <a:pPr eaLnBrk="1" hangingPunct="1"/>
            <a:r>
              <a:rPr lang="en-US" altLang="en-US" sz="3000"/>
              <a:t>The effects of elevation are removed, revealing a more useful horizontal pressure distribution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2980C5EE-F0A5-440C-8326-B39A279730D7}"/>
              </a:ext>
            </a:extLst>
          </p:cNvPr>
          <p:cNvSpPr>
            <a:spLocks noGrp="1" noChangeArrowheads="1"/>
          </p:cNvSpPr>
          <p:nvPr>
            <p:ph type="title"/>
          </p:nvPr>
        </p:nvSpPr>
        <p:spPr/>
        <p:txBody>
          <a:bodyPr/>
          <a:lstStyle/>
          <a:p>
            <a:pPr eaLnBrk="1" hangingPunct="1"/>
            <a:r>
              <a:rPr lang="en-US" altLang="en-US"/>
              <a:t>Sea Level Pressure</a:t>
            </a:r>
          </a:p>
        </p:txBody>
      </p:sp>
      <p:sp>
        <p:nvSpPr>
          <p:cNvPr id="38915" name="Rectangle 3">
            <a:extLst>
              <a:ext uri="{FF2B5EF4-FFF2-40B4-BE49-F238E27FC236}">
                <a16:creationId xmlns:a16="http://schemas.microsoft.com/office/drawing/2014/main" id="{675716BC-B1DA-483C-99CD-84D4B424AB25}"/>
              </a:ext>
            </a:extLst>
          </p:cNvPr>
          <p:cNvSpPr>
            <a:spLocks noGrp="1" noChangeArrowheads="1"/>
          </p:cNvSpPr>
          <p:nvPr>
            <p:ph type="body" idx="1"/>
          </p:nvPr>
        </p:nvSpPr>
        <p:spPr>
          <a:xfrm>
            <a:off x="457200" y="1600200"/>
            <a:ext cx="8382000" cy="4525963"/>
          </a:xfrm>
        </p:spPr>
        <p:txBody>
          <a:bodyPr/>
          <a:lstStyle/>
          <a:p>
            <a:pPr eaLnBrk="1" hangingPunct="1"/>
            <a:r>
              <a:rPr lang="en-US" altLang="en-US"/>
              <a:t>Why do we care?  SLP maps are an important weather analysis tool:</a:t>
            </a:r>
          </a:p>
          <a:p>
            <a:pPr eaLnBrk="1" hangingPunct="1">
              <a:buFontTx/>
              <a:buNone/>
            </a:pPr>
            <a:r>
              <a:rPr lang="en-US" altLang="en-US"/>
              <a:t>         - Low pressure centers (cyclones)</a:t>
            </a:r>
          </a:p>
          <a:p>
            <a:pPr eaLnBrk="1" hangingPunct="1">
              <a:buFontTx/>
              <a:buNone/>
            </a:pPr>
            <a:r>
              <a:rPr lang="en-US" altLang="en-US"/>
              <a:t>         - High pressure centers (anticyclones)</a:t>
            </a:r>
          </a:p>
          <a:p>
            <a:pPr eaLnBrk="1" hangingPunct="1">
              <a:buFontTx/>
              <a:buNone/>
            </a:pPr>
            <a:r>
              <a:rPr lang="en-US" altLang="en-US"/>
              <a:t>         - Troughs</a:t>
            </a:r>
          </a:p>
          <a:p>
            <a:pPr eaLnBrk="1" hangingPunct="1">
              <a:buFontTx/>
              <a:buNone/>
            </a:pPr>
            <a:r>
              <a:rPr lang="en-US" altLang="en-US"/>
              <a:t>         - Ridges</a:t>
            </a:r>
          </a:p>
          <a:p>
            <a:pPr eaLnBrk="1" hangingPunct="1">
              <a:buFontTx/>
              <a:buNone/>
            </a:pPr>
            <a:endParaRPr lang="en-US" altLang="en-US"/>
          </a:p>
          <a:p>
            <a:pPr eaLnBrk="1" hangingPunct="1">
              <a:buFontTx/>
              <a:buNone/>
            </a:pPr>
            <a:r>
              <a:rPr lang="en-US" altLang="en-US" sz="2800"/>
              <a:t>      All of the above associated with various weather</a:t>
            </a:r>
            <a:r>
              <a:rPr lang="en-US" altLang="en-US"/>
              <a:t>                  </a:t>
            </a:r>
          </a:p>
        </p:txBody>
      </p:sp>
      <p:sp>
        <p:nvSpPr>
          <p:cNvPr id="38916" name="Line 4">
            <a:extLst>
              <a:ext uri="{FF2B5EF4-FFF2-40B4-BE49-F238E27FC236}">
                <a16:creationId xmlns:a16="http://schemas.microsoft.com/office/drawing/2014/main" id="{A281B5F7-741F-4AF2-8288-7BD0A86C7EF8}"/>
              </a:ext>
            </a:extLst>
          </p:cNvPr>
          <p:cNvSpPr>
            <a:spLocks noChangeShapeType="1"/>
          </p:cNvSpPr>
          <p:nvPr/>
        </p:nvSpPr>
        <p:spPr bwMode="auto">
          <a:xfrm>
            <a:off x="152400" y="5867400"/>
            <a:ext cx="9144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58CEEF1-399F-482A-A911-9591E342A596}"/>
              </a:ext>
            </a:extLst>
          </p:cNvPr>
          <p:cNvSpPr>
            <a:spLocks noGrp="1" noChangeArrowheads="1"/>
          </p:cNvSpPr>
          <p:nvPr>
            <p:ph type="title"/>
          </p:nvPr>
        </p:nvSpPr>
        <p:spPr/>
        <p:txBody>
          <a:bodyPr/>
          <a:lstStyle/>
          <a:p>
            <a:pPr eaLnBrk="1" hangingPunct="1"/>
            <a:r>
              <a:rPr lang="en-US" altLang="en-US"/>
              <a:t>Lows and Highs</a:t>
            </a:r>
          </a:p>
        </p:txBody>
      </p:sp>
      <p:pic>
        <p:nvPicPr>
          <p:cNvPr id="39939" name="Picture 3" descr="lwdef1">
            <a:extLst>
              <a:ext uri="{FF2B5EF4-FFF2-40B4-BE49-F238E27FC236}">
                <a16:creationId xmlns:a16="http://schemas.microsoft.com/office/drawing/2014/main" id="{234BFC20-6D9A-4083-A8F9-362677854F0E}"/>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828800"/>
            <a:ext cx="3733800" cy="2533650"/>
          </a:xfrm>
          <a:noFill/>
        </p:spPr>
      </p:pic>
      <p:pic>
        <p:nvPicPr>
          <p:cNvPr id="39940" name="Picture 4" descr="hgh1">
            <a:extLst>
              <a:ext uri="{FF2B5EF4-FFF2-40B4-BE49-F238E27FC236}">
                <a16:creationId xmlns:a16="http://schemas.microsoft.com/office/drawing/2014/main" id="{AD1C254C-8B23-42FA-B733-005BE1BCE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752600"/>
            <a:ext cx="4343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5">
            <a:extLst>
              <a:ext uri="{FF2B5EF4-FFF2-40B4-BE49-F238E27FC236}">
                <a16:creationId xmlns:a16="http://schemas.microsoft.com/office/drawing/2014/main" id="{C5A68840-E217-47BE-8D66-11ABDE655875}"/>
              </a:ext>
            </a:extLst>
          </p:cNvPr>
          <p:cNvSpPr txBox="1">
            <a:spLocks noChangeArrowheads="1"/>
          </p:cNvSpPr>
          <p:nvPr/>
        </p:nvSpPr>
        <p:spPr bwMode="auto">
          <a:xfrm>
            <a:off x="1143000" y="46482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t>Cyclone</a:t>
            </a:r>
          </a:p>
        </p:txBody>
      </p:sp>
      <p:sp>
        <p:nvSpPr>
          <p:cNvPr id="39942" name="Text Box 6">
            <a:extLst>
              <a:ext uri="{FF2B5EF4-FFF2-40B4-BE49-F238E27FC236}">
                <a16:creationId xmlns:a16="http://schemas.microsoft.com/office/drawing/2014/main" id="{5D99A96E-FBB4-47F9-BA05-375238F77CDB}"/>
              </a:ext>
            </a:extLst>
          </p:cNvPr>
          <p:cNvSpPr txBox="1">
            <a:spLocks noChangeArrowheads="1"/>
          </p:cNvSpPr>
          <p:nvPr/>
        </p:nvSpPr>
        <p:spPr bwMode="auto">
          <a:xfrm>
            <a:off x="5257800" y="46482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t>Anticyclone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463C5D7B-BC3A-4755-959C-3EEA4841C70F}"/>
              </a:ext>
            </a:extLst>
          </p:cNvPr>
          <p:cNvSpPr>
            <a:spLocks noGrp="1" noChangeArrowheads="1"/>
          </p:cNvSpPr>
          <p:nvPr>
            <p:ph type="title"/>
          </p:nvPr>
        </p:nvSpPr>
        <p:spPr/>
        <p:txBody>
          <a:bodyPr/>
          <a:lstStyle/>
          <a:p>
            <a:pPr eaLnBrk="1" hangingPunct="1"/>
            <a:r>
              <a:rPr lang="en-US" altLang="en-US"/>
              <a:t>Ridges and Troughs</a:t>
            </a:r>
          </a:p>
        </p:txBody>
      </p:sp>
      <p:sp>
        <p:nvSpPr>
          <p:cNvPr id="40963" name="Rectangle 4">
            <a:extLst>
              <a:ext uri="{FF2B5EF4-FFF2-40B4-BE49-F238E27FC236}">
                <a16:creationId xmlns:a16="http://schemas.microsoft.com/office/drawing/2014/main" id="{1088BF40-20B7-4425-8266-DA60CDF4CFCA}"/>
              </a:ext>
            </a:extLst>
          </p:cNvPr>
          <p:cNvSpPr>
            <a:spLocks noGrp="1" noChangeArrowheads="1"/>
          </p:cNvSpPr>
          <p:nvPr>
            <p:ph type="body" idx="1"/>
          </p:nvPr>
        </p:nvSpPr>
        <p:spPr/>
        <p:txBody>
          <a:bodyPr/>
          <a:lstStyle/>
          <a:p>
            <a:pPr eaLnBrk="1" hangingPunct="1"/>
            <a:r>
              <a:rPr lang="en-US" altLang="en-US"/>
              <a:t>Ridge – a bow in isobars indicating a line of high pressure</a:t>
            </a:r>
          </a:p>
        </p:txBody>
      </p:sp>
      <p:pic>
        <p:nvPicPr>
          <p:cNvPr id="40964" name="Picture 9" descr="Example 500 mb Map Showing a Ridge Axis Within the Geopotential Height Field">
            <a:extLst>
              <a:ext uri="{FF2B5EF4-FFF2-40B4-BE49-F238E27FC236}">
                <a16:creationId xmlns:a16="http://schemas.microsoft.com/office/drawing/2014/main" id="{43B4F9DF-B72B-46FE-B928-56245110C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667000"/>
            <a:ext cx="4191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10">
            <a:extLst>
              <a:ext uri="{FF2B5EF4-FFF2-40B4-BE49-F238E27FC236}">
                <a16:creationId xmlns:a16="http://schemas.microsoft.com/office/drawing/2014/main" id="{ED11E411-A01C-4AED-8017-7A447A373B4D}"/>
              </a:ext>
            </a:extLst>
          </p:cNvPr>
          <p:cNvSpPr>
            <a:spLocks noChangeArrowheads="1"/>
          </p:cNvSpPr>
          <p:nvPr/>
        </p:nvSpPr>
        <p:spPr bwMode="auto">
          <a:xfrm>
            <a:off x="6934200" y="5029200"/>
            <a:ext cx="12192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1012 mb</a:t>
            </a:r>
          </a:p>
        </p:txBody>
      </p:sp>
      <p:sp>
        <p:nvSpPr>
          <p:cNvPr id="40966" name="Text Box 12">
            <a:extLst>
              <a:ext uri="{FF2B5EF4-FFF2-40B4-BE49-F238E27FC236}">
                <a16:creationId xmlns:a16="http://schemas.microsoft.com/office/drawing/2014/main" id="{F034AF56-02CB-47F9-8642-45CD794E9E79}"/>
              </a:ext>
            </a:extLst>
          </p:cNvPr>
          <p:cNvSpPr txBox="1">
            <a:spLocks noChangeArrowheads="1"/>
          </p:cNvSpPr>
          <p:nvPr/>
        </p:nvSpPr>
        <p:spPr bwMode="auto">
          <a:xfrm>
            <a:off x="7467600" y="45720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1008 mb</a:t>
            </a:r>
          </a:p>
        </p:txBody>
      </p:sp>
      <p:sp>
        <p:nvSpPr>
          <p:cNvPr id="40967" name="Text Box 13">
            <a:extLst>
              <a:ext uri="{FF2B5EF4-FFF2-40B4-BE49-F238E27FC236}">
                <a16:creationId xmlns:a16="http://schemas.microsoft.com/office/drawing/2014/main" id="{38CB5107-579C-4C3F-B296-7A2CDFE427DB}"/>
              </a:ext>
            </a:extLst>
          </p:cNvPr>
          <p:cNvSpPr txBox="1">
            <a:spLocks noChangeArrowheads="1"/>
          </p:cNvSpPr>
          <p:nvPr/>
        </p:nvSpPr>
        <p:spPr bwMode="auto">
          <a:xfrm>
            <a:off x="7772400" y="41910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1004 mb</a:t>
            </a:r>
          </a:p>
        </p:txBody>
      </p:sp>
      <p:sp>
        <p:nvSpPr>
          <p:cNvPr id="40968" name="Text Box 14">
            <a:extLst>
              <a:ext uri="{FF2B5EF4-FFF2-40B4-BE49-F238E27FC236}">
                <a16:creationId xmlns:a16="http://schemas.microsoft.com/office/drawing/2014/main" id="{7C0A0202-50CF-4D56-8D1A-8925AC4E0A1E}"/>
              </a:ext>
            </a:extLst>
          </p:cNvPr>
          <p:cNvSpPr txBox="1">
            <a:spLocks noChangeArrowheads="1"/>
          </p:cNvSpPr>
          <p:nvPr/>
        </p:nvSpPr>
        <p:spPr bwMode="auto">
          <a:xfrm>
            <a:off x="7924800" y="37338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1000 mb</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61221D3-6FCA-47F9-9A89-EA9E73E9DB4E}"/>
              </a:ext>
            </a:extLst>
          </p:cNvPr>
          <p:cNvSpPr>
            <a:spLocks noGrp="1" noChangeArrowheads="1"/>
          </p:cNvSpPr>
          <p:nvPr>
            <p:ph type="title"/>
          </p:nvPr>
        </p:nvSpPr>
        <p:spPr/>
        <p:txBody>
          <a:bodyPr/>
          <a:lstStyle/>
          <a:p>
            <a:pPr eaLnBrk="1" hangingPunct="1"/>
            <a:r>
              <a:rPr lang="en-US" altLang="en-US"/>
              <a:t>Recall:  Pressure</a:t>
            </a:r>
          </a:p>
        </p:txBody>
      </p:sp>
      <p:sp>
        <p:nvSpPr>
          <p:cNvPr id="5123" name="Rectangle 3">
            <a:extLst>
              <a:ext uri="{FF2B5EF4-FFF2-40B4-BE49-F238E27FC236}">
                <a16:creationId xmlns:a16="http://schemas.microsoft.com/office/drawing/2014/main" id="{8BCEF347-77D7-4328-A58B-F638AB12E110}"/>
              </a:ext>
            </a:extLst>
          </p:cNvPr>
          <p:cNvSpPr>
            <a:spLocks noGrp="1" noChangeArrowheads="1"/>
          </p:cNvSpPr>
          <p:nvPr>
            <p:ph type="body" idx="1"/>
          </p:nvPr>
        </p:nvSpPr>
        <p:spPr>
          <a:xfrm>
            <a:off x="457200" y="1371600"/>
            <a:ext cx="8229600" cy="4525963"/>
          </a:xfrm>
        </p:spPr>
        <p:txBody>
          <a:bodyPr/>
          <a:lstStyle/>
          <a:p>
            <a:pPr algn="ctr" eaLnBrk="1" hangingPunct="1">
              <a:buFontTx/>
              <a:buNone/>
            </a:pPr>
            <a:r>
              <a:rPr lang="en-US" altLang="en-US"/>
              <a:t>  </a:t>
            </a:r>
            <a:r>
              <a:rPr lang="en-US" altLang="en-US" u="sng"/>
              <a:t>General Characteristics</a:t>
            </a:r>
          </a:p>
          <a:p>
            <a:pPr eaLnBrk="1" hangingPunct="1"/>
            <a:r>
              <a:rPr lang="en-US" altLang="en-US"/>
              <a:t>Pressure is defined as force per unit area </a:t>
            </a:r>
          </a:p>
          <a:p>
            <a:pPr eaLnBrk="1" hangingPunct="1"/>
            <a:r>
              <a:rPr lang="en-US" altLang="en-US"/>
              <a:t>Pressure comes in different units:</a:t>
            </a:r>
          </a:p>
          <a:p>
            <a:pPr eaLnBrk="1" hangingPunct="1">
              <a:buFontTx/>
              <a:buNone/>
            </a:pPr>
            <a:r>
              <a:rPr lang="en-US" altLang="en-US"/>
              <a:t>    </a:t>
            </a:r>
            <a:r>
              <a:rPr lang="en-US" altLang="en-US" sz="2400"/>
              <a:t>- Pascals(Pa), milibars(mb), inches of mercury (in Hg),  </a:t>
            </a:r>
          </a:p>
          <a:p>
            <a:pPr eaLnBrk="1" hangingPunct="1">
              <a:buFontTx/>
              <a:buNone/>
            </a:pPr>
            <a:r>
              <a:rPr lang="en-US" altLang="en-US" sz="2400"/>
              <a:t>        pounds per square inch (psi)</a:t>
            </a:r>
          </a:p>
          <a:p>
            <a:pPr eaLnBrk="1" hangingPunct="1"/>
            <a:r>
              <a:rPr lang="en-US" altLang="en-US"/>
              <a:t>Pressure exists due to molecular collisions </a:t>
            </a:r>
          </a:p>
        </p:txBody>
      </p:sp>
      <p:pic>
        <p:nvPicPr>
          <p:cNvPr id="5124" name="Picture 4" descr="Aguado_Figure_04_01a">
            <a:extLst>
              <a:ext uri="{FF2B5EF4-FFF2-40B4-BE49-F238E27FC236}">
                <a16:creationId xmlns:a16="http://schemas.microsoft.com/office/drawing/2014/main" id="{5D0A1720-0F31-4C16-87D9-C9E240011D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0800"/>
          <a:stretch>
            <a:fillRect/>
          </a:stretch>
        </p:blipFill>
        <p:spPr bwMode="auto">
          <a:xfrm>
            <a:off x="304800" y="4800600"/>
            <a:ext cx="16843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Aguado_Figure_04_01b">
            <a:extLst>
              <a:ext uri="{FF2B5EF4-FFF2-40B4-BE49-F238E27FC236}">
                <a16:creationId xmlns:a16="http://schemas.microsoft.com/office/drawing/2014/main" id="{F6E9B37F-7D45-4C3F-B8F9-A704AC67ED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0800"/>
          <a:stretch>
            <a:fillRect/>
          </a:stretch>
        </p:blipFill>
        <p:spPr bwMode="auto">
          <a:xfrm>
            <a:off x="2133600" y="4800600"/>
            <a:ext cx="167640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Aguado_Figure_04_01c">
            <a:extLst>
              <a:ext uri="{FF2B5EF4-FFF2-40B4-BE49-F238E27FC236}">
                <a16:creationId xmlns:a16="http://schemas.microsoft.com/office/drawing/2014/main" id="{52AE325D-9985-4D4C-8550-9FF844E2F4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0800"/>
          <a:stretch>
            <a:fillRect/>
          </a:stretch>
        </p:blipFill>
        <p:spPr bwMode="auto">
          <a:xfrm>
            <a:off x="4038600" y="4800600"/>
            <a:ext cx="1600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7">
            <a:extLst>
              <a:ext uri="{FF2B5EF4-FFF2-40B4-BE49-F238E27FC236}">
                <a16:creationId xmlns:a16="http://schemas.microsoft.com/office/drawing/2014/main" id="{037CC67F-B4B5-4FBE-928D-74C8DB9639D7}"/>
              </a:ext>
            </a:extLst>
          </p:cNvPr>
          <p:cNvSpPr txBox="1">
            <a:spLocks noChangeArrowheads="1"/>
          </p:cNvSpPr>
          <p:nvPr/>
        </p:nvSpPr>
        <p:spPr bwMode="auto">
          <a:xfrm>
            <a:off x="5943600" y="5410200"/>
            <a:ext cx="26828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u="sng"/>
              <a:t>Pressure increases with</a:t>
            </a:r>
            <a:r>
              <a:rPr lang="en-US" altLang="en-US"/>
              <a:t>:</a:t>
            </a:r>
          </a:p>
          <a:p>
            <a:pPr eaLnBrk="1" hangingPunct="1">
              <a:buFontTx/>
              <a:buAutoNum type="arabicParenR"/>
            </a:pPr>
            <a:r>
              <a:rPr lang="en-US" altLang="en-US"/>
              <a:t>Higher density</a:t>
            </a:r>
          </a:p>
          <a:p>
            <a:pPr eaLnBrk="1" hangingPunct="1">
              <a:buFontTx/>
              <a:buAutoNum type="arabicParenR"/>
            </a:pPr>
            <a:r>
              <a:rPr lang="en-US" altLang="en-US"/>
              <a:t>Higher temperature</a:t>
            </a:r>
          </a:p>
        </p:txBody>
      </p:sp>
      <p:sp>
        <p:nvSpPr>
          <p:cNvPr id="5128" name="Text Box 8">
            <a:extLst>
              <a:ext uri="{FF2B5EF4-FFF2-40B4-BE49-F238E27FC236}">
                <a16:creationId xmlns:a16="http://schemas.microsoft.com/office/drawing/2014/main" id="{4F4B5D78-B878-4015-9D16-23967EF96AEE}"/>
              </a:ext>
            </a:extLst>
          </p:cNvPr>
          <p:cNvSpPr txBox="1">
            <a:spLocks noChangeArrowheads="1"/>
          </p:cNvSpPr>
          <p:nvPr/>
        </p:nvSpPr>
        <p:spPr bwMode="auto">
          <a:xfrm>
            <a:off x="2667000" y="6553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t>(1)</a:t>
            </a:r>
          </a:p>
        </p:txBody>
      </p:sp>
      <p:sp>
        <p:nvSpPr>
          <p:cNvPr id="5129" name="Text Box 9">
            <a:extLst>
              <a:ext uri="{FF2B5EF4-FFF2-40B4-BE49-F238E27FC236}">
                <a16:creationId xmlns:a16="http://schemas.microsoft.com/office/drawing/2014/main" id="{8100C80C-93D5-430B-9FB2-B41F492991DF}"/>
              </a:ext>
            </a:extLst>
          </p:cNvPr>
          <p:cNvSpPr txBox="1">
            <a:spLocks noChangeArrowheads="1"/>
          </p:cNvSpPr>
          <p:nvPr/>
        </p:nvSpPr>
        <p:spPr bwMode="auto">
          <a:xfrm>
            <a:off x="4572000" y="6553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t>(2)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id="{679E6FE5-8EB1-4F0D-955F-9AD5A3D30687}"/>
              </a:ext>
            </a:extLst>
          </p:cNvPr>
          <p:cNvSpPr>
            <a:spLocks noGrp="1" noChangeArrowheads="1"/>
          </p:cNvSpPr>
          <p:nvPr>
            <p:ph type="title"/>
          </p:nvPr>
        </p:nvSpPr>
        <p:spPr/>
        <p:txBody>
          <a:bodyPr/>
          <a:lstStyle/>
          <a:p>
            <a:pPr eaLnBrk="1" hangingPunct="1"/>
            <a:r>
              <a:rPr lang="en-US" altLang="en-US"/>
              <a:t>Ridges and Troughs</a:t>
            </a:r>
          </a:p>
        </p:txBody>
      </p:sp>
      <p:sp>
        <p:nvSpPr>
          <p:cNvPr id="41987" name="Rectangle 4">
            <a:extLst>
              <a:ext uri="{FF2B5EF4-FFF2-40B4-BE49-F238E27FC236}">
                <a16:creationId xmlns:a16="http://schemas.microsoft.com/office/drawing/2014/main" id="{F1D304C9-AF15-46CB-AAE3-83EA9194E294}"/>
              </a:ext>
            </a:extLst>
          </p:cNvPr>
          <p:cNvSpPr>
            <a:spLocks noGrp="1" noChangeArrowheads="1"/>
          </p:cNvSpPr>
          <p:nvPr>
            <p:ph type="body" idx="1"/>
          </p:nvPr>
        </p:nvSpPr>
        <p:spPr/>
        <p:txBody>
          <a:bodyPr/>
          <a:lstStyle/>
          <a:p>
            <a:pPr eaLnBrk="1" hangingPunct="1"/>
            <a:r>
              <a:rPr lang="en-US" altLang="en-US"/>
              <a:t>Trough – a bow in isobars indicating a line of low pressure</a:t>
            </a:r>
          </a:p>
        </p:txBody>
      </p:sp>
      <p:pic>
        <p:nvPicPr>
          <p:cNvPr id="41988" name="Picture 9" descr="Example 500 mb Map Showing a Trough Axis Within the Geopotential Height Field">
            <a:extLst>
              <a:ext uri="{FF2B5EF4-FFF2-40B4-BE49-F238E27FC236}">
                <a16:creationId xmlns:a16="http://schemas.microsoft.com/office/drawing/2014/main" id="{8DC3B478-2E1E-4CC5-B1BF-68B0B6AB8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667000"/>
            <a:ext cx="4114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10">
            <a:extLst>
              <a:ext uri="{FF2B5EF4-FFF2-40B4-BE49-F238E27FC236}">
                <a16:creationId xmlns:a16="http://schemas.microsoft.com/office/drawing/2014/main" id="{2C488D94-9221-4CC3-B14A-0987261EAC2F}"/>
              </a:ext>
            </a:extLst>
          </p:cNvPr>
          <p:cNvSpPr>
            <a:spLocks noChangeArrowheads="1"/>
          </p:cNvSpPr>
          <p:nvPr/>
        </p:nvSpPr>
        <p:spPr bwMode="auto">
          <a:xfrm>
            <a:off x="7620000" y="5486400"/>
            <a:ext cx="7620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990" name="Rectangle 11">
            <a:extLst>
              <a:ext uri="{FF2B5EF4-FFF2-40B4-BE49-F238E27FC236}">
                <a16:creationId xmlns:a16="http://schemas.microsoft.com/office/drawing/2014/main" id="{F5B713A1-F8E7-4CDA-AB77-1ED68B8033A2}"/>
              </a:ext>
            </a:extLst>
          </p:cNvPr>
          <p:cNvSpPr>
            <a:spLocks noChangeArrowheads="1"/>
          </p:cNvSpPr>
          <p:nvPr/>
        </p:nvSpPr>
        <p:spPr bwMode="auto">
          <a:xfrm>
            <a:off x="7086600" y="5257800"/>
            <a:ext cx="1447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1012 mb</a:t>
            </a:r>
          </a:p>
        </p:txBody>
      </p:sp>
      <p:sp>
        <p:nvSpPr>
          <p:cNvPr id="41991" name="Text Box 12">
            <a:extLst>
              <a:ext uri="{FF2B5EF4-FFF2-40B4-BE49-F238E27FC236}">
                <a16:creationId xmlns:a16="http://schemas.microsoft.com/office/drawing/2014/main" id="{8AC2CACE-E064-44D6-B182-205AC6BBDC7F}"/>
              </a:ext>
            </a:extLst>
          </p:cNvPr>
          <p:cNvSpPr txBox="1">
            <a:spLocks noChangeArrowheads="1"/>
          </p:cNvSpPr>
          <p:nvPr/>
        </p:nvSpPr>
        <p:spPr bwMode="auto">
          <a:xfrm>
            <a:off x="7467600" y="38862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1008 mb</a:t>
            </a:r>
          </a:p>
        </p:txBody>
      </p:sp>
      <p:sp>
        <p:nvSpPr>
          <p:cNvPr id="41992" name="Text Box 13">
            <a:extLst>
              <a:ext uri="{FF2B5EF4-FFF2-40B4-BE49-F238E27FC236}">
                <a16:creationId xmlns:a16="http://schemas.microsoft.com/office/drawing/2014/main" id="{25418582-CA16-4012-9C70-81DB8056A73B}"/>
              </a:ext>
            </a:extLst>
          </p:cNvPr>
          <p:cNvSpPr txBox="1">
            <a:spLocks noChangeArrowheads="1"/>
          </p:cNvSpPr>
          <p:nvPr/>
        </p:nvSpPr>
        <p:spPr bwMode="auto">
          <a:xfrm>
            <a:off x="7467600" y="23622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1004 mb</a:t>
            </a:r>
          </a:p>
        </p:txBody>
      </p:sp>
      <p:sp>
        <p:nvSpPr>
          <p:cNvPr id="41993" name="Text Box 14">
            <a:extLst>
              <a:ext uri="{FF2B5EF4-FFF2-40B4-BE49-F238E27FC236}">
                <a16:creationId xmlns:a16="http://schemas.microsoft.com/office/drawing/2014/main" id="{2B87BBD2-823E-44DD-A164-943059592BE5}"/>
              </a:ext>
            </a:extLst>
          </p:cNvPr>
          <p:cNvSpPr txBox="1">
            <a:spLocks noChangeArrowheads="1"/>
          </p:cNvSpPr>
          <p:nvPr/>
        </p:nvSpPr>
        <p:spPr bwMode="auto">
          <a:xfrm>
            <a:off x="6400800" y="22860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1000 mb</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6C13A4B-D838-4037-8D39-7B4B2ECF7B37}"/>
              </a:ext>
            </a:extLst>
          </p:cNvPr>
          <p:cNvSpPr>
            <a:spLocks noGrp="1" noChangeArrowheads="1"/>
          </p:cNvSpPr>
          <p:nvPr>
            <p:ph type="title"/>
          </p:nvPr>
        </p:nvSpPr>
        <p:spPr/>
        <p:txBody>
          <a:bodyPr/>
          <a:lstStyle/>
          <a:p>
            <a:pPr eaLnBrk="1" hangingPunct="1"/>
            <a:r>
              <a:rPr lang="en-US" altLang="en-US"/>
              <a:t>Sea Level Pressure</a:t>
            </a:r>
          </a:p>
        </p:txBody>
      </p:sp>
      <p:pic>
        <p:nvPicPr>
          <p:cNvPr id="43011" name="Picture 4" descr="sfcpres">
            <a:extLst>
              <a:ext uri="{FF2B5EF4-FFF2-40B4-BE49-F238E27FC236}">
                <a16:creationId xmlns:a16="http://schemas.microsoft.com/office/drawing/2014/main" id="{FCA76D17-9525-44C1-AFBA-39B5637B86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012" b="13129"/>
          <a:stretch>
            <a:fillRect/>
          </a:stretch>
        </p:blipFill>
        <p:spPr bwMode="auto">
          <a:xfrm>
            <a:off x="381000" y="1295400"/>
            <a:ext cx="8382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30C2F17-CAA2-4E64-8CDD-AD8AA34B2938}"/>
              </a:ext>
            </a:extLst>
          </p:cNvPr>
          <p:cNvSpPr>
            <a:spLocks noGrp="1" noChangeArrowheads="1"/>
          </p:cNvSpPr>
          <p:nvPr>
            <p:ph type="title"/>
          </p:nvPr>
        </p:nvSpPr>
        <p:spPr/>
        <p:txBody>
          <a:bodyPr/>
          <a:lstStyle/>
          <a:p>
            <a:pPr eaLnBrk="1" hangingPunct="1"/>
            <a:r>
              <a:rPr lang="en-US" altLang="en-US"/>
              <a:t>Vertical Pressure Distribution</a:t>
            </a:r>
          </a:p>
        </p:txBody>
      </p:sp>
      <p:sp>
        <p:nvSpPr>
          <p:cNvPr id="44035" name="Rectangle 3">
            <a:extLst>
              <a:ext uri="{FF2B5EF4-FFF2-40B4-BE49-F238E27FC236}">
                <a16:creationId xmlns:a16="http://schemas.microsoft.com/office/drawing/2014/main" id="{F1932586-0C63-4141-9F7D-9EACAE6FD1C9}"/>
              </a:ext>
            </a:extLst>
          </p:cNvPr>
          <p:cNvSpPr>
            <a:spLocks noGrp="1" noChangeArrowheads="1"/>
          </p:cNvSpPr>
          <p:nvPr>
            <p:ph type="body" idx="1"/>
          </p:nvPr>
        </p:nvSpPr>
        <p:spPr/>
        <p:txBody>
          <a:bodyPr/>
          <a:lstStyle/>
          <a:p>
            <a:pPr eaLnBrk="1" hangingPunct="1"/>
            <a:r>
              <a:rPr lang="en-US" altLang="en-US"/>
              <a:t>Pressure always decreases with height</a:t>
            </a:r>
          </a:p>
          <a:p>
            <a:pPr lvl="2" eaLnBrk="1" hangingPunct="1">
              <a:buFontTx/>
              <a:buNone/>
            </a:pPr>
            <a:endParaRPr lang="en-US" altLang="en-US" sz="2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828B90D-2E1C-4029-982A-D83F49B49162}"/>
              </a:ext>
            </a:extLst>
          </p:cNvPr>
          <p:cNvSpPr>
            <a:spLocks noGrp="1" noChangeArrowheads="1"/>
          </p:cNvSpPr>
          <p:nvPr>
            <p:ph type="title"/>
          </p:nvPr>
        </p:nvSpPr>
        <p:spPr/>
        <p:txBody>
          <a:bodyPr/>
          <a:lstStyle/>
          <a:p>
            <a:pPr eaLnBrk="1" hangingPunct="1"/>
            <a:r>
              <a:rPr lang="en-US" altLang="en-US"/>
              <a:t>Vertical Pressure Distribution</a:t>
            </a:r>
          </a:p>
        </p:txBody>
      </p:sp>
      <p:sp>
        <p:nvSpPr>
          <p:cNvPr id="45059" name="Rectangle 3">
            <a:extLst>
              <a:ext uri="{FF2B5EF4-FFF2-40B4-BE49-F238E27FC236}">
                <a16:creationId xmlns:a16="http://schemas.microsoft.com/office/drawing/2014/main" id="{AAC1D11D-B193-4F6A-BA9A-EB756C4BD980}"/>
              </a:ext>
            </a:extLst>
          </p:cNvPr>
          <p:cNvSpPr>
            <a:spLocks noGrp="1" noChangeArrowheads="1"/>
          </p:cNvSpPr>
          <p:nvPr>
            <p:ph type="body" idx="1"/>
          </p:nvPr>
        </p:nvSpPr>
        <p:spPr/>
        <p:txBody>
          <a:bodyPr/>
          <a:lstStyle/>
          <a:p>
            <a:pPr eaLnBrk="1" hangingPunct="1"/>
            <a:r>
              <a:rPr lang="en-US" altLang="en-US"/>
              <a:t>Pressure always decreases with height</a:t>
            </a:r>
          </a:p>
          <a:p>
            <a:pPr lvl="2" eaLnBrk="1" hangingPunct="1"/>
            <a:r>
              <a:rPr lang="en-US" altLang="en-US" sz="2800"/>
              <a:t>Fastest near the surface</a:t>
            </a:r>
          </a:p>
          <a:p>
            <a:pPr lvl="2" eaLnBrk="1" hangingPunct="1">
              <a:buFontTx/>
              <a:buNone/>
            </a:pPr>
            <a:endParaRPr lang="en-US" altLang="en-US" sz="28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9A61D64-45D0-4D3A-B201-4BAD696DEA1C}"/>
              </a:ext>
            </a:extLst>
          </p:cNvPr>
          <p:cNvSpPr>
            <a:spLocks noGrp="1" noChangeArrowheads="1"/>
          </p:cNvSpPr>
          <p:nvPr>
            <p:ph type="title"/>
          </p:nvPr>
        </p:nvSpPr>
        <p:spPr/>
        <p:txBody>
          <a:bodyPr/>
          <a:lstStyle/>
          <a:p>
            <a:pPr eaLnBrk="1" hangingPunct="1"/>
            <a:r>
              <a:rPr lang="en-US" altLang="en-US"/>
              <a:t>Vertical Pressure Distribution</a:t>
            </a:r>
          </a:p>
        </p:txBody>
      </p:sp>
      <p:sp>
        <p:nvSpPr>
          <p:cNvPr id="46083" name="Rectangle 3">
            <a:extLst>
              <a:ext uri="{FF2B5EF4-FFF2-40B4-BE49-F238E27FC236}">
                <a16:creationId xmlns:a16="http://schemas.microsoft.com/office/drawing/2014/main" id="{A0CC3758-C642-4BCB-84F9-02A413D81192}"/>
              </a:ext>
            </a:extLst>
          </p:cNvPr>
          <p:cNvSpPr>
            <a:spLocks noGrp="1" noChangeArrowheads="1"/>
          </p:cNvSpPr>
          <p:nvPr>
            <p:ph type="body" idx="1"/>
          </p:nvPr>
        </p:nvSpPr>
        <p:spPr/>
        <p:txBody>
          <a:bodyPr/>
          <a:lstStyle/>
          <a:p>
            <a:pPr eaLnBrk="1" hangingPunct="1"/>
            <a:r>
              <a:rPr lang="en-US" altLang="en-US"/>
              <a:t>Pressure always decreases with height</a:t>
            </a:r>
          </a:p>
          <a:p>
            <a:pPr lvl="2" eaLnBrk="1" hangingPunct="1"/>
            <a:r>
              <a:rPr lang="en-US" altLang="en-US" sz="2800"/>
              <a:t>Fastest near the surface</a:t>
            </a:r>
          </a:p>
          <a:p>
            <a:pPr lvl="2" eaLnBrk="1" hangingPunct="1"/>
            <a:r>
              <a:rPr lang="en-US" altLang="en-US" sz="2800"/>
              <a:t>Vertical pressure gradients many times greater than horizontal pressure gradients</a:t>
            </a:r>
          </a:p>
          <a:p>
            <a:pPr lvl="2" eaLnBrk="1" hangingPunct="1">
              <a:buFontTx/>
              <a:buNone/>
            </a:pPr>
            <a:endParaRPr lang="en-US" altLang="en-US" sz="2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0A5DF5EE-DB4A-4330-BB97-1551190219FA}"/>
              </a:ext>
            </a:extLst>
          </p:cNvPr>
          <p:cNvSpPr>
            <a:spLocks noGrp="1" noChangeArrowheads="1"/>
          </p:cNvSpPr>
          <p:nvPr>
            <p:ph type="title"/>
          </p:nvPr>
        </p:nvSpPr>
        <p:spPr/>
        <p:txBody>
          <a:bodyPr/>
          <a:lstStyle/>
          <a:p>
            <a:pPr eaLnBrk="1" hangingPunct="1"/>
            <a:r>
              <a:rPr lang="en-US" altLang="en-US"/>
              <a:t>Vertical Pressure Distribution</a:t>
            </a:r>
          </a:p>
        </p:txBody>
      </p:sp>
      <p:sp>
        <p:nvSpPr>
          <p:cNvPr id="47107" name="Rectangle 3">
            <a:extLst>
              <a:ext uri="{FF2B5EF4-FFF2-40B4-BE49-F238E27FC236}">
                <a16:creationId xmlns:a16="http://schemas.microsoft.com/office/drawing/2014/main" id="{0DC3222B-0B1B-4EEA-96A9-C080DAAA4C61}"/>
              </a:ext>
            </a:extLst>
          </p:cNvPr>
          <p:cNvSpPr>
            <a:spLocks noGrp="1" noChangeArrowheads="1"/>
          </p:cNvSpPr>
          <p:nvPr>
            <p:ph type="body" idx="1"/>
          </p:nvPr>
        </p:nvSpPr>
        <p:spPr/>
        <p:txBody>
          <a:bodyPr/>
          <a:lstStyle/>
          <a:p>
            <a:pPr eaLnBrk="1" hangingPunct="1"/>
            <a:r>
              <a:rPr lang="en-US" altLang="en-US"/>
              <a:t>Pressure always decreases with height</a:t>
            </a:r>
          </a:p>
          <a:p>
            <a:pPr lvl="2" eaLnBrk="1" hangingPunct="1"/>
            <a:r>
              <a:rPr lang="en-US" altLang="en-US" sz="2800"/>
              <a:t>Fastest near the surface</a:t>
            </a:r>
          </a:p>
          <a:p>
            <a:pPr lvl="2" eaLnBrk="1" hangingPunct="1"/>
            <a:r>
              <a:rPr lang="en-US" altLang="en-US" sz="2800"/>
              <a:t>Vertical pressure gradients many times greater than horizontal pressure gradients</a:t>
            </a:r>
          </a:p>
          <a:p>
            <a:pPr lvl="2" eaLnBrk="1" hangingPunct="1">
              <a:buFontTx/>
              <a:buNone/>
            </a:pPr>
            <a:endParaRPr lang="en-US" altLang="en-US" sz="2800"/>
          </a:p>
          <a:p>
            <a:pPr lvl="2" eaLnBrk="1" hangingPunct="1">
              <a:buFontTx/>
              <a:buNone/>
            </a:pPr>
            <a:r>
              <a:rPr lang="en-US" altLang="en-US" sz="2800"/>
              <a:t>               </a:t>
            </a:r>
            <a:r>
              <a:rPr lang="en-US" altLang="en-US" sz="2800">
                <a:solidFill>
                  <a:srgbClr val="0066FF"/>
                </a:solidFill>
              </a:rPr>
              <a:t>Why doesn’t air go up?</a:t>
            </a:r>
          </a:p>
        </p:txBody>
      </p:sp>
      <p:sp>
        <p:nvSpPr>
          <p:cNvPr id="47108" name="Line 4">
            <a:extLst>
              <a:ext uri="{FF2B5EF4-FFF2-40B4-BE49-F238E27FC236}">
                <a16:creationId xmlns:a16="http://schemas.microsoft.com/office/drawing/2014/main" id="{6A6AF261-ECD6-4939-85B8-B9EE123B9A7C}"/>
              </a:ext>
            </a:extLst>
          </p:cNvPr>
          <p:cNvSpPr>
            <a:spLocks noChangeShapeType="1"/>
          </p:cNvSpPr>
          <p:nvPr/>
        </p:nvSpPr>
        <p:spPr bwMode="auto">
          <a:xfrm>
            <a:off x="990600" y="4419600"/>
            <a:ext cx="1828800" cy="0"/>
          </a:xfrm>
          <a:prstGeom prst="line">
            <a:avLst/>
          </a:prstGeom>
          <a:noFill/>
          <a:ln w="381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47109" name="Rectangle 5">
            <a:extLst>
              <a:ext uri="{FF2B5EF4-FFF2-40B4-BE49-F238E27FC236}">
                <a16:creationId xmlns:a16="http://schemas.microsoft.com/office/drawing/2014/main" id="{ABD541A8-D0C7-41D0-A17B-9E5B0BB9DEE2}"/>
              </a:ext>
            </a:extLst>
          </p:cNvPr>
          <p:cNvSpPr>
            <a:spLocks noChangeArrowheads="1"/>
          </p:cNvSpPr>
          <p:nvPr/>
        </p:nvSpPr>
        <p:spPr bwMode="auto">
          <a:xfrm>
            <a:off x="3505200" y="5181600"/>
            <a:ext cx="3429000" cy="914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10" name="Line 6">
            <a:extLst>
              <a:ext uri="{FF2B5EF4-FFF2-40B4-BE49-F238E27FC236}">
                <a16:creationId xmlns:a16="http://schemas.microsoft.com/office/drawing/2014/main" id="{53EF687D-983A-4C89-8204-220EDD1BB2B8}"/>
              </a:ext>
            </a:extLst>
          </p:cNvPr>
          <p:cNvSpPr>
            <a:spLocks noChangeShapeType="1"/>
          </p:cNvSpPr>
          <p:nvPr/>
        </p:nvSpPr>
        <p:spPr bwMode="auto">
          <a:xfrm flipV="1">
            <a:off x="5181600" y="6096000"/>
            <a:ext cx="0" cy="6096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47111" name="Text Box 7">
            <a:extLst>
              <a:ext uri="{FF2B5EF4-FFF2-40B4-BE49-F238E27FC236}">
                <a16:creationId xmlns:a16="http://schemas.microsoft.com/office/drawing/2014/main" id="{95DFB9D9-6FE4-40E8-B00E-311280FF0D96}"/>
              </a:ext>
            </a:extLst>
          </p:cNvPr>
          <p:cNvSpPr txBox="1">
            <a:spLocks noChangeArrowheads="1"/>
          </p:cNvSpPr>
          <p:nvPr/>
        </p:nvSpPr>
        <p:spPr bwMode="auto">
          <a:xfrm>
            <a:off x="5334000" y="6248400"/>
            <a:ext cx="701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PGF</a:t>
            </a:r>
          </a:p>
        </p:txBody>
      </p:sp>
      <p:sp>
        <p:nvSpPr>
          <p:cNvPr id="47112" name="Text Box 8">
            <a:extLst>
              <a:ext uri="{FF2B5EF4-FFF2-40B4-BE49-F238E27FC236}">
                <a16:creationId xmlns:a16="http://schemas.microsoft.com/office/drawing/2014/main" id="{C1D65951-18D9-45A1-B32D-00C5CA26BEFB}"/>
              </a:ext>
            </a:extLst>
          </p:cNvPr>
          <p:cNvSpPr txBox="1">
            <a:spLocks noChangeArrowheads="1"/>
          </p:cNvSpPr>
          <p:nvPr/>
        </p:nvSpPr>
        <p:spPr bwMode="auto">
          <a:xfrm>
            <a:off x="4800600" y="5410200"/>
            <a:ext cx="701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AIR</a:t>
            </a:r>
          </a:p>
        </p:txBody>
      </p:sp>
      <p:sp>
        <p:nvSpPr>
          <p:cNvPr id="47113" name="Line 11">
            <a:extLst>
              <a:ext uri="{FF2B5EF4-FFF2-40B4-BE49-F238E27FC236}">
                <a16:creationId xmlns:a16="http://schemas.microsoft.com/office/drawing/2014/main" id="{750565C9-1603-4A96-B649-2D96D7A1FE47}"/>
              </a:ext>
            </a:extLst>
          </p:cNvPr>
          <p:cNvSpPr>
            <a:spLocks noChangeShapeType="1"/>
          </p:cNvSpPr>
          <p:nvPr/>
        </p:nvSpPr>
        <p:spPr bwMode="auto">
          <a:xfrm>
            <a:off x="2819400" y="51816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4" name="Line 12">
            <a:extLst>
              <a:ext uri="{FF2B5EF4-FFF2-40B4-BE49-F238E27FC236}">
                <a16:creationId xmlns:a16="http://schemas.microsoft.com/office/drawing/2014/main" id="{C4E317CC-635E-4215-9FC2-1F7E9041CCE3}"/>
              </a:ext>
            </a:extLst>
          </p:cNvPr>
          <p:cNvSpPr>
            <a:spLocks noChangeShapeType="1"/>
          </p:cNvSpPr>
          <p:nvPr/>
        </p:nvSpPr>
        <p:spPr bwMode="auto">
          <a:xfrm>
            <a:off x="2819400" y="60960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5" name="Text Box 13">
            <a:extLst>
              <a:ext uri="{FF2B5EF4-FFF2-40B4-BE49-F238E27FC236}">
                <a16:creationId xmlns:a16="http://schemas.microsoft.com/office/drawing/2014/main" id="{B2580842-8B51-4005-B710-F5875E6E5032}"/>
              </a:ext>
            </a:extLst>
          </p:cNvPr>
          <p:cNvSpPr txBox="1">
            <a:spLocks noChangeArrowheads="1"/>
          </p:cNvSpPr>
          <p:nvPr/>
        </p:nvSpPr>
        <p:spPr bwMode="auto">
          <a:xfrm>
            <a:off x="2209800" y="4876800"/>
            <a:ext cx="1082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500 mb</a:t>
            </a:r>
          </a:p>
        </p:txBody>
      </p:sp>
      <p:sp>
        <p:nvSpPr>
          <p:cNvPr id="47116" name="Text Box 14">
            <a:extLst>
              <a:ext uri="{FF2B5EF4-FFF2-40B4-BE49-F238E27FC236}">
                <a16:creationId xmlns:a16="http://schemas.microsoft.com/office/drawing/2014/main" id="{BC59FCB1-1A16-4C1C-B5EC-C6F814BD8BC9}"/>
              </a:ext>
            </a:extLst>
          </p:cNvPr>
          <p:cNvSpPr txBox="1">
            <a:spLocks noChangeArrowheads="1"/>
          </p:cNvSpPr>
          <p:nvPr/>
        </p:nvSpPr>
        <p:spPr bwMode="auto">
          <a:xfrm>
            <a:off x="2209800" y="5791200"/>
            <a:ext cx="1082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600 mb</a:t>
            </a:r>
          </a:p>
        </p:txBody>
      </p:sp>
      <p:sp>
        <p:nvSpPr>
          <p:cNvPr id="2" name="Line 6">
            <a:extLst>
              <a:ext uri="{FF2B5EF4-FFF2-40B4-BE49-F238E27FC236}">
                <a16:creationId xmlns:a16="http://schemas.microsoft.com/office/drawing/2014/main" id="{4060315F-5B78-11B7-E2A5-D75B9A16390A}"/>
              </a:ext>
            </a:extLst>
          </p:cNvPr>
          <p:cNvSpPr>
            <a:spLocks noChangeShapeType="1"/>
          </p:cNvSpPr>
          <p:nvPr/>
        </p:nvSpPr>
        <p:spPr bwMode="auto">
          <a:xfrm flipV="1">
            <a:off x="7835900" y="5270500"/>
            <a:ext cx="0" cy="6096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 name="Text Box 7">
            <a:extLst>
              <a:ext uri="{FF2B5EF4-FFF2-40B4-BE49-F238E27FC236}">
                <a16:creationId xmlns:a16="http://schemas.microsoft.com/office/drawing/2014/main" id="{58C64EAA-CE2C-4A96-EA15-6D9637D7556F}"/>
              </a:ext>
            </a:extLst>
          </p:cNvPr>
          <p:cNvSpPr txBox="1">
            <a:spLocks noChangeArrowheads="1"/>
          </p:cNvSpPr>
          <p:nvPr/>
        </p:nvSpPr>
        <p:spPr bwMode="auto">
          <a:xfrm>
            <a:off x="7988300" y="5422900"/>
            <a:ext cx="701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Up</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A224987E-4536-4652-B84C-0D1309C37A45}"/>
              </a:ext>
            </a:extLst>
          </p:cNvPr>
          <p:cNvSpPr>
            <a:spLocks noGrp="1" noChangeArrowheads="1"/>
          </p:cNvSpPr>
          <p:nvPr>
            <p:ph type="title"/>
          </p:nvPr>
        </p:nvSpPr>
        <p:spPr/>
        <p:txBody>
          <a:bodyPr/>
          <a:lstStyle/>
          <a:p>
            <a:pPr eaLnBrk="1" hangingPunct="1"/>
            <a:r>
              <a:rPr lang="en-US" altLang="en-US"/>
              <a:t>Vertical Pressure Distribution</a:t>
            </a:r>
          </a:p>
        </p:txBody>
      </p:sp>
      <p:sp>
        <p:nvSpPr>
          <p:cNvPr id="48131" name="Rectangle 3">
            <a:extLst>
              <a:ext uri="{FF2B5EF4-FFF2-40B4-BE49-F238E27FC236}">
                <a16:creationId xmlns:a16="http://schemas.microsoft.com/office/drawing/2014/main" id="{11975254-0A61-4271-BA29-CA05069CF3EB}"/>
              </a:ext>
            </a:extLst>
          </p:cNvPr>
          <p:cNvSpPr>
            <a:spLocks noGrp="1" noChangeArrowheads="1"/>
          </p:cNvSpPr>
          <p:nvPr>
            <p:ph type="body" idx="1"/>
          </p:nvPr>
        </p:nvSpPr>
        <p:spPr/>
        <p:txBody>
          <a:bodyPr/>
          <a:lstStyle/>
          <a:p>
            <a:pPr eaLnBrk="1" hangingPunct="1"/>
            <a:r>
              <a:rPr lang="en-US" altLang="en-US"/>
              <a:t>Pressure always decreases with height</a:t>
            </a:r>
          </a:p>
          <a:p>
            <a:pPr lvl="2" eaLnBrk="1" hangingPunct="1"/>
            <a:r>
              <a:rPr lang="en-US" altLang="en-US" sz="2800"/>
              <a:t>Fastest near the surface</a:t>
            </a:r>
          </a:p>
          <a:p>
            <a:pPr lvl="2" eaLnBrk="1" hangingPunct="1"/>
            <a:r>
              <a:rPr lang="en-US" altLang="en-US" sz="2800"/>
              <a:t>Vertical pressure gradients many times greater than horizontal pressure gradients</a:t>
            </a:r>
          </a:p>
          <a:p>
            <a:pPr lvl="2" eaLnBrk="1" hangingPunct="1">
              <a:buFontTx/>
              <a:buNone/>
            </a:pPr>
            <a:endParaRPr lang="en-US" altLang="en-US" sz="2800"/>
          </a:p>
          <a:p>
            <a:pPr lvl="2" eaLnBrk="1" hangingPunct="1">
              <a:buFontTx/>
              <a:buNone/>
            </a:pPr>
            <a:r>
              <a:rPr lang="en-US" altLang="en-US" sz="2800"/>
              <a:t>               </a:t>
            </a:r>
            <a:r>
              <a:rPr lang="en-US" altLang="en-US" sz="2800">
                <a:solidFill>
                  <a:srgbClr val="0066FF"/>
                </a:solidFill>
              </a:rPr>
              <a:t>Why doesn’t air go up?</a:t>
            </a:r>
          </a:p>
        </p:txBody>
      </p:sp>
      <p:sp>
        <p:nvSpPr>
          <p:cNvPr id="48132" name="Line 4">
            <a:extLst>
              <a:ext uri="{FF2B5EF4-FFF2-40B4-BE49-F238E27FC236}">
                <a16:creationId xmlns:a16="http://schemas.microsoft.com/office/drawing/2014/main" id="{456A7AE9-C633-4344-B7BD-E49382A3F2EF}"/>
              </a:ext>
            </a:extLst>
          </p:cNvPr>
          <p:cNvSpPr>
            <a:spLocks noChangeShapeType="1"/>
          </p:cNvSpPr>
          <p:nvPr/>
        </p:nvSpPr>
        <p:spPr bwMode="auto">
          <a:xfrm>
            <a:off x="990600" y="4419600"/>
            <a:ext cx="1828800" cy="0"/>
          </a:xfrm>
          <a:prstGeom prst="line">
            <a:avLst/>
          </a:prstGeom>
          <a:noFill/>
          <a:ln w="381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48133" name="Rectangle 5">
            <a:extLst>
              <a:ext uri="{FF2B5EF4-FFF2-40B4-BE49-F238E27FC236}">
                <a16:creationId xmlns:a16="http://schemas.microsoft.com/office/drawing/2014/main" id="{BAAD1B88-5A35-4871-80F9-5315C4FC20AA}"/>
              </a:ext>
            </a:extLst>
          </p:cNvPr>
          <p:cNvSpPr>
            <a:spLocks noChangeArrowheads="1"/>
          </p:cNvSpPr>
          <p:nvPr/>
        </p:nvSpPr>
        <p:spPr bwMode="auto">
          <a:xfrm>
            <a:off x="3505200" y="5181600"/>
            <a:ext cx="3429000" cy="914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34" name="Line 6">
            <a:extLst>
              <a:ext uri="{FF2B5EF4-FFF2-40B4-BE49-F238E27FC236}">
                <a16:creationId xmlns:a16="http://schemas.microsoft.com/office/drawing/2014/main" id="{B3AAD653-FE92-4848-BCC6-5A99872CE818}"/>
              </a:ext>
            </a:extLst>
          </p:cNvPr>
          <p:cNvSpPr>
            <a:spLocks noChangeShapeType="1"/>
          </p:cNvSpPr>
          <p:nvPr/>
        </p:nvSpPr>
        <p:spPr bwMode="auto">
          <a:xfrm flipV="1">
            <a:off x="5181600" y="6096000"/>
            <a:ext cx="0" cy="6096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48135" name="Text Box 7">
            <a:extLst>
              <a:ext uri="{FF2B5EF4-FFF2-40B4-BE49-F238E27FC236}">
                <a16:creationId xmlns:a16="http://schemas.microsoft.com/office/drawing/2014/main" id="{EE31DEBE-7F75-469E-9F1C-5767A39D99D3}"/>
              </a:ext>
            </a:extLst>
          </p:cNvPr>
          <p:cNvSpPr txBox="1">
            <a:spLocks noChangeArrowheads="1"/>
          </p:cNvSpPr>
          <p:nvPr/>
        </p:nvSpPr>
        <p:spPr bwMode="auto">
          <a:xfrm>
            <a:off x="5334000" y="6248400"/>
            <a:ext cx="701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PGF</a:t>
            </a:r>
          </a:p>
        </p:txBody>
      </p:sp>
      <p:sp>
        <p:nvSpPr>
          <p:cNvPr id="48136" name="Text Box 8">
            <a:extLst>
              <a:ext uri="{FF2B5EF4-FFF2-40B4-BE49-F238E27FC236}">
                <a16:creationId xmlns:a16="http://schemas.microsoft.com/office/drawing/2014/main" id="{E8E009DD-6615-405E-B70A-D5B5E53ACCE5}"/>
              </a:ext>
            </a:extLst>
          </p:cNvPr>
          <p:cNvSpPr txBox="1">
            <a:spLocks noChangeArrowheads="1"/>
          </p:cNvSpPr>
          <p:nvPr/>
        </p:nvSpPr>
        <p:spPr bwMode="auto">
          <a:xfrm>
            <a:off x="4800600" y="5410200"/>
            <a:ext cx="701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AIR</a:t>
            </a:r>
          </a:p>
        </p:txBody>
      </p:sp>
      <p:sp>
        <p:nvSpPr>
          <p:cNvPr id="48137" name="Line 9">
            <a:extLst>
              <a:ext uri="{FF2B5EF4-FFF2-40B4-BE49-F238E27FC236}">
                <a16:creationId xmlns:a16="http://schemas.microsoft.com/office/drawing/2014/main" id="{25A7B418-65D2-4E51-A9CA-8824568C386F}"/>
              </a:ext>
            </a:extLst>
          </p:cNvPr>
          <p:cNvSpPr>
            <a:spLocks noChangeShapeType="1"/>
          </p:cNvSpPr>
          <p:nvPr/>
        </p:nvSpPr>
        <p:spPr bwMode="auto">
          <a:xfrm>
            <a:off x="6096000" y="5715000"/>
            <a:ext cx="0" cy="5334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48138" name="Text Box 10">
            <a:extLst>
              <a:ext uri="{FF2B5EF4-FFF2-40B4-BE49-F238E27FC236}">
                <a16:creationId xmlns:a16="http://schemas.microsoft.com/office/drawing/2014/main" id="{0E6F4BBC-8C21-4061-9B98-88F50FC0E95D}"/>
              </a:ext>
            </a:extLst>
          </p:cNvPr>
          <p:cNvSpPr txBox="1">
            <a:spLocks noChangeArrowheads="1"/>
          </p:cNvSpPr>
          <p:nvPr/>
        </p:nvSpPr>
        <p:spPr bwMode="auto">
          <a:xfrm>
            <a:off x="6096000" y="57150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Gravity!!!!</a:t>
            </a:r>
          </a:p>
        </p:txBody>
      </p:sp>
      <p:sp>
        <p:nvSpPr>
          <p:cNvPr id="48139" name="Line 11">
            <a:extLst>
              <a:ext uri="{FF2B5EF4-FFF2-40B4-BE49-F238E27FC236}">
                <a16:creationId xmlns:a16="http://schemas.microsoft.com/office/drawing/2014/main" id="{767A5910-606A-44F2-BAE9-BADF7EAEB7CC}"/>
              </a:ext>
            </a:extLst>
          </p:cNvPr>
          <p:cNvSpPr>
            <a:spLocks noChangeShapeType="1"/>
          </p:cNvSpPr>
          <p:nvPr/>
        </p:nvSpPr>
        <p:spPr bwMode="auto">
          <a:xfrm>
            <a:off x="2819400" y="51816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40" name="Line 12">
            <a:extLst>
              <a:ext uri="{FF2B5EF4-FFF2-40B4-BE49-F238E27FC236}">
                <a16:creationId xmlns:a16="http://schemas.microsoft.com/office/drawing/2014/main" id="{94F7DA3E-DB7D-4F4F-8C34-1D9BC1400F92}"/>
              </a:ext>
            </a:extLst>
          </p:cNvPr>
          <p:cNvSpPr>
            <a:spLocks noChangeShapeType="1"/>
          </p:cNvSpPr>
          <p:nvPr/>
        </p:nvSpPr>
        <p:spPr bwMode="auto">
          <a:xfrm>
            <a:off x="2819400" y="60960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41" name="Text Box 13">
            <a:extLst>
              <a:ext uri="{FF2B5EF4-FFF2-40B4-BE49-F238E27FC236}">
                <a16:creationId xmlns:a16="http://schemas.microsoft.com/office/drawing/2014/main" id="{9E79746D-4E71-418E-8DB9-AB350F1B9316}"/>
              </a:ext>
            </a:extLst>
          </p:cNvPr>
          <p:cNvSpPr txBox="1">
            <a:spLocks noChangeArrowheads="1"/>
          </p:cNvSpPr>
          <p:nvPr/>
        </p:nvSpPr>
        <p:spPr bwMode="auto">
          <a:xfrm>
            <a:off x="2209800" y="4876800"/>
            <a:ext cx="1082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500 mb</a:t>
            </a:r>
          </a:p>
        </p:txBody>
      </p:sp>
      <p:sp>
        <p:nvSpPr>
          <p:cNvPr id="48142" name="Text Box 14">
            <a:extLst>
              <a:ext uri="{FF2B5EF4-FFF2-40B4-BE49-F238E27FC236}">
                <a16:creationId xmlns:a16="http://schemas.microsoft.com/office/drawing/2014/main" id="{92E96AC0-9256-449D-9877-E9D5DC483A43}"/>
              </a:ext>
            </a:extLst>
          </p:cNvPr>
          <p:cNvSpPr txBox="1">
            <a:spLocks noChangeArrowheads="1"/>
          </p:cNvSpPr>
          <p:nvPr/>
        </p:nvSpPr>
        <p:spPr bwMode="auto">
          <a:xfrm>
            <a:off x="2209800" y="5791200"/>
            <a:ext cx="1082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600 mb</a:t>
            </a:r>
          </a:p>
        </p:txBody>
      </p:sp>
      <p:sp>
        <p:nvSpPr>
          <p:cNvPr id="2" name="Line 6">
            <a:extLst>
              <a:ext uri="{FF2B5EF4-FFF2-40B4-BE49-F238E27FC236}">
                <a16:creationId xmlns:a16="http://schemas.microsoft.com/office/drawing/2014/main" id="{52DF187F-6132-20D7-3C06-F77C543BE29C}"/>
              </a:ext>
            </a:extLst>
          </p:cNvPr>
          <p:cNvSpPr>
            <a:spLocks noChangeShapeType="1"/>
          </p:cNvSpPr>
          <p:nvPr/>
        </p:nvSpPr>
        <p:spPr bwMode="auto">
          <a:xfrm flipV="1">
            <a:off x="7835900" y="5270500"/>
            <a:ext cx="0" cy="6096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 name="Text Box 7">
            <a:extLst>
              <a:ext uri="{FF2B5EF4-FFF2-40B4-BE49-F238E27FC236}">
                <a16:creationId xmlns:a16="http://schemas.microsoft.com/office/drawing/2014/main" id="{7E0A0779-2365-1127-4295-31AC5D5C26FA}"/>
              </a:ext>
            </a:extLst>
          </p:cNvPr>
          <p:cNvSpPr txBox="1">
            <a:spLocks noChangeArrowheads="1"/>
          </p:cNvSpPr>
          <p:nvPr/>
        </p:nvSpPr>
        <p:spPr bwMode="auto">
          <a:xfrm>
            <a:off x="7988300" y="5422900"/>
            <a:ext cx="701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Up</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387250D-14F4-4961-BDBA-B60619C8F551}"/>
              </a:ext>
            </a:extLst>
          </p:cNvPr>
          <p:cNvSpPr>
            <a:spLocks noGrp="1" noChangeArrowheads="1"/>
          </p:cNvSpPr>
          <p:nvPr>
            <p:ph type="title"/>
          </p:nvPr>
        </p:nvSpPr>
        <p:spPr/>
        <p:txBody>
          <a:bodyPr/>
          <a:lstStyle/>
          <a:p>
            <a:pPr eaLnBrk="1" hangingPunct="1"/>
            <a:r>
              <a:rPr lang="en-US" altLang="en-US"/>
              <a:t>Hydrostatic Balance</a:t>
            </a:r>
          </a:p>
        </p:txBody>
      </p:sp>
      <p:sp>
        <p:nvSpPr>
          <p:cNvPr id="49155" name="Rectangle 3">
            <a:extLst>
              <a:ext uri="{FF2B5EF4-FFF2-40B4-BE49-F238E27FC236}">
                <a16:creationId xmlns:a16="http://schemas.microsoft.com/office/drawing/2014/main" id="{D0A6D896-DF0E-4B39-8A6C-B2AB107BE36F}"/>
              </a:ext>
            </a:extLst>
          </p:cNvPr>
          <p:cNvSpPr>
            <a:spLocks noGrp="1" noChangeArrowheads="1"/>
          </p:cNvSpPr>
          <p:nvPr>
            <p:ph type="body" idx="1"/>
          </p:nvPr>
        </p:nvSpPr>
        <p:spPr/>
        <p:txBody>
          <a:bodyPr/>
          <a:lstStyle/>
          <a:p>
            <a:pPr eaLnBrk="1" hangingPunct="1"/>
            <a:r>
              <a:rPr lang="en-US" altLang="en-US" b="1"/>
              <a:t>Hydrostatic balance</a:t>
            </a:r>
            <a:r>
              <a:rPr lang="en-US" altLang="en-US"/>
              <a:t> (or equilibrium) is the balance between the pressure gradient and gravity forces in the vertical</a:t>
            </a:r>
          </a:p>
          <a:p>
            <a:pPr eaLnBrk="1" hangingPunct="1">
              <a:buFontTx/>
              <a:buNone/>
            </a:pPr>
            <a:endParaRPr lang="en-US" altLang="en-US" sz="28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6125351-5957-440E-B294-09E8A36319E7}"/>
              </a:ext>
            </a:extLst>
          </p:cNvPr>
          <p:cNvSpPr>
            <a:spLocks noGrp="1" noChangeArrowheads="1"/>
          </p:cNvSpPr>
          <p:nvPr>
            <p:ph type="title"/>
          </p:nvPr>
        </p:nvSpPr>
        <p:spPr/>
        <p:txBody>
          <a:bodyPr/>
          <a:lstStyle/>
          <a:p>
            <a:pPr eaLnBrk="1" hangingPunct="1"/>
            <a:r>
              <a:rPr lang="en-US" altLang="en-US"/>
              <a:t>Hydrostatic Balance</a:t>
            </a:r>
          </a:p>
        </p:txBody>
      </p:sp>
      <p:sp>
        <p:nvSpPr>
          <p:cNvPr id="50179" name="Rectangle 3">
            <a:extLst>
              <a:ext uri="{FF2B5EF4-FFF2-40B4-BE49-F238E27FC236}">
                <a16:creationId xmlns:a16="http://schemas.microsoft.com/office/drawing/2014/main" id="{6736F0E5-D880-42E4-B226-C1B3159FF9A8}"/>
              </a:ext>
            </a:extLst>
          </p:cNvPr>
          <p:cNvSpPr>
            <a:spLocks noGrp="1" noChangeArrowheads="1"/>
          </p:cNvSpPr>
          <p:nvPr>
            <p:ph type="body" idx="1"/>
          </p:nvPr>
        </p:nvSpPr>
        <p:spPr/>
        <p:txBody>
          <a:bodyPr/>
          <a:lstStyle/>
          <a:p>
            <a:pPr eaLnBrk="1" hangingPunct="1"/>
            <a:r>
              <a:rPr lang="en-US" altLang="en-US" b="1"/>
              <a:t>Hydrostatic balance</a:t>
            </a:r>
            <a:r>
              <a:rPr lang="en-US" altLang="en-US"/>
              <a:t> (or equilibrium) is the balance between the pressure gradient and gravity forces in the vertical</a:t>
            </a:r>
          </a:p>
          <a:p>
            <a:pPr lvl="2" eaLnBrk="1" hangingPunct="1"/>
            <a:r>
              <a:rPr lang="en-US" altLang="en-US" sz="2800"/>
              <a:t>Exists almost always in the atmosphere</a:t>
            </a:r>
          </a:p>
          <a:p>
            <a:pPr eaLnBrk="1" hangingPunct="1">
              <a:buFontTx/>
              <a:buNone/>
            </a:pPr>
            <a:endParaRPr lang="en-US" altLang="en-US" sz="2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2104505-3BA9-40A8-B175-83EC6A7211B3}"/>
              </a:ext>
            </a:extLst>
          </p:cNvPr>
          <p:cNvSpPr>
            <a:spLocks noGrp="1" noChangeArrowheads="1"/>
          </p:cNvSpPr>
          <p:nvPr>
            <p:ph type="title"/>
          </p:nvPr>
        </p:nvSpPr>
        <p:spPr/>
        <p:txBody>
          <a:bodyPr/>
          <a:lstStyle/>
          <a:p>
            <a:pPr eaLnBrk="1" hangingPunct="1"/>
            <a:r>
              <a:rPr lang="en-US" altLang="en-US"/>
              <a:t>Hydrostatic Balance</a:t>
            </a:r>
          </a:p>
        </p:txBody>
      </p:sp>
      <p:sp>
        <p:nvSpPr>
          <p:cNvPr id="51203" name="Rectangle 3">
            <a:extLst>
              <a:ext uri="{FF2B5EF4-FFF2-40B4-BE49-F238E27FC236}">
                <a16:creationId xmlns:a16="http://schemas.microsoft.com/office/drawing/2014/main" id="{05797E83-D450-4936-B42D-0DF33F81FDE0}"/>
              </a:ext>
            </a:extLst>
          </p:cNvPr>
          <p:cNvSpPr>
            <a:spLocks noGrp="1" noChangeArrowheads="1"/>
          </p:cNvSpPr>
          <p:nvPr>
            <p:ph type="body" idx="1"/>
          </p:nvPr>
        </p:nvSpPr>
        <p:spPr/>
        <p:txBody>
          <a:bodyPr/>
          <a:lstStyle/>
          <a:p>
            <a:pPr eaLnBrk="1" hangingPunct="1"/>
            <a:r>
              <a:rPr lang="en-US" altLang="en-US" b="1"/>
              <a:t>Hydrostatic balance</a:t>
            </a:r>
            <a:r>
              <a:rPr lang="en-US" altLang="en-US"/>
              <a:t> (or equilibrium) is the balance between the pressure gradient and gravity forces in the vertical</a:t>
            </a:r>
          </a:p>
          <a:p>
            <a:pPr lvl="2" eaLnBrk="1" hangingPunct="1"/>
            <a:r>
              <a:rPr lang="en-US" altLang="en-US" sz="2800"/>
              <a:t>Exists almost always in the atmosphere</a:t>
            </a:r>
          </a:p>
          <a:p>
            <a:pPr lvl="2" eaLnBrk="1" hangingPunct="1"/>
            <a:r>
              <a:rPr lang="en-US" altLang="en-US" sz="2800"/>
              <a:t>Exception is convection and thunderstorms</a:t>
            </a:r>
          </a:p>
          <a:p>
            <a:pPr eaLnBrk="1" hangingPunct="1">
              <a:buFontTx/>
              <a:buNone/>
            </a:pPr>
            <a:endParaRPr lang="en-US" altLang="en-US" sz="2800"/>
          </a:p>
        </p:txBody>
      </p:sp>
      <p:pic>
        <p:nvPicPr>
          <p:cNvPr id="51204" name="Picture 4" descr="thermals">
            <a:extLst>
              <a:ext uri="{FF2B5EF4-FFF2-40B4-BE49-F238E27FC236}">
                <a16:creationId xmlns:a16="http://schemas.microsoft.com/office/drawing/2014/main" id="{402FA45E-6D5C-4813-B8A2-54468F326F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667" t="3377" r="5333" b="5627"/>
          <a:stretch>
            <a:fillRect/>
          </a:stretch>
        </p:blipFill>
        <p:spPr bwMode="auto">
          <a:xfrm>
            <a:off x="1295400" y="4114800"/>
            <a:ext cx="63023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D478534-EB35-451F-A46E-275925885C2D}"/>
              </a:ext>
            </a:extLst>
          </p:cNvPr>
          <p:cNvSpPr>
            <a:spLocks noGrp="1" noChangeArrowheads="1"/>
          </p:cNvSpPr>
          <p:nvPr>
            <p:ph type="title"/>
          </p:nvPr>
        </p:nvSpPr>
        <p:spPr/>
        <p:txBody>
          <a:bodyPr/>
          <a:lstStyle/>
          <a:p>
            <a:pPr eaLnBrk="1" hangingPunct="1"/>
            <a:r>
              <a:rPr lang="en-US" altLang="en-US"/>
              <a:t>Atmospheric Pressure</a:t>
            </a:r>
          </a:p>
        </p:txBody>
      </p:sp>
      <p:sp>
        <p:nvSpPr>
          <p:cNvPr id="6147" name="Rectangle 3">
            <a:extLst>
              <a:ext uri="{FF2B5EF4-FFF2-40B4-BE49-F238E27FC236}">
                <a16:creationId xmlns:a16="http://schemas.microsoft.com/office/drawing/2014/main" id="{6BBA8331-7670-4734-9B70-508FB416F000}"/>
              </a:ext>
            </a:extLst>
          </p:cNvPr>
          <p:cNvSpPr>
            <a:spLocks noGrp="1" noChangeArrowheads="1"/>
          </p:cNvSpPr>
          <p:nvPr>
            <p:ph type="body" idx="1"/>
          </p:nvPr>
        </p:nvSpPr>
        <p:spPr/>
        <p:txBody>
          <a:bodyPr/>
          <a:lstStyle/>
          <a:p>
            <a:pPr eaLnBrk="1" hangingPunct="1"/>
            <a:r>
              <a:rPr lang="en-US" altLang="en-US"/>
              <a:t>Pressure anywhere in the atmosphere is due to the weight of air above</a:t>
            </a:r>
          </a:p>
        </p:txBody>
      </p:sp>
      <p:pic>
        <p:nvPicPr>
          <p:cNvPr id="6148" name="Picture 4" descr="Aguado_Figure_04_02">
            <a:extLst>
              <a:ext uri="{FF2B5EF4-FFF2-40B4-BE49-F238E27FC236}">
                <a16:creationId xmlns:a16="http://schemas.microsoft.com/office/drawing/2014/main" id="{72B004AC-C2BF-40D7-ADF1-91C5E484E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643188"/>
            <a:ext cx="7896225"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929007C9-1A71-48A2-A1FC-C2E0796CCED7}"/>
              </a:ext>
            </a:extLst>
          </p:cNvPr>
          <p:cNvSpPr>
            <a:spLocks noGrp="1" noChangeArrowheads="1"/>
          </p:cNvSpPr>
          <p:nvPr>
            <p:ph type="title"/>
          </p:nvPr>
        </p:nvSpPr>
        <p:spPr/>
        <p:txBody>
          <a:bodyPr/>
          <a:lstStyle/>
          <a:p>
            <a:pPr eaLnBrk="1" hangingPunct="1"/>
            <a:r>
              <a:rPr lang="en-US" altLang="en-US"/>
              <a:t>Horizontal Pressure Maps Aloft</a:t>
            </a:r>
          </a:p>
        </p:txBody>
      </p:sp>
      <p:sp>
        <p:nvSpPr>
          <p:cNvPr id="52227" name="Rectangle 3">
            <a:extLst>
              <a:ext uri="{FF2B5EF4-FFF2-40B4-BE49-F238E27FC236}">
                <a16:creationId xmlns:a16="http://schemas.microsoft.com/office/drawing/2014/main" id="{19EE7C75-8BC1-48A4-A51D-22DE8DDF39A3}"/>
              </a:ext>
            </a:extLst>
          </p:cNvPr>
          <p:cNvSpPr>
            <a:spLocks noGrp="1" noChangeArrowheads="1"/>
          </p:cNvSpPr>
          <p:nvPr>
            <p:ph type="body" idx="1"/>
          </p:nvPr>
        </p:nvSpPr>
        <p:spPr/>
        <p:txBody>
          <a:bodyPr/>
          <a:lstStyle/>
          <a:p>
            <a:pPr eaLnBrk="1" hangingPunct="1"/>
            <a:r>
              <a:rPr lang="en-US" altLang="en-US"/>
              <a:t>The height of a pressure level depends on temperature</a:t>
            </a:r>
          </a:p>
        </p:txBody>
      </p:sp>
      <p:pic>
        <p:nvPicPr>
          <p:cNvPr id="52228" name="Picture 4" descr="Aguado_Figure_04_07b">
            <a:extLst>
              <a:ext uri="{FF2B5EF4-FFF2-40B4-BE49-F238E27FC236}">
                <a16:creationId xmlns:a16="http://schemas.microsoft.com/office/drawing/2014/main" id="{290B50FB-DB61-4E81-B9B5-111339DB7D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863"/>
          <a:stretch>
            <a:fillRect/>
          </a:stretch>
        </p:blipFill>
        <p:spPr bwMode="auto">
          <a:xfrm>
            <a:off x="257175" y="2590800"/>
            <a:ext cx="8886825"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AE69A637-DEBC-404F-8B8B-CEA51A528D6F}"/>
              </a:ext>
            </a:extLst>
          </p:cNvPr>
          <p:cNvSpPr>
            <a:spLocks noGrp="1" noChangeArrowheads="1"/>
          </p:cNvSpPr>
          <p:nvPr>
            <p:ph type="title"/>
          </p:nvPr>
        </p:nvSpPr>
        <p:spPr/>
        <p:txBody>
          <a:bodyPr/>
          <a:lstStyle/>
          <a:p>
            <a:pPr eaLnBrk="1" hangingPunct="1"/>
            <a:r>
              <a:rPr lang="en-US" altLang="en-US"/>
              <a:t>Horizontal Pressure Maps Aloft</a:t>
            </a:r>
          </a:p>
        </p:txBody>
      </p:sp>
      <p:pic>
        <p:nvPicPr>
          <p:cNvPr id="53251" name="Picture 4" descr="Aguado_Figure_04_07b">
            <a:extLst>
              <a:ext uri="{FF2B5EF4-FFF2-40B4-BE49-F238E27FC236}">
                <a16:creationId xmlns:a16="http://schemas.microsoft.com/office/drawing/2014/main" id="{6524FC33-BF09-4881-964F-C1286B8592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863"/>
          <a:stretch>
            <a:fillRect/>
          </a:stretch>
        </p:blipFill>
        <p:spPr bwMode="auto">
          <a:xfrm>
            <a:off x="257175" y="1600200"/>
            <a:ext cx="8886825"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Line 5">
            <a:extLst>
              <a:ext uri="{FF2B5EF4-FFF2-40B4-BE49-F238E27FC236}">
                <a16:creationId xmlns:a16="http://schemas.microsoft.com/office/drawing/2014/main" id="{AD66F8AB-7A59-4591-936E-E09DF148D58C}"/>
              </a:ext>
            </a:extLst>
          </p:cNvPr>
          <p:cNvSpPr>
            <a:spLocks noChangeShapeType="1"/>
          </p:cNvSpPr>
          <p:nvPr/>
        </p:nvSpPr>
        <p:spPr bwMode="auto">
          <a:xfrm flipH="1">
            <a:off x="3505200" y="3124200"/>
            <a:ext cx="1828800" cy="0"/>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3253" name="Text Box 6">
            <a:extLst>
              <a:ext uri="{FF2B5EF4-FFF2-40B4-BE49-F238E27FC236}">
                <a16:creationId xmlns:a16="http://schemas.microsoft.com/office/drawing/2014/main" id="{6DBBCB44-DE59-4923-BB56-5C590D2E5267}"/>
              </a:ext>
            </a:extLst>
          </p:cNvPr>
          <p:cNvSpPr txBox="1">
            <a:spLocks noChangeArrowheads="1"/>
          </p:cNvSpPr>
          <p:nvPr/>
        </p:nvSpPr>
        <p:spPr bwMode="auto">
          <a:xfrm>
            <a:off x="4114800" y="2743200"/>
            <a:ext cx="777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PGF</a:t>
            </a:r>
          </a:p>
        </p:txBody>
      </p:sp>
      <p:sp>
        <p:nvSpPr>
          <p:cNvPr id="53254" name="Text Box 7">
            <a:extLst>
              <a:ext uri="{FF2B5EF4-FFF2-40B4-BE49-F238E27FC236}">
                <a16:creationId xmlns:a16="http://schemas.microsoft.com/office/drawing/2014/main" id="{5AFF0FAC-BF9D-4C8D-B5D7-A56C983CCBDD}"/>
              </a:ext>
            </a:extLst>
          </p:cNvPr>
          <p:cNvSpPr txBox="1">
            <a:spLocks noChangeArrowheads="1"/>
          </p:cNvSpPr>
          <p:nvPr/>
        </p:nvSpPr>
        <p:spPr bwMode="auto">
          <a:xfrm>
            <a:off x="5334000" y="281940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a:t>P = 600 mb</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50426A2-87F7-4F23-AB1A-52414AD7C68A}"/>
              </a:ext>
            </a:extLst>
          </p:cNvPr>
          <p:cNvSpPr>
            <a:spLocks noGrp="1" noChangeArrowheads="1"/>
          </p:cNvSpPr>
          <p:nvPr>
            <p:ph type="title"/>
          </p:nvPr>
        </p:nvSpPr>
        <p:spPr/>
        <p:txBody>
          <a:bodyPr/>
          <a:lstStyle/>
          <a:p>
            <a:pPr eaLnBrk="1" hangingPunct="1"/>
            <a:r>
              <a:rPr lang="en-US" altLang="en-US"/>
              <a:t>Horizontal Pressure Maps Aloft</a:t>
            </a:r>
          </a:p>
        </p:txBody>
      </p:sp>
      <p:sp>
        <p:nvSpPr>
          <p:cNvPr id="54275" name="Rectangle 3">
            <a:extLst>
              <a:ext uri="{FF2B5EF4-FFF2-40B4-BE49-F238E27FC236}">
                <a16:creationId xmlns:a16="http://schemas.microsoft.com/office/drawing/2014/main" id="{29C3853F-5AAE-46A2-8CFF-47D3170F858A}"/>
              </a:ext>
            </a:extLst>
          </p:cNvPr>
          <p:cNvSpPr>
            <a:spLocks noGrp="1" noChangeArrowheads="1"/>
          </p:cNvSpPr>
          <p:nvPr>
            <p:ph type="body" idx="1"/>
          </p:nvPr>
        </p:nvSpPr>
        <p:spPr/>
        <p:txBody>
          <a:bodyPr/>
          <a:lstStyle/>
          <a:p>
            <a:pPr eaLnBrk="1" hangingPunct="1"/>
            <a:r>
              <a:rPr lang="en-US" altLang="en-US" sz="3400"/>
              <a:t>Stronger temperature difference = stronger pressure gradients</a:t>
            </a:r>
          </a:p>
          <a:p>
            <a:pPr eaLnBrk="1" hangingPunct="1"/>
            <a:r>
              <a:rPr lang="en-US" altLang="en-US" sz="3400"/>
              <a:t>Higher heights means higher pressure</a:t>
            </a:r>
          </a:p>
        </p:txBody>
      </p:sp>
      <p:pic>
        <p:nvPicPr>
          <p:cNvPr id="54276" name="Picture 4" descr="Aguado_Figure_04_07b">
            <a:extLst>
              <a:ext uri="{FF2B5EF4-FFF2-40B4-BE49-F238E27FC236}">
                <a16:creationId xmlns:a16="http://schemas.microsoft.com/office/drawing/2014/main" id="{01EDDB03-0675-439F-8142-C157A62E6D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863"/>
          <a:stretch>
            <a:fillRect/>
          </a:stretch>
        </p:blipFill>
        <p:spPr bwMode="auto">
          <a:xfrm>
            <a:off x="257175" y="3581400"/>
            <a:ext cx="8886825"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965BC888-411B-4465-920E-7329B604F33D}"/>
              </a:ext>
            </a:extLst>
          </p:cNvPr>
          <p:cNvSpPr>
            <a:spLocks noGrp="1" noChangeArrowheads="1"/>
          </p:cNvSpPr>
          <p:nvPr>
            <p:ph type="title"/>
          </p:nvPr>
        </p:nvSpPr>
        <p:spPr/>
        <p:txBody>
          <a:bodyPr/>
          <a:lstStyle/>
          <a:p>
            <a:pPr eaLnBrk="1" hangingPunct="1"/>
            <a:r>
              <a:rPr lang="en-US" altLang="en-US"/>
              <a:t>The 500 mb Map</a:t>
            </a:r>
          </a:p>
        </p:txBody>
      </p:sp>
      <p:pic>
        <p:nvPicPr>
          <p:cNvPr id="55299" name="Picture 4" descr="Aguado_Figure_04_09">
            <a:extLst>
              <a:ext uri="{FF2B5EF4-FFF2-40B4-BE49-F238E27FC236}">
                <a16:creationId xmlns:a16="http://schemas.microsoft.com/office/drawing/2014/main" id="{A4FC3A09-AD33-4D7A-B21C-7CA774415FA5}"/>
              </a:ext>
            </a:extLst>
          </p:cNvPr>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3886200" y="1524000"/>
            <a:ext cx="5105400" cy="5029200"/>
          </a:xfrm>
          <a:noFill/>
        </p:spPr>
      </p:pic>
      <p:sp>
        <p:nvSpPr>
          <p:cNvPr id="55300" name="Rectangle 5">
            <a:extLst>
              <a:ext uri="{FF2B5EF4-FFF2-40B4-BE49-F238E27FC236}">
                <a16:creationId xmlns:a16="http://schemas.microsoft.com/office/drawing/2014/main" id="{8800D09D-C6EE-4E60-81B3-CC293D6306BC}"/>
              </a:ext>
            </a:extLst>
          </p:cNvPr>
          <p:cNvSpPr>
            <a:spLocks noGrp="1" noChangeArrowheads="1"/>
          </p:cNvSpPr>
          <p:nvPr>
            <p:ph type="body" sz="half" idx="2"/>
          </p:nvPr>
        </p:nvSpPr>
        <p:spPr>
          <a:xfrm>
            <a:off x="0" y="1752600"/>
            <a:ext cx="3810000" cy="4525963"/>
          </a:xfrm>
        </p:spPr>
        <p:txBody>
          <a:bodyPr/>
          <a:lstStyle/>
          <a:p>
            <a:pPr eaLnBrk="1" hangingPunct="1"/>
            <a:r>
              <a:rPr lang="en-US" altLang="en-US" sz="2400"/>
              <a:t>Closer lines = larger slopes = stronger PGF</a:t>
            </a:r>
          </a:p>
          <a:p>
            <a:pPr eaLnBrk="1" hangingPunct="1">
              <a:buFontTx/>
              <a:buNone/>
            </a:pPr>
            <a:endParaRPr lang="en-US" altLang="en-US" sz="2400"/>
          </a:p>
          <a:p>
            <a:pPr eaLnBrk="1" hangingPunct="1"/>
            <a:r>
              <a:rPr lang="en-US" altLang="en-US" sz="2400"/>
              <a:t>Higher heights to the south (warmer)</a:t>
            </a:r>
          </a:p>
          <a:p>
            <a:pPr eaLnBrk="1" hangingPunct="1">
              <a:buFontTx/>
              <a:buNone/>
            </a:pPr>
            <a:endParaRPr lang="en-US" altLang="en-US" sz="2400"/>
          </a:p>
          <a:p>
            <a:pPr eaLnBrk="1" hangingPunct="1"/>
            <a:r>
              <a:rPr lang="en-US" altLang="en-US" sz="2400" b="1"/>
              <a:t>Ridges</a:t>
            </a:r>
            <a:r>
              <a:rPr lang="en-US" altLang="en-US" sz="2400"/>
              <a:t> and </a:t>
            </a:r>
            <a:r>
              <a:rPr lang="en-US" altLang="en-US" sz="2400" b="1"/>
              <a:t>troughs </a:t>
            </a:r>
            <a:r>
              <a:rPr lang="en-US" altLang="en-US" sz="2400"/>
              <a:t>(Important – they make the weather!)</a:t>
            </a:r>
            <a:endParaRPr lang="en-US" altLang="en-US" sz="2400" b="1"/>
          </a:p>
          <a:p>
            <a:pPr eaLnBrk="1" hangingPunct="1"/>
            <a:endParaRPr lang="en-US" altLang="en-US" sz="2400" b="1"/>
          </a:p>
          <a:p>
            <a:pPr eaLnBrk="1" hangingPunct="1"/>
            <a:r>
              <a:rPr lang="en-US" altLang="en-US" sz="2400"/>
              <a:t>Lines of constant height = isohypse (isoheight)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9E404F2-6BEC-4A68-8900-0480B9A674D7}"/>
              </a:ext>
            </a:extLst>
          </p:cNvPr>
          <p:cNvSpPr>
            <a:spLocks noGrp="1" noChangeArrowheads="1"/>
          </p:cNvSpPr>
          <p:nvPr>
            <p:ph type="title"/>
          </p:nvPr>
        </p:nvSpPr>
        <p:spPr/>
        <p:txBody>
          <a:bodyPr/>
          <a:lstStyle/>
          <a:p>
            <a:pPr eaLnBrk="1" hangingPunct="1"/>
            <a:r>
              <a:rPr lang="en-US" altLang="en-US"/>
              <a:t>Other Standard Pressure Levels</a:t>
            </a:r>
          </a:p>
        </p:txBody>
      </p:sp>
      <p:sp>
        <p:nvSpPr>
          <p:cNvPr id="56323" name="Rectangle 3">
            <a:extLst>
              <a:ext uri="{FF2B5EF4-FFF2-40B4-BE49-F238E27FC236}">
                <a16:creationId xmlns:a16="http://schemas.microsoft.com/office/drawing/2014/main" id="{E27BCC01-C8E7-4520-A189-1ECABE3962DD}"/>
              </a:ext>
            </a:extLst>
          </p:cNvPr>
          <p:cNvSpPr>
            <a:spLocks noGrp="1" noChangeArrowheads="1"/>
          </p:cNvSpPr>
          <p:nvPr>
            <p:ph type="body" idx="1"/>
          </p:nvPr>
        </p:nvSpPr>
        <p:spPr/>
        <p:txBody>
          <a:bodyPr/>
          <a:lstStyle/>
          <a:p>
            <a:pPr eaLnBrk="1" hangingPunct="1"/>
            <a:r>
              <a:rPr lang="en-US" altLang="en-US"/>
              <a:t>In addition to 500mb, other standard levels are:</a:t>
            </a:r>
          </a:p>
          <a:p>
            <a:pPr eaLnBrk="1" hangingPunct="1">
              <a:buFontTx/>
              <a:buNone/>
            </a:pPr>
            <a:r>
              <a:rPr lang="en-US" altLang="en-US"/>
              <a:t>             850mb - 1500m (5000’)</a:t>
            </a:r>
          </a:p>
          <a:p>
            <a:pPr eaLnBrk="1" hangingPunct="1">
              <a:buFontTx/>
              <a:buNone/>
            </a:pPr>
            <a:r>
              <a:rPr lang="en-US" altLang="en-US"/>
              <a:t>		     700mb - 3000m (10000’)</a:t>
            </a:r>
          </a:p>
          <a:p>
            <a:pPr eaLnBrk="1" hangingPunct="1">
              <a:buFontTx/>
              <a:buNone/>
            </a:pPr>
            <a:r>
              <a:rPr lang="en-US" altLang="en-US"/>
              <a:t>		     300mb - 10000m (33000’)</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DC321C5E-836F-4662-9275-7FE950928A6A}"/>
              </a:ext>
            </a:extLst>
          </p:cNvPr>
          <p:cNvSpPr>
            <a:spLocks noGrp="1" noChangeArrowheads="1"/>
          </p:cNvSpPr>
          <p:nvPr>
            <p:ph type="title"/>
          </p:nvPr>
        </p:nvSpPr>
        <p:spPr/>
        <p:txBody>
          <a:bodyPr/>
          <a:lstStyle/>
          <a:p>
            <a:pPr eaLnBrk="1" hangingPunct="1"/>
            <a:r>
              <a:rPr lang="en-US" altLang="en-US"/>
              <a:t>What About Wind???</a:t>
            </a:r>
          </a:p>
        </p:txBody>
      </p:sp>
      <p:sp>
        <p:nvSpPr>
          <p:cNvPr id="57347" name="Rectangle 3">
            <a:extLst>
              <a:ext uri="{FF2B5EF4-FFF2-40B4-BE49-F238E27FC236}">
                <a16:creationId xmlns:a16="http://schemas.microsoft.com/office/drawing/2014/main" id="{1A91BFF0-B77D-4A11-8E34-6D1B8908E68D}"/>
              </a:ext>
            </a:extLst>
          </p:cNvPr>
          <p:cNvSpPr>
            <a:spLocks noGrp="1" noChangeArrowheads="1"/>
          </p:cNvSpPr>
          <p:nvPr>
            <p:ph type="body" idx="1"/>
          </p:nvPr>
        </p:nvSpPr>
        <p:spPr/>
        <p:txBody>
          <a:bodyPr/>
          <a:lstStyle/>
          <a:p>
            <a:pPr eaLnBrk="1" hangingPunct="1"/>
            <a:r>
              <a:rPr lang="en-US" altLang="en-US"/>
              <a:t>You are now experts on pressure gradient force (PGF), but where’s the wind?</a:t>
            </a:r>
          </a:p>
          <a:p>
            <a:pPr eaLnBrk="1" hangingPunct="1"/>
            <a:endParaRPr lang="en-US" altLang="en-US"/>
          </a:p>
          <a:p>
            <a:pPr eaLnBrk="1" hangingPunct="1">
              <a:buFontTx/>
              <a:buNone/>
            </a:pPr>
            <a:r>
              <a:rPr lang="en-US" altLang="en-US"/>
              <a:t>          - Recall:  The PGF makes the wind</a:t>
            </a:r>
          </a:p>
        </p:txBody>
      </p:sp>
      <p:sp>
        <p:nvSpPr>
          <p:cNvPr id="57348" name="Text Box 4">
            <a:extLst>
              <a:ext uri="{FF2B5EF4-FFF2-40B4-BE49-F238E27FC236}">
                <a16:creationId xmlns:a16="http://schemas.microsoft.com/office/drawing/2014/main" id="{C0523014-B3C3-44DE-B3F3-32F6049AFEE1}"/>
              </a:ext>
            </a:extLst>
          </p:cNvPr>
          <p:cNvSpPr txBox="1">
            <a:spLocks noChangeArrowheads="1"/>
          </p:cNvSpPr>
          <p:nvPr/>
        </p:nvSpPr>
        <p:spPr bwMode="auto">
          <a:xfrm>
            <a:off x="990600" y="4648200"/>
            <a:ext cx="2895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8000">
                <a:solidFill>
                  <a:srgbClr val="0066FF"/>
                </a:solidFill>
              </a:rPr>
              <a:t>H</a:t>
            </a:r>
          </a:p>
        </p:txBody>
      </p:sp>
      <p:sp>
        <p:nvSpPr>
          <p:cNvPr id="57349" name="Text Box 5">
            <a:extLst>
              <a:ext uri="{FF2B5EF4-FFF2-40B4-BE49-F238E27FC236}">
                <a16:creationId xmlns:a16="http://schemas.microsoft.com/office/drawing/2014/main" id="{632243D4-226F-4319-AE73-8855259912AE}"/>
              </a:ext>
            </a:extLst>
          </p:cNvPr>
          <p:cNvSpPr txBox="1">
            <a:spLocks noChangeArrowheads="1"/>
          </p:cNvSpPr>
          <p:nvPr/>
        </p:nvSpPr>
        <p:spPr bwMode="auto">
          <a:xfrm>
            <a:off x="5867400" y="4572000"/>
            <a:ext cx="1295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8000">
                <a:solidFill>
                  <a:srgbClr val="FF0000"/>
                </a:solidFill>
              </a:rPr>
              <a:t>L</a:t>
            </a:r>
          </a:p>
        </p:txBody>
      </p:sp>
      <p:sp>
        <p:nvSpPr>
          <p:cNvPr id="57350" name="Line 6">
            <a:extLst>
              <a:ext uri="{FF2B5EF4-FFF2-40B4-BE49-F238E27FC236}">
                <a16:creationId xmlns:a16="http://schemas.microsoft.com/office/drawing/2014/main" id="{A12BD51F-9968-48DB-8FD7-667867BCC7E9}"/>
              </a:ext>
            </a:extLst>
          </p:cNvPr>
          <p:cNvSpPr>
            <a:spLocks noChangeShapeType="1"/>
          </p:cNvSpPr>
          <p:nvPr/>
        </p:nvSpPr>
        <p:spPr bwMode="auto">
          <a:xfrm>
            <a:off x="2514600" y="5257800"/>
            <a:ext cx="2895600" cy="0"/>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7351" name="Text Box 7">
            <a:extLst>
              <a:ext uri="{FF2B5EF4-FFF2-40B4-BE49-F238E27FC236}">
                <a16:creationId xmlns:a16="http://schemas.microsoft.com/office/drawing/2014/main" id="{E195CE2F-6233-436C-8DE7-B8EADE215768}"/>
              </a:ext>
            </a:extLst>
          </p:cNvPr>
          <p:cNvSpPr txBox="1">
            <a:spLocks noChangeArrowheads="1"/>
          </p:cNvSpPr>
          <p:nvPr/>
        </p:nvSpPr>
        <p:spPr bwMode="auto">
          <a:xfrm>
            <a:off x="3505200" y="49530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Wind</a:t>
            </a:r>
          </a:p>
        </p:txBody>
      </p:sp>
      <p:sp>
        <p:nvSpPr>
          <p:cNvPr id="57352" name="Text Box 8">
            <a:extLst>
              <a:ext uri="{FF2B5EF4-FFF2-40B4-BE49-F238E27FC236}">
                <a16:creationId xmlns:a16="http://schemas.microsoft.com/office/drawing/2014/main" id="{14DEC1FD-34A4-4B04-ABAE-B89E17C2CFD0}"/>
              </a:ext>
            </a:extLst>
          </p:cNvPr>
          <p:cNvSpPr txBox="1">
            <a:spLocks noChangeArrowheads="1"/>
          </p:cNvSpPr>
          <p:nvPr/>
        </p:nvSpPr>
        <p:spPr bwMode="auto">
          <a:xfrm>
            <a:off x="3429000" y="62484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But there’s more…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5C16B3A1-025F-4340-966E-01ED07ACD43D}"/>
              </a:ext>
            </a:extLst>
          </p:cNvPr>
          <p:cNvSpPr>
            <a:spLocks noGrp="1" noChangeArrowheads="1"/>
          </p:cNvSpPr>
          <p:nvPr>
            <p:ph type="title"/>
          </p:nvPr>
        </p:nvSpPr>
        <p:spPr/>
        <p:txBody>
          <a:bodyPr/>
          <a:lstStyle/>
          <a:p>
            <a:pPr eaLnBrk="1" hangingPunct="1"/>
            <a:r>
              <a:rPr lang="en-US" altLang="en-US"/>
              <a:t>Forces Affecting the Wind</a:t>
            </a:r>
          </a:p>
        </p:txBody>
      </p:sp>
      <p:sp>
        <p:nvSpPr>
          <p:cNvPr id="58371" name="Rectangle 3">
            <a:extLst>
              <a:ext uri="{FF2B5EF4-FFF2-40B4-BE49-F238E27FC236}">
                <a16:creationId xmlns:a16="http://schemas.microsoft.com/office/drawing/2014/main" id="{045696F7-B11D-48B2-81A0-F7302DEB12E8}"/>
              </a:ext>
            </a:extLst>
          </p:cNvPr>
          <p:cNvSpPr>
            <a:spLocks noGrp="1" noChangeArrowheads="1"/>
          </p:cNvSpPr>
          <p:nvPr>
            <p:ph type="body" idx="1"/>
          </p:nvPr>
        </p:nvSpPr>
        <p:spPr/>
        <p:txBody>
          <a:bodyPr/>
          <a:lstStyle/>
          <a:p>
            <a:pPr eaLnBrk="1" hangingPunct="1"/>
            <a:r>
              <a:rPr lang="en-US" altLang="en-US"/>
              <a:t>Pressure gradient force (PGF, directed from high pressure to low pressure)</a:t>
            </a:r>
          </a:p>
          <a:p>
            <a:pPr eaLnBrk="1" hangingPunct="1">
              <a:buFontTx/>
              <a:buNone/>
            </a:pPr>
            <a:endParaRPr lang="en-US" altLang="en-US"/>
          </a:p>
          <a:p>
            <a:pPr eaLnBrk="1" hangingPunct="1">
              <a:buFontTx/>
              <a:buNone/>
            </a:pPr>
            <a:endParaRPr lang="en-US" altLang="en-US" sz="2800" b="1"/>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FE65C249-7660-4E9A-8854-2BDC815B397D}"/>
              </a:ext>
            </a:extLst>
          </p:cNvPr>
          <p:cNvSpPr>
            <a:spLocks noGrp="1" noChangeArrowheads="1"/>
          </p:cNvSpPr>
          <p:nvPr>
            <p:ph type="title"/>
          </p:nvPr>
        </p:nvSpPr>
        <p:spPr/>
        <p:txBody>
          <a:bodyPr/>
          <a:lstStyle/>
          <a:p>
            <a:pPr eaLnBrk="1" hangingPunct="1"/>
            <a:r>
              <a:rPr lang="en-US" altLang="en-US"/>
              <a:t>Forces Affecting the Wind</a:t>
            </a:r>
          </a:p>
        </p:txBody>
      </p:sp>
      <p:sp>
        <p:nvSpPr>
          <p:cNvPr id="59395" name="Rectangle 3">
            <a:extLst>
              <a:ext uri="{FF2B5EF4-FFF2-40B4-BE49-F238E27FC236}">
                <a16:creationId xmlns:a16="http://schemas.microsoft.com/office/drawing/2014/main" id="{0D2BB5F2-0EF0-4AB2-9C36-675B3F2457B3}"/>
              </a:ext>
            </a:extLst>
          </p:cNvPr>
          <p:cNvSpPr>
            <a:spLocks noGrp="1" noChangeArrowheads="1"/>
          </p:cNvSpPr>
          <p:nvPr>
            <p:ph type="body" idx="1"/>
          </p:nvPr>
        </p:nvSpPr>
        <p:spPr/>
        <p:txBody>
          <a:bodyPr/>
          <a:lstStyle/>
          <a:p>
            <a:pPr eaLnBrk="1" hangingPunct="1"/>
            <a:r>
              <a:rPr lang="en-US" altLang="en-US"/>
              <a:t>Pressure gradient force (PGF, directed from high pressure to low pressure)</a:t>
            </a:r>
          </a:p>
          <a:p>
            <a:pPr eaLnBrk="1" hangingPunct="1">
              <a:buFontTx/>
              <a:buNone/>
            </a:pPr>
            <a:endParaRPr lang="en-US" altLang="en-US"/>
          </a:p>
          <a:p>
            <a:pPr eaLnBrk="1" hangingPunct="1"/>
            <a:r>
              <a:rPr lang="en-US" altLang="en-US"/>
              <a:t>The </a:t>
            </a:r>
            <a:r>
              <a:rPr lang="en-US" altLang="en-US" b="1"/>
              <a:t>Coriolis Force</a:t>
            </a:r>
          </a:p>
          <a:p>
            <a:pPr eaLnBrk="1" hangingPunct="1">
              <a:buFontTx/>
              <a:buNone/>
            </a:pPr>
            <a:r>
              <a:rPr lang="en-US" altLang="en-US" b="1"/>
              <a:t>     </a:t>
            </a:r>
            <a:r>
              <a:rPr lang="en-US" altLang="en-US" sz="2800"/>
              <a:t>1) Due to earth’s rotation</a:t>
            </a:r>
            <a:endParaRPr lang="en-US" altLang="en-US" sz="2800" b="1"/>
          </a:p>
          <a:p>
            <a:pPr eaLnBrk="1" hangingPunct="1">
              <a:buFontTx/>
              <a:buNone/>
            </a:pPr>
            <a:r>
              <a:rPr lang="en-US" altLang="en-US" sz="2800" b="1"/>
              <a:t>      </a:t>
            </a:r>
            <a:r>
              <a:rPr lang="en-US" altLang="en-US" sz="2800"/>
              <a:t>2) Known as an apparent force</a:t>
            </a:r>
          </a:p>
          <a:p>
            <a:pPr eaLnBrk="1" hangingPunct="1">
              <a:buFontTx/>
              <a:buNone/>
            </a:pPr>
            <a:r>
              <a:rPr lang="en-US" altLang="en-US" sz="2800"/>
              <a:t>      3) Conservation of angular momentum (N-S)</a:t>
            </a:r>
          </a:p>
          <a:p>
            <a:pPr eaLnBrk="1" hangingPunct="1">
              <a:buFontTx/>
              <a:buNone/>
            </a:pPr>
            <a:r>
              <a:rPr lang="en-US" altLang="en-US" sz="2800"/>
              <a:t>      4) Centrifugal force (E-W)</a:t>
            </a:r>
            <a:endParaRPr lang="en-US" altLang="en-US" sz="2800" b="1"/>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8FCA984F-0B16-4BA4-93AA-2370DAC20169}"/>
              </a:ext>
            </a:extLst>
          </p:cNvPr>
          <p:cNvSpPr>
            <a:spLocks noGrp="1" noChangeArrowheads="1"/>
          </p:cNvSpPr>
          <p:nvPr>
            <p:ph type="title"/>
          </p:nvPr>
        </p:nvSpPr>
        <p:spPr/>
        <p:txBody>
          <a:bodyPr/>
          <a:lstStyle/>
          <a:p>
            <a:pPr eaLnBrk="1" hangingPunct="1"/>
            <a:r>
              <a:rPr lang="en-US" altLang="en-US"/>
              <a:t>The Coriolis Force</a:t>
            </a:r>
          </a:p>
        </p:txBody>
      </p:sp>
      <p:sp>
        <p:nvSpPr>
          <p:cNvPr id="60419" name="Rectangle 3">
            <a:extLst>
              <a:ext uri="{FF2B5EF4-FFF2-40B4-BE49-F238E27FC236}">
                <a16:creationId xmlns:a16="http://schemas.microsoft.com/office/drawing/2014/main" id="{7CF991FE-6456-4418-810C-29CA319703AE}"/>
              </a:ext>
            </a:extLst>
          </p:cNvPr>
          <p:cNvSpPr>
            <a:spLocks noGrp="1" noChangeArrowheads="1"/>
          </p:cNvSpPr>
          <p:nvPr>
            <p:ph type="body" idx="1"/>
          </p:nvPr>
        </p:nvSpPr>
        <p:spPr/>
        <p:txBody>
          <a:bodyPr/>
          <a:lstStyle/>
          <a:p>
            <a:pPr eaLnBrk="1" hangingPunct="1"/>
            <a:r>
              <a:rPr lang="en-US" altLang="en-US"/>
              <a:t>An apparent force because of different frames of reference</a:t>
            </a:r>
          </a:p>
        </p:txBody>
      </p:sp>
      <p:pic>
        <p:nvPicPr>
          <p:cNvPr id="60420" name="Picture 4" descr="MERRY-GO-%20ROUND">
            <a:extLst>
              <a:ext uri="{FF2B5EF4-FFF2-40B4-BE49-F238E27FC236}">
                <a16:creationId xmlns:a16="http://schemas.microsoft.com/office/drawing/2014/main" id="{67DDF237-7265-442B-AF4D-21A7F781F7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19400"/>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9B58732F-2456-441C-B0BF-1E50E6E9E5C4}"/>
              </a:ext>
            </a:extLst>
          </p:cNvPr>
          <p:cNvSpPr>
            <a:spLocks noGrp="1" noChangeArrowheads="1"/>
          </p:cNvSpPr>
          <p:nvPr>
            <p:ph type="title"/>
          </p:nvPr>
        </p:nvSpPr>
        <p:spPr/>
        <p:txBody>
          <a:bodyPr/>
          <a:lstStyle/>
          <a:p>
            <a:pPr eaLnBrk="1" hangingPunct="1"/>
            <a:r>
              <a:rPr lang="en-US" altLang="en-US"/>
              <a:t>The Coriolis Force</a:t>
            </a:r>
          </a:p>
        </p:txBody>
      </p:sp>
      <p:sp>
        <p:nvSpPr>
          <p:cNvPr id="61443" name="Rectangle 3">
            <a:extLst>
              <a:ext uri="{FF2B5EF4-FFF2-40B4-BE49-F238E27FC236}">
                <a16:creationId xmlns:a16="http://schemas.microsoft.com/office/drawing/2014/main" id="{7E518C2C-D40B-4519-BD54-9150117EBF51}"/>
              </a:ext>
            </a:extLst>
          </p:cNvPr>
          <p:cNvSpPr>
            <a:spLocks noGrp="1" noChangeArrowheads="1"/>
          </p:cNvSpPr>
          <p:nvPr>
            <p:ph type="body" idx="1"/>
          </p:nvPr>
        </p:nvSpPr>
        <p:spPr/>
        <p:txBody>
          <a:bodyPr/>
          <a:lstStyle/>
          <a:p>
            <a:pPr eaLnBrk="1" hangingPunct="1"/>
            <a:r>
              <a:rPr lang="en-US" altLang="en-US" u="sng"/>
              <a:t>In the N-S direction</a:t>
            </a:r>
            <a:r>
              <a:rPr lang="en-US" altLang="en-US"/>
              <a:t>, conservation of angular momentum produces the Coriolis Force</a:t>
            </a:r>
          </a:p>
          <a:p>
            <a:pPr eaLnBrk="1" hangingPunct="1">
              <a:buFontTx/>
              <a:buNone/>
            </a:pPr>
            <a:endParaRPr lang="el-GR" altLang="en-US"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298E41E-F385-4F92-95D3-46B0432FEF2D}"/>
              </a:ext>
            </a:extLst>
          </p:cNvPr>
          <p:cNvSpPr>
            <a:spLocks noGrp="1" noChangeArrowheads="1"/>
          </p:cNvSpPr>
          <p:nvPr>
            <p:ph type="title"/>
          </p:nvPr>
        </p:nvSpPr>
        <p:spPr/>
        <p:txBody>
          <a:bodyPr/>
          <a:lstStyle/>
          <a:p>
            <a:pPr eaLnBrk="1" hangingPunct="1"/>
            <a:r>
              <a:rPr lang="en-US" altLang="en-US"/>
              <a:t>Atmospheric Pressure</a:t>
            </a:r>
          </a:p>
        </p:txBody>
      </p:sp>
      <p:sp>
        <p:nvSpPr>
          <p:cNvPr id="7171" name="Rectangle 3">
            <a:extLst>
              <a:ext uri="{FF2B5EF4-FFF2-40B4-BE49-F238E27FC236}">
                <a16:creationId xmlns:a16="http://schemas.microsoft.com/office/drawing/2014/main" id="{FF4D3106-E663-400E-805A-410EA9AD9DCB}"/>
              </a:ext>
            </a:extLst>
          </p:cNvPr>
          <p:cNvSpPr>
            <a:spLocks noGrp="1" noChangeArrowheads="1"/>
          </p:cNvSpPr>
          <p:nvPr>
            <p:ph type="body" idx="1"/>
          </p:nvPr>
        </p:nvSpPr>
        <p:spPr/>
        <p:txBody>
          <a:bodyPr/>
          <a:lstStyle/>
          <a:p>
            <a:pPr eaLnBrk="1" hangingPunct="1"/>
            <a:r>
              <a:rPr lang="en-US" altLang="en-US"/>
              <a:t>Pressure decreases faster near the surface, less so aloft (due to higher density near surface)</a:t>
            </a:r>
          </a:p>
          <a:p>
            <a:pPr eaLnBrk="1" hangingPunct="1">
              <a:buFontTx/>
              <a:buNone/>
            </a:pPr>
            <a:endParaRPr lang="en-US" altLang="en-US"/>
          </a:p>
        </p:txBody>
      </p:sp>
      <p:pic>
        <p:nvPicPr>
          <p:cNvPr id="7172" name="Picture 5" descr="Aguado_Figure_04_03">
            <a:extLst>
              <a:ext uri="{FF2B5EF4-FFF2-40B4-BE49-F238E27FC236}">
                <a16:creationId xmlns:a16="http://schemas.microsoft.com/office/drawing/2014/main" id="{3BB48078-6EC4-4748-AC27-7C26FD386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825750"/>
            <a:ext cx="407193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C7315EFE-8B6D-4F64-9469-9C8CD19001B8}"/>
              </a:ext>
            </a:extLst>
          </p:cNvPr>
          <p:cNvSpPr>
            <a:spLocks noGrp="1" noChangeArrowheads="1"/>
          </p:cNvSpPr>
          <p:nvPr>
            <p:ph type="title"/>
          </p:nvPr>
        </p:nvSpPr>
        <p:spPr/>
        <p:txBody>
          <a:bodyPr/>
          <a:lstStyle/>
          <a:p>
            <a:pPr eaLnBrk="1" hangingPunct="1"/>
            <a:r>
              <a:rPr lang="en-US" altLang="en-US"/>
              <a:t>The Coriolis Force</a:t>
            </a:r>
          </a:p>
        </p:txBody>
      </p:sp>
      <p:sp>
        <p:nvSpPr>
          <p:cNvPr id="62467" name="Rectangle 3">
            <a:extLst>
              <a:ext uri="{FF2B5EF4-FFF2-40B4-BE49-F238E27FC236}">
                <a16:creationId xmlns:a16="http://schemas.microsoft.com/office/drawing/2014/main" id="{642631C4-79FC-43F0-82DE-64D8307F2932}"/>
              </a:ext>
            </a:extLst>
          </p:cNvPr>
          <p:cNvSpPr>
            <a:spLocks noGrp="1" noChangeArrowheads="1"/>
          </p:cNvSpPr>
          <p:nvPr>
            <p:ph type="body" idx="1"/>
          </p:nvPr>
        </p:nvSpPr>
        <p:spPr/>
        <p:txBody>
          <a:bodyPr/>
          <a:lstStyle/>
          <a:p>
            <a:pPr eaLnBrk="1" hangingPunct="1"/>
            <a:r>
              <a:rPr lang="en-US" altLang="en-US" u="sng"/>
              <a:t>In the N-S direction</a:t>
            </a:r>
            <a:r>
              <a:rPr lang="en-US" altLang="en-US"/>
              <a:t>, conservation of angular momentum produces the Coriolis Force</a:t>
            </a:r>
          </a:p>
          <a:p>
            <a:pPr eaLnBrk="1" hangingPunct="1"/>
            <a:endParaRPr lang="en-US" altLang="en-US"/>
          </a:p>
          <a:p>
            <a:pPr eaLnBrk="1" hangingPunct="1">
              <a:buFontTx/>
              <a:buNone/>
            </a:pPr>
            <a:r>
              <a:rPr lang="en-US" altLang="en-US"/>
              <a:t>                Think figure skaters…</a:t>
            </a:r>
          </a:p>
          <a:p>
            <a:pPr eaLnBrk="1" hangingPunct="1">
              <a:buFontTx/>
              <a:buNone/>
            </a:pPr>
            <a:endParaRPr lang="el-GR" altLang="en-US" sz="24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34146961-E3F5-482E-AC46-8FD48A74AD05}"/>
              </a:ext>
            </a:extLst>
          </p:cNvPr>
          <p:cNvSpPr>
            <a:spLocks noGrp="1" noChangeArrowheads="1"/>
          </p:cNvSpPr>
          <p:nvPr>
            <p:ph type="title"/>
          </p:nvPr>
        </p:nvSpPr>
        <p:spPr/>
        <p:txBody>
          <a:bodyPr/>
          <a:lstStyle/>
          <a:p>
            <a:pPr eaLnBrk="1" hangingPunct="1"/>
            <a:r>
              <a:rPr lang="en-US" altLang="en-US"/>
              <a:t>The Coriolis Force</a:t>
            </a:r>
          </a:p>
        </p:txBody>
      </p:sp>
      <p:sp>
        <p:nvSpPr>
          <p:cNvPr id="63491" name="Rectangle 3">
            <a:extLst>
              <a:ext uri="{FF2B5EF4-FFF2-40B4-BE49-F238E27FC236}">
                <a16:creationId xmlns:a16="http://schemas.microsoft.com/office/drawing/2014/main" id="{4E0FE4BA-086D-4C5D-AD43-C942BD1139A7}"/>
              </a:ext>
            </a:extLst>
          </p:cNvPr>
          <p:cNvSpPr>
            <a:spLocks noGrp="1" noChangeArrowheads="1"/>
          </p:cNvSpPr>
          <p:nvPr>
            <p:ph type="body" idx="1"/>
          </p:nvPr>
        </p:nvSpPr>
        <p:spPr/>
        <p:txBody>
          <a:bodyPr/>
          <a:lstStyle/>
          <a:p>
            <a:pPr eaLnBrk="1" hangingPunct="1"/>
            <a:r>
              <a:rPr lang="en-US" altLang="en-US" u="sng"/>
              <a:t>In the N-S direction</a:t>
            </a:r>
            <a:r>
              <a:rPr lang="en-US" altLang="en-US"/>
              <a:t>, conservation of angular momentum produces the Coriolis Force</a:t>
            </a:r>
          </a:p>
          <a:p>
            <a:pPr eaLnBrk="1" hangingPunct="1">
              <a:buFontTx/>
              <a:buNone/>
            </a:pPr>
            <a:r>
              <a:rPr lang="en-US" altLang="en-US"/>
              <a:t>          angular momentum = R</a:t>
            </a:r>
            <a:r>
              <a:rPr lang="en-US" altLang="en-US" baseline="30000"/>
              <a:t>2</a:t>
            </a:r>
            <a:r>
              <a:rPr lang="en-US" altLang="en-US"/>
              <a:t> * </a:t>
            </a:r>
            <a:r>
              <a:rPr lang="el-GR" altLang="en-US"/>
              <a:t>Ω</a:t>
            </a:r>
            <a:endParaRPr lang="en-US" altLang="en-US" baseline="30000"/>
          </a:p>
          <a:p>
            <a:pPr eaLnBrk="1" hangingPunct="1">
              <a:buFontTx/>
              <a:buNone/>
            </a:pPr>
            <a:r>
              <a:rPr lang="en-US" altLang="en-US"/>
              <a:t>                         R = radius</a:t>
            </a:r>
          </a:p>
          <a:p>
            <a:pPr eaLnBrk="1" hangingPunct="1">
              <a:buFontTx/>
              <a:buNone/>
            </a:pPr>
            <a:r>
              <a:rPr lang="en-US" altLang="en-US"/>
              <a:t>                         </a:t>
            </a:r>
            <a:r>
              <a:rPr lang="el-GR" altLang="en-US"/>
              <a:t>Ω</a:t>
            </a:r>
            <a:r>
              <a:rPr lang="en-US" altLang="en-US"/>
              <a:t> = rate of rotation</a:t>
            </a:r>
          </a:p>
          <a:p>
            <a:pPr eaLnBrk="1" hangingPunct="1">
              <a:buFontTx/>
              <a:buNone/>
            </a:pPr>
            <a:endParaRPr lang="el-GR" altLang="en-US" sz="24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E83E6252-A836-4213-80DA-97E793E099EA}"/>
              </a:ext>
            </a:extLst>
          </p:cNvPr>
          <p:cNvSpPr>
            <a:spLocks noGrp="1" noChangeArrowheads="1"/>
          </p:cNvSpPr>
          <p:nvPr>
            <p:ph type="title"/>
          </p:nvPr>
        </p:nvSpPr>
        <p:spPr/>
        <p:txBody>
          <a:bodyPr/>
          <a:lstStyle/>
          <a:p>
            <a:pPr eaLnBrk="1" hangingPunct="1"/>
            <a:r>
              <a:rPr lang="en-US" altLang="en-US"/>
              <a:t>The Coriolis Force</a:t>
            </a:r>
          </a:p>
        </p:txBody>
      </p:sp>
      <p:sp>
        <p:nvSpPr>
          <p:cNvPr id="64515" name="Rectangle 3">
            <a:extLst>
              <a:ext uri="{FF2B5EF4-FFF2-40B4-BE49-F238E27FC236}">
                <a16:creationId xmlns:a16="http://schemas.microsoft.com/office/drawing/2014/main" id="{C002AA9C-3A75-4F5A-92C4-B1AED027559F}"/>
              </a:ext>
            </a:extLst>
          </p:cNvPr>
          <p:cNvSpPr>
            <a:spLocks noGrp="1" noChangeArrowheads="1"/>
          </p:cNvSpPr>
          <p:nvPr>
            <p:ph type="body" idx="1"/>
          </p:nvPr>
        </p:nvSpPr>
        <p:spPr/>
        <p:txBody>
          <a:bodyPr/>
          <a:lstStyle/>
          <a:p>
            <a:pPr eaLnBrk="1" hangingPunct="1"/>
            <a:r>
              <a:rPr lang="en-US" altLang="en-US" u="sng"/>
              <a:t>In the N-S direction</a:t>
            </a:r>
            <a:r>
              <a:rPr lang="en-US" altLang="en-US"/>
              <a:t>, conservation of angular momentum produces the Coriolis Force</a:t>
            </a:r>
          </a:p>
          <a:p>
            <a:pPr eaLnBrk="1" hangingPunct="1">
              <a:buFontTx/>
              <a:buNone/>
            </a:pPr>
            <a:r>
              <a:rPr lang="en-US" altLang="en-US"/>
              <a:t>          angular momentum = R</a:t>
            </a:r>
            <a:r>
              <a:rPr lang="en-US" altLang="en-US" baseline="30000"/>
              <a:t>2</a:t>
            </a:r>
            <a:r>
              <a:rPr lang="en-US" altLang="en-US"/>
              <a:t> * </a:t>
            </a:r>
            <a:r>
              <a:rPr lang="el-GR" altLang="en-US"/>
              <a:t>Ω</a:t>
            </a:r>
            <a:endParaRPr lang="en-US" altLang="en-US" baseline="30000"/>
          </a:p>
          <a:p>
            <a:pPr eaLnBrk="1" hangingPunct="1">
              <a:buFontTx/>
              <a:buNone/>
            </a:pPr>
            <a:r>
              <a:rPr lang="en-US" altLang="en-US"/>
              <a:t>                         R = radius</a:t>
            </a:r>
          </a:p>
          <a:p>
            <a:pPr eaLnBrk="1" hangingPunct="1">
              <a:buFontTx/>
              <a:buNone/>
            </a:pPr>
            <a:r>
              <a:rPr lang="en-US" altLang="en-US"/>
              <a:t>                         </a:t>
            </a:r>
            <a:r>
              <a:rPr lang="el-GR" altLang="en-US"/>
              <a:t>Ω</a:t>
            </a:r>
            <a:r>
              <a:rPr lang="en-US" altLang="en-US"/>
              <a:t> = rate of rotation</a:t>
            </a:r>
          </a:p>
          <a:p>
            <a:pPr eaLnBrk="1" hangingPunct="1">
              <a:buFontTx/>
              <a:buNone/>
            </a:pPr>
            <a:r>
              <a:rPr lang="en-US" altLang="en-US" sz="2400"/>
              <a:t>        - deflects right as one moves equator to  </a:t>
            </a:r>
          </a:p>
          <a:p>
            <a:pPr eaLnBrk="1" hangingPunct="1">
              <a:buFontTx/>
              <a:buNone/>
            </a:pPr>
            <a:r>
              <a:rPr lang="en-US" altLang="en-US" sz="2400"/>
              <a:t>          North Pole (and vice-versa)</a:t>
            </a:r>
          </a:p>
          <a:p>
            <a:pPr eaLnBrk="1" hangingPunct="1">
              <a:buFontTx/>
              <a:buNone/>
            </a:pPr>
            <a:endParaRPr lang="el-GR" altLang="en-US" sz="24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43AC4B2B-CD02-4C45-AF63-FE49065D2AD1}"/>
              </a:ext>
            </a:extLst>
          </p:cNvPr>
          <p:cNvSpPr>
            <a:spLocks noGrp="1" noChangeArrowheads="1"/>
          </p:cNvSpPr>
          <p:nvPr>
            <p:ph type="title"/>
          </p:nvPr>
        </p:nvSpPr>
        <p:spPr/>
        <p:txBody>
          <a:bodyPr/>
          <a:lstStyle/>
          <a:p>
            <a:pPr eaLnBrk="1" hangingPunct="1"/>
            <a:r>
              <a:rPr lang="en-US" altLang="en-US"/>
              <a:t>The Coriolis Force</a:t>
            </a:r>
          </a:p>
        </p:txBody>
      </p:sp>
      <p:sp>
        <p:nvSpPr>
          <p:cNvPr id="65539" name="Rectangle 3">
            <a:extLst>
              <a:ext uri="{FF2B5EF4-FFF2-40B4-BE49-F238E27FC236}">
                <a16:creationId xmlns:a16="http://schemas.microsoft.com/office/drawing/2014/main" id="{82304722-5C11-4DBC-B816-DD27B1A4B899}"/>
              </a:ext>
            </a:extLst>
          </p:cNvPr>
          <p:cNvSpPr>
            <a:spLocks noGrp="1" noChangeArrowheads="1"/>
          </p:cNvSpPr>
          <p:nvPr>
            <p:ph type="body" idx="1"/>
          </p:nvPr>
        </p:nvSpPr>
        <p:spPr/>
        <p:txBody>
          <a:bodyPr/>
          <a:lstStyle/>
          <a:p>
            <a:pPr eaLnBrk="1" hangingPunct="1"/>
            <a:r>
              <a:rPr lang="en-US" altLang="en-US" u="sng"/>
              <a:t>In the N-S direction</a:t>
            </a:r>
            <a:r>
              <a:rPr lang="en-US" altLang="en-US"/>
              <a:t>, conservation of angular momentum produces the Coriolis Force</a:t>
            </a:r>
          </a:p>
          <a:p>
            <a:pPr eaLnBrk="1" hangingPunct="1">
              <a:buFontTx/>
              <a:buNone/>
            </a:pPr>
            <a:r>
              <a:rPr lang="en-US" altLang="en-US"/>
              <a:t>          angular momentum = R</a:t>
            </a:r>
            <a:r>
              <a:rPr lang="en-US" altLang="en-US" baseline="30000"/>
              <a:t>2</a:t>
            </a:r>
            <a:r>
              <a:rPr lang="en-US" altLang="en-US"/>
              <a:t> * </a:t>
            </a:r>
            <a:r>
              <a:rPr lang="el-GR" altLang="en-US"/>
              <a:t>Ω</a:t>
            </a:r>
            <a:endParaRPr lang="en-US" altLang="en-US" baseline="30000"/>
          </a:p>
          <a:p>
            <a:pPr eaLnBrk="1" hangingPunct="1">
              <a:buFontTx/>
              <a:buNone/>
            </a:pPr>
            <a:r>
              <a:rPr lang="en-US" altLang="en-US"/>
              <a:t>                         R = radius</a:t>
            </a:r>
          </a:p>
          <a:p>
            <a:pPr eaLnBrk="1" hangingPunct="1">
              <a:buFontTx/>
              <a:buNone/>
            </a:pPr>
            <a:r>
              <a:rPr lang="en-US" altLang="en-US"/>
              <a:t>                         </a:t>
            </a:r>
            <a:r>
              <a:rPr lang="el-GR" altLang="en-US"/>
              <a:t>Ω</a:t>
            </a:r>
            <a:r>
              <a:rPr lang="en-US" altLang="en-US"/>
              <a:t> = rate of rotation</a:t>
            </a:r>
          </a:p>
          <a:p>
            <a:pPr eaLnBrk="1" hangingPunct="1">
              <a:buFontTx/>
              <a:buNone/>
            </a:pPr>
            <a:r>
              <a:rPr lang="en-US" altLang="en-US" sz="2400"/>
              <a:t>        - deflects right as one moves equator to  </a:t>
            </a:r>
          </a:p>
          <a:p>
            <a:pPr eaLnBrk="1" hangingPunct="1">
              <a:buFontTx/>
              <a:buNone/>
            </a:pPr>
            <a:r>
              <a:rPr lang="en-US" altLang="en-US" sz="2400"/>
              <a:t>          North Pole (and vice-versa)</a:t>
            </a:r>
          </a:p>
          <a:p>
            <a:pPr eaLnBrk="1" hangingPunct="1">
              <a:buFontTx/>
              <a:buNone/>
            </a:pPr>
            <a:r>
              <a:rPr lang="en-US" altLang="en-US" sz="2400"/>
              <a:t>        - deflects left as one moves equator to  </a:t>
            </a:r>
          </a:p>
          <a:p>
            <a:pPr eaLnBrk="1" hangingPunct="1">
              <a:buFontTx/>
              <a:buNone/>
            </a:pPr>
            <a:r>
              <a:rPr lang="en-US" altLang="en-US" sz="2400"/>
              <a:t>          South Pole (and vice-versa)</a:t>
            </a:r>
          </a:p>
          <a:p>
            <a:pPr eaLnBrk="1" hangingPunct="1">
              <a:buFontTx/>
              <a:buNone/>
            </a:pPr>
            <a:endParaRPr lang="el-GR" altLang="en-US" sz="24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75367588-98A2-4B20-BAB1-8C2D782FA972}"/>
              </a:ext>
            </a:extLst>
          </p:cNvPr>
          <p:cNvSpPr>
            <a:spLocks noGrp="1" noChangeArrowheads="1"/>
          </p:cNvSpPr>
          <p:nvPr>
            <p:ph type="title"/>
          </p:nvPr>
        </p:nvSpPr>
        <p:spPr/>
        <p:txBody>
          <a:bodyPr/>
          <a:lstStyle/>
          <a:p>
            <a:pPr eaLnBrk="1" hangingPunct="1"/>
            <a:r>
              <a:rPr lang="en-US" altLang="en-US"/>
              <a:t>The Coriolis Force</a:t>
            </a:r>
          </a:p>
        </p:txBody>
      </p:sp>
      <p:sp>
        <p:nvSpPr>
          <p:cNvPr id="66563" name="Rectangle 3">
            <a:extLst>
              <a:ext uri="{FF2B5EF4-FFF2-40B4-BE49-F238E27FC236}">
                <a16:creationId xmlns:a16="http://schemas.microsoft.com/office/drawing/2014/main" id="{683B6619-68F2-4B5D-AA26-682C703B715C}"/>
              </a:ext>
            </a:extLst>
          </p:cNvPr>
          <p:cNvSpPr>
            <a:spLocks noGrp="1" noChangeArrowheads="1"/>
          </p:cNvSpPr>
          <p:nvPr>
            <p:ph type="body" idx="1"/>
          </p:nvPr>
        </p:nvSpPr>
        <p:spPr/>
        <p:txBody>
          <a:bodyPr/>
          <a:lstStyle/>
          <a:p>
            <a:pPr eaLnBrk="1" hangingPunct="1"/>
            <a:r>
              <a:rPr lang="en-US" altLang="en-US" u="sng"/>
              <a:t>In the E-W direction</a:t>
            </a:r>
            <a:r>
              <a:rPr lang="en-US" altLang="en-US"/>
              <a:t>, changing the centrifugal force produces the Coriolis Force</a:t>
            </a:r>
          </a:p>
          <a:p>
            <a:pPr eaLnBrk="1" hangingPunct="1">
              <a:buFontTx/>
              <a:buNone/>
            </a:pPr>
            <a:endParaRPr lang="en-US" altLang="en-US"/>
          </a:p>
          <a:p>
            <a:pPr eaLnBrk="1" hangingPunct="1">
              <a:buFontTx/>
              <a:buNone/>
            </a:pPr>
            <a:endParaRPr lang="en-US"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E377BF8F-86D9-4616-8380-B4D3415A37D8}"/>
              </a:ext>
            </a:extLst>
          </p:cNvPr>
          <p:cNvSpPr>
            <a:spLocks noGrp="1" noChangeArrowheads="1"/>
          </p:cNvSpPr>
          <p:nvPr>
            <p:ph type="title"/>
          </p:nvPr>
        </p:nvSpPr>
        <p:spPr/>
        <p:txBody>
          <a:bodyPr/>
          <a:lstStyle/>
          <a:p>
            <a:pPr eaLnBrk="1" hangingPunct="1"/>
            <a:r>
              <a:rPr lang="en-US" altLang="en-US"/>
              <a:t>The Coriolis Force</a:t>
            </a:r>
          </a:p>
        </p:txBody>
      </p:sp>
      <p:sp>
        <p:nvSpPr>
          <p:cNvPr id="67587" name="Rectangle 3">
            <a:extLst>
              <a:ext uri="{FF2B5EF4-FFF2-40B4-BE49-F238E27FC236}">
                <a16:creationId xmlns:a16="http://schemas.microsoft.com/office/drawing/2014/main" id="{74CFB30D-0F22-48DB-973B-F1ACA6AE112F}"/>
              </a:ext>
            </a:extLst>
          </p:cNvPr>
          <p:cNvSpPr>
            <a:spLocks noGrp="1" noChangeArrowheads="1"/>
          </p:cNvSpPr>
          <p:nvPr>
            <p:ph type="body" idx="1"/>
          </p:nvPr>
        </p:nvSpPr>
        <p:spPr/>
        <p:txBody>
          <a:bodyPr/>
          <a:lstStyle/>
          <a:p>
            <a:pPr eaLnBrk="1" hangingPunct="1"/>
            <a:r>
              <a:rPr lang="en-US" altLang="en-US" u="sng"/>
              <a:t>In the E-W direction</a:t>
            </a:r>
            <a:r>
              <a:rPr lang="en-US" altLang="en-US"/>
              <a:t>, changing the centrifugal force produces the Coriolis Force</a:t>
            </a:r>
          </a:p>
          <a:p>
            <a:pPr eaLnBrk="1" hangingPunct="1">
              <a:buFontTx/>
              <a:buNone/>
            </a:pPr>
            <a:endParaRPr lang="en-US" altLang="en-US"/>
          </a:p>
          <a:p>
            <a:pPr eaLnBrk="1" hangingPunct="1">
              <a:buFontTx/>
              <a:buNone/>
            </a:pPr>
            <a:r>
              <a:rPr lang="en-US" altLang="en-US" sz="2800"/>
              <a:t>         - Think about those spinning </a:t>
            </a:r>
          </a:p>
          <a:p>
            <a:pPr eaLnBrk="1" hangingPunct="1">
              <a:buFontTx/>
              <a:buNone/>
            </a:pPr>
            <a:r>
              <a:rPr lang="en-US" altLang="en-US" sz="2800"/>
              <a:t>           chairs at the carnival…</a:t>
            </a:r>
          </a:p>
          <a:p>
            <a:pPr eaLnBrk="1" hangingPunct="1">
              <a:buFontTx/>
              <a:buNone/>
            </a:pPr>
            <a:endParaRPr lang="en-US" altLang="en-US" sz="28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E30D1813-0CFF-4765-8DF2-B4D220179B9A}"/>
              </a:ext>
            </a:extLst>
          </p:cNvPr>
          <p:cNvSpPr>
            <a:spLocks noGrp="1" noChangeArrowheads="1"/>
          </p:cNvSpPr>
          <p:nvPr>
            <p:ph type="title"/>
          </p:nvPr>
        </p:nvSpPr>
        <p:spPr/>
        <p:txBody>
          <a:bodyPr/>
          <a:lstStyle/>
          <a:p>
            <a:pPr eaLnBrk="1" hangingPunct="1"/>
            <a:r>
              <a:rPr lang="en-US" altLang="en-US"/>
              <a:t>The Coriolis Force</a:t>
            </a:r>
          </a:p>
        </p:txBody>
      </p:sp>
      <p:sp>
        <p:nvSpPr>
          <p:cNvPr id="68611" name="Rectangle 3">
            <a:extLst>
              <a:ext uri="{FF2B5EF4-FFF2-40B4-BE49-F238E27FC236}">
                <a16:creationId xmlns:a16="http://schemas.microsoft.com/office/drawing/2014/main" id="{C6576541-7CB0-487C-AA9A-299191262630}"/>
              </a:ext>
            </a:extLst>
          </p:cNvPr>
          <p:cNvSpPr>
            <a:spLocks noGrp="1" noChangeArrowheads="1"/>
          </p:cNvSpPr>
          <p:nvPr>
            <p:ph type="body" idx="1"/>
          </p:nvPr>
        </p:nvSpPr>
        <p:spPr/>
        <p:txBody>
          <a:bodyPr/>
          <a:lstStyle/>
          <a:p>
            <a:pPr eaLnBrk="1" hangingPunct="1"/>
            <a:r>
              <a:rPr lang="en-US" altLang="en-US" u="sng"/>
              <a:t>In the E-W direction</a:t>
            </a:r>
            <a:r>
              <a:rPr lang="en-US" altLang="en-US"/>
              <a:t>, changing the centrifugal force produces the Coriolis Force</a:t>
            </a:r>
          </a:p>
          <a:p>
            <a:pPr eaLnBrk="1" hangingPunct="1">
              <a:buFontTx/>
              <a:buNone/>
            </a:pPr>
            <a:endParaRPr lang="en-US" altLang="en-US"/>
          </a:p>
          <a:p>
            <a:pPr eaLnBrk="1" hangingPunct="1">
              <a:buFontTx/>
              <a:buNone/>
            </a:pPr>
            <a:r>
              <a:rPr lang="en-US" altLang="en-US" sz="2800"/>
              <a:t>         - Think about those spinning </a:t>
            </a:r>
          </a:p>
          <a:p>
            <a:pPr eaLnBrk="1" hangingPunct="1">
              <a:buFontTx/>
              <a:buNone/>
            </a:pPr>
            <a:r>
              <a:rPr lang="en-US" altLang="en-US" sz="2800"/>
              <a:t>           chairs at the carnival…</a:t>
            </a:r>
          </a:p>
          <a:p>
            <a:pPr eaLnBrk="1" hangingPunct="1">
              <a:buFontTx/>
              <a:buNone/>
            </a:pPr>
            <a:endParaRPr lang="en-US" altLang="en-US" sz="2800"/>
          </a:p>
          <a:p>
            <a:pPr eaLnBrk="1" hangingPunct="1">
              <a:buFontTx/>
              <a:buNone/>
            </a:pPr>
            <a:r>
              <a:rPr lang="en-US" altLang="en-US" sz="2800"/>
              <a:t>         - Wanna lose weight?  Run really fast                </a:t>
            </a:r>
          </a:p>
          <a:p>
            <a:pPr eaLnBrk="1" hangingPunct="1">
              <a:buFontTx/>
              <a:buNone/>
            </a:pPr>
            <a:r>
              <a:rPr lang="en-US" altLang="en-US" sz="2800"/>
              <a:t>           around the equator (but don’t go the wrong  </a:t>
            </a:r>
          </a:p>
          <a:p>
            <a:pPr eaLnBrk="1" hangingPunct="1">
              <a:buFontTx/>
              <a:buNone/>
            </a:pPr>
            <a:r>
              <a:rPr lang="en-US" altLang="en-US" sz="2800"/>
              <a:t>           way…)</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13BAC669-15C5-4BFF-8F7B-D5A305CBBCEB}"/>
              </a:ext>
            </a:extLst>
          </p:cNvPr>
          <p:cNvSpPr>
            <a:spLocks noGrp="1" noChangeArrowheads="1"/>
          </p:cNvSpPr>
          <p:nvPr>
            <p:ph type="title"/>
          </p:nvPr>
        </p:nvSpPr>
        <p:spPr/>
        <p:txBody>
          <a:bodyPr/>
          <a:lstStyle/>
          <a:p>
            <a:pPr eaLnBrk="1" hangingPunct="1"/>
            <a:r>
              <a:rPr lang="en-US" altLang="en-US"/>
              <a:t>The Coriolis Force</a:t>
            </a:r>
          </a:p>
        </p:txBody>
      </p:sp>
      <p:sp>
        <p:nvSpPr>
          <p:cNvPr id="69635" name="Rectangle 3">
            <a:extLst>
              <a:ext uri="{FF2B5EF4-FFF2-40B4-BE49-F238E27FC236}">
                <a16:creationId xmlns:a16="http://schemas.microsoft.com/office/drawing/2014/main" id="{D989DF35-5D78-4BB4-93DD-12E1A8ECB8A5}"/>
              </a:ext>
            </a:extLst>
          </p:cNvPr>
          <p:cNvSpPr>
            <a:spLocks noGrp="1" noChangeArrowheads="1"/>
          </p:cNvSpPr>
          <p:nvPr>
            <p:ph type="body" idx="1"/>
          </p:nvPr>
        </p:nvSpPr>
        <p:spPr/>
        <p:txBody>
          <a:bodyPr/>
          <a:lstStyle/>
          <a:p>
            <a:pPr eaLnBrk="1" hangingPunct="1"/>
            <a:r>
              <a:rPr lang="en-US" altLang="en-US" u="sng"/>
              <a:t>In the E-W direction</a:t>
            </a:r>
            <a:r>
              <a:rPr lang="en-US" altLang="en-US"/>
              <a:t>, changing the centrifugal force produces the Coriolis Force</a:t>
            </a:r>
          </a:p>
          <a:p>
            <a:pPr eaLnBrk="1" hangingPunct="1">
              <a:buFontTx/>
              <a:buNone/>
            </a:pPr>
            <a:endParaRPr lang="en-US" altLang="en-US"/>
          </a:p>
          <a:p>
            <a:pPr eaLnBrk="1" hangingPunct="1">
              <a:buFontTx/>
              <a:buNone/>
            </a:pPr>
            <a:r>
              <a:rPr lang="en-US" altLang="en-US" sz="2800"/>
              <a:t>         - deflects right as one moves east</a:t>
            </a:r>
          </a:p>
          <a:p>
            <a:pPr eaLnBrk="1" hangingPunct="1">
              <a:buFontTx/>
              <a:buNone/>
            </a:pPr>
            <a:r>
              <a:rPr lang="en-US" altLang="en-US" sz="2800"/>
              <a:t>         - deflects right as one moves west</a:t>
            </a:r>
          </a:p>
          <a:p>
            <a:pPr eaLnBrk="1" hangingPunct="1">
              <a:buFontTx/>
              <a:buNone/>
            </a:pPr>
            <a:endParaRPr lang="en-US" altLang="en-US" sz="2800"/>
          </a:p>
          <a:p>
            <a:pPr eaLnBrk="1" hangingPunct="1">
              <a:buFontTx/>
              <a:buNone/>
            </a:pPr>
            <a:r>
              <a:rPr lang="en-US" altLang="en-US" sz="2800"/>
              <a:t>        - deflects left as one moves east</a:t>
            </a:r>
          </a:p>
          <a:p>
            <a:pPr eaLnBrk="1" hangingPunct="1">
              <a:buFontTx/>
              <a:buNone/>
            </a:pPr>
            <a:r>
              <a:rPr lang="en-US" altLang="en-US" sz="2800"/>
              <a:t>        - deflects left as one moves west</a:t>
            </a:r>
          </a:p>
        </p:txBody>
      </p:sp>
      <p:sp>
        <p:nvSpPr>
          <p:cNvPr id="69636" name="Text Box 4">
            <a:extLst>
              <a:ext uri="{FF2B5EF4-FFF2-40B4-BE49-F238E27FC236}">
                <a16:creationId xmlns:a16="http://schemas.microsoft.com/office/drawing/2014/main" id="{77DE94E7-DE6F-47C2-9B9A-A8521C521561}"/>
              </a:ext>
            </a:extLst>
          </p:cNvPr>
          <p:cNvSpPr txBox="1">
            <a:spLocks noChangeArrowheads="1"/>
          </p:cNvSpPr>
          <p:nvPr/>
        </p:nvSpPr>
        <p:spPr bwMode="auto">
          <a:xfrm>
            <a:off x="3200400" y="342900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u="sng"/>
              <a:t>Northern Hemisphere</a:t>
            </a:r>
          </a:p>
        </p:txBody>
      </p:sp>
      <p:sp>
        <p:nvSpPr>
          <p:cNvPr id="69637" name="Text Box 5">
            <a:extLst>
              <a:ext uri="{FF2B5EF4-FFF2-40B4-BE49-F238E27FC236}">
                <a16:creationId xmlns:a16="http://schemas.microsoft.com/office/drawing/2014/main" id="{28E6FCBC-CF4D-4A33-BD10-0B0AE0A79276}"/>
              </a:ext>
            </a:extLst>
          </p:cNvPr>
          <p:cNvSpPr txBox="1">
            <a:spLocks noChangeArrowheads="1"/>
          </p:cNvSpPr>
          <p:nvPr/>
        </p:nvSpPr>
        <p:spPr bwMode="auto">
          <a:xfrm>
            <a:off x="3200400" y="50292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u="sng"/>
              <a:t>Southern Hemisphere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B2E071A-C609-4D9C-A302-4366809A7A94}"/>
              </a:ext>
            </a:extLst>
          </p:cNvPr>
          <p:cNvSpPr>
            <a:spLocks noGrp="1" noChangeArrowheads="1"/>
          </p:cNvSpPr>
          <p:nvPr>
            <p:ph type="title"/>
          </p:nvPr>
        </p:nvSpPr>
        <p:spPr/>
        <p:txBody>
          <a:bodyPr/>
          <a:lstStyle/>
          <a:p>
            <a:pPr eaLnBrk="1" hangingPunct="1"/>
            <a:r>
              <a:rPr lang="en-US" altLang="en-US"/>
              <a:t>The Coriolis Force</a:t>
            </a:r>
          </a:p>
        </p:txBody>
      </p:sp>
      <p:sp>
        <p:nvSpPr>
          <p:cNvPr id="70659" name="Rectangle 3">
            <a:extLst>
              <a:ext uri="{FF2B5EF4-FFF2-40B4-BE49-F238E27FC236}">
                <a16:creationId xmlns:a16="http://schemas.microsoft.com/office/drawing/2014/main" id="{B38C7893-E9CF-451C-B657-92C9EA1DAB92}"/>
              </a:ext>
            </a:extLst>
          </p:cNvPr>
          <p:cNvSpPr>
            <a:spLocks noGrp="1" noChangeArrowheads="1"/>
          </p:cNvSpPr>
          <p:nvPr>
            <p:ph type="body" idx="1"/>
          </p:nvPr>
        </p:nvSpPr>
        <p:spPr>
          <a:xfrm>
            <a:off x="457200" y="1600200"/>
            <a:ext cx="8534400" cy="4525963"/>
          </a:xfrm>
        </p:spPr>
        <p:txBody>
          <a:bodyPr/>
          <a:lstStyle/>
          <a:p>
            <a:pPr eaLnBrk="1" hangingPunct="1"/>
            <a:r>
              <a:rPr lang="en-US" altLang="en-US"/>
              <a:t>Main points to remember:</a:t>
            </a:r>
          </a:p>
          <a:p>
            <a:pPr eaLnBrk="1" hangingPunct="1">
              <a:buFontTx/>
              <a:buNone/>
            </a:pPr>
            <a:r>
              <a:rPr lang="en-US" altLang="en-US"/>
              <a:t>      1)  Coriolis Force deflects moving things </a:t>
            </a:r>
          </a:p>
          <a:p>
            <a:pPr eaLnBrk="1" hangingPunct="1">
              <a:buFontTx/>
              <a:buNone/>
            </a:pPr>
            <a:r>
              <a:rPr lang="en-US" altLang="en-US"/>
              <a:t>           right (NH) or left (SH)</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D24C3879-E8E9-4F6A-A7C3-CE62064875D1}"/>
              </a:ext>
            </a:extLst>
          </p:cNvPr>
          <p:cNvSpPr>
            <a:spLocks noGrp="1" noChangeArrowheads="1"/>
          </p:cNvSpPr>
          <p:nvPr>
            <p:ph type="title"/>
          </p:nvPr>
        </p:nvSpPr>
        <p:spPr/>
        <p:txBody>
          <a:bodyPr/>
          <a:lstStyle/>
          <a:p>
            <a:pPr eaLnBrk="1" hangingPunct="1"/>
            <a:r>
              <a:rPr lang="en-US" altLang="en-US"/>
              <a:t>The Coriolis Force</a:t>
            </a:r>
          </a:p>
        </p:txBody>
      </p:sp>
      <p:sp>
        <p:nvSpPr>
          <p:cNvPr id="72707" name="Rectangle 3">
            <a:extLst>
              <a:ext uri="{FF2B5EF4-FFF2-40B4-BE49-F238E27FC236}">
                <a16:creationId xmlns:a16="http://schemas.microsoft.com/office/drawing/2014/main" id="{71E7D41A-A355-4350-BB40-F92C85735185}"/>
              </a:ext>
            </a:extLst>
          </p:cNvPr>
          <p:cNvSpPr>
            <a:spLocks noGrp="1" noChangeArrowheads="1"/>
          </p:cNvSpPr>
          <p:nvPr>
            <p:ph type="body" idx="1"/>
          </p:nvPr>
        </p:nvSpPr>
        <p:spPr>
          <a:xfrm>
            <a:off x="457200" y="1600200"/>
            <a:ext cx="8534400" cy="4525963"/>
          </a:xfrm>
        </p:spPr>
        <p:txBody>
          <a:bodyPr/>
          <a:lstStyle/>
          <a:p>
            <a:pPr eaLnBrk="1" hangingPunct="1"/>
            <a:r>
              <a:rPr lang="en-US" altLang="en-US"/>
              <a:t>Main points to remember:</a:t>
            </a:r>
          </a:p>
          <a:p>
            <a:pPr eaLnBrk="1" hangingPunct="1">
              <a:buFontTx/>
              <a:buNone/>
            </a:pPr>
            <a:r>
              <a:rPr lang="en-US" altLang="en-US"/>
              <a:t>      1)  Coriolis Force deflects moving things </a:t>
            </a:r>
          </a:p>
          <a:p>
            <a:pPr eaLnBrk="1" hangingPunct="1">
              <a:buFontTx/>
              <a:buNone/>
            </a:pPr>
            <a:r>
              <a:rPr lang="en-US" altLang="en-US"/>
              <a:t>           right (NH) or left (SH)</a:t>
            </a:r>
          </a:p>
          <a:p>
            <a:pPr eaLnBrk="1" hangingPunct="1">
              <a:buFontTx/>
              <a:buNone/>
            </a:pPr>
            <a:r>
              <a:rPr lang="en-US" altLang="en-US"/>
              <a:t>      2)  There is no Coriolis Force at the </a:t>
            </a:r>
          </a:p>
          <a:p>
            <a:pPr eaLnBrk="1" hangingPunct="1">
              <a:buFontTx/>
              <a:buNone/>
            </a:pPr>
            <a:r>
              <a:rPr lang="en-US" altLang="en-US"/>
              <a:t>           equator, and it is maximum at the poles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04B9214-AAF1-4AB1-B569-1C5C9D7FE5D6}"/>
              </a:ext>
            </a:extLst>
          </p:cNvPr>
          <p:cNvSpPr>
            <a:spLocks noGrp="1" noChangeArrowheads="1"/>
          </p:cNvSpPr>
          <p:nvPr>
            <p:ph type="title"/>
          </p:nvPr>
        </p:nvSpPr>
        <p:spPr/>
        <p:txBody>
          <a:bodyPr/>
          <a:lstStyle/>
          <a:p>
            <a:pPr eaLnBrk="1" hangingPunct="1"/>
            <a:r>
              <a:rPr lang="en-US" altLang="en-US"/>
              <a:t>Atmospheric Pressure</a:t>
            </a:r>
          </a:p>
        </p:txBody>
      </p:sp>
      <p:sp>
        <p:nvSpPr>
          <p:cNvPr id="8195" name="Rectangle 3">
            <a:extLst>
              <a:ext uri="{FF2B5EF4-FFF2-40B4-BE49-F238E27FC236}">
                <a16:creationId xmlns:a16="http://schemas.microsoft.com/office/drawing/2014/main" id="{75305F5C-ED4E-4012-8516-DC1E6A88E256}"/>
              </a:ext>
            </a:extLst>
          </p:cNvPr>
          <p:cNvSpPr>
            <a:spLocks noGrp="1" noChangeArrowheads="1"/>
          </p:cNvSpPr>
          <p:nvPr>
            <p:ph type="body" idx="1"/>
          </p:nvPr>
        </p:nvSpPr>
        <p:spPr/>
        <p:txBody>
          <a:bodyPr/>
          <a:lstStyle/>
          <a:p>
            <a:pPr eaLnBrk="1" hangingPunct="1"/>
            <a:r>
              <a:rPr lang="en-US" altLang="en-US"/>
              <a:t>Pressure decreases faster near the surface, less so aloft (due to higher density near surface)</a:t>
            </a:r>
          </a:p>
          <a:p>
            <a:pPr eaLnBrk="1" hangingPunct="1"/>
            <a:endParaRPr lang="en-US" altLang="en-US"/>
          </a:p>
          <a:p>
            <a:pPr eaLnBrk="1" hangingPunct="1"/>
            <a:r>
              <a:rPr lang="en-US" altLang="en-US"/>
              <a:t>Ultimately due to </a:t>
            </a:r>
          </a:p>
          <a:p>
            <a:pPr eaLnBrk="1" hangingPunct="1">
              <a:buFontTx/>
              <a:buNone/>
            </a:pPr>
            <a:r>
              <a:rPr lang="en-US" altLang="en-US"/>
              <a:t>    compressibility</a:t>
            </a:r>
          </a:p>
        </p:txBody>
      </p:sp>
      <p:pic>
        <p:nvPicPr>
          <p:cNvPr id="8196" name="Picture 4" descr="Aguado_Figure_04_03">
            <a:extLst>
              <a:ext uri="{FF2B5EF4-FFF2-40B4-BE49-F238E27FC236}">
                <a16:creationId xmlns:a16="http://schemas.microsoft.com/office/drawing/2014/main" id="{0A4E5EE8-C11A-4AB5-BB61-5122E41348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825750"/>
            <a:ext cx="407193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0F7167AE-E90B-4EC3-A0DE-B69068C0C897}"/>
              </a:ext>
            </a:extLst>
          </p:cNvPr>
          <p:cNvSpPr>
            <a:spLocks noGrp="1" noChangeArrowheads="1"/>
          </p:cNvSpPr>
          <p:nvPr>
            <p:ph type="title"/>
          </p:nvPr>
        </p:nvSpPr>
        <p:spPr/>
        <p:txBody>
          <a:bodyPr/>
          <a:lstStyle/>
          <a:p>
            <a:pPr eaLnBrk="1" hangingPunct="1"/>
            <a:r>
              <a:rPr lang="en-US" altLang="en-US"/>
              <a:t>The Coriolis Force</a:t>
            </a:r>
          </a:p>
        </p:txBody>
      </p:sp>
      <p:sp>
        <p:nvSpPr>
          <p:cNvPr id="73731" name="Rectangle 3">
            <a:extLst>
              <a:ext uri="{FF2B5EF4-FFF2-40B4-BE49-F238E27FC236}">
                <a16:creationId xmlns:a16="http://schemas.microsoft.com/office/drawing/2014/main" id="{68AF73DF-EE79-4C90-9533-711EFE9F3558}"/>
              </a:ext>
            </a:extLst>
          </p:cNvPr>
          <p:cNvSpPr>
            <a:spLocks noGrp="1" noChangeArrowheads="1"/>
          </p:cNvSpPr>
          <p:nvPr>
            <p:ph type="body" idx="1"/>
          </p:nvPr>
        </p:nvSpPr>
        <p:spPr>
          <a:xfrm>
            <a:off x="457200" y="1600200"/>
            <a:ext cx="8534400" cy="4525963"/>
          </a:xfrm>
        </p:spPr>
        <p:txBody>
          <a:bodyPr/>
          <a:lstStyle/>
          <a:p>
            <a:pPr eaLnBrk="1" hangingPunct="1"/>
            <a:r>
              <a:rPr lang="en-US" altLang="en-US"/>
              <a:t>Main points to remember:</a:t>
            </a:r>
          </a:p>
          <a:p>
            <a:pPr eaLnBrk="1" hangingPunct="1">
              <a:buFontTx/>
              <a:buNone/>
            </a:pPr>
            <a:r>
              <a:rPr lang="en-US" altLang="en-US"/>
              <a:t>      1)  Coriolis Force deflects moving things </a:t>
            </a:r>
          </a:p>
          <a:p>
            <a:pPr eaLnBrk="1" hangingPunct="1">
              <a:buFontTx/>
              <a:buNone/>
            </a:pPr>
            <a:r>
              <a:rPr lang="en-US" altLang="en-US"/>
              <a:t>           right (NH) or left (SH)</a:t>
            </a:r>
          </a:p>
          <a:p>
            <a:pPr eaLnBrk="1" hangingPunct="1">
              <a:buFontTx/>
              <a:buNone/>
            </a:pPr>
            <a:r>
              <a:rPr lang="en-US" altLang="en-US"/>
              <a:t>      2)  There is no Coriolis Force at the </a:t>
            </a:r>
          </a:p>
          <a:p>
            <a:pPr eaLnBrk="1" hangingPunct="1">
              <a:buFontTx/>
              <a:buNone/>
            </a:pPr>
            <a:r>
              <a:rPr lang="en-US" altLang="en-US"/>
              <a:t>           equator, and it is maximum at the poles</a:t>
            </a:r>
          </a:p>
          <a:p>
            <a:pPr eaLnBrk="1" hangingPunct="1">
              <a:buFontTx/>
              <a:buNone/>
            </a:pPr>
            <a:r>
              <a:rPr lang="en-US" altLang="en-US"/>
              <a:t>      3)  The Coriolis Force is proportional to </a:t>
            </a:r>
          </a:p>
          <a:p>
            <a:pPr eaLnBrk="1" hangingPunct="1">
              <a:buFontTx/>
              <a:buNone/>
            </a:pPr>
            <a:r>
              <a:rPr lang="en-US" altLang="en-US"/>
              <a:t>           speed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DF35D2FF-EDB8-4CA1-B372-BDCCE619661E}"/>
              </a:ext>
            </a:extLst>
          </p:cNvPr>
          <p:cNvSpPr>
            <a:spLocks noGrp="1" noChangeArrowheads="1"/>
          </p:cNvSpPr>
          <p:nvPr>
            <p:ph type="title"/>
          </p:nvPr>
        </p:nvSpPr>
        <p:spPr/>
        <p:txBody>
          <a:bodyPr/>
          <a:lstStyle/>
          <a:p>
            <a:pPr eaLnBrk="1" hangingPunct="1"/>
            <a:r>
              <a:rPr lang="en-US" altLang="en-US"/>
              <a:t>The Coriolis Force</a:t>
            </a:r>
          </a:p>
        </p:txBody>
      </p:sp>
      <p:sp>
        <p:nvSpPr>
          <p:cNvPr id="74755" name="Rectangle 3">
            <a:extLst>
              <a:ext uri="{FF2B5EF4-FFF2-40B4-BE49-F238E27FC236}">
                <a16:creationId xmlns:a16="http://schemas.microsoft.com/office/drawing/2014/main" id="{7D6054FB-349B-45F1-8FE8-CB9B9624846B}"/>
              </a:ext>
            </a:extLst>
          </p:cNvPr>
          <p:cNvSpPr>
            <a:spLocks noGrp="1" noChangeArrowheads="1"/>
          </p:cNvSpPr>
          <p:nvPr>
            <p:ph type="body" idx="1"/>
          </p:nvPr>
        </p:nvSpPr>
        <p:spPr>
          <a:xfrm>
            <a:off x="457200" y="1600200"/>
            <a:ext cx="8534400" cy="4525963"/>
          </a:xfrm>
        </p:spPr>
        <p:txBody>
          <a:bodyPr/>
          <a:lstStyle/>
          <a:p>
            <a:pPr eaLnBrk="1" hangingPunct="1"/>
            <a:r>
              <a:rPr lang="en-US" altLang="en-US"/>
              <a:t>Main points to remember:</a:t>
            </a:r>
          </a:p>
          <a:p>
            <a:pPr eaLnBrk="1" hangingPunct="1">
              <a:buFontTx/>
              <a:buNone/>
            </a:pPr>
            <a:r>
              <a:rPr lang="en-US" altLang="en-US"/>
              <a:t>      1)  Coriolis Force deflects moving things </a:t>
            </a:r>
          </a:p>
          <a:p>
            <a:pPr eaLnBrk="1" hangingPunct="1">
              <a:buFontTx/>
              <a:buNone/>
            </a:pPr>
            <a:r>
              <a:rPr lang="en-US" altLang="en-US"/>
              <a:t>           right (NH) or left (SH)</a:t>
            </a:r>
          </a:p>
          <a:p>
            <a:pPr eaLnBrk="1" hangingPunct="1">
              <a:buFontTx/>
              <a:buNone/>
            </a:pPr>
            <a:r>
              <a:rPr lang="en-US" altLang="en-US"/>
              <a:t>      2)  There is no Coriolis Force at the </a:t>
            </a:r>
          </a:p>
          <a:p>
            <a:pPr eaLnBrk="1" hangingPunct="1">
              <a:buFontTx/>
              <a:buNone/>
            </a:pPr>
            <a:r>
              <a:rPr lang="en-US" altLang="en-US"/>
              <a:t>           equator, and it is maximum at the poles</a:t>
            </a:r>
          </a:p>
          <a:p>
            <a:pPr eaLnBrk="1" hangingPunct="1">
              <a:buFontTx/>
              <a:buNone/>
            </a:pPr>
            <a:r>
              <a:rPr lang="en-US" altLang="en-US"/>
              <a:t>      3)  The Coriolis Force is proportional to </a:t>
            </a:r>
          </a:p>
          <a:p>
            <a:pPr eaLnBrk="1" hangingPunct="1">
              <a:buFontTx/>
              <a:buNone/>
            </a:pPr>
            <a:r>
              <a:rPr lang="en-US" altLang="en-US"/>
              <a:t>           speed</a:t>
            </a:r>
          </a:p>
          <a:p>
            <a:pPr eaLnBrk="1" hangingPunct="1">
              <a:buFontTx/>
              <a:buNone/>
            </a:pPr>
            <a:r>
              <a:rPr lang="en-US" altLang="en-US"/>
              <a:t>      4)  The Coriolis Forces changes only </a:t>
            </a:r>
          </a:p>
          <a:p>
            <a:pPr eaLnBrk="1" hangingPunct="1">
              <a:buFontTx/>
              <a:buNone/>
            </a:pPr>
            <a:r>
              <a:rPr lang="en-US" altLang="en-US"/>
              <a:t>           direction, not speed</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01E3FF14-2701-48D9-B6DE-FEC39250926A}"/>
              </a:ext>
            </a:extLst>
          </p:cNvPr>
          <p:cNvSpPr>
            <a:spLocks noGrp="1" noChangeArrowheads="1"/>
          </p:cNvSpPr>
          <p:nvPr>
            <p:ph type="title"/>
          </p:nvPr>
        </p:nvSpPr>
        <p:spPr/>
        <p:txBody>
          <a:bodyPr/>
          <a:lstStyle/>
          <a:p>
            <a:pPr eaLnBrk="1" hangingPunct="1"/>
            <a:r>
              <a:rPr lang="en-US" altLang="en-US"/>
              <a:t>The Coriolis Force</a:t>
            </a:r>
          </a:p>
        </p:txBody>
      </p:sp>
      <p:sp>
        <p:nvSpPr>
          <p:cNvPr id="75779" name="Rectangle 3">
            <a:extLst>
              <a:ext uri="{FF2B5EF4-FFF2-40B4-BE49-F238E27FC236}">
                <a16:creationId xmlns:a16="http://schemas.microsoft.com/office/drawing/2014/main" id="{2E78EE54-E060-428D-82E4-1A5D64F5468B}"/>
              </a:ext>
            </a:extLst>
          </p:cNvPr>
          <p:cNvSpPr>
            <a:spLocks noGrp="1" noChangeArrowheads="1"/>
          </p:cNvSpPr>
          <p:nvPr>
            <p:ph type="body" idx="1"/>
          </p:nvPr>
        </p:nvSpPr>
        <p:spPr>
          <a:xfrm>
            <a:off x="457200" y="1600200"/>
            <a:ext cx="8534400" cy="4525963"/>
          </a:xfrm>
        </p:spPr>
        <p:txBody>
          <a:bodyPr/>
          <a:lstStyle/>
          <a:p>
            <a:pPr eaLnBrk="1" hangingPunct="1"/>
            <a:r>
              <a:rPr lang="en-US" altLang="en-US"/>
              <a:t>Main points to remember:</a:t>
            </a:r>
          </a:p>
          <a:p>
            <a:pPr eaLnBrk="1" hangingPunct="1">
              <a:buFontTx/>
              <a:buNone/>
            </a:pPr>
            <a:r>
              <a:rPr lang="en-US" altLang="en-US"/>
              <a:t>      5)  Coriolis force is slow to act (noticeable  </a:t>
            </a:r>
          </a:p>
          <a:p>
            <a:pPr eaLnBrk="1" hangingPunct="1">
              <a:buFontTx/>
              <a:buNone/>
            </a:pPr>
            <a:r>
              <a:rPr lang="en-US" altLang="en-US"/>
              <a:t>           only after a few hours)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C5E4F225-D895-4280-97F0-46889577CE04}"/>
              </a:ext>
            </a:extLst>
          </p:cNvPr>
          <p:cNvSpPr>
            <a:spLocks noGrp="1" noChangeArrowheads="1"/>
          </p:cNvSpPr>
          <p:nvPr>
            <p:ph type="title"/>
          </p:nvPr>
        </p:nvSpPr>
        <p:spPr/>
        <p:txBody>
          <a:bodyPr/>
          <a:lstStyle/>
          <a:p>
            <a:pPr eaLnBrk="1" hangingPunct="1"/>
            <a:r>
              <a:rPr lang="en-US" altLang="en-US"/>
              <a:t>Forces Affecting the Wind</a:t>
            </a:r>
          </a:p>
        </p:txBody>
      </p:sp>
      <p:sp>
        <p:nvSpPr>
          <p:cNvPr id="76803" name="Rectangle 3">
            <a:extLst>
              <a:ext uri="{FF2B5EF4-FFF2-40B4-BE49-F238E27FC236}">
                <a16:creationId xmlns:a16="http://schemas.microsoft.com/office/drawing/2014/main" id="{00798D93-0212-414E-AB23-D4377BAB877B}"/>
              </a:ext>
            </a:extLst>
          </p:cNvPr>
          <p:cNvSpPr>
            <a:spLocks noGrp="1" noChangeArrowheads="1"/>
          </p:cNvSpPr>
          <p:nvPr>
            <p:ph type="body" idx="1"/>
          </p:nvPr>
        </p:nvSpPr>
        <p:spPr/>
        <p:txBody>
          <a:bodyPr/>
          <a:lstStyle/>
          <a:p>
            <a:pPr eaLnBrk="1" hangingPunct="1"/>
            <a:r>
              <a:rPr lang="en-US" altLang="en-US" sz="2600"/>
              <a:t>Pressure gradient force (PGF, directed from high pressure to low pressure)</a:t>
            </a:r>
          </a:p>
          <a:p>
            <a:pPr eaLnBrk="1" hangingPunct="1">
              <a:buFontTx/>
              <a:buNone/>
            </a:pPr>
            <a:endParaRPr lang="en-US" altLang="en-US" sz="2600"/>
          </a:p>
          <a:p>
            <a:pPr eaLnBrk="1" hangingPunct="1"/>
            <a:r>
              <a:rPr lang="en-US" altLang="en-US" sz="2600"/>
              <a:t>The </a:t>
            </a:r>
            <a:r>
              <a:rPr lang="en-US" altLang="en-US" sz="2600" b="1"/>
              <a:t>Coriolis Force</a:t>
            </a:r>
          </a:p>
          <a:p>
            <a:pPr eaLnBrk="1" hangingPunct="1">
              <a:buFontTx/>
              <a:buNone/>
            </a:pPr>
            <a:r>
              <a:rPr lang="en-US" altLang="en-US" sz="2600" b="1"/>
              <a:t>      </a:t>
            </a:r>
            <a:r>
              <a:rPr lang="en-US" altLang="en-US" sz="2600"/>
              <a:t>1) Due to earth’s rotation</a:t>
            </a:r>
            <a:endParaRPr lang="en-US" altLang="en-US" sz="2600" b="1"/>
          </a:p>
          <a:p>
            <a:pPr eaLnBrk="1" hangingPunct="1">
              <a:buFontTx/>
              <a:buNone/>
            </a:pPr>
            <a:r>
              <a:rPr lang="en-US" altLang="en-US" sz="2600" b="1"/>
              <a:t>      </a:t>
            </a:r>
            <a:r>
              <a:rPr lang="en-US" altLang="en-US" sz="2600"/>
              <a:t>2) Known as an apparent force</a:t>
            </a:r>
          </a:p>
          <a:p>
            <a:pPr eaLnBrk="1" hangingPunct="1">
              <a:buFontTx/>
              <a:buNone/>
            </a:pPr>
            <a:r>
              <a:rPr lang="en-US" altLang="en-US" sz="2600"/>
              <a:t>      3) Conservation of angular momentum (N-S)</a:t>
            </a:r>
          </a:p>
          <a:p>
            <a:pPr eaLnBrk="1" hangingPunct="1">
              <a:buFontTx/>
              <a:buNone/>
            </a:pPr>
            <a:r>
              <a:rPr lang="en-US" altLang="en-US" sz="2600"/>
              <a:t>      4) Centrifugal force (E-W)</a:t>
            </a:r>
          </a:p>
          <a:p>
            <a:pPr eaLnBrk="1" hangingPunct="1">
              <a:buFontTx/>
              <a:buNone/>
            </a:pPr>
            <a:endParaRPr lang="en-US" altLang="en-US" sz="2600"/>
          </a:p>
          <a:p>
            <a:pPr eaLnBrk="1" hangingPunct="1"/>
            <a:r>
              <a:rPr lang="en-US" altLang="en-US" sz="2600"/>
              <a:t>Friction (from the ground, within the planetary boundary layer)</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5D8C341C-BA85-4E09-B7FF-BDAEAA2EE828}"/>
              </a:ext>
            </a:extLst>
          </p:cNvPr>
          <p:cNvSpPr>
            <a:spLocks noGrp="1" noChangeArrowheads="1"/>
          </p:cNvSpPr>
          <p:nvPr>
            <p:ph type="title"/>
          </p:nvPr>
        </p:nvSpPr>
        <p:spPr/>
        <p:txBody>
          <a:bodyPr/>
          <a:lstStyle/>
          <a:p>
            <a:pPr eaLnBrk="1" hangingPunct="1"/>
            <a:r>
              <a:rPr lang="en-US" altLang="en-US" sz="4000"/>
              <a:t>How the Wind Blows </a:t>
            </a:r>
            <a:br>
              <a:rPr lang="en-US" altLang="en-US" sz="4000"/>
            </a:br>
            <a:r>
              <a:rPr lang="en-US" altLang="en-US" sz="4000"/>
              <a:t>(The Upper Atmosphere Version)</a:t>
            </a:r>
          </a:p>
        </p:txBody>
      </p:sp>
      <p:sp>
        <p:nvSpPr>
          <p:cNvPr id="77827" name="Rectangle 3">
            <a:extLst>
              <a:ext uri="{FF2B5EF4-FFF2-40B4-BE49-F238E27FC236}">
                <a16:creationId xmlns:a16="http://schemas.microsoft.com/office/drawing/2014/main" id="{FDDFA6BA-9C2B-42A3-88E9-0259C6BD64BA}"/>
              </a:ext>
            </a:extLst>
          </p:cNvPr>
          <p:cNvSpPr>
            <a:spLocks noGrp="1" noChangeArrowheads="1"/>
          </p:cNvSpPr>
          <p:nvPr>
            <p:ph type="body" idx="1"/>
          </p:nvPr>
        </p:nvSpPr>
        <p:spPr/>
        <p:txBody>
          <a:bodyPr/>
          <a:lstStyle/>
          <a:p>
            <a:pPr eaLnBrk="1" hangingPunct="1"/>
            <a:r>
              <a:rPr lang="en-US" altLang="en-US"/>
              <a:t>Forces acting on air above the boundary layer are the PGF and the Coriolis Force</a:t>
            </a:r>
          </a:p>
        </p:txBody>
      </p:sp>
      <p:pic>
        <p:nvPicPr>
          <p:cNvPr id="77828" name="Picture 4" descr="Aguado_Figure_04_12">
            <a:extLst>
              <a:ext uri="{FF2B5EF4-FFF2-40B4-BE49-F238E27FC236}">
                <a16:creationId xmlns:a16="http://schemas.microsoft.com/office/drawing/2014/main" id="{5F755E8E-8FFB-49A6-BB4C-5D55B743D4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743200"/>
            <a:ext cx="701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Line 5">
            <a:extLst>
              <a:ext uri="{FF2B5EF4-FFF2-40B4-BE49-F238E27FC236}">
                <a16:creationId xmlns:a16="http://schemas.microsoft.com/office/drawing/2014/main" id="{84DDD5AF-1E63-4ACD-8F7F-8D41C6E588A4}"/>
              </a:ext>
            </a:extLst>
          </p:cNvPr>
          <p:cNvSpPr>
            <a:spLocks noChangeShapeType="1"/>
          </p:cNvSpPr>
          <p:nvPr/>
        </p:nvSpPr>
        <p:spPr bwMode="auto">
          <a:xfrm flipV="1">
            <a:off x="7543800" y="4648200"/>
            <a:ext cx="0" cy="7620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7830" name="Line 6">
            <a:extLst>
              <a:ext uri="{FF2B5EF4-FFF2-40B4-BE49-F238E27FC236}">
                <a16:creationId xmlns:a16="http://schemas.microsoft.com/office/drawing/2014/main" id="{AAC21C23-1950-4999-A8D3-76129DFB2FF4}"/>
              </a:ext>
            </a:extLst>
          </p:cNvPr>
          <p:cNvSpPr>
            <a:spLocks noChangeShapeType="1"/>
          </p:cNvSpPr>
          <p:nvPr/>
        </p:nvSpPr>
        <p:spPr bwMode="auto">
          <a:xfrm>
            <a:off x="7543800" y="5410200"/>
            <a:ext cx="0" cy="7620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7831" name="Text Box 7">
            <a:extLst>
              <a:ext uri="{FF2B5EF4-FFF2-40B4-BE49-F238E27FC236}">
                <a16:creationId xmlns:a16="http://schemas.microsoft.com/office/drawing/2014/main" id="{666CB4DC-A5DA-4C1C-97B8-9406AE781CFF}"/>
              </a:ext>
            </a:extLst>
          </p:cNvPr>
          <p:cNvSpPr txBox="1">
            <a:spLocks noChangeArrowheads="1"/>
          </p:cNvSpPr>
          <p:nvPr/>
        </p:nvSpPr>
        <p:spPr bwMode="auto">
          <a:xfrm>
            <a:off x="7543800" y="4572000"/>
            <a:ext cx="930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t>PGF</a:t>
            </a:r>
          </a:p>
        </p:txBody>
      </p:sp>
      <p:sp>
        <p:nvSpPr>
          <p:cNvPr id="77832" name="Text Box 8">
            <a:extLst>
              <a:ext uri="{FF2B5EF4-FFF2-40B4-BE49-F238E27FC236}">
                <a16:creationId xmlns:a16="http://schemas.microsoft.com/office/drawing/2014/main" id="{71E4DB52-E9A5-4E59-9D55-511DBE8B8649}"/>
              </a:ext>
            </a:extLst>
          </p:cNvPr>
          <p:cNvSpPr txBox="1">
            <a:spLocks noChangeArrowheads="1"/>
          </p:cNvSpPr>
          <p:nvPr/>
        </p:nvSpPr>
        <p:spPr bwMode="auto">
          <a:xfrm>
            <a:off x="7315200" y="60960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t>Coriolis Force</a:t>
            </a:r>
          </a:p>
        </p:txBody>
      </p:sp>
      <p:sp>
        <p:nvSpPr>
          <p:cNvPr id="77833" name="Text Box 9">
            <a:extLst>
              <a:ext uri="{FF2B5EF4-FFF2-40B4-BE49-F238E27FC236}">
                <a16:creationId xmlns:a16="http://schemas.microsoft.com/office/drawing/2014/main" id="{8D1D8CC2-18AD-434E-8F86-0F91846AC57A}"/>
              </a:ext>
            </a:extLst>
          </p:cNvPr>
          <p:cNvSpPr txBox="1">
            <a:spLocks noChangeArrowheads="1"/>
          </p:cNvSpPr>
          <p:nvPr/>
        </p:nvSpPr>
        <p:spPr bwMode="auto">
          <a:xfrm>
            <a:off x="304800" y="28956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5400 m</a:t>
            </a:r>
          </a:p>
        </p:txBody>
      </p:sp>
      <p:sp>
        <p:nvSpPr>
          <p:cNvPr id="77834" name="Text Box 10">
            <a:extLst>
              <a:ext uri="{FF2B5EF4-FFF2-40B4-BE49-F238E27FC236}">
                <a16:creationId xmlns:a16="http://schemas.microsoft.com/office/drawing/2014/main" id="{A84C88B2-7A62-410A-9020-516A1E50716E}"/>
              </a:ext>
            </a:extLst>
          </p:cNvPr>
          <p:cNvSpPr txBox="1">
            <a:spLocks noChangeArrowheads="1"/>
          </p:cNvSpPr>
          <p:nvPr/>
        </p:nvSpPr>
        <p:spPr bwMode="auto">
          <a:xfrm>
            <a:off x="228600" y="50292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5400 m</a:t>
            </a:r>
          </a:p>
        </p:txBody>
      </p:sp>
      <p:sp>
        <p:nvSpPr>
          <p:cNvPr id="77835" name="Text Box 11">
            <a:extLst>
              <a:ext uri="{FF2B5EF4-FFF2-40B4-BE49-F238E27FC236}">
                <a16:creationId xmlns:a16="http://schemas.microsoft.com/office/drawing/2014/main" id="{121C79FD-E2D2-4720-96DC-7941F6FE356D}"/>
              </a:ext>
            </a:extLst>
          </p:cNvPr>
          <p:cNvSpPr txBox="1">
            <a:spLocks noChangeArrowheads="1"/>
          </p:cNvSpPr>
          <p:nvPr/>
        </p:nvSpPr>
        <p:spPr bwMode="auto">
          <a:xfrm>
            <a:off x="4419600" y="50292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5400 m</a:t>
            </a:r>
          </a:p>
        </p:txBody>
      </p:sp>
      <p:sp>
        <p:nvSpPr>
          <p:cNvPr id="77836" name="Text Box 12">
            <a:extLst>
              <a:ext uri="{FF2B5EF4-FFF2-40B4-BE49-F238E27FC236}">
                <a16:creationId xmlns:a16="http://schemas.microsoft.com/office/drawing/2014/main" id="{0E646639-DC5A-48E6-BD64-8A155F14373B}"/>
              </a:ext>
            </a:extLst>
          </p:cNvPr>
          <p:cNvSpPr txBox="1">
            <a:spLocks noChangeArrowheads="1"/>
          </p:cNvSpPr>
          <p:nvPr/>
        </p:nvSpPr>
        <p:spPr bwMode="auto">
          <a:xfrm>
            <a:off x="4495800" y="28956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5400 m</a:t>
            </a:r>
          </a:p>
        </p:txBody>
      </p:sp>
      <p:sp>
        <p:nvSpPr>
          <p:cNvPr id="77837" name="Text Box 13">
            <a:extLst>
              <a:ext uri="{FF2B5EF4-FFF2-40B4-BE49-F238E27FC236}">
                <a16:creationId xmlns:a16="http://schemas.microsoft.com/office/drawing/2014/main" id="{6ACAC4B9-B414-4883-B216-F07CF24EF8F8}"/>
              </a:ext>
            </a:extLst>
          </p:cNvPr>
          <p:cNvSpPr txBox="1">
            <a:spLocks noChangeArrowheads="1"/>
          </p:cNvSpPr>
          <p:nvPr/>
        </p:nvSpPr>
        <p:spPr bwMode="auto">
          <a:xfrm>
            <a:off x="304800" y="38100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5460 m</a:t>
            </a:r>
          </a:p>
        </p:txBody>
      </p:sp>
      <p:sp>
        <p:nvSpPr>
          <p:cNvPr id="77838" name="Text Box 14">
            <a:extLst>
              <a:ext uri="{FF2B5EF4-FFF2-40B4-BE49-F238E27FC236}">
                <a16:creationId xmlns:a16="http://schemas.microsoft.com/office/drawing/2014/main" id="{78322F91-EDC7-4CFB-8192-B59C6D9E2EE3}"/>
              </a:ext>
            </a:extLst>
          </p:cNvPr>
          <p:cNvSpPr txBox="1">
            <a:spLocks noChangeArrowheads="1"/>
          </p:cNvSpPr>
          <p:nvPr/>
        </p:nvSpPr>
        <p:spPr bwMode="auto">
          <a:xfrm>
            <a:off x="4419600" y="58674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5460 m</a:t>
            </a:r>
          </a:p>
        </p:txBody>
      </p:sp>
      <p:sp>
        <p:nvSpPr>
          <p:cNvPr id="77839" name="Text Box 15">
            <a:extLst>
              <a:ext uri="{FF2B5EF4-FFF2-40B4-BE49-F238E27FC236}">
                <a16:creationId xmlns:a16="http://schemas.microsoft.com/office/drawing/2014/main" id="{4659ED10-A547-48F2-B3F0-1B1F56F41146}"/>
              </a:ext>
            </a:extLst>
          </p:cNvPr>
          <p:cNvSpPr txBox="1">
            <a:spLocks noChangeArrowheads="1"/>
          </p:cNvSpPr>
          <p:nvPr/>
        </p:nvSpPr>
        <p:spPr bwMode="auto">
          <a:xfrm>
            <a:off x="4495800" y="37338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5460 m</a:t>
            </a:r>
          </a:p>
        </p:txBody>
      </p:sp>
      <p:sp>
        <p:nvSpPr>
          <p:cNvPr id="77840" name="Text Box 16">
            <a:extLst>
              <a:ext uri="{FF2B5EF4-FFF2-40B4-BE49-F238E27FC236}">
                <a16:creationId xmlns:a16="http://schemas.microsoft.com/office/drawing/2014/main" id="{2BD90753-84F5-45C2-87C5-EA9E1F1E67A3}"/>
              </a:ext>
            </a:extLst>
          </p:cNvPr>
          <p:cNvSpPr txBox="1">
            <a:spLocks noChangeArrowheads="1"/>
          </p:cNvSpPr>
          <p:nvPr/>
        </p:nvSpPr>
        <p:spPr bwMode="auto">
          <a:xfrm>
            <a:off x="228600" y="58674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5460 m</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B9C0EF35-81CD-4D2E-B8DA-9917256715A4}"/>
              </a:ext>
            </a:extLst>
          </p:cNvPr>
          <p:cNvSpPr>
            <a:spLocks noGrp="1" noChangeArrowheads="1"/>
          </p:cNvSpPr>
          <p:nvPr>
            <p:ph type="title"/>
          </p:nvPr>
        </p:nvSpPr>
        <p:spPr/>
        <p:txBody>
          <a:bodyPr/>
          <a:lstStyle/>
          <a:p>
            <a:pPr eaLnBrk="1" hangingPunct="1"/>
            <a:r>
              <a:rPr lang="en-US" altLang="en-US" sz="4000"/>
              <a:t>How the Wind Blows </a:t>
            </a:r>
            <a:br>
              <a:rPr lang="en-US" altLang="en-US" sz="4000"/>
            </a:br>
            <a:r>
              <a:rPr lang="en-US" altLang="en-US" sz="4000"/>
              <a:t>(The Upper Atmosphere Version)</a:t>
            </a:r>
          </a:p>
        </p:txBody>
      </p:sp>
      <p:sp>
        <p:nvSpPr>
          <p:cNvPr id="78851" name="Rectangle 3">
            <a:extLst>
              <a:ext uri="{FF2B5EF4-FFF2-40B4-BE49-F238E27FC236}">
                <a16:creationId xmlns:a16="http://schemas.microsoft.com/office/drawing/2014/main" id="{1B269F6C-F1A0-40E9-B286-EFDB7223E837}"/>
              </a:ext>
            </a:extLst>
          </p:cNvPr>
          <p:cNvSpPr>
            <a:spLocks noGrp="1" noChangeArrowheads="1"/>
          </p:cNvSpPr>
          <p:nvPr>
            <p:ph type="body" idx="1"/>
          </p:nvPr>
        </p:nvSpPr>
        <p:spPr/>
        <p:txBody>
          <a:bodyPr/>
          <a:lstStyle/>
          <a:p>
            <a:pPr eaLnBrk="1" hangingPunct="1"/>
            <a:r>
              <a:rPr lang="en-US" altLang="en-US" sz="2800"/>
              <a:t>The balance between the PGF and the Coriolis Force is called </a:t>
            </a:r>
            <a:r>
              <a:rPr lang="en-US" altLang="en-US" sz="2800" b="1"/>
              <a:t>geostrophic balance (</a:t>
            </a:r>
            <a:r>
              <a:rPr lang="en-US" altLang="en-US" sz="2800"/>
              <a:t>wind is</a:t>
            </a:r>
            <a:r>
              <a:rPr lang="en-US" altLang="en-US" sz="2800" b="1"/>
              <a:t> geostrophic wind)</a:t>
            </a:r>
          </a:p>
          <a:p>
            <a:pPr eaLnBrk="1" hangingPunct="1"/>
            <a:endParaRPr lang="en-US" altLang="en-US" sz="2800" b="1"/>
          </a:p>
          <a:p>
            <a:pPr eaLnBrk="1" hangingPunct="1"/>
            <a:endParaRPr lang="en-US" altLang="en-US" sz="2800" b="1"/>
          </a:p>
          <a:p>
            <a:pPr eaLnBrk="1" hangingPunct="1"/>
            <a:endParaRPr lang="en-US" altLang="en-US" sz="2800" b="1"/>
          </a:p>
          <a:p>
            <a:pPr eaLnBrk="1" hangingPunct="1"/>
            <a:endParaRPr lang="en-US" altLang="en-US" sz="2800" b="1"/>
          </a:p>
          <a:p>
            <a:pPr eaLnBrk="1" hangingPunct="1"/>
            <a:endParaRPr lang="en-US" altLang="en-US" sz="2800" b="1"/>
          </a:p>
          <a:p>
            <a:pPr eaLnBrk="1" hangingPunct="1"/>
            <a:r>
              <a:rPr lang="en-US" altLang="en-US" sz="2800"/>
              <a:t>Geostrophic balance is a </a:t>
            </a:r>
            <a:r>
              <a:rPr lang="en-US" altLang="en-US" sz="2800" u="sng"/>
              <a:t>very</a:t>
            </a:r>
            <a:r>
              <a:rPr lang="en-US" altLang="en-US" sz="2800"/>
              <a:t> good approximation of the atmosphere above the boundary layer</a:t>
            </a:r>
          </a:p>
        </p:txBody>
      </p:sp>
      <p:pic>
        <p:nvPicPr>
          <p:cNvPr id="78852" name="Picture 4" descr="Aguado_Figure_04_12">
            <a:extLst>
              <a:ext uri="{FF2B5EF4-FFF2-40B4-BE49-F238E27FC236}">
                <a16:creationId xmlns:a16="http://schemas.microsoft.com/office/drawing/2014/main" id="{0F38E7F6-D678-4322-8704-69E5A718D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704" t="48000" b="3600"/>
          <a:stretch>
            <a:fillRect/>
          </a:stretch>
        </p:blipFill>
        <p:spPr bwMode="auto">
          <a:xfrm>
            <a:off x="2590800" y="3200400"/>
            <a:ext cx="3665538"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Line 5">
            <a:extLst>
              <a:ext uri="{FF2B5EF4-FFF2-40B4-BE49-F238E27FC236}">
                <a16:creationId xmlns:a16="http://schemas.microsoft.com/office/drawing/2014/main" id="{E4D22613-F0BC-4183-B66F-4AF14D02558E}"/>
              </a:ext>
            </a:extLst>
          </p:cNvPr>
          <p:cNvSpPr>
            <a:spLocks noChangeShapeType="1"/>
          </p:cNvSpPr>
          <p:nvPr/>
        </p:nvSpPr>
        <p:spPr bwMode="auto">
          <a:xfrm flipV="1">
            <a:off x="5722938" y="3130550"/>
            <a:ext cx="0" cy="7620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8854" name="Line 6">
            <a:extLst>
              <a:ext uri="{FF2B5EF4-FFF2-40B4-BE49-F238E27FC236}">
                <a16:creationId xmlns:a16="http://schemas.microsoft.com/office/drawing/2014/main" id="{52D8D2C6-F2BA-419D-9E5C-E8F81D7927A1}"/>
              </a:ext>
            </a:extLst>
          </p:cNvPr>
          <p:cNvSpPr>
            <a:spLocks noChangeShapeType="1"/>
          </p:cNvSpPr>
          <p:nvPr/>
        </p:nvSpPr>
        <p:spPr bwMode="auto">
          <a:xfrm>
            <a:off x="5722938" y="3892550"/>
            <a:ext cx="0" cy="7620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8855" name="Text Box 7">
            <a:extLst>
              <a:ext uri="{FF2B5EF4-FFF2-40B4-BE49-F238E27FC236}">
                <a16:creationId xmlns:a16="http://schemas.microsoft.com/office/drawing/2014/main" id="{C56FF427-D40D-4300-893A-E52DB9BEDC33}"/>
              </a:ext>
            </a:extLst>
          </p:cNvPr>
          <p:cNvSpPr txBox="1">
            <a:spLocks noChangeArrowheads="1"/>
          </p:cNvSpPr>
          <p:nvPr/>
        </p:nvSpPr>
        <p:spPr bwMode="auto">
          <a:xfrm>
            <a:off x="5722938" y="3054350"/>
            <a:ext cx="930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t>PGF</a:t>
            </a:r>
          </a:p>
        </p:txBody>
      </p:sp>
      <p:sp>
        <p:nvSpPr>
          <p:cNvPr id="78856" name="Text Box 8">
            <a:extLst>
              <a:ext uri="{FF2B5EF4-FFF2-40B4-BE49-F238E27FC236}">
                <a16:creationId xmlns:a16="http://schemas.microsoft.com/office/drawing/2014/main" id="{118F422C-39F0-4C4D-836A-5EA6E9F89040}"/>
              </a:ext>
            </a:extLst>
          </p:cNvPr>
          <p:cNvSpPr txBox="1">
            <a:spLocks noChangeArrowheads="1"/>
          </p:cNvSpPr>
          <p:nvPr/>
        </p:nvSpPr>
        <p:spPr bwMode="auto">
          <a:xfrm>
            <a:off x="5494338" y="457835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t>Coriolis Force</a:t>
            </a:r>
          </a:p>
        </p:txBody>
      </p:sp>
      <p:sp>
        <p:nvSpPr>
          <p:cNvPr id="78857" name="Text Box 11">
            <a:extLst>
              <a:ext uri="{FF2B5EF4-FFF2-40B4-BE49-F238E27FC236}">
                <a16:creationId xmlns:a16="http://schemas.microsoft.com/office/drawing/2014/main" id="{03067604-16D7-49A3-89CF-0183E2D27A26}"/>
              </a:ext>
            </a:extLst>
          </p:cNvPr>
          <p:cNvSpPr txBox="1">
            <a:spLocks noChangeArrowheads="1"/>
          </p:cNvSpPr>
          <p:nvPr/>
        </p:nvSpPr>
        <p:spPr bwMode="auto">
          <a:xfrm>
            <a:off x="2590800" y="35052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5400 m</a:t>
            </a:r>
          </a:p>
        </p:txBody>
      </p:sp>
      <p:sp>
        <p:nvSpPr>
          <p:cNvPr id="78858" name="Text Box 14">
            <a:extLst>
              <a:ext uri="{FF2B5EF4-FFF2-40B4-BE49-F238E27FC236}">
                <a16:creationId xmlns:a16="http://schemas.microsoft.com/office/drawing/2014/main" id="{E4C86C75-18E1-4249-BD98-99BB9696277A}"/>
              </a:ext>
            </a:extLst>
          </p:cNvPr>
          <p:cNvSpPr txBox="1">
            <a:spLocks noChangeArrowheads="1"/>
          </p:cNvSpPr>
          <p:nvPr/>
        </p:nvSpPr>
        <p:spPr bwMode="auto">
          <a:xfrm>
            <a:off x="2590800" y="43434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5460 m</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7DAC706B-F94F-41B0-86C7-D87CFAD65084}"/>
              </a:ext>
            </a:extLst>
          </p:cNvPr>
          <p:cNvSpPr>
            <a:spLocks noGrp="1" noChangeArrowheads="1"/>
          </p:cNvSpPr>
          <p:nvPr>
            <p:ph type="title"/>
          </p:nvPr>
        </p:nvSpPr>
        <p:spPr>
          <a:xfrm>
            <a:off x="457200" y="0"/>
            <a:ext cx="8229600" cy="1143000"/>
          </a:xfrm>
        </p:spPr>
        <p:txBody>
          <a:bodyPr/>
          <a:lstStyle/>
          <a:p>
            <a:pPr eaLnBrk="1" hangingPunct="1"/>
            <a:r>
              <a:rPr lang="en-US" altLang="en-US"/>
              <a:t>Geostrophic Balance</a:t>
            </a:r>
          </a:p>
        </p:txBody>
      </p:sp>
      <p:pic>
        <p:nvPicPr>
          <p:cNvPr id="79875" name="Picture 4" descr="geobal">
            <a:extLst>
              <a:ext uri="{FF2B5EF4-FFF2-40B4-BE49-F238E27FC236}">
                <a16:creationId xmlns:a16="http://schemas.microsoft.com/office/drawing/2014/main" id="{B3FBA775-64EF-457E-B8FB-894F9F3714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882" b="7059"/>
          <a:stretch>
            <a:fillRect/>
          </a:stretch>
        </p:blipFill>
        <p:spPr bwMode="auto">
          <a:xfrm>
            <a:off x="914400" y="1295400"/>
            <a:ext cx="7391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 Box 5">
            <a:extLst>
              <a:ext uri="{FF2B5EF4-FFF2-40B4-BE49-F238E27FC236}">
                <a16:creationId xmlns:a16="http://schemas.microsoft.com/office/drawing/2014/main" id="{080442D1-A306-4D02-98A1-93CD53512692}"/>
              </a:ext>
            </a:extLst>
          </p:cNvPr>
          <p:cNvSpPr txBox="1">
            <a:spLocks noChangeArrowheads="1"/>
          </p:cNvSpPr>
          <p:nvPr/>
        </p:nvSpPr>
        <p:spPr bwMode="auto">
          <a:xfrm>
            <a:off x="3048000" y="6324600"/>
            <a:ext cx="4054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t>500 mb heights and winds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FB3A5408-8557-48DA-9668-96BC7FCBB8EF}"/>
              </a:ext>
            </a:extLst>
          </p:cNvPr>
          <p:cNvSpPr>
            <a:spLocks noGrp="1" noChangeArrowheads="1"/>
          </p:cNvSpPr>
          <p:nvPr>
            <p:ph type="title"/>
          </p:nvPr>
        </p:nvSpPr>
        <p:spPr/>
        <p:txBody>
          <a:bodyPr/>
          <a:lstStyle/>
          <a:p>
            <a:pPr eaLnBrk="1" hangingPunct="1"/>
            <a:r>
              <a:rPr lang="en-US" altLang="en-US" sz="4000"/>
              <a:t>How the Wind Blows </a:t>
            </a:r>
            <a:br>
              <a:rPr lang="en-US" altLang="en-US" sz="4000"/>
            </a:br>
            <a:r>
              <a:rPr lang="en-US" altLang="en-US" sz="4000"/>
              <a:t>(The Upper Atmosphere Version)</a:t>
            </a:r>
          </a:p>
        </p:txBody>
      </p:sp>
      <p:sp>
        <p:nvSpPr>
          <p:cNvPr id="80899" name="Rectangle 3">
            <a:extLst>
              <a:ext uri="{FF2B5EF4-FFF2-40B4-BE49-F238E27FC236}">
                <a16:creationId xmlns:a16="http://schemas.microsoft.com/office/drawing/2014/main" id="{AECAF778-C3E5-4844-9E18-4A8598462D2A}"/>
              </a:ext>
            </a:extLst>
          </p:cNvPr>
          <p:cNvSpPr>
            <a:spLocks noGrp="1" noChangeArrowheads="1"/>
          </p:cNvSpPr>
          <p:nvPr>
            <p:ph type="body" idx="1"/>
          </p:nvPr>
        </p:nvSpPr>
        <p:spPr/>
        <p:txBody>
          <a:bodyPr/>
          <a:lstStyle/>
          <a:p>
            <a:pPr eaLnBrk="1" hangingPunct="1"/>
            <a:r>
              <a:rPr lang="en-US" altLang="en-US"/>
              <a:t>In curved flow, another force comes into play – centrifugal force (results in </a:t>
            </a:r>
            <a:r>
              <a:rPr lang="en-US" altLang="en-US" b="1"/>
              <a:t>gradient wind balance</a:t>
            </a:r>
            <a:r>
              <a:rPr lang="en-US" altLang="en-US"/>
              <a:t>)</a:t>
            </a:r>
          </a:p>
        </p:txBody>
      </p:sp>
      <p:pic>
        <p:nvPicPr>
          <p:cNvPr id="80900" name="Picture1" descr="0616">
            <a:extLst>
              <a:ext uri="{FF2B5EF4-FFF2-40B4-BE49-F238E27FC236}">
                <a16:creationId xmlns:a16="http://schemas.microsoft.com/office/drawing/2014/main" id="{7BD29743-2953-4DA7-8D39-DB5FE8393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588"/>
          <a:stretch>
            <a:fillRect/>
          </a:stretch>
        </p:blipFill>
        <p:spPr bwMode="auto">
          <a:xfrm>
            <a:off x="1524000" y="3295650"/>
            <a:ext cx="64643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D8543AED-A050-4EB4-8FD5-AD6C624994CE}"/>
              </a:ext>
            </a:extLst>
          </p:cNvPr>
          <p:cNvSpPr>
            <a:spLocks noGrp="1" noChangeArrowheads="1"/>
          </p:cNvSpPr>
          <p:nvPr>
            <p:ph type="title"/>
          </p:nvPr>
        </p:nvSpPr>
        <p:spPr/>
        <p:txBody>
          <a:bodyPr/>
          <a:lstStyle/>
          <a:p>
            <a:pPr eaLnBrk="1" hangingPunct="1"/>
            <a:r>
              <a:rPr lang="en-US" altLang="en-US" sz="4000"/>
              <a:t>How the Wind Blows </a:t>
            </a:r>
            <a:br>
              <a:rPr lang="en-US" altLang="en-US" sz="4000"/>
            </a:br>
            <a:r>
              <a:rPr lang="en-US" altLang="en-US" sz="4000"/>
              <a:t>(The Upper Atmosphere Version)</a:t>
            </a:r>
          </a:p>
        </p:txBody>
      </p:sp>
      <p:sp>
        <p:nvSpPr>
          <p:cNvPr id="81923" name="Rectangle 3">
            <a:extLst>
              <a:ext uri="{FF2B5EF4-FFF2-40B4-BE49-F238E27FC236}">
                <a16:creationId xmlns:a16="http://schemas.microsoft.com/office/drawing/2014/main" id="{715536D1-3875-4E3A-8A6A-0FACD5BE36A4}"/>
              </a:ext>
            </a:extLst>
          </p:cNvPr>
          <p:cNvSpPr>
            <a:spLocks noGrp="1" noChangeArrowheads="1"/>
          </p:cNvSpPr>
          <p:nvPr>
            <p:ph type="body" idx="1"/>
          </p:nvPr>
        </p:nvSpPr>
        <p:spPr>
          <a:xfrm>
            <a:off x="457200" y="1600200"/>
            <a:ext cx="8458200" cy="4525963"/>
          </a:xfrm>
        </p:spPr>
        <p:txBody>
          <a:bodyPr/>
          <a:lstStyle/>
          <a:p>
            <a:pPr eaLnBrk="1" hangingPunct="1"/>
            <a:r>
              <a:rPr lang="en-US" altLang="en-US" sz="3100" b="1"/>
              <a:t>Subgeostrophic</a:t>
            </a:r>
            <a:r>
              <a:rPr lang="en-US" altLang="en-US" sz="3100"/>
              <a:t> flow occurs around Lows</a:t>
            </a:r>
          </a:p>
          <a:p>
            <a:pPr eaLnBrk="1" hangingPunct="1"/>
            <a:r>
              <a:rPr lang="en-US" altLang="en-US" sz="3100" b="1"/>
              <a:t>Supergeostrophic</a:t>
            </a:r>
            <a:r>
              <a:rPr lang="en-US" altLang="en-US" sz="3100"/>
              <a:t> flow occurs around Highs</a:t>
            </a:r>
          </a:p>
          <a:p>
            <a:pPr eaLnBrk="1" hangingPunct="1">
              <a:buFontTx/>
              <a:buNone/>
            </a:pPr>
            <a:r>
              <a:rPr lang="en-US" altLang="en-US" sz="3100"/>
              <a:t>    </a:t>
            </a:r>
            <a:r>
              <a:rPr lang="en-US" altLang="en-US" sz="2600"/>
              <a:t>key: wind speed is proportional to the Coriolis Force</a:t>
            </a:r>
          </a:p>
        </p:txBody>
      </p:sp>
      <p:pic>
        <p:nvPicPr>
          <p:cNvPr id="81924" name="Picture1" descr="0616">
            <a:extLst>
              <a:ext uri="{FF2B5EF4-FFF2-40B4-BE49-F238E27FC236}">
                <a16:creationId xmlns:a16="http://schemas.microsoft.com/office/drawing/2014/main" id="{2E5E7492-100C-4465-A6AD-5FEC8376EB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588"/>
          <a:stretch>
            <a:fillRect/>
          </a:stretch>
        </p:blipFill>
        <p:spPr bwMode="auto">
          <a:xfrm>
            <a:off x="1524000" y="3295650"/>
            <a:ext cx="64643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0DD12C89-FE8C-4CD1-8805-961F136E531F}"/>
              </a:ext>
            </a:extLst>
          </p:cNvPr>
          <p:cNvSpPr>
            <a:spLocks noGrp="1" noChangeArrowheads="1"/>
          </p:cNvSpPr>
          <p:nvPr>
            <p:ph type="title"/>
          </p:nvPr>
        </p:nvSpPr>
        <p:spPr/>
        <p:txBody>
          <a:bodyPr/>
          <a:lstStyle/>
          <a:p>
            <a:pPr eaLnBrk="1" hangingPunct="1"/>
            <a:r>
              <a:rPr lang="en-US" altLang="en-US" sz="4000"/>
              <a:t>How the Wind Blows </a:t>
            </a:r>
            <a:br>
              <a:rPr lang="en-US" altLang="en-US" sz="4000"/>
            </a:br>
            <a:r>
              <a:rPr lang="en-US" altLang="en-US" sz="4000"/>
              <a:t>(The Lower Atmosphere Version)</a:t>
            </a:r>
          </a:p>
        </p:txBody>
      </p:sp>
      <p:sp>
        <p:nvSpPr>
          <p:cNvPr id="82947" name="Rectangle 3">
            <a:extLst>
              <a:ext uri="{FF2B5EF4-FFF2-40B4-BE49-F238E27FC236}">
                <a16:creationId xmlns:a16="http://schemas.microsoft.com/office/drawing/2014/main" id="{6D401BD1-D449-4D87-8AF7-E7EB9285AC46}"/>
              </a:ext>
            </a:extLst>
          </p:cNvPr>
          <p:cNvSpPr>
            <a:spLocks noGrp="1" noChangeArrowheads="1"/>
          </p:cNvSpPr>
          <p:nvPr>
            <p:ph type="body" idx="1"/>
          </p:nvPr>
        </p:nvSpPr>
        <p:spPr>
          <a:xfrm>
            <a:off x="457200" y="1600200"/>
            <a:ext cx="8534400" cy="4525963"/>
          </a:xfrm>
        </p:spPr>
        <p:txBody>
          <a:bodyPr/>
          <a:lstStyle/>
          <a:p>
            <a:pPr eaLnBrk="1" hangingPunct="1"/>
            <a:r>
              <a:rPr lang="en-US" altLang="en-US" sz="2800"/>
              <a:t>Now we have PGF, the Coriolis Force, </a:t>
            </a:r>
            <a:r>
              <a:rPr lang="en-US" altLang="en-US" sz="2800" u="sng"/>
              <a:t>and</a:t>
            </a:r>
            <a:r>
              <a:rPr lang="en-US" altLang="en-US" sz="2800"/>
              <a:t> friction:</a:t>
            </a:r>
          </a:p>
          <a:p>
            <a:pPr eaLnBrk="1" hangingPunct="1"/>
            <a:endParaRPr lang="en-US" altLang="en-US" sz="2800"/>
          </a:p>
          <a:p>
            <a:pPr eaLnBrk="1" hangingPunct="1"/>
            <a:endParaRPr lang="en-US" altLang="en-US" sz="2800"/>
          </a:p>
          <a:p>
            <a:pPr eaLnBrk="1" hangingPunct="1"/>
            <a:endParaRPr lang="en-US" altLang="en-US" sz="2800"/>
          </a:p>
          <a:p>
            <a:pPr eaLnBrk="1" hangingPunct="1"/>
            <a:endParaRPr lang="en-US" altLang="en-US" sz="2800"/>
          </a:p>
          <a:p>
            <a:pPr eaLnBrk="1" hangingPunct="1"/>
            <a:endParaRPr lang="en-US" altLang="en-US" sz="2800"/>
          </a:p>
          <a:p>
            <a:pPr eaLnBrk="1" hangingPunct="1"/>
            <a:endParaRPr lang="en-US" altLang="en-US" sz="2800"/>
          </a:p>
          <a:p>
            <a:pPr eaLnBrk="1" hangingPunct="1">
              <a:buFontTx/>
              <a:buNone/>
            </a:pPr>
            <a:endParaRPr lang="en-US" altLang="en-US" sz="2800"/>
          </a:p>
          <a:p>
            <a:pPr eaLnBrk="1" hangingPunct="1"/>
            <a:endParaRPr lang="en-US" altLang="en-US" sz="2800"/>
          </a:p>
        </p:txBody>
      </p:sp>
      <p:pic>
        <p:nvPicPr>
          <p:cNvPr id="82948" name="Picture 17" descr="Aguado_Figure_04_15a">
            <a:extLst>
              <a:ext uri="{FF2B5EF4-FFF2-40B4-BE49-F238E27FC236}">
                <a16:creationId xmlns:a16="http://schemas.microsoft.com/office/drawing/2014/main" id="{5DCB99B0-8DD4-4F4D-A4AB-1830A89B4A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286000"/>
            <a:ext cx="51339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Line 18">
            <a:extLst>
              <a:ext uri="{FF2B5EF4-FFF2-40B4-BE49-F238E27FC236}">
                <a16:creationId xmlns:a16="http://schemas.microsoft.com/office/drawing/2014/main" id="{832D3104-1A7B-4940-865C-4E19E91D18EE}"/>
              </a:ext>
            </a:extLst>
          </p:cNvPr>
          <p:cNvSpPr>
            <a:spLocks noChangeShapeType="1"/>
          </p:cNvSpPr>
          <p:nvPr/>
        </p:nvSpPr>
        <p:spPr bwMode="auto">
          <a:xfrm>
            <a:off x="5181600" y="4800600"/>
            <a:ext cx="838200" cy="9906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2950" name="Line 19">
            <a:extLst>
              <a:ext uri="{FF2B5EF4-FFF2-40B4-BE49-F238E27FC236}">
                <a16:creationId xmlns:a16="http://schemas.microsoft.com/office/drawing/2014/main" id="{9132977E-2E06-43C5-90FA-305C8AF6006F}"/>
              </a:ext>
            </a:extLst>
          </p:cNvPr>
          <p:cNvSpPr>
            <a:spLocks noChangeShapeType="1"/>
          </p:cNvSpPr>
          <p:nvPr/>
        </p:nvSpPr>
        <p:spPr bwMode="auto">
          <a:xfrm flipH="1">
            <a:off x="3810000" y="4800600"/>
            <a:ext cx="1295400" cy="9144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2951" name="Text Box 20">
            <a:extLst>
              <a:ext uri="{FF2B5EF4-FFF2-40B4-BE49-F238E27FC236}">
                <a16:creationId xmlns:a16="http://schemas.microsoft.com/office/drawing/2014/main" id="{5E86385D-654B-4DD0-95B8-470E784979CC}"/>
              </a:ext>
            </a:extLst>
          </p:cNvPr>
          <p:cNvSpPr txBox="1">
            <a:spLocks noChangeArrowheads="1"/>
          </p:cNvSpPr>
          <p:nvPr/>
        </p:nvSpPr>
        <p:spPr bwMode="auto">
          <a:xfrm>
            <a:off x="6019800" y="5105400"/>
            <a:ext cx="1006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Coriolis Force</a:t>
            </a:r>
          </a:p>
        </p:txBody>
      </p:sp>
      <p:sp>
        <p:nvSpPr>
          <p:cNvPr id="82952" name="Text Box 21">
            <a:extLst>
              <a:ext uri="{FF2B5EF4-FFF2-40B4-BE49-F238E27FC236}">
                <a16:creationId xmlns:a16="http://schemas.microsoft.com/office/drawing/2014/main" id="{77813E75-DC92-41FB-B090-912369A9824D}"/>
              </a:ext>
            </a:extLst>
          </p:cNvPr>
          <p:cNvSpPr txBox="1">
            <a:spLocks noChangeArrowheads="1"/>
          </p:cNvSpPr>
          <p:nvPr/>
        </p:nvSpPr>
        <p:spPr bwMode="auto">
          <a:xfrm>
            <a:off x="3276600" y="5105400"/>
            <a:ext cx="100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Friction</a:t>
            </a:r>
          </a:p>
        </p:txBody>
      </p:sp>
      <p:sp>
        <p:nvSpPr>
          <p:cNvPr id="82953" name="Line 22">
            <a:extLst>
              <a:ext uri="{FF2B5EF4-FFF2-40B4-BE49-F238E27FC236}">
                <a16:creationId xmlns:a16="http://schemas.microsoft.com/office/drawing/2014/main" id="{57C45FAC-AFAC-433D-BCF2-FA05A7E70392}"/>
              </a:ext>
            </a:extLst>
          </p:cNvPr>
          <p:cNvSpPr>
            <a:spLocks noChangeShapeType="1"/>
          </p:cNvSpPr>
          <p:nvPr/>
        </p:nvSpPr>
        <p:spPr bwMode="auto">
          <a:xfrm flipV="1">
            <a:off x="5181600" y="3657600"/>
            <a:ext cx="0" cy="10668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3D43778-CBB5-4B55-BBF6-9FAB60330DAD}"/>
              </a:ext>
            </a:extLst>
          </p:cNvPr>
          <p:cNvSpPr>
            <a:spLocks noGrp="1" noChangeArrowheads="1"/>
          </p:cNvSpPr>
          <p:nvPr>
            <p:ph type="title"/>
          </p:nvPr>
        </p:nvSpPr>
        <p:spPr/>
        <p:txBody>
          <a:bodyPr/>
          <a:lstStyle/>
          <a:p>
            <a:pPr eaLnBrk="1" hangingPunct="1"/>
            <a:r>
              <a:rPr lang="en-US" altLang="en-US"/>
              <a:t>Atmospheric Pressure</a:t>
            </a:r>
          </a:p>
        </p:txBody>
      </p:sp>
      <p:sp>
        <p:nvSpPr>
          <p:cNvPr id="9219" name="Rectangle 3">
            <a:extLst>
              <a:ext uri="{FF2B5EF4-FFF2-40B4-BE49-F238E27FC236}">
                <a16:creationId xmlns:a16="http://schemas.microsoft.com/office/drawing/2014/main" id="{9E6E9528-6F70-4D44-BA53-2392A08DA559}"/>
              </a:ext>
            </a:extLst>
          </p:cNvPr>
          <p:cNvSpPr>
            <a:spLocks noGrp="1" noChangeArrowheads="1"/>
          </p:cNvSpPr>
          <p:nvPr>
            <p:ph type="body" idx="1"/>
          </p:nvPr>
        </p:nvSpPr>
        <p:spPr/>
        <p:txBody>
          <a:bodyPr/>
          <a:lstStyle/>
          <a:p>
            <a:pPr eaLnBrk="1" hangingPunct="1"/>
            <a:r>
              <a:rPr lang="en-US" altLang="en-US"/>
              <a:t>The nature of atmospheric pressure explains much, including:</a:t>
            </a:r>
          </a:p>
          <a:p>
            <a:pPr eaLnBrk="1" hangingPunct="1">
              <a:buFontTx/>
              <a:buNone/>
            </a:pPr>
            <a:r>
              <a:rPr lang="en-US" altLang="en-US"/>
              <a:t>		</a:t>
            </a:r>
            <a:r>
              <a:rPr lang="en-US" altLang="en-US" sz="2600"/>
              <a:t>1)  My exploding bag of chips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F088C4D3-5832-4C20-B8C5-E0CD3AB75B39}"/>
              </a:ext>
            </a:extLst>
          </p:cNvPr>
          <p:cNvSpPr>
            <a:spLocks noGrp="1" noChangeArrowheads="1"/>
          </p:cNvSpPr>
          <p:nvPr>
            <p:ph type="title"/>
          </p:nvPr>
        </p:nvSpPr>
        <p:spPr/>
        <p:txBody>
          <a:bodyPr/>
          <a:lstStyle/>
          <a:p>
            <a:pPr eaLnBrk="1" hangingPunct="1"/>
            <a:r>
              <a:rPr lang="en-US" altLang="en-US" sz="4000"/>
              <a:t>How the Wind Blows </a:t>
            </a:r>
            <a:br>
              <a:rPr lang="en-US" altLang="en-US" sz="4000"/>
            </a:br>
            <a:r>
              <a:rPr lang="en-US" altLang="en-US" sz="4000"/>
              <a:t>(The Lower Atmosphere Version)</a:t>
            </a:r>
          </a:p>
        </p:txBody>
      </p:sp>
      <p:sp>
        <p:nvSpPr>
          <p:cNvPr id="83971" name="Rectangle 3">
            <a:extLst>
              <a:ext uri="{FF2B5EF4-FFF2-40B4-BE49-F238E27FC236}">
                <a16:creationId xmlns:a16="http://schemas.microsoft.com/office/drawing/2014/main" id="{E6568201-5927-4E89-AA44-59757EFB6A39}"/>
              </a:ext>
            </a:extLst>
          </p:cNvPr>
          <p:cNvSpPr>
            <a:spLocks noGrp="1" noChangeArrowheads="1"/>
          </p:cNvSpPr>
          <p:nvPr>
            <p:ph type="body" idx="1"/>
          </p:nvPr>
        </p:nvSpPr>
        <p:spPr>
          <a:xfrm>
            <a:off x="457200" y="1600200"/>
            <a:ext cx="8534400" cy="4525963"/>
          </a:xfrm>
        </p:spPr>
        <p:txBody>
          <a:bodyPr/>
          <a:lstStyle/>
          <a:p>
            <a:pPr eaLnBrk="1" hangingPunct="1"/>
            <a:r>
              <a:rPr lang="en-US" altLang="en-US" sz="2800"/>
              <a:t>Now we have PGF, the Coriolis Force, </a:t>
            </a:r>
            <a:r>
              <a:rPr lang="en-US" altLang="en-US" sz="2800" u="sng"/>
              <a:t>and</a:t>
            </a:r>
            <a:r>
              <a:rPr lang="en-US" altLang="en-US" sz="2800"/>
              <a:t> friction:</a:t>
            </a:r>
          </a:p>
          <a:p>
            <a:pPr eaLnBrk="1" hangingPunct="1"/>
            <a:endParaRPr lang="en-US" altLang="en-US" sz="2800"/>
          </a:p>
          <a:p>
            <a:pPr eaLnBrk="1" hangingPunct="1"/>
            <a:endParaRPr lang="en-US" altLang="en-US" sz="2800"/>
          </a:p>
          <a:p>
            <a:pPr eaLnBrk="1" hangingPunct="1"/>
            <a:endParaRPr lang="en-US" altLang="en-US" sz="2800"/>
          </a:p>
          <a:p>
            <a:pPr eaLnBrk="1" hangingPunct="1"/>
            <a:endParaRPr lang="en-US" altLang="en-US" sz="2800"/>
          </a:p>
          <a:p>
            <a:pPr eaLnBrk="1" hangingPunct="1"/>
            <a:endParaRPr lang="en-US" altLang="en-US" sz="2800"/>
          </a:p>
          <a:p>
            <a:pPr eaLnBrk="1" hangingPunct="1"/>
            <a:endParaRPr lang="en-US" altLang="en-US" sz="2800"/>
          </a:p>
          <a:p>
            <a:pPr eaLnBrk="1" hangingPunct="1">
              <a:buFontTx/>
              <a:buNone/>
            </a:pPr>
            <a:endParaRPr lang="en-US" altLang="en-US" sz="2800"/>
          </a:p>
          <a:p>
            <a:pPr eaLnBrk="1" hangingPunct="1"/>
            <a:endParaRPr lang="en-US" altLang="en-US" sz="2800"/>
          </a:p>
          <a:p>
            <a:pPr eaLnBrk="1" hangingPunct="1"/>
            <a:r>
              <a:rPr lang="en-US" altLang="en-US" sz="2800"/>
              <a:t>Wind blows across isobars toward lower pressure</a:t>
            </a:r>
          </a:p>
        </p:txBody>
      </p:sp>
      <p:pic>
        <p:nvPicPr>
          <p:cNvPr id="83972" name="Picture 4" descr="Aguado_Figure_04_15a">
            <a:extLst>
              <a:ext uri="{FF2B5EF4-FFF2-40B4-BE49-F238E27FC236}">
                <a16:creationId xmlns:a16="http://schemas.microsoft.com/office/drawing/2014/main" id="{7145C164-7FE9-40F9-89BE-90ECDEBC0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286000"/>
            <a:ext cx="51339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Line 5">
            <a:extLst>
              <a:ext uri="{FF2B5EF4-FFF2-40B4-BE49-F238E27FC236}">
                <a16:creationId xmlns:a16="http://schemas.microsoft.com/office/drawing/2014/main" id="{33278E26-F7E3-493A-978A-388C03F8D058}"/>
              </a:ext>
            </a:extLst>
          </p:cNvPr>
          <p:cNvSpPr>
            <a:spLocks noChangeShapeType="1"/>
          </p:cNvSpPr>
          <p:nvPr/>
        </p:nvSpPr>
        <p:spPr bwMode="auto">
          <a:xfrm>
            <a:off x="5181600" y="4800600"/>
            <a:ext cx="838200" cy="9906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3974" name="Line 6">
            <a:extLst>
              <a:ext uri="{FF2B5EF4-FFF2-40B4-BE49-F238E27FC236}">
                <a16:creationId xmlns:a16="http://schemas.microsoft.com/office/drawing/2014/main" id="{22738DD1-8827-41DA-B5FC-8D55FBDFA2AF}"/>
              </a:ext>
            </a:extLst>
          </p:cNvPr>
          <p:cNvSpPr>
            <a:spLocks noChangeShapeType="1"/>
          </p:cNvSpPr>
          <p:nvPr/>
        </p:nvSpPr>
        <p:spPr bwMode="auto">
          <a:xfrm flipH="1">
            <a:off x="3810000" y="4800600"/>
            <a:ext cx="1295400" cy="9144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3975" name="Text Box 7">
            <a:extLst>
              <a:ext uri="{FF2B5EF4-FFF2-40B4-BE49-F238E27FC236}">
                <a16:creationId xmlns:a16="http://schemas.microsoft.com/office/drawing/2014/main" id="{8BD47F27-CEDC-4FB8-9757-88D9ED13155C}"/>
              </a:ext>
            </a:extLst>
          </p:cNvPr>
          <p:cNvSpPr txBox="1">
            <a:spLocks noChangeArrowheads="1"/>
          </p:cNvSpPr>
          <p:nvPr/>
        </p:nvSpPr>
        <p:spPr bwMode="auto">
          <a:xfrm>
            <a:off x="6019800" y="5105400"/>
            <a:ext cx="1006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Coriolis Force</a:t>
            </a:r>
          </a:p>
        </p:txBody>
      </p:sp>
      <p:sp>
        <p:nvSpPr>
          <p:cNvPr id="83976" name="Text Box 8">
            <a:extLst>
              <a:ext uri="{FF2B5EF4-FFF2-40B4-BE49-F238E27FC236}">
                <a16:creationId xmlns:a16="http://schemas.microsoft.com/office/drawing/2014/main" id="{D3D5690F-9F1D-4424-B5AE-ED9D288A9257}"/>
              </a:ext>
            </a:extLst>
          </p:cNvPr>
          <p:cNvSpPr txBox="1">
            <a:spLocks noChangeArrowheads="1"/>
          </p:cNvSpPr>
          <p:nvPr/>
        </p:nvSpPr>
        <p:spPr bwMode="auto">
          <a:xfrm>
            <a:off x="3276600" y="5105400"/>
            <a:ext cx="100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Friction</a:t>
            </a:r>
          </a:p>
        </p:txBody>
      </p:sp>
      <p:sp>
        <p:nvSpPr>
          <p:cNvPr id="83977" name="Line 9">
            <a:extLst>
              <a:ext uri="{FF2B5EF4-FFF2-40B4-BE49-F238E27FC236}">
                <a16:creationId xmlns:a16="http://schemas.microsoft.com/office/drawing/2014/main" id="{51D9E0F3-49CC-4D5D-AE39-4095E334D77D}"/>
              </a:ext>
            </a:extLst>
          </p:cNvPr>
          <p:cNvSpPr>
            <a:spLocks noChangeShapeType="1"/>
          </p:cNvSpPr>
          <p:nvPr/>
        </p:nvSpPr>
        <p:spPr bwMode="auto">
          <a:xfrm flipV="1">
            <a:off x="5181600" y="3657600"/>
            <a:ext cx="0" cy="10668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55BEFFBB-CDC8-4C60-A1EF-E71608645D3F}"/>
              </a:ext>
            </a:extLst>
          </p:cNvPr>
          <p:cNvSpPr>
            <a:spLocks noGrp="1" noChangeArrowheads="1"/>
          </p:cNvSpPr>
          <p:nvPr>
            <p:ph type="title"/>
          </p:nvPr>
        </p:nvSpPr>
        <p:spPr/>
        <p:txBody>
          <a:bodyPr/>
          <a:lstStyle/>
          <a:p>
            <a:pPr eaLnBrk="1" hangingPunct="1"/>
            <a:r>
              <a:rPr lang="en-US" altLang="en-US" sz="4000"/>
              <a:t>How the Wind Blows </a:t>
            </a:r>
            <a:br>
              <a:rPr lang="en-US" altLang="en-US" sz="4000"/>
            </a:br>
            <a:r>
              <a:rPr lang="en-US" altLang="en-US" sz="4000"/>
              <a:t>(The Lower Atmosphere Version)</a:t>
            </a:r>
          </a:p>
        </p:txBody>
      </p:sp>
      <p:pic>
        <p:nvPicPr>
          <p:cNvPr id="84995" name="Picture 4" descr="Aguado_Figure_04_19">
            <a:extLst>
              <a:ext uri="{FF2B5EF4-FFF2-40B4-BE49-F238E27FC236}">
                <a16:creationId xmlns:a16="http://schemas.microsoft.com/office/drawing/2014/main" id="{318CAB34-C787-4E7F-91AB-AA93BECE74BF}"/>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43000" y="1600200"/>
            <a:ext cx="6934200" cy="4827588"/>
          </a:xfrm>
          <a:noFill/>
        </p:spPr>
      </p:pic>
      <p:sp>
        <p:nvSpPr>
          <p:cNvPr id="84996" name="Text Box 5">
            <a:extLst>
              <a:ext uri="{FF2B5EF4-FFF2-40B4-BE49-F238E27FC236}">
                <a16:creationId xmlns:a16="http://schemas.microsoft.com/office/drawing/2014/main" id="{28F1F948-7831-47F9-8E4A-952D311C1CF2}"/>
              </a:ext>
            </a:extLst>
          </p:cNvPr>
          <p:cNvSpPr txBox="1">
            <a:spLocks noChangeArrowheads="1"/>
          </p:cNvSpPr>
          <p:nvPr/>
        </p:nvSpPr>
        <p:spPr bwMode="auto">
          <a:xfrm>
            <a:off x="3200400" y="6491288"/>
            <a:ext cx="2835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t>Surface SLP and winds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36B98DFF-06CC-4BBC-B05D-610FF24A55D3}"/>
              </a:ext>
            </a:extLst>
          </p:cNvPr>
          <p:cNvSpPr>
            <a:spLocks noGrp="1" noChangeArrowheads="1"/>
          </p:cNvSpPr>
          <p:nvPr>
            <p:ph type="title"/>
          </p:nvPr>
        </p:nvSpPr>
        <p:spPr/>
        <p:txBody>
          <a:bodyPr/>
          <a:lstStyle/>
          <a:p>
            <a:pPr eaLnBrk="1" hangingPunct="1"/>
            <a:r>
              <a:rPr lang="en-US" altLang="en-US" sz="4000"/>
              <a:t>Upper vs. Lower Atmospheric Winds</a:t>
            </a:r>
          </a:p>
        </p:txBody>
      </p:sp>
      <p:pic>
        <p:nvPicPr>
          <p:cNvPr id="86019" name="Picture 4" descr="Aguado_Figure_04_17">
            <a:extLst>
              <a:ext uri="{FF2B5EF4-FFF2-40B4-BE49-F238E27FC236}">
                <a16:creationId xmlns:a16="http://schemas.microsoft.com/office/drawing/2014/main" id="{979F1DC0-1925-43CC-956F-A11140A669E1}"/>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81200" y="1447800"/>
            <a:ext cx="5257800" cy="5410200"/>
          </a:xfr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2A415D33-502B-438E-9239-1DD95D102284}"/>
              </a:ext>
            </a:extLst>
          </p:cNvPr>
          <p:cNvSpPr>
            <a:spLocks noGrp="1" noChangeArrowheads="1"/>
          </p:cNvSpPr>
          <p:nvPr>
            <p:ph type="title"/>
          </p:nvPr>
        </p:nvSpPr>
        <p:spPr/>
        <p:txBody>
          <a:bodyPr/>
          <a:lstStyle/>
          <a:p>
            <a:pPr eaLnBrk="1" hangingPunct="1"/>
            <a:r>
              <a:rPr lang="en-US" altLang="en-US" sz="4000"/>
              <a:t>Upper vs. Lower Atmospheric Winds</a:t>
            </a:r>
          </a:p>
        </p:txBody>
      </p:sp>
      <p:pic>
        <p:nvPicPr>
          <p:cNvPr id="87043" name="Picture 4" descr="Aguado_Figure_04_16">
            <a:extLst>
              <a:ext uri="{FF2B5EF4-FFF2-40B4-BE49-F238E27FC236}">
                <a16:creationId xmlns:a16="http://schemas.microsoft.com/office/drawing/2014/main" id="{ACD6DF63-750D-4AF1-B7F4-A65786826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00200"/>
            <a:ext cx="5105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31F7F91A-F35D-4D72-8FC3-8CF33DDBCEB7}"/>
              </a:ext>
            </a:extLst>
          </p:cNvPr>
          <p:cNvSpPr>
            <a:spLocks noGrp="1" noChangeArrowheads="1"/>
          </p:cNvSpPr>
          <p:nvPr>
            <p:ph type="title"/>
          </p:nvPr>
        </p:nvSpPr>
        <p:spPr/>
        <p:txBody>
          <a:bodyPr/>
          <a:lstStyle/>
          <a:p>
            <a:pPr eaLnBrk="1" hangingPunct="1"/>
            <a:r>
              <a:rPr lang="en-US" altLang="en-US"/>
              <a:t>Cyclostrophic Balance</a:t>
            </a:r>
          </a:p>
        </p:txBody>
      </p:sp>
      <p:sp>
        <p:nvSpPr>
          <p:cNvPr id="88067" name="Rectangle 3">
            <a:extLst>
              <a:ext uri="{FF2B5EF4-FFF2-40B4-BE49-F238E27FC236}">
                <a16:creationId xmlns:a16="http://schemas.microsoft.com/office/drawing/2014/main" id="{1F92873A-BCEB-4629-AFF8-66C22E430FFE}"/>
              </a:ext>
            </a:extLst>
          </p:cNvPr>
          <p:cNvSpPr>
            <a:spLocks noGrp="1" noChangeArrowheads="1"/>
          </p:cNvSpPr>
          <p:nvPr>
            <p:ph type="body" idx="1"/>
          </p:nvPr>
        </p:nvSpPr>
        <p:spPr/>
        <p:txBody>
          <a:bodyPr/>
          <a:lstStyle/>
          <a:p>
            <a:pPr eaLnBrk="1" hangingPunct="1"/>
            <a:r>
              <a:rPr lang="en-US" altLang="en-US"/>
              <a:t>Wind field achieves a balance between the centrifugal force and the PGF</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4E5ED206-0686-4EFE-90CB-B78C385A0E7E}"/>
              </a:ext>
            </a:extLst>
          </p:cNvPr>
          <p:cNvSpPr>
            <a:spLocks noGrp="1" noChangeArrowheads="1"/>
          </p:cNvSpPr>
          <p:nvPr>
            <p:ph type="title"/>
          </p:nvPr>
        </p:nvSpPr>
        <p:spPr/>
        <p:txBody>
          <a:bodyPr/>
          <a:lstStyle/>
          <a:p>
            <a:pPr eaLnBrk="1" hangingPunct="1"/>
            <a:r>
              <a:rPr lang="en-US" altLang="en-US"/>
              <a:t>Cyclostrophic Balance</a:t>
            </a:r>
          </a:p>
        </p:txBody>
      </p:sp>
      <p:sp>
        <p:nvSpPr>
          <p:cNvPr id="89091" name="Rectangle 3">
            <a:extLst>
              <a:ext uri="{FF2B5EF4-FFF2-40B4-BE49-F238E27FC236}">
                <a16:creationId xmlns:a16="http://schemas.microsoft.com/office/drawing/2014/main" id="{157D030A-66F6-4B7E-A938-BD22D799458D}"/>
              </a:ext>
            </a:extLst>
          </p:cNvPr>
          <p:cNvSpPr>
            <a:spLocks noGrp="1" noChangeArrowheads="1"/>
          </p:cNvSpPr>
          <p:nvPr>
            <p:ph type="body" idx="1"/>
          </p:nvPr>
        </p:nvSpPr>
        <p:spPr/>
        <p:txBody>
          <a:bodyPr/>
          <a:lstStyle/>
          <a:p>
            <a:pPr eaLnBrk="1" hangingPunct="1"/>
            <a:r>
              <a:rPr lang="en-US" altLang="en-US"/>
              <a:t>Wind field achieves a balance between the centrifugal force and the PGF</a:t>
            </a:r>
          </a:p>
          <a:p>
            <a:pPr eaLnBrk="1" hangingPunct="1"/>
            <a:r>
              <a:rPr lang="en-US" altLang="en-US"/>
              <a:t>This occurs on short time scales (tornadoes) before the Coriolis Force can act (think draining bathtub drains…)</a:t>
            </a:r>
          </a:p>
        </p:txBody>
      </p:sp>
      <p:pic>
        <p:nvPicPr>
          <p:cNvPr id="89092" name="Picture 4" descr="Aguado_Figure_04_17b">
            <a:extLst>
              <a:ext uri="{FF2B5EF4-FFF2-40B4-BE49-F238E27FC236}">
                <a16:creationId xmlns:a16="http://schemas.microsoft.com/office/drawing/2014/main" id="{BE5E8215-A402-49A6-A889-B7DDEC11D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9200"/>
          <a:stretch>
            <a:fillRect/>
          </a:stretch>
        </p:blipFill>
        <p:spPr bwMode="auto">
          <a:xfrm>
            <a:off x="3124200" y="4343400"/>
            <a:ext cx="2894013"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Line 5">
            <a:extLst>
              <a:ext uri="{FF2B5EF4-FFF2-40B4-BE49-F238E27FC236}">
                <a16:creationId xmlns:a16="http://schemas.microsoft.com/office/drawing/2014/main" id="{89A19B0B-935B-412A-A627-560FA11E45BA}"/>
              </a:ext>
            </a:extLst>
          </p:cNvPr>
          <p:cNvSpPr>
            <a:spLocks noChangeShapeType="1"/>
          </p:cNvSpPr>
          <p:nvPr/>
        </p:nvSpPr>
        <p:spPr bwMode="auto">
          <a:xfrm flipV="1">
            <a:off x="5486400" y="5334000"/>
            <a:ext cx="762000" cy="762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9094" name="Line 6">
            <a:extLst>
              <a:ext uri="{FF2B5EF4-FFF2-40B4-BE49-F238E27FC236}">
                <a16:creationId xmlns:a16="http://schemas.microsoft.com/office/drawing/2014/main" id="{8AADF992-C678-4BFF-AF3C-4E1B7B4A0AC5}"/>
              </a:ext>
            </a:extLst>
          </p:cNvPr>
          <p:cNvSpPr>
            <a:spLocks noChangeShapeType="1"/>
          </p:cNvSpPr>
          <p:nvPr/>
        </p:nvSpPr>
        <p:spPr bwMode="auto">
          <a:xfrm flipH="1">
            <a:off x="4724400" y="5410200"/>
            <a:ext cx="762000" cy="762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9095" name="Text Box 7">
            <a:extLst>
              <a:ext uri="{FF2B5EF4-FFF2-40B4-BE49-F238E27FC236}">
                <a16:creationId xmlns:a16="http://schemas.microsoft.com/office/drawing/2014/main" id="{11957FD7-CA4A-41D5-AF37-7C0D5277DAB8}"/>
              </a:ext>
            </a:extLst>
          </p:cNvPr>
          <p:cNvSpPr txBox="1">
            <a:spLocks noChangeArrowheads="1"/>
          </p:cNvSpPr>
          <p:nvPr/>
        </p:nvSpPr>
        <p:spPr bwMode="auto">
          <a:xfrm>
            <a:off x="5638800" y="4724400"/>
            <a:ext cx="1311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Centrifugal</a:t>
            </a:r>
          </a:p>
          <a:p>
            <a:pPr eaLnBrk="1" hangingPunct="1"/>
            <a:r>
              <a:rPr lang="en-US" altLang="en-US"/>
              <a:t>force</a:t>
            </a:r>
          </a:p>
        </p:txBody>
      </p:sp>
      <p:sp>
        <p:nvSpPr>
          <p:cNvPr id="89096" name="Text Box 8">
            <a:extLst>
              <a:ext uri="{FF2B5EF4-FFF2-40B4-BE49-F238E27FC236}">
                <a16:creationId xmlns:a16="http://schemas.microsoft.com/office/drawing/2014/main" id="{7F95F46A-EAA7-4447-8349-86709AF596B1}"/>
              </a:ext>
            </a:extLst>
          </p:cNvPr>
          <p:cNvSpPr txBox="1">
            <a:spLocks noChangeArrowheads="1"/>
          </p:cNvSpPr>
          <p:nvPr/>
        </p:nvSpPr>
        <p:spPr bwMode="auto">
          <a:xfrm>
            <a:off x="4495800" y="51054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PGF</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F60D9583-4671-4569-BE88-C7AEDBE62DA6}"/>
              </a:ext>
            </a:extLst>
          </p:cNvPr>
          <p:cNvSpPr>
            <a:spLocks noGrp="1" noChangeArrowheads="1"/>
          </p:cNvSpPr>
          <p:nvPr>
            <p:ph type="title"/>
          </p:nvPr>
        </p:nvSpPr>
        <p:spPr/>
        <p:txBody>
          <a:bodyPr/>
          <a:lstStyle/>
          <a:p>
            <a:pPr eaLnBrk="1" hangingPunct="1"/>
            <a:r>
              <a:rPr lang="en-US" altLang="en-US"/>
              <a:t>Measuring Wind</a:t>
            </a:r>
          </a:p>
        </p:txBody>
      </p:sp>
      <p:sp>
        <p:nvSpPr>
          <p:cNvPr id="90115" name="Rectangle 3">
            <a:extLst>
              <a:ext uri="{FF2B5EF4-FFF2-40B4-BE49-F238E27FC236}">
                <a16:creationId xmlns:a16="http://schemas.microsoft.com/office/drawing/2014/main" id="{30B34C8F-0B74-43F4-BB3F-206350F98E25}"/>
              </a:ext>
            </a:extLst>
          </p:cNvPr>
          <p:cNvSpPr>
            <a:spLocks noGrp="1" noChangeArrowheads="1"/>
          </p:cNvSpPr>
          <p:nvPr>
            <p:ph type="body" idx="1"/>
          </p:nvPr>
        </p:nvSpPr>
        <p:spPr/>
        <p:txBody>
          <a:bodyPr/>
          <a:lstStyle/>
          <a:p>
            <a:pPr eaLnBrk="1" hangingPunct="1"/>
            <a:r>
              <a:rPr lang="en-US" altLang="en-US"/>
              <a:t>Both wind speed and direction are measured</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5926C6DE-0DEB-4AD2-B574-F0F816D95C50}"/>
              </a:ext>
            </a:extLst>
          </p:cNvPr>
          <p:cNvSpPr>
            <a:spLocks noGrp="1" noChangeArrowheads="1"/>
          </p:cNvSpPr>
          <p:nvPr>
            <p:ph type="title"/>
          </p:nvPr>
        </p:nvSpPr>
        <p:spPr/>
        <p:txBody>
          <a:bodyPr/>
          <a:lstStyle/>
          <a:p>
            <a:pPr eaLnBrk="1" hangingPunct="1"/>
            <a:r>
              <a:rPr lang="en-US" altLang="en-US"/>
              <a:t>Measuring Wind</a:t>
            </a:r>
          </a:p>
        </p:txBody>
      </p:sp>
      <p:sp>
        <p:nvSpPr>
          <p:cNvPr id="91139" name="Rectangle 3">
            <a:extLst>
              <a:ext uri="{FF2B5EF4-FFF2-40B4-BE49-F238E27FC236}">
                <a16:creationId xmlns:a16="http://schemas.microsoft.com/office/drawing/2014/main" id="{5B8B8C1A-915A-41E5-A6D7-9094CC5747AE}"/>
              </a:ext>
            </a:extLst>
          </p:cNvPr>
          <p:cNvSpPr>
            <a:spLocks noGrp="1" noChangeArrowheads="1"/>
          </p:cNvSpPr>
          <p:nvPr>
            <p:ph type="body" idx="1"/>
          </p:nvPr>
        </p:nvSpPr>
        <p:spPr/>
        <p:txBody>
          <a:bodyPr/>
          <a:lstStyle/>
          <a:p>
            <a:pPr eaLnBrk="1" hangingPunct="1"/>
            <a:r>
              <a:rPr lang="en-US" altLang="en-US"/>
              <a:t>Both wind speed and direction are measured</a:t>
            </a:r>
          </a:p>
          <a:p>
            <a:pPr eaLnBrk="1" hangingPunct="1">
              <a:buFontTx/>
              <a:buNone/>
            </a:pPr>
            <a:r>
              <a:rPr lang="en-US" altLang="en-US"/>
              <a:t>        </a:t>
            </a:r>
            <a:r>
              <a:rPr lang="en-US" altLang="en-US" sz="2800"/>
              <a:t>direction:  measured as the direction </a:t>
            </a:r>
          </a:p>
          <a:p>
            <a:pPr eaLnBrk="1" hangingPunct="1">
              <a:buFontTx/>
              <a:buNone/>
            </a:pPr>
            <a:r>
              <a:rPr lang="en-US" altLang="en-US" sz="2800"/>
              <a:t>                          where the wind blows </a:t>
            </a:r>
            <a:r>
              <a:rPr lang="en-US" altLang="en-US" sz="2800" b="1"/>
              <a:t>from</a:t>
            </a:r>
            <a:r>
              <a:rPr lang="en-US" altLang="en-US" sz="2800"/>
              <a:t> </a:t>
            </a:r>
          </a:p>
          <a:p>
            <a:pPr eaLnBrk="1" hangingPunct="1">
              <a:buFontTx/>
              <a:buNone/>
            </a:pPr>
            <a:r>
              <a:rPr lang="en-US" altLang="en-US" sz="2800"/>
              <a:t>                          in degrees clockwise from North </a:t>
            </a:r>
          </a:p>
          <a:p>
            <a:pPr eaLnBrk="1" hangingPunct="1">
              <a:buFontTx/>
              <a:buNone/>
            </a:pPr>
            <a:endParaRPr lang="en-US" altLang="en-US" sz="2800"/>
          </a:p>
          <a:p>
            <a:pPr eaLnBrk="1" hangingPunct="1">
              <a:buFontTx/>
              <a:buNone/>
            </a:pPr>
            <a:endParaRPr lang="en-US" altLang="en-US" sz="2000" baseline="3000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4" descr="Aguado_Figure_04_23">
            <a:extLst>
              <a:ext uri="{FF2B5EF4-FFF2-40B4-BE49-F238E27FC236}">
                <a16:creationId xmlns:a16="http://schemas.microsoft.com/office/drawing/2014/main" id="{071D9DC2-5F7C-4429-8E62-3A84A90F26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86200"/>
            <a:ext cx="27432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Rectangle 2">
            <a:extLst>
              <a:ext uri="{FF2B5EF4-FFF2-40B4-BE49-F238E27FC236}">
                <a16:creationId xmlns:a16="http://schemas.microsoft.com/office/drawing/2014/main" id="{B6833E0E-3320-4D84-BA76-C3C3A18C8E2C}"/>
              </a:ext>
            </a:extLst>
          </p:cNvPr>
          <p:cNvSpPr>
            <a:spLocks noGrp="1" noChangeArrowheads="1"/>
          </p:cNvSpPr>
          <p:nvPr>
            <p:ph type="title"/>
          </p:nvPr>
        </p:nvSpPr>
        <p:spPr/>
        <p:txBody>
          <a:bodyPr/>
          <a:lstStyle/>
          <a:p>
            <a:pPr eaLnBrk="1" hangingPunct="1"/>
            <a:r>
              <a:rPr lang="en-US" altLang="en-US"/>
              <a:t>Measuring Wind</a:t>
            </a:r>
          </a:p>
        </p:txBody>
      </p:sp>
      <p:sp>
        <p:nvSpPr>
          <p:cNvPr id="92164" name="Rectangle 3">
            <a:extLst>
              <a:ext uri="{FF2B5EF4-FFF2-40B4-BE49-F238E27FC236}">
                <a16:creationId xmlns:a16="http://schemas.microsoft.com/office/drawing/2014/main" id="{BB5CA48C-3C0E-41DA-AAD6-ACAD2DB505B6}"/>
              </a:ext>
            </a:extLst>
          </p:cNvPr>
          <p:cNvSpPr>
            <a:spLocks noGrp="1" noChangeArrowheads="1"/>
          </p:cNvSpPr>
          <p:nvPr>
            <p:ph type="body" idx="1"/>
          </p:nvPr>
        </p:nvSpPr>
        <p:spPr/>
        <p:txBody>
          <a:bodyPr/>
          <a:lstStyle/>
          <a:p>
            <a:pPr eaLnBrk="1" hangingPunct="1"/>
            <a:r>
              <a:rPr lang="en-US" altLang="en-US"/>
              <a:t>Both wind speed and direction are measured</a:t>
            </a:r>
          </a:p>
          <a:p>
            <a:pPr eaLnBrk="1" hangingPunct="1">
              <a:buFontTx/>
              <a:buNone/>
            </a:pPr>
            <a:r>
              <a:rPr lang="en-US" altLang="en-US"/>
              <a:t>        </a:t>
            </a:r>
            <a:r>
              <a:rPr lang="en-US" altLang="en-US" sz="2800"/>
              <a:t>direction:  measured as the direction </a:t>
            </a:r>
          </a:p>
          <a:p>
            <a:pPr eaLnBrk="1" hangingPunct="1">
              <a:buFontTx/>
              <a:buNone/>
            </a:pPr>
            <a:r>
              <a:rPr lang="en-US" altLang="en-US" sz="2800"/>
              <a:t>                          where the wind blows </a:t>
            </a:r>
            <a:r>
              <a:rPr lang="en-US" altLang="en-US" sz="2800" b="1"/>
              <a:t>from</a:t>
            </a:r>
            <a:r>
              <a:rPr lang="en-US" altLang="en-US" sz="2800"/>
              <a:t> </a:t>
            </a:r>
          </a:p>
          <a:p>
            <a:pPr eaLnBrk="1" hangingPunct="1">
              <a:buFontTx/>
              <a:buNone/>
            </a:pPr>
            <a:r>
              <a:rPr lang="en-US" altLang="en-US" sz="2800"/>
              <a:t>                          in degrees clockwise from North </a:t>
            </a:r>
          </a:p>
          <a:p>
            <a:pPr eaLnBrk="1" hangingPunct="1">
              <a:buFontTx/>
              <a:buNone/>
            </a:pPr>
            <a:endParaRPr lang="en-US" altLang="en-US" sz="2800"/>
          </a:p>
          <a:p>
            <a:pPr eaLnBrk="1" hangingPunct="1">
              <a:buFontTx/>
              <a:buNone/>
            </a:pPr>
            <a:r>
              <a:rPr lang="en-US" altLang="en-US"/>
              <a:t>                                    </a:t>
            </a:r>
            <a:r>
              <a:rPr lang="en-US" altLang="en-US" sz="2800"/>
              <a:t>- wind is 30 knots at   </a:t>
            </a:r>
          </a:p>
          <a:p>
            <a:pPr eaLnBrk="1" hangingPunct="1">
              <a:buFontTx/>
              <a:buNone/>
            </a:pPr>
            <a:r>
              <a:rPr lang="en-US" altLang="en-US" sz="2800"/>
              <a:t>                                            60</a:t>
            </a:r>
            <a:r>
              <a:rPr lang="en-US" altLang="en-US" sz="2800" baseline="30000"/>
              <a:t>o</a:t>
            </a:r>
          </a:p>
          <a:p>
            <a:pPr eaLnBrk="1" hangingPunct="1">
              <a:buFontTx/>
              <a:buNone/>
            </a:pPr>
            <a:endParaRPr lang="en-US" altLang="en-US" sz="2800" baseline="30000"/>
          </a:p>
        </p:txBody>
      </p:sp>
      <p:sp>
        <p:nvSpPr>
          <p:cNvPr id="92165" name="Line 5">
            <a:extLst>
              <a:ext uri="{FF2B5EF4-FFF2-40B4-BE49-F238E27FC236}">
                <a16:creationId xmlns:a16="http://schemas.microsoft.com/office/drawing/2014/main" id="{34BE3C56-4918-4923-8192-2E66909281C4}"/>
              </a:ext>
            </a:extLst>
          </p:cNvPr>
          <p:cNvSpPr>
            <a:spLocks noChangeShapeType="1"/>
          </p:cNvSpPr>
          <p:nvPr/>
        </p:nvSpPr>
        <p:spPr bwMode="auto">
          <a:xfrm flipH="1">
            <a:off x="1905000" y="4800600"/>
            <a:ext cx="762000" cy="5334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92166" name="Text Box 6">
            <a:extLst>
              <a:ext uri="{FF2B5EF4-FFF2-40B4-BE49-F238E27FC236}">
                <a16:creationId xmlns:a16="http://schemas.microsoft.com/office/drawing/2014/main" id="{37899709-57CB-4223-B7AE-28031E48E9A2}"/>
              </a:ext>
            </a:extLst>
          </p:cNvPr>
          <p:cNvSpPr txBox="1">
            <a:spLocks noChangeArrowheads="1"/>
          </p:cNvSpPr>
          <p:nvPr/>
        </p:nvSpPr>
        <p:spPr bwMode="auto">
          <a:xfrm rot="-2169491">
            <a:off x="1828800" y="4800600"/>
            <a:ext cx="854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t>30 knots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descr="Aguado_Figure_04_23">
            <a:extLst>
              <a:ext uri="{FF2B5EF4-FFF2-40B4-BE49-F238E27FC236}">
                <a16:creationId xmlns:a16="http://schemas.microsoft.com/office/drawing/2014/main" id="{765DD929-8D1B-48AF-AE57-E1D17BFD16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86200"/>
            <a:ext cx="27432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Rectangle 2">
            <a:extLst>
              <a:ext uri="{FF2B5EF4-FFF2-40B4-BE49-F238E27FC236}">
                <a16:creationId xmlns:a16="http://schemas.microsoft.com/office/drawing/2014/main" id="{7A323666-3FBB-4E0C-AB50-61977B32AFC8}"/>
              </a:ext>
            </a:extLst>
          </p:cNvPr>
          <p:cNvSpPr>
            <a:spLocks noGrp="1" noChangeArrowheads="1"/>
          </p:cNvSpPr>
          <p:nvPr>
            <p:ph type="title"/>
          </p:nvPr>
        </p:nvSpPr>
        <p:spPr/>
        <p:txBody>
          <a:bodyPr/>
          <a:lstStyle/>
          <a:p>
            <a:pPr eaLnBrk="1" hangingPunct="1"/>
            <a:r>
              <a:rPr lang="en-US" altLang="en-US"/>
              <a:t>Measuring Wind</a:t>
            </a:r>
          </a:p>
        </p:txBody>
      </p:sp>
      <p:sp>
        <p:nvSpPr>
          <p:cNvPr id="93188" name="Rectangle 3">
            <a:extLst>
              <a:ext uri="{FF2B5EF4-FFF2-40B4-BE49-F238E27FC236}">
                <a16:creationId xmlns:a16="http://schemas.microsoft.com/office/drawing/2014/main" id="{6593E9ED-75A8-4271-899A-975581ACD48E}"/>
              </a:ext>
            </a:extLst>
          </p:cNvPr>
          <p:cNvSpPr>
            <a:spLocks noGrp="1" noChangeArrowheads="1"/>
          </p:cNvSpPr>
          <p:nvPr>
            <p:ph type="body" idx="1"/>
          </p:nvPr>
        </p:nvSpPr>
        <p:spPr/>
        <p:txBody>
          <a:bodyPr/>
          <a:lstStyle/>
          <a:p>
            <a:pPr eaLnBrk="1" hangingPunct="1"/>
            <a:r>
              <a:rPr lang="en-US" altLang="en-US"/>
              <a:t>Both wind speed and direction are measured</a:t>
            </a:r>
          </a:p>
          <a:p>
            <a:pPr eaLnBrk="1" hangingPunct="1">
              <a:buFontTx/>
              <a:buNone/>
            </a:pPr>
            <a:r>
              <a:rPr lang="en-US" altLang="en-US"/>
              <a:t>        </a:t>
            </a:r>
            <a:r>
              <a:rPr lang="en-US" altLang="en-US" sz="2800"/>
              <a:t>direction:  measured as the direction </a:t>
            </a:r>
          </a:p>
          <a:p>
            <a:pPr eaLnBrk="1" hangingPunct="1">
              <a:buFontTx/>
              <a:buNone/>
            </a:pPr>
            <a:r>
              <a:rPr lang="en-US" altLang="en-US" sz="2800"/>
              <a:t>                          where the wind blows </a:t>
            </a:r>
            <a:r>
              <a:rPr lang="en-US" altLang="en-US" sz="2800" b="1"/>
              <a:t>from</a:t>
            </a:r>
            <a:r>
              <a:rPr lang="en-US" altLang="en-US" sz="2800"/>
              <a:t> </a:t>
            </a:r>
          </a:p>
          <a:p>
            <a:pPr eaLnBrk="1" hangingPunct="1">
              <a:buFontTx/>
              <a:buNone/>
            </a:pPr>
            <a:r>
              <a:rPr lang="en-US" altLang="en-US" sz="2800"/>
              <a:t>                          in degrees clockwise from North </a:t>
            </a:r>
          </a:p>
          <a:p>
            <a:pPr eaLnBrk="1" hangingPunct="1">
              <a:buFontTx/>
              <a:buNone/>
            </a:pPr>
            <a:endParaRPr lang="en-US" altLang="en-US" sz="2800"/>
          </a:p>
          <a:p>
            <a:pPr eaLnBrk="1" hangingPunct="1">
              <a:buFontTx/>
              <a:buNone/>
            </a:pPr>
            <a:r>
              <a:rPr lang="en-US" altLang="en-US"/>
              <a:t>                                    </a:t>
            </a:r>
            <a:r>
              <a:rPr lang="en-US" altLang="en-US" sz="2800"/>
              <a:t>- wind is 30 knots at   </a:t>
            </a:r>
          </a:p>
          <a:p>
            <a:pPr eaLnBrk="1" hangingPunct="1">
              <a:buFontTx/>
              <a:buNone/>
            </a:pPr>
            <a:r>
              <a:rPr lang="en-US" altLang="en-US" sz="2800"/>
              <a:t>                                            60</a:t>
            </a:r>
            <a:r>
              <a:rPr lang="en-US" altLang="en-US" sz="2800" baseline="30000"/>
              <a:t>o</a:t>
            </a:r>
          </a:p>
          <a:p>
            <a:pPr eaLnBrk="1" hangingPunct="1">
              <a:buFontTx/>
              <a:buNone/>
            </a:pPr>
            <a:endParaRPr lang="en-US" altLang="en-US" sz="2800" baseline="30000"/>
          </a:p>
          <a:p>
            <a:pPr eaLnBrk="1" hangingPunct="1">
              <a:buFontTx/>
              <a:buNone/>
            </a:pPr>
            <a:r>
              <a:rPr lang="en-US" altLang="en-US" baseline="30000"/>
              <a:t>                                        </a:t>
            </a:r>
            <a:r>
              <a:rPr lang="en-US" altLang="en-US" sz="2000"/>
              <a:t>     mph = 1.15 * knots (30 knots = 34.5 mph)</a:t>
            </a:r>
            <a:endParaRPr lang="en-US" altLang="en-US" sz="2000" baseline="30000"/>
          </a:p>
        </p:txBody>
      </p:sp>
      <p:sp>
        <p:nvSpPr>
          <p:cNvPr id="93189" name="Line 5">
            <a:extLst>
              <a:ext uri="{FF2B5EF4-FFF2-40B4-BE49-F238E27FC236}">
                <a16:creationId xmlns:a16="http://schemas.microsoft.com/office/drawing/2014/main" id="{63A666C7-5A26-44EA-8058-C82D48837852}"/>
              </a:ext>
            </a:extLst>
          </p:cNvPr>
          <p:cNvSpPr>
            <a:spLocks noChangeShapeType="1"/>
          </p:cNvSpPr>
          <p:nvPr/>
        </p:nvSpPr>
        <p:spPr bwMode="auto">
          <a:xfrm flipH="1">
            <a:off x="1905000" y="4800600"/>
            <a:ext cx="762000" cy="5334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93190" name="Text Box 6">
            <a:extLst>
              <a:ext uri="{FF2B5EF4-FFF2-40B4-BE49-F238E27FC236}">
                <a16:creationId xmlns:a16="http://schemas.microsoft.com/office/drawing/2014/main" id="{9E1653A9-7C3A-4325-AF0F-C334A07D381B}"/>
              </a:ext>
            </a:extLst>
          </p:cNvPr>
          <p:cNvSpPr txBox="1">
            <a:spLocks noChangeArrowheads="1"/>
          </p:cNvSpPr>
          <p:nvPr/>
        </p:nvSpPr>
        <p:spPr bwMode="auto">
          <a:xfrm rot="-2169491">
            <a:off x="1828800" y="4800600"/>
            <a:ext cx="854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t>30 knots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9DA20F5-D130-4FBB-B1FF-1C6B4A60FAF0}"/>
              </a:ext>
            </a:extLst>
          </p:cNvPr>
          <p:cNvSpPr>
            <a:spLocks noGrp="1" noChangeArrowheads="1"/>
          </p:cNvSpPr>
          <p:nvPr>
            <p:ph type="title"/>
          </p:nvPr>
        </p:nvSpPr>
        <p:spPr/>
        <p:txBody>
          <a:bodyPr/>
          <a:lstStyle/>
          <a:p>
            <a:pPr eaLnBrk="1" hangingPunct="1"/>
            <a:r>
              <a:rPr lang="en-US" altLang="en-US"/>
              <a:t>Atmospheric Pressure</a:t>
            </a:r>
          </a:p>
        </p:txBody>
      </p:sp>
      <p:sp>
        <p:nvSpPr>
          <p:cNvPr id="10243" name="Rectangle 3">
            <a:extLst>
              <a:ext uri="{FF2B5EF4-FFF2-40B4-BE49-F238E27FC236}">
                <a16:creationId xmlns:a16="http://schemas.microsoft.com/office/drawing/2014/main" id="{395DC019-5C24-4AAC-BB1F-80193CBFACC1}"/>
              </a:ext>
            </a:extLst>
          </p:cNvPr>
          <p:cNvSpPr>
            <a:spLocks noGrp="1" noChangeArrowheads="1"/>
          </p:cNvSpPr>
          <p:nvPr>
            <p:ph type="body" idx="1"/>
          </p:nvPr>
        </p:nvSpPr>
        <p:spPr/>
        <p:txBody>
          <a:bodyPr/>
          <a:lstStyle/>
          <a:p>
            <a:pPr eaLnBrk="1" hangingPunct="1"/>
            <a:r>
              <a:rPr lang="en-US" altLang="en-US"/>
              <a:t>The nature of atmospheric pressure explains much, including:</a:t>
            </a:r>
          </a:p>
          <a:p>
            <a:pPr eaLnBrk="1" hangingPunct="1">
              <a:buFontTx/>
              <a:buNone/>
            </a:pPr>
            <a:r>
              <a:rPr lang="en-US" altLang="en-US"/>
              <a:t>		</a:t>
            </a:r>
            <a:r>
              <a:rPr lang="en-US" altLang="en-US" sz="2600"/>
              <a:t>1)  My exploding bag of chips</a:t>
            </a:r>
          </a:p>
          <a:p>
            <a:pPr eaLnBrk="1" hangingPunct="1">
              <a:buFontTx/>
              <a:buNone/>
            </a:pPr>
            <a:r>
              <a:rPr lang="en-US" altLang="en-US" sz="2600"/>
              <a:t>		2)  The gravity-defying upside-down cup of </a:t>
            </a:r>
          </a:p>
          <a:p>
            <a:pPr eaLnBrk="1" hangingPunct="1">
              <a:buFontTx/>
              <a:buNone/>
            </a:pPr>
            <a:r>
              <a:rPr lang="en-US" altLang="en-US" sz="2600"/>
              <a:t>               water (and the straw trick)</a:t>
            </a:r>
          </a:p>
          <a:p>
            <a:pPr eaLnBrk="1" hangingPunct="1">
              <a:buFontTx/>
              <a:buNone/>
            </a:pPr>
            <a:endParaRPr lang="en-US" altLang="en-US" sz="26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23BE32C1-64CD-4649-8F54-CB3223854BC8}"/>
              </a:ext>
            </a:extLst>
          </p:cNvPr>
          <p:cNvSpPr>
            <a:spLocks noGrp="1" noChangeArrowheads="1"/>
          </p:cNvSpPr>
          <p:nvPr>
            <p:ph type="title"/>
          </p:nvPr>
        </p:nvSpPr>
        <p:spPr/>
        <p:txBody>
          <a:bodyPr/>
          <a:lstStyle/>
          <a:p>
            <a:pPr eaLnBrk="1" hangingPunct="1"/>
            <a:r>
              <a:rPr lang="en-US" altLang="en-US"/>
              <a:t>Measuring Wind</a:t>
            </a:r>
          </a:p>
        </p:txBody>
      </p:sp>
      <p:sp>
        <p:nvSpPr>
          <p:cNvPr id="94211" name="Rectangle 3">
            <a:extLst>
              <a:ext uri="{FF2B5EF4-FFF2-40B4-BE49-F238E27FC236}">
                <a16:creationId xmlns:a16="http://schemas.microsoft.com/office/drawing/2014/main" id="{6515EDBC-F471-4D95-B610-C8317D2802E0}"/>
              </a:ext>
            </a:extLst>
          </p:cNvPr>
          <p:cNvSpPr>
            <a:spLocks noGrp="1" noChangeArrowheads="1"/>
          </p:cNvSpPr>
          <p:nvPr>
            <p:ph type="body" idx="1"/>
          </p:nvPr>
        </p:nvSpPr>
        <p:spPr/>
        <p:txBody>
          <a:bodyPr/>
          <a:lstStyle/>
          <a:p>
            <a:pPr eaLnBrk="1" hangingPunct="1"/>
            <a:r>
              <a:rPr lang="en-US" altLang="en-US" sz="2800" b="1"/>
              <a:t>Wind vane</a:t>
            </a:r>
            <a:r>
              <a:rPr lang="en-US" altLang="en-US" sz="2800"/>
              <a:t> – measures wind direction only</a:t>
            </a:r>
          </a:p>
          <a:p>
            <a:pPr eaLnBrk="1" hangingPunct="1"/>
            <a:endParaRPr lang="en-US" altLang="en-US" sz="2800"/>
          </a:p>
          <a:p>
            <a:pPr eaLnBrk="1" hangingPunct="1"/>
            <a:endParaRPr lang="en-US" altLang="en-US" sz="2800"/>
          </a:p>
          <a:p>
            <a:pPr eaLnBrk="1" hangingPunct="1"/>
            <a:endParaRPr lang="en-US" altLang="en-US" sz="2800"/>
          </a:p>
          <a:p>
            <a:pPr eaLnBrk="1" hangingPunct="1"/>
            <a:endParaRPr lang="en-US" altLang="en-US" sz="2800"/>
          </a:p>
        </p:txBody>
      </p:sp>
      <p:pic>
        <p:nvPicPr>
          <p:cNvPr id="94212" name="Picture 4" descr="windvane">
            <a:extLst>
              <a:ext uri="{FF2B5EF4-FFF2-40B4-BE49-F238E27FC236}">
                <a16:creationId xmlns:a16="http://schemas.microsoft.com/office/drawing/2014/main" id="{F1C561ED-5817-4001-9831-5D6684590D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286000"/>
            <a:ext cx="2590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B81E8517-3F96-4666-9A32-884570D32469}"/>
              </a:ext>
            </a:extLst>
          </p:cNvPr>
          <p:cNvSpPr>
            <a:spLocks noGrp="1" noChangeArrowheads="1"/>
          </p:cNvSpPr>
          <p:nvPr>
            <p:ph type="title"/>
          </p:nvPr>
        </p:nvSpPr>
        <p:spPr/>
        <p:txBody>
          <a:bodyPr/>
          <a:lstStyle/>
          <a:p>
            <a:pPr eaLnBrk="1" hangingPunct="1"/>
            <a:r>
              <a:rPr lang="en-US" altLang="en-US"/>
              <a:t>Measuring Wind</a:t>
            </a:r>
          </a:p>
        </p:txBody>
      </p:sp>
      <p:sp>
        <p:nvSpPr>
          <p:cNvPr id="95235" name="Rectangle 3">
            <a:extLst>
              <a:ext uri="{FF2B5EF4-FFF2-40B4-BE49-F238E27FC236}">
                <a16:creationId xmlns:a16="http://schemas.microsoft.com/office/drawing/2014/main" id="{6ECB27A6-EB6A-4AEA-B0EE-22792E789CFC}"/>
              </a:ext>
            </a:extLst>
          </p:cNvPr>
          <p:cNvSpPr>
            <a:spLocks noGrp="1" noChangeArrowheads="1"/>
          </p:cNvSpPr>
          <p:nvPr>
            <p:ph type="body" idx="1"/>
          </p:nvPr>
        </p:nvSpPr>
        <p:spPr/>
        <p:txBody>
          <a:bodyPr/>
          <a:lstStyle/>
          <a:p>
            <a:pPr eaLnBrk="1" hangingPunct="1"/>
            <a:r>
              <a:rPr lang="en-US" altLang="en-US" sz="2800" b="1"/>
              <a:t>Wind vane</a:t>
            </a:r>
            <a:r>
              <a:rPr lang="en-US" altLang="en-US" sz="2800"/>
              <a:t> – measures wind direction only</a:t>
            </a:r>
          </a:p>
          <a:p>
            <a:pPr eaLnBrk="1" hangingPunct="1"/>
            <a:endParaRPr lang="en-US" altLang="en-US" sz="2800"/>
          </a:p>
          <a:p>
            <a:pPr eaLnBrk="1" hangingPunct="1"/>
            <a:endParaRPr lang="en-US" altLang="en-US" sz="2800"/>
          </a:p>
          <a:p>
            <a:pPr eaLnBrk="1" hangingPunct="1"/>
            <a:endParaRPr lang="en-US" altLang="en-US" sz="2800"/>
          </a:p>
          <a:p>
            <a:pPr eaLnBrk="1" hangingPunct="1"/>
            <a:endParaRPr lang="en-US" altLang="en-US" sz="2800"/>
          </a:p>
          <a:p>
            <a:pPr eaLnBrk="1" hangingPunct="1"/>
            <a:r>
              <a:rPr lang="en-US" altLang="en-US" sz="2800" b="1"/>
              <a:t>Anemometer</a:t>
            </a:r>
            <a:r>
              <a:rPr lang="en-US" altLang="en-US" sz="2800"/>
              <a:t> – measures wind speed only</a:t>
            </a:r>
          </a:p>
        </p:txBody>
      </p:sp>
      <p:pic>
        <p:nvPicPr>
          <p:cNvPr id="95236" name="Picture 4" descr="windvane">
            <a:extLst>
              <a:ext uri="{FF2B5EF4-FFF2-40B4-BE49-F238E27FC236}">
                <a16:creationId xmlns:a16="http://schemas.microsoft.com/office/drawing/2014/main" id="{1E64476C-B8CA-494E-82C9-7678CF248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286000"/>
            <a:ext cx="2590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5" descr="anemometer">
            <a:extLst>
              <a:ext uri="{FF2B5EF4-FFF2-40B4-BE49-F238E27FC236}">
                <a16:creationId xmlns:a16="http://schemas.microsoft.com/office/drawing/2014/main" id="{1272340A-F6AB-4F98-8B5C-1897C4E01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724400"/>
            <a:ext cx="2514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E9C42B36-581A-4190-A87E-A6A887EC15F6}"/>
              </a:ext>
            </a:extLst>
          </p:cNvPr>
          <p:cNvSpPr>
            <a:spLocks noGrp="1" noChangeArrowheads="1"/>
          </p:cNvSpPr>
          <p:nvPr>
            <p:ph type="title"/>
          </p:nvPr>
        </p:nvSpPr>
        <p:spPr/>
        <p:txBody>
          <a:bodyPr/>
          <a:lstStyle/>
          <a:p>
            <a:pPr eaLnBrk="1" hangingPunct="1"/>
            <a:r>
              <a:rPr lang="en-US" altLang="en-US"/>
              <a:t>Measuring Wind</a:t>
            </a:r>
          </a:p>
        </p:txBody>
      </p:sp>
      <p:sp>
        <p:nvSpPr>
          <p:cNvPr id="96259" name="Rectangle 3">
            <a:extLst>
              <a:ext uri="{FF2B5EF4-FFF2-40B4-BE49-F238E27FC236}">
                <a16:creationId xmlns:a16="http://schemas.microsoft.com/office/drawing/2014/main" id="{BDDFA6CF-0999-48E4-A3E9-05C515DE52C7}"/>
              </a:ext>
            </a:extLst>
          </p:cNvPr>
          <p:cNvSpPr>
            <a:spLocks noGrp="1" noChangeArrowheads="1"/>
          </p:cNvSpPr>
          <p:nvPr>
            <p:ph type="body" idx="1"/>
          </p:nvPr>
        </p:nvSpPr>
        <p:spPr/>
        <p:txBody>
          <a:bodyPr/>
          <a:lstStyle/>
          <a:p>
            <a:pPr eaLnBrk="1" hangingPunct="1"/>
            <a:r>
              <a:rPr lang="en-US" altLang="en-US" sz="2800" b="1"/>
              <a:t>Aerovane</a:t>
            </a:r>
            <a:r>
              <a:rPr lang="en-US" altLang="en-US" sz="2800"/>
              <a:t> – measures wind speed and direction</a:t>
            </a:r>
          </a:p>
        </p:txBody>
      </p:sp>
      <p:pic>
        <p:nvPicPr>
          <p:cNvPr id="96260" name="Picture 4" descr="Aguado_Figure_04_24">
            <a:extLst>
              <a:ext uri="{FF2B5EF4-FFF2-40B4-BE49-F238E27FC236}">
                <a16:creationId xmlns:a16="http://schemas.microsoft.com/office/drawing/2014/main" id="{8EED622F-2F14-471A-A329-9A9E6640D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209800"/>
            <a:ext cx="36941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65F073B8-6F76-4EA0-8C9B-688B5F99B6D5}"/>
              </a:ext>
            </a:extLst>
          </p:cNvPr>
          <p:cNvSpPr>
            <a:spLocks noGrp="1" noChangeArrowheads="1"/>
          </p:cNvSpPr>
          <p:nvPr>
            <p:ph type="title"/>
          </p:nvPr>
        </p:nvSpPr>
        <p:spPr/>
        <p:txBody>
          <a:bodyPr/>
          <a:lstStyle/>
          <a:p>
            <a:pPr eaLnBrk="1" hangingPunct="1"/>
            <a:r>
              <a:rPr lang="en-US" altLang="en-US"/>
              <a:t>The Observational Network</a:t>
            </a:r>
          </a:p>
        </p:txBody>
      </p:sp>
      <p:sp>
        <p:nvSpPr>
          <p:cNvPr id="97283" name="Rectangle 3">
            <a:extLst>
              <a:ext uri="{FF2B5EF4-FFF2-40B4-BE49-F238E27FC236}">
                <a16:creationId xmlns:a16="http://schemas.microsoft.com/office/drawing/2014/main" id="{296E375A-3A39-42D2-9F42-AE675EE3DE33}"/>
              </a:ext>
            </a:extLst>
          </p:cNvPr>
          <p:cNvSpPr>
            <a:spLocks noGrp="1" noChangeArrowheads="1"/>
          </p:cNvSpPr>
          <p:nvPr>
            <p:ph type="body" idx="1"/>
          </p:nvPr>
        </p:nvSpPr>
        <p:spPr/>
        <p:txBody>
          <a:bodyPr/>
          <a:lstStyle/>
          <a:p>
            <a:pPr algn="ctr" eaLnBrk="1" hangingPunct="1">
              <a:buFontTx/>
              <a:buNone/>
            </a:pPr>
            <a:r>
              <a:rPr lang="en-US" altLang="en-US" u="sng"/>
              <a:t>Upper-air observations</a:t>
            </a:r>
          </a:p>
          <a:p>
            <a:pPr eaLnBrk="1" hangingPunct="1"/>
            <a:r>
              <a:rPr lang="en-US" altLang="en-US" b="1"/>
              <a:t>Radiosondes</a:t>
            </a:r>
            <a:r>
              <a:rPr lang="en-US" altLang="en-US"/>
              <a:t> – a package of instruments launched twice daily on weather balloons from stations around the globe</a:t>
            </a:r>
          </a:p>
        </p:txBody>
      </p:sp>
      <p:pic>
        <p:nvPicPr>
          <p:cNvPr id="97284" name="Picture 4" descr="radiosonde">
            <a:extLst>
              <a:ext uri="{FF2B5EF4-FFF2-40B4-BE49-F238E27FC236}">
                <a16:creationId xmlns:a16="http://schemas.microsoft.com/office/drawing/2014/main" id="{2B3D7D84-6AA1-49DD-90DB-193315DC29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7338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57D7F892-DBB0-49BD-A97F-9D3A03B57093}"/>
              </a:ext>
            </a:extLst>
          </p:cNvPr>
          <p:cNvSpPr>
            <a:spLocks noGrp="1" noChangeArrowheads="1"/>
          </p:cNvSpPr>
          <p:nvPr>
            <p:ph type="title"/>
          </p:nvPr>
        </p:nvSpPr>
        <p:spPr/>
        <p:txBody>
          <a:bodyPr/>
          <a:lstStyle/>
          <a:p>
            <a:pPr eaLnBrk="1" hangingPunct="1"/>
            <a:r>
              <a:rPr lang="en-US" altLang="en-US"/>
              <a:t>The Observational Network</a:t>
            </a:r>
          </a:p>
        </p:txBody>
      </p:sp>
      <p:sp>
        <p:nvSpPr>
          <p:cNvPr id="98307" name="Rectangle 3">
            <a:extLst>
              <a:ext uri="{FF2B5EF4-FFF2-40B4-BE49-F238E27FC236}">
                <a16:creationId xmlns:a16="http://schemas.microsoft.com/office/drawing/2014/main" id="{01322C8E-0D39-40C7-AD98-2442AF99DA50}"/>
              </a:ext>
            </a:extLst>
          </p:cNvPr>
          <p:cNvSpPr>
            <a:spLocks noGrp="1" noChangeArrowheads="1"/>
          </p:cNvSpPr>
          <p:nvPr>
            <p:ph type="body" idx="1"/>
          </p:nvPr>
        </p:nvSpPr>
        <p:spPr/>
        <p:txBody>
          <a:bodyPr/>
          <a:lstStyle/>
          <a:p>
            <a:pPr algn="ctr" eaLnBrk="1" hangingPunct="1">
              <a:buFontTx/>
              <a:buNone/>
            </a:pPr>
            <a:r>
              <a:rPr lang="en-US" altLang="en-US" u="sng"/>
              <a:t>Radiosonde Stations</a:t>
            </a:r>
          </a:p>
        </p:txBody>
      </p:sp>
      <p:pic>
        <p:nvPicPr>
          <p:cNvPr id="98308" name="Picture 5" descr="sondenetwork">
            <a:extLst>
              <a:ext uri="{FF2B5EF4-FFF2-40B4-BE49-F238E27FC236}">
                <a16:creationId xmlns:a16="http://schemas.microsoft.com/office/drawing/2014/main" id="{580EA8C9-669D-4EEB-B519-CAADF23B9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09800"/>
            <a:ext cx="7467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7140EF94-A7E9-472E-A61F-6D01EB4FD771}"/>
              </a:ext>
            </a:extLst>
          </p:cNvPr>
          <p:cNvSpPr>
            <a:spLocks noGrp="1" noChangeArrowheads="1"/>
          </p:cNvSpPr>
          <p:nvPr>
            <p:ph type="title"/>
          </p:nvPr>
        </p:nvSpPr>
        <p:spPr/>
        <p:txBody>
          <a:bodyPr/>
          <a:lstStyle/>
          <a:p>
            <a:pPr eaLnBrk="1" hangingPunct="1"/>
            <a:r>
              <a:rPr lang="en-US" altLang="en-US"/>
              <a:t>Radiosondes</a:t>
            </a:r>
          </a:p>
        </p:txBody>
      </p:sp>
      <p:sp>
        <p:nvSpPr>
          <p:cNvPr id="99331" name="Rectangle 3">
            <a:extLst>
              <a:ext uri="{FF2B5EF4-FFF2-40B4-BE49-F238E27FC236}">
                <a16:creationId xmlns:a16="http://schemas.microsoft.com/office/drawing/2014/main" id="{38497E69-3F6F-4112-8070-23A6A40A2097}"/>
              </a:ext>
            </a:extLst>
          </p:cNvPr>
          <p:cNvSpPr>
            <a:spLocks noGrp="1" noChangeArrowheads="1"/>
          </p:cNvSpPr>
          <p:nvPr>
            <p:ph type="body" idx="1"/>
          </p:nvPr>
        </p:nvSpPr>
        <p:spPr/>
        <p:txBody>
          <a:bodyPr/>
          <a:lstStyle/>
          <a:p>
            <a:pPr eaLnBrk="1" hangingPunct="1"/>
            <a:r>
              <a:rPr lang="en-US" altLang="en-US" sz="2800"/>
              <a:t>Launched globally at 0000 UTC and 1200 UTC</a:t>
            </a:r>
          </a:p>
          <a:p>
            <a:pPr eaLnBrk="1" hangingPunct="1"/>
            <a:endParaRPr lang="en-US" altLang="en-US" sz="2800"/>
          </a:p>
          <a:p>
            <a:pPr eaLnBrk="1" hangingPunct="1">
              <a:buFontTx/>
              <a:buNone/>
            </a:pPr>
            <a:r>
              <a:rPr lang="en-US" altLang="en-US" sz="2800"/>
              <a:t>        UTC – Universal Time Coordiante – same </a:t>
            </a:r>
          </a:p>
          <a:p>
            <a:pPr eaLnBrk="1" hangingPunct="1">
              <a:buFontTx/>
              <a:buNone/>
            </a:pPr>
            <a:r>
              <a:rPr lang="en-US" altLang="en-US" sz="2800"/>
              <a:t>                    time everywhere on earth (as  </a:t>
            </a:r>
          </a:p>
          <a:p>
            <a:pPr eaLnBrk="1" hangingPunct="1">
              <a:buFontTx/>
              <a:buNone/>
            </a:pPr>
            <a:r>
              <a:rPr lang="en-US" altLang="en-US" sz="2800"/>
              <a:t>                    opposed to local time)</a:t>
            </a:r>
          </a:p>
          <a:p>
            <a:pPr eaLnBrk="1" hangingPunct="1">
              <a:buFontTx/>
              <a:buNone/>
            </a:pPr>
            <a:endParaRPr lang="en-US" altLang="en-US" sz="2800"/>
          </a:p>
          <a:p>
            <a:pPr eaLnBrk="1" hangingPunct="1">
              <a:buFontTx/>
              <a:buNone/>
            </a:pPr>
            <a:r>
              <a:rPr lang="en-US" altLang="en-US" sz="2800"/>
              <a:t>  Local Lubbock time = UTC time – 6 hours (CST)</a:t>
            </a:r>
          </a:p>
          <a:p>
            <a:pPr eaLnBrk="1" hangingPunct="1">
              <a:buFontTx/>
              <a:buNone/>
            </a:pPr>
            <a:r>
              <a:rPr lang="en-US" altLang="en-US" sz="2800"/>
              <a:t>                                  = UTC time – 5 hours (CDT)</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8153AB2F-D191-4F2C-B343-DDB2DA0E14B4}"/>
              </a:ext>
            </a:extLst>
          </p:cNvPr>
          <p:cNvSpPr>
            <a:spLocks noGrp="1" noChangeArrowheads="1"/>
          </p:cNvSpPr>
          <p:nvPr>
            <p:ph type="title"/>
          </p:nvPr>
        </p:nvSpPr>
        <p:spPr/>
        <p:txBody>
          <a:bodyPr/>
          <a:lstStyle/>
          <a:p>
            <a:pPr eaLnBrk="1" hangingPunct="1"/>
            <a:r>
              <a:rPr lang="en-US" altLang="en-US"/>
              <a:t>The Observational Network</a:t>
            </a:r>
          </a:p>
        </p:txBody>
      </p:sp>
      <p:sp>
        <p:nvSpPr>
          <p:cNvPr id="100355" name="Rectangle 3">
            <a:extLst>
              <a:ext uri="{FF2B5EF4-FFF2-40B4-BE49-F238E27FC236}">
                <a16:creationId xmlns:a16="http://schemas.microsoft.com/office/drawing/2014/main" id="{986E86FC-1224-4712-9F68-426E74F99CD7}"/>
              </a:ext>
            </a:extLst>
          </p:cNvPr>
          <p:cNvSpPr>
            <a:spLocks noGrp="1" noChangeArrowheads="1"/>
          </p:cNvSpPr>
          <p:nvPr>
            <p:ph type="body" idx="1"/>
          </p:nvPr>
        </p:nvSpPr>
        <p:spPr/>
        <p:txBody>
          <a:bodyPr/>
          <a:lstStyle/>
          <a:p>
            <a:pPr algn="ctr" eaLnBrk="1" hangingPunct="1">
              <a:buFontTx/>
              <a:buNone/>
            </a:pPr>
            <a:r>
              <a:rPr lang="en-US" altLang="en-US" u="sng"/>
              <a:t>Surface observations</a:t>
            </a:r>
          </a:p>
          <a:p>
            <a:pPr eaLnBrk="1" hangingPunct="1"/>
            <a:r>
              <a:rPr lang="en-US" altLang="en-US" sz="2800" b="1"/>
              <a:t>Automated Surface Observing System (ASOS)</a:t>
            </a:r>
            <a:r>
              <a:rPr lang="en-US" altLang="en-US" sz="2800"/>
              <a:t> – the primary U.S. surface observing network, observation stations located at airports</a:t>
            </a:r>
          </a:p>
        </p:txBody>
      </p:sp>
      <p:pic>
        <p:nvPicPr>
          <p:cNvPr id="100356" name="Picture 5" descr="asos">
            <a:extLst>
              <a:ext uri="{FF2B5EF4-FFF2-40B4-BE49-F238E27FC236}">
                <a16:creationId xmlns:a16="http://schemas.microsoft.com/office/drawing/2014/main" id="{159DE327-07B3-4D95-AAD7-826BA5C4DA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58140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081823A8-5267-4AD1-ADA7-B26611CC0068}"/>
              </a:ext>
            </a:extLst>
          </p:cNvPr>
          <p:cNvSpPr>
            <a:spLocks noGrp="1" noChangeArrowheads="1"/>
          </p:cNvSpPr>
          <p:nvPr>
            <p:ph type="title"/>
          </p:nvPr>
        </p:nvSpPr>
        <p:spPr/>
        <p:txBody>
          <a:bodyPr/>
          <a:lstStyle/>
          <a:p>
            <a:pPr eaLnBrk="1" hangingPunct="1"/>
            <a:r>
              <a:rPr lang="en-US" altLang="en-US"/>
              <a:t>ASOS Observation Stations</a:t>
            </a:r>
          </a:p>
        </p:txBody>
      </p:sp>
      <p:sp>
        <p:nvSpPr>
          <p:cNvPr id="101379" name="Rectangle 3">
            <a:extLst>
              <a:ext uri="{FF2B5EF4-FFF2-40B4-BE49-F238E27FC236}">
                <a16:creationId xmlns:a16="http://schemas.microsoft.com/office/drawing/2014/main" id="{D45F7634-CC5C-4AD0-98D3-BFE032EC350F}"/>
              </a:ext>
            </a:extLst>
          </p:cNvPr>
          <p:cNvSpPr>
            <a:spLocks noGrp="1" noChangeArrowheads="1"/>
          </p:cNvSpPr>
          <p:nvPr>
            <p:ph type="body" idx="1"/>
          </p:nvPr>
        </p:nvSpPr>
        <p:spPr>
          <a:xfrm>
            <a:off x="457200" y="1600200"/>
            <a:ext cx="8458200" cy="4525963"/>
          </a:xfrm>
        </p:spPr>
        <p:txBody>
          <a:bodyPr/>
          <a:lstStyle/>
          <a:p>
            <a:pPr eaLnBrk="1" hangingPunct="1"/>
            <a:r>
              <a:rPr lang="en-US" altLang="en-US"/>
              <a:t>Observations are reported hourly, except in the case of severe or unusual weather</a:t>
            </a:r>
          </a:p>
          <a:p>
            <a:pPr eaLnBrk="1" hangingPunct="1"/>
            <a:endParaRPr lang="en-US" alt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8655CD44-7056-4D82-8337-655AD4A119C9}"/>
              </a:ext>
            </a:extLst>
          </p:cNvPr>
          <p:cNvSpPr>
            <a:spLocks noGrp="1" noChangeArrowheads="1"/>
          </p:cNvSpPr>
          <p:nvPr>
            <p:ph type="title"/>
          </p:nvPr>
        </p:nvSpPr>
        <p:spPr/>
        <p:txBody>
          <a:bodyPr/>
          <a:lstStyle/>
          <a:p>
            <a:pPr eaLnBrk="1" hangingPunct="1"/>
            <a:r>
              <a:rPr lang="en-US" altLang="en-US"/>
              <a:t>ASOS Observation Stations</a:t>
            </a:r>
          </a:p>
        </p:txBody>
      </p:sp>
      <p:sp>
        <p:nvSpPr>
          <p:cNvPr id="102403" name="Rectangle 3">
            <a:extLst>
              <a:ext uri="{FF2B5EF4-FFF2-40B4-BE49-F238E27FC236}">
                <a16:creationId xmlns:a16="http://schemas.microsoft.com/office/drawing/2014/main" id="{CC1B17F1-FA9B-4AF8-A05F-19AAAC82E7B2}"/>
              </a:ext>
            </a:extLst>
          </p:cNvPr>
          <p:cNvSpPr>
            <a:spLocks noGrp="1" noChangeArrowheads="1"/>
          </p:cNvSpPr>
          <p:nvPr>
            <p:ph type="body" idx="1"/>
          </p:nvPr>
        </p:nvSpPr>
        <p:spPr>
          <a:xfrm>
            <a:off x="457200" y="1600200"/>
            <a:ext cx="8458200" cy="4525963"/>
          </a:xfrm>
        </p:spPr>
        <p:txBody>
          <a:bodyPr/>
          <a:lstStyle/>
          <a:p>
            <a:pPr eaLnBrk="1" hangingPunct="1"/>
            <a:r>
              <a:rPr lang="en-US" altLang="en-US"/>
              <a:t>Observations are reported hourly, except in the case of severe or unusual weather</a:t>
            </a:r>
          </a:p>
          <a:p>
            <a:pPr eaLnBrk="1" hangingPunct="1"/>
            <a:endParaRPr lang="en-US" altLang="en-US"/>
          </a:p>
          <a:p>
            <a:pPr eaLnBrk="1" hangingPunct="1"/>
            <a:r>
              <a:rPr lang="en-US" altLang="en-US"/>
              <a:t>Observations are coded in METAR format:</a:t>
            </a:r>
          </a:p>
          <a:p>
            <a:pPr eaLnBrk="1" hangingPunct="1">
              <a:buFontTx/>
              <a:buNone/>
            </a:pPr>
            <a:endParaRPr lang="en-US" altLang="en-US"/>
          </a:p>
          <a:p>
            <a:pPr eaLnBrk="1" hangingPunct="1">
              <a:buFontTx/>
              <a:buNone/>
            </a:pPr>
            <a:r>
              <a:rPr lang="en-US" altLang="en-US" sz="2400" b="1"/>
              <a:t>    METAR KTTN 051853Z 04011KT 1/2SM VCTS SN FZFG BKN003 OVC010 M02/M02 A3006 RMK AO2 TSB40 SLP176 P0002</a:t>
            </a:r>
            <a:r>
              <a:rPr lang="en-US" altLang="en-US"/>
              <a:t>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442875D0-DDFA-4465-8517-3BB291A3FF63}"/>
              </a:ext>
            </a:extLst>
          </p:cNvPr>
          <p:cNvSpPr>
            <a:spLocks noGrp="1" noChangeArrowheads="1"/>
          </p:cNvSpPr>
          <p:nvPr>
            <p:ph type="title"/>
          </p:nvPr>
        </p:nvSpPr>
        <p:spPr/>
        <p:txBody>
          <a:bodyPr/>
          <a:lstStyle/>
          <a:p>
            <a:pPr eaLnBrk="1" hangingPunct="1"/>
            <a:r>
              <a:rPr lang="en-US" altLang="en-US"/>
              <a:t>The Observational Network</a:t>
            </a:r>
          </a:p>
        </p:txBody>
      </p:sp>
      <p:sp>
        <p:nvSpPr>
          <p:cNvPr id="103427" name="Rectangle 3">
            <a:extLst>
              <a:ext uri="{FF2B5EF4-FFF2-40B4-BE49-F238E27FC236}">
                <a16:creationId xmlns:a16="http://schemas.microsoft.com/office/drawing/2014/main" id="{D0118E0E-2A9C-4B46-9F76-8CCCCBE15932}"/>
              </a:ext>
            </a:extLst>
          </p:cNvPr>
          <p:cNvSpPr>
            <a:spLocks noGrp="1" noChangeArrowheads="1"/>
          </p:cNvSpPr>
          <p:nvPr>
            <p:ph type="body" idx="1"/>
          </p:nvPr>
        </p:nvSpPr>
        <p:spPr/>
        <p:txBody>
          <a:bodyPr/>
          <a:lstStyle/>
          <a:p>
            <a:pPr algn="ctr" eaLnBrk="1" hangingPunct="1">
              <a:buFontTx/>
              <a:buNone/>
            </a:pPr>
            <a:r>
              <a:rPr lang="en-US" altLang="en-US" u="sng"/>
              <a:t>Surface observations</a:t>
            </a:r>
          </a:p>
          <a:p>
            <a:pPr eaLnBrk="1" hangingPunct="1"/>
            <a:endParaRPr lang="en-US" altLang="en-US" u="sng"/>
          </a:p>
          <a:p>
            <a:pPr eaLnBrk="1" hangingPunct="1"/>
            <a:r>
              <a:rPr lang="en-US" altLang="en-US" sz="2800"/>
              <a:t>Hundreds of other surface observational networks exist that provide different amounts of observation types at various time intervals (i.e. West Texas Mesonet)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4383</TotalTime>
  <Words>3406</Words>
  <Application>Microsoft Office PowerPoint</Application>
  <PresentationFormat>On-screen Show (4:3)</PresentationFormat>
  <Paragraphs>595</Paragraphs>
  <Slides>108</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108</vt:i4>
      </vt:variant>
    </vt:vector>
  </HeadingPairs>
  <TitlesOfParts>
    <vt:vector size="110" baseType="lpstr">
      <vt:lpstr>Arial</vt:lpstr>
      <vt:lpstr>Default Design</vt:lpstr>
      <vt:lpstr>Chapter 4 – Atmospheric Pressure and wind</vt:lpstr>
      <vt:lpstr>Recall:  Pressure</vt:lpstr>
      <vt:lpstr>Recall:  Pressure</vt:lpstr>
      <vt:lpstr>Recall:  Pressure</vt:lpstr>
      <vt:lpstr>Atmospheric Pressure</vt:lpstr>
      <vt:lpstr>Atmospheric Pressure</vt:lpstr>
      <vt:lpstr>Atmospheric Pressure</vt:lpstr>
      <vt:lpstr>Atmospheric Pressure</vt:lpstr>
      <vt:lpstr>Atmospheric Pressure</vt:lpstr>
      <vt:lpstr>Atmospheric Pressure</vt:lpstr>
      <vt:lpstr>Force on an Airplane Door</vt:lpstr>
      <vt:lpstr>Force on an Airplane Door</vt:lpstr>
      <vt:lpstr>Force on an Airplane Door</vt:lpstr>
      <vt:lpstr>Force on an Airplane Door</vt:lpstr>
      <vt:lpstr>Force on an Airplane Door</vt:lpstr>
      <vt:lpstr>Force on an Airplane Door</vt:lpstr>
      <vt:lpstr>Force on an Airplane Door</vt:lpstr>
      <vt:lpstr>Force on an Airplane Door</vt:lpstr>
      <vt:lpstr>Force on an Airplane Door</vt:lpstr>
      <vt:lpstr>Force on an Airplane Door</vt:lpstr>
      <vt:lpstr>Atmospheric Pressure</vt:lpstr>
      <vt:lpstr>Measuring Pressure</vt:lpstr>
      <vt:lpstr>Corrections to Mercury Barometer Readings</vt:lpstr>
      <vt:lpstr>Corrections to Mercury Barometer Readings</vt:lpstr>
      <vt:lpstr>Corrections to Mercury Barometer Readings</vt:lpstr>
      <vt:lpstr>Measuring Pressure</vt:lpstr>
      <vt:lpstr>Horizontal Pressure Distribution</vt:lpstr>
      <vt:lpstr>Horizontal Pressure Distribution</vt:lpstr>
      <vt:lpstr>Horizontal Pressure Distribution</vt:lpstr>
      <vt:lpstr>Pressure Gradient Force</vt:lpstr>
      <vt:lpstr>Horizontal Pressure Distribution</vt:lpstr>
      <vt:lpstr>Horizontal Pressure Distribution</vt:lpstr>
      <vt:lpstr>If Station Pressures Were Used</vt:lpstr>
      <vt:lpstr>Sea Level Pressure</vt:lpstr>
      <vt:lpstr>Sea Level Pressure</vt:lpstr>
      <vt:lpstr>Sea Level Pressure</vt:lpstr>
      <vt:lpstr>Sea Level Pressure</vt:lpstr>
      <vt:lpstr>Lows and Highs</vt:lpstr>
      <vt:lpstr>Ridges and Troughs</vt:lpstr>
      <vt:lpstr>Ridges and Troughs</vt:lpstr>
      <vt:lpstr>Sea Level Pressure</vt:lpstr>
      <vt:lpstr>Vertical Pressure Distribution</vt:lpstr>
      <vt:lpstr>Vertical Pressure Distribution</vt:lpstr>
      <vt:lpstr>Vertical Pressure Distribution</vt:lpstr>
      <vt:lpstr>Vertical Pressure Distribution</vt:lpstr>
      <vt:lpstr>Vertical Pressure Distribution</vt:lpstr>
      <vt:lpstr>Hydrostatic Balance</vt:lpstr>
      <vt:lpstr>Hydrostatic Balance</vt:lpstr>
      <vt:lpstr>Hydrostatic Balance</vt:lpstr>
      <vt:lpstr>Horizontal Pressure Maps Aloft</vt:lpstr>
      <vt:lpstr>Horizontal Pressure Maps Aloft</vt:lpstr>
      <vt:lpstr>Horizontal Pressure Maps Aloft</vt:lpstr>
      <vt:lpstr>The 500 mb Map</vt:lpstr>
      <vt:lpstr>Other Standard Pressure Levels</vt:lpstr>
      <vt:lpstr>What About Wind???</vt:lpstr>
      <vt:lpstr>Forces Affecting the Wind</vt:lpstr>
      <vt:lpstr>Forces Affecting the Wind</vt:lpstr>
      <vt:lpstr>The Coriolis Force</vt:lpstr>
      <vt:lpstr>The Coriolis Force</vt:lpstr>
      <vt:lpstr>The Coriolis Force</vt:lpstr>
      <vt:lpstr>The Coriolis Force</vt:lpstr>
      <vt:lpstr>The Coriolis Force</vt:lpstr>
      <vt:lpstr>The Coriolis Force</vt:lpstr>
      <vt:lpstr>The Coriolis Force</vt:lpstr>
      <vt:lpstr>The Coriolis Force</vt:lpstr>
      <vt:lpstr>The Coriolis Force</vt:lpstr>
      <vt:lpstr>The Coriolis Force</vt:lpstr>
      <vt:lpstr>The Coriolis Force</vt:lpstr>
      <vt:lpstr>The Coriolis Force</vt:lpstr>
      <vt:lpstr>The Coriolis Force</vt:lpstr>
      <vt:lpstr>The Coriolis Force</vt:lpstr>
      <vt:lpstr>The Coriolis Force</vt:lpstr>
      <vt:lpstr>Forces Affecting the Wind</vt:lpstr>
      <vt:lpstr>How the Wind Blows  (The Upper Atmosphere Version)</vt:lpstr>
      <vt:lpstr>How the Wind Blows  (The Upper Atmosphere Version)</vt:lpstr>
      <vt:lpstr>Geostrophic Balance</vt:lpstr>
      <vt:lpstr>How the Wind Blows  (The Upper Atmosphere Version)</vt:lpstr>
      <vt:lpstr>How the Wind Blows  (The Upper Atmosphere Version)</vt:lpstr>
      <vt:lpstr>How the Wind Blows  (The Lower Atmosphere Version)</vt:lpstr>
      <vt:lpstr>How the Wind Blows  (The Lower Atmosphere Version)</vt:lpstr>
      <vt:lpstr>How the Wind Blows  (The Lower Atmosphere Version)</vt:lpstr>
      <vt:lpstr>Upper vs. Lower Atmospheric Winds</vt:lpstr>
      <vt:lpstr>Upper vs. Lower Atmospheric Winds</vt:lpstr>
      <vt:lpstr>Cyclostrophic Balance</vt:lpstr>
      <vt:lpstr>Cyclostrophic Balance</vt:lpstr>
      <vt:lpstr>Measuring Wind</vt:lpstr>
      <vt:lpstr>Measuring Wind</vt:lpstr>
      <vt:lpstr>Measuring Wind</vt:lpstr>
      <vt:lpstr>Measuring Wind</vt:lpstr>
      <vt:lpstr>Measuring Wind</vt:lpstr>
      <vt:lpstr>Measuring Wind</vt:lpstr>
      <vt:lpstr>Measuring Wind</vt:lpstr>
      <vt:lpstr>The Observational Network</vt:lpstr>
      <vt:lpstr>The Observational Network</vt:lpstr>
      <vt:lpstr>Radiosondes</vt:lpstr>
      <vt:lpstr>The Observational Network</vt:lpstr>
      <vt:lpstr>ASOS Observation Stations</vt:lpstr>
      <vt:lpstr>ASOS Observation Stations</vt:lpstr>
      <vt:lpstr>The Observational Network</vt:lpstr>
      <vt:lpstr>Observation Station Model</vt:lpstr>
      <vt:lpstr>Observation Station Model</vt:lpstr>
      <vt:lpstr>Observation Station Model</vt:lpstr>
      <vt:lpstr>Observation Station Model</vt:lpstr>
      <vt:lpstr>Dew Point Temperature</vt:lpstr>
      <vt:lpstr>Dew Point Temperature</vt:lpstr>
      <vt:lpstr>Dew Point Temperature</vt:lpstr>
      <vt:lpstr>Dew Point: Key Idea</vt:lpstr>
      <vt:lpstr>Dew Point: Key Idea</vt:lpstr>
    </vt:vector>
  </TitlesOfParts>
  <Company>University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 Pressure and wind</dc:title>
  <dc:creator>bancell</dc:creator>
  <cp:lastModifiedBy>Ancell, Brian</cp:lastModifiedBy>
  <cp:revision>92</cp:revision>
  <dcterms:created xsi:type="dcterms:W3CDTF">2010-01-17T16:37:04Z</dcterms:created>
  <dcterms:modified xsi:type="dcterms:W3CDTF">2022-09-12T18:31:04Z</dcterms:modified>
</cp:coreProperties>
</file>