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5" r:id="rId16"/>
    <p:sldId id="276" r:id="rId17"/>
    <p:sldId id="277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9" r:id="rId26"/>
    <p:sldId id="300" r:id="rId27"/>
    <p:sldId id="301" r:id="rId28"/>
    <p:sldId id="302" r:id="rId29"/>
    <p:sldId id="322" r:id="rId30"/>
    <p:sldId id="303" r:id="rId31"/>
    <p:sldId id="304" r:id="rId32"/>
    <p:sldId id="305" r:id="rId33"/>
    <p:sldId id="306" r:id="rId34"/>
    <p:sldId id="308" r:id="rId35"/>
    <p:sldId id="323" r:id="rId36"/>
    <p:sldId id="310" r:id="rId37"/>
    <p:sldId id="311" r:id="rId38"/>
    <p:sldId id="312" r:id="rId39"/>
    <p:sldId id="313" r:id="rId40"/>
    <p:sldId id="314" r:id="rId41"/>
    <p:sldId id="315" r:id="rId42"/>
    <p:sldId id="294" r:id="rId43"/>
    <p:sldId id="295" r:id="rId44"/>
    <p:sldId id="298" r:id="rId45"/>
    <p:sldId id="317" r:id="rId46"/>
    <p:sldId id="318" r:id="rId47"/>
    <p:sldId id="319" r:id="rId48"/>
    <p:sldId id="351" r:id="rId49"/>
    <p:sldId id="352" r:id="rId50"/>
    <p:sldId id="325" r:id="rId51"/>
    <p:sldId id="326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1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D0C55-709A-4EE2-B427-D338814537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E0585-DFEB-4538-90C2-F85923224D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86908-3F1A-4A9D-A047-435E393904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87DD5-9B93-4E79-9C95-C01DF76C85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29D42-9428-4FAC-96C3-7DF17E0E52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CED0B-70AF-4763-87BD-ACA44C8A6E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52F5C-8940-4321-BBFD-9AA7499571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D1379-4D39-4185-923F-B672207E1B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B48ED-A348-4934-B76B-2C141A00F5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2CC2E-154C-42C8-842F-FBE12E734D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D83FA-65F5-403E-905F-18F91E1FD7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1402F5-C7FF-490F-B976-028E1FFBEFA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Chapter 13 – Weather Analysis and Forecasting</a:t>
            </a:r>
          </a:p>
        </p:txBody>
      </p:sp>
      <p:pic>
        <p:nvPicPr>
          <p:cNvPr id="3076" name="Picture 4" descr="Aguado_PO_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2133600"/>
            <a:ext cx="4648200" cy="4191000"/>
          </a:xfrm>
          <a:noFill/>
          <a:ln/>
        </p:spPr>
      </p:pic>
      <p:pic>
        <p:nvPicPr>
          <p:cNvPr id="3077" name="Picture 5" descr="Aguado_Figure_13_0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752600"/>
            <a:ext cx="3910013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 descr="Aguado_Figure_13_08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572000"/>
            <a:ext cx="41148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National Weather Service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variety of products are created at NWS WFOs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National Weather Service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variety of products are created at NWS WFOs</a:t>
            </a:r>
          </a:p>
          <a:p>
            <a:pPr lvl="2"/>
            <a:r>
              <a:rPr lang="en-US" sz="2800" dirty="0"/>
              <a:t>Short-term forecasts</a:t>
            </a:r>
          </a:p>
          <a:p>
            <a:pPr lvl="2"/>
            <a:r>
              <a:rPr lang="en-US" sz="2800" dirty="0"/>
              <a:t>7-day zone forecasts</a:t>
            </a:r>
          </a:p>
          <a:p>
            <a:pPr lvl="2"/>
            <a:r>
              <a:rPr lang="en-US" sz="2800" dirty="0"/>
              <a:t>Aviation forecasts</a:t>
            </a:r>
          </a:p>
          <a:p>
            <a:pPr lvl="2"/>
            <a:r>
              <a:rPr lang="en-US" sz="2800" dirty="0"/>
              <a:t>Marine forecasts</a:t>
            </a:r>
          </a:p>
          <a:p>
            <a:pPr lvl="2"/>
            <a:r>
              <a:rPr lang="en-US" sz="2800" dirty="0"/>
              <a:t>Forecast discussions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Forecasting Process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Forecasts from now out to a few hours is called </a:t>
            </a:r>
            <a:r>
              <a:rPr lang="en-US" b="1" dirty="0" err="1"/>
              <a:t>nowcasting</a:t>
            </a:r>
            <a:endParaRPr lang="en-US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Forecasting Process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Forecasts from now out to a few hours is called </a:t>
            </a:r>
            <a:r>
              <a:rPr lang="en-US" b="1"/>
              <a:t>nowcasting</a:t>
            </a:r>
          </a:p>
          <a:p>
            <a:pPr lvl="2"/>
            <a:r>
              <a:rPr lang="en-US"/>
              <a:t>Strongly based on observations (radar, satellite images, surface observations)</a:t>
            </a:r>
          </a:p>
          <a:p>
            <a:pPr lvl="2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Forecasting Process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Forecasts from now out to a few hours is called </a:t>
            </a:r>
            <a:r>
              <a:rPr lang="en-US" b="1"/>
              <a:t>nowcasting</a:t>
            </a:r>
          </a:p>
          <a:p>
            <a:pPr lvl="2"/>
            <a:r>
              <a:rPr lang="en-US"/>
              <a:t>Strongly based on observations (radar, satellite images, surface observations)</a:t>
            </a:r>
          </a:p>
          <a:p>
            <a:pPr lvl="2"/>
            <a:endParaRPr lang="en-US"/>
          </a:p>
          <a:p>
            <a:r>
              <a:rPr lang="en-US"/>
              <a:t>Forecasts beyond about 6 hours is based mostly on numerical weather prediction (NWP) models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Numerical Weather Prediction – The Analysis Phase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gridded, 3-dimensional analysis is produced with</a:t>
            </a:r>
          </a:p>
          <a:p>
            <a:pPr>
              <a:buFontTx/>
              <a:buNone/>
            </a:pPr>
            <a:r>
              <a:rPr lang="en-US"/>
              <a:t>		1)  A previous forecast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Numerical Weather Prediction – The Analysis Phase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gridded, 3-dimensional analysis is produced with</a:t>
            </a:r>
          </a:p>
          <a:p>
            <a:pPr>
              <a:buFontTx/>
              <a:buNone/>
            </a:pPr>
            <a:r>
              <a:rPr lang="en-US"/>
              <a:t>		1)  A previous forecast</a:t>
            </a:r>
          </a:p>
          <a:p>
            <a:pPr>
              <a:buFontTx/>
              <a:buNone/>
            </a:pPr>
            <a:r>
              <a:rPr lang="en-US"/>
              <a:t>		2)  Observations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Numerical Weather Prediction – The Analysis Phase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gridded, 3-dimensional analysis is produced with</a:t>
            </a:r>
          </a:p>
          <a:p>
            <a:pPr>
              <a:buFontTx/>
              <a:buNone/>
            </a:pPr>
            <a:r>
              <a:rPr lang="en-US"/>
              <a:t>		1)  A previous forecast</a:t>
            </a:r>
          </a:p>
          <a:p>
            <a:pPr>
              <a:buFontTx/>
              <a:buNone/>
            </a:pPr>
            <a:r>
              <a:rPr lang="en-US"/>
              <a:t>		2)  Observations</a:t>
            </a:r>
          </a:p>
          <a:p>
            <a:pPr>
              <a:buFontTx/>
              <a:buNone/>
            </a:pPr>
            <a:endParaRPr lang="en-US"/>
          </a:p>
          <a:p>
            <a:r>
              <a:rPr lang="en-US"/>
              <a:t>The process by which the above are combined is called </a:t>
            </a:r>
            <a:r>
              <a:rPr lang="en-US" b="1"/>
              <a:t>data assimilation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Numerical Weather Prediction – The Prediction Phase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prediction phase of NWP involves calculating the future state of the atmosphere (starting point = the analysis) under the following </a:t>
            </a:r>
            <a:r>
              <a:rPr lang="en-US" b="1"/>
              <a:t>governing equations</a:t>
            </a:r>
            <a:r>
              <a:rPr lang="en-US"/>
              <a:t>:</a:t>
            </a:r>
          </a:p>
          <a:p>
            <a:pPr>
              <a:buFontTx/>
              <a:buNone/>
            </a:pPr>
            <a:r>
              <a:rPr lang="en-US"/>
              <a:t>		1) Conservation of momentum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Numerical Weather Prediction – The Prediction Phase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prediction phase of NWP involves calculating the future state of the atmosphere (starting point = the analysis) under the following </a:t>
            </a:r>
            <a:r>
              <a:rPr lang="en-US" b="1"/>
              <a:t>governing equations</a:t>
            </a:r>
            <a:r>
              <a:rPr lang="en-US"/>
              <a:t>:</a:t>
            </a:r>
          </a:p>
          <a:p>
            <a:pPr>
              <a:buFontTx/>
              <a:buNone/>
            </a:pPr>
            <a:r>
              <a:rPr lang="en-US"/>
              <a:t>		1) Conservation of momentum</a:t>
            </a:r>
          </a:p>
          <a:p>
            <a:pPr>
              <a:buFontTx/>
              <a:buNone/>
            </a:pPr>
            <a:r>
              <a:rPr lang="en-US"/>
              <a:t>		2) Conservation of mass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National Weather Service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National Weather Service (NWS) is responsible for forecasts several times daily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Numerical Weather Prediction – The Prediction Phase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prediction phase of NWP involves calculating the future state of the atmosphere (starting point = the analysis) under the following </a:t>
            </a:r>
            <a:r>
              <a:rPr lang="en-US" b="1"/>
              <a:t>governing equations</a:t>
            </a:r>
            <a:r>
              <a:rPr lang="en-US"/>
              <a:t>:</a:t>
            </a:r>
          </a:p>
          <a:p>
            <a:pPr>
              <a:buFontTx/>
              <a:buNone/>
            </a:pPr>
            <a:r>
              <a:rPr lang="en-US"/>
              <a:t>		1) Conservation of momentum</a:t>
            </a:r>
          </a:p>
          <a:p>
            <a:pPr>
              <a:buFontTx/>
              <a:buNone/>
            </a:pPr>
            <a:r>
              <a:rPr lang="en-US"/>
              <a:t>		2) Conservation of mass</a:t>
            </a:r>
          </a:p>
          <a:p>
            <a:pPr>
              <a:buFontTx/>
              <a:buNone/>
            </a:pPr>
            <a:r>
              <a:rPr lang="en-US"/>
              <a:t>		3) Conservation of energy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Numerical Weather Prediction – The Prediction Phase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prediction phase of NWP involves calculating the future state of the atmosphere (starting point = the analysis) under the following </a:t>
            </a:r>
            <a:r>
              <a:rPr lang="en-US" b="1" dirty="0"/>
              <a:t>governing equations</a:t>
            </a:r>
            <a:r>
              <a:rPr lang="en-US" dirty="0"/>
              <a:t>:</a:t>
            </a:r>
          </a:p>
          <a:p>
            <a:pPr>
              <a:buFontTx/>
              <a:buNone/>
            </a:pPr>
            <a:r>
              <a:rPr lang="en-US" dirty="0"/>
              <a:t>		1) Conservation of momentum</a:t>
            </a:r>
          </a:p>
          <a:p>
            <a:pPr>
              <a:buFontTx/>
              <a:buNone/>
            </a:pPr>
            <a:r>
              <a:rPr lang="en-US" dirty="0"/>
              <a:t>		2) Conservation of mass</a:t>
            </a:r>
          </a:p>
          <a:p>
            <a:pPr>
              <a:buFontTx/>
              <a:buNone/>
            </a:pPr>
            <a:r>
              <a:rPr lang="en-US" dirty="0"/>
              <a:t>		3) Conservation of energy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Example:  F = ma = m       = m           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572000" y="5867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err="1"/>
              <a:t>dv</a:t>
            </a:r>
            <a:endParaRPr lang="en-US" sz="2400" dirty="0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571999" y="6172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err="1"/>
              <a:t>dt</a:t>
            </a:r>
            <a:endParaRPr lang="en-US" sz="2400" dirty="0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4648199" y="6248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096000" y="5867400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2</a:t>
            </a:r>
            <a:r>
              <a:rPr lang="en-US" sz="2400" dirty="0"/>
              <a:t>-V</a:t>
            </a:r>
            <a:r>
              <a:rPr lang="en-US" sz="2400" baseline="-25000" dirty="0"/>
              <a:t>1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096000" y="6172200"/>
            <a:ext cx="83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   ∆t</a:t>
            </a: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6172198" y="6248400"/>
            <a:ext cx="6096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Numerical Weather Prediction – The Prediction Phase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NWP takes massive amounts of computing power!!!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Numerical Weather Prediction – The Prediction Phase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NWP takes massive amounts of computing power!!!</a:t>
            </a:r>
          </a:p>
          <a:p>
            <a:endParaRPr lang="en-US"/>
          </a:p>
          <a:p>
            <a:pPr>
              <a:buFontTx/>
              <a:buNone/>
            </a:pPr>
            <a:r>
              <a:rPr lang="en-US" sz="2800"/>
              <a:t>	1980s: U.S. nested grid model – 80-km  </a:t>
            </a:r>
          </a:p>
          <a:p>
            <a:pPr>
              <a:buFontTx/>
              <a:buNone/>
            </a:pPr>
            <a:r>
              <a:rPr lang="en-US" sz="2800"/>
              <a:t>               resolution over continental U.S. </a:t>
            </a:r>
          </a:p>
          <a:p>
            <a:pPr>
              <a:buFontTx/>
              <a:buNone/>
            </a:pPr>
            <a:r>
              <a:rPr lang="en-US" sz="2800"/>
              <a:t>               (48-hr forecast runtime = hours)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Numerical Weather Prediction – The Prediction Phase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NWP takes massive amounts of computing power!!!</a:t>
            </a:r>
          </a:p>
          <a:p>
            <a:endParaRPr lang="en-US"/>
          </a:p>
          <a:p>
            <a:pPr>
              <a:buFontTx/>
              <a:buNone/>
            </a:pPr>
            <a:r>
              <a:rPr lang="en-US" sz="2800"/>
              <a:t>	1980s: U.S. nested grid model – 80-km  </a:t>
            </a:r>
          </a:p>
          <a:p>
            <a:pPr>
              <a:buFontTx/>
              <a:buNone/>
            </a:pPr>
            <a:r>
              <a:rPr lang="en-US" sz="2800"/>
              <a:t>               resolution over continental U.S. </a:t>
            </a:r>
          </a:p>
          <a:p>
            <a:pPr>
              <a:buFontTx/>
              <a:buNone/>
            </a:pPr>
            <a:r>
              <a:rPr lang="en-US" sz="2800"/>
              <a:t>               (48-hr forecast runtime = hours)</a:t>
            </a:r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r>
              <a:rPr lang="en-US" sz="2800"/>
              <a:t>	Today: Weather Research and Forecasting </a:t>
            </a:r>
          </a:p>
          <a:p>
            <a:pPr>
              <a:buFontTx/>
              <a:buNone/>
            </a:pPr>
            <a:r>
              <a:rPr lang="en-US" sz="2800"/>
              <a:t>               model – 12-km resolution over U.S. </a:t>
            </a:r>
          </a:p>
          <a:p>
            <a:pPr>
              <a:buFontTx/>
              <a:buNone/>
            </a:pPr>
            <a:r>
              <a:rPr lang="en-US" sz="2800"/>
              <a:t>               (48-hr forecast runtime = 10 minutes)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Numerical Weather Prediction – The Prediction Phase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NWP can be classified in 2 ways:</a:t>
            </a:r>
          </a:p>
          <a:p>
            <a:endParaRPr lang="en-US"/>
          </a:p>
          <a:p>
            <a:pPr>
              <a:buFontTx/>
              <a:buNone/>
            </a:pPr>
            <a:r>
              <a:rPr lang="en-US" sz="2800"/>
              <a:t>		1)  </a:t>
            </a:r>
            <a:r>
              <a:rPr lang="en-US" sz="2800" b="1"/>
              <a:t>Deterministic</a:t>
            </a:r>
            <a:r>
              <a:rPr lang="en-US" sz="2800"/>
              <a:t> – a single forecast is </a:t>
            </a:r>
          </a:p>
          <a:p>
            <a:pPr>
              <a:buFontTx/>
              <a:buNone/>
            </a:pPr>
            <a:r>
              <a:rPr lang="en-US" sz="2800"/>
              <a:t>              produced and relied upon</a:t>
            </a:r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endParaRPr lang="en-US" sz="2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Numerical Weather Prediction – The Prediction Phase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NWP can be classified in 2 ways:</a:t>
            </a:r>
          </a:p>
          <a:p>
            <a:endParaRPr lang="en-US"/>
          </a:p>
          <a:p>
            <a:pPr>
              <a:buFontTx/>
              <a:buNone/>
            </a:pPr>
            <a:r>
              <a:rPr lang="en-US" sz="2800"/>
              <a:t>		1)  </a:t>
            </a:r>
            <a:r>
              <a:rPr lang="en-US" sz="2800" b="1"/>
              <a:t>Deterministic</a:t>
            </a:r>
            <a:r>
              <a:rPr lang="en-US" sz="2800"/>
              <a:t> – a single forecast is </a:t>
            </a:r>
          </a:p>
          <a:p>
            <a:pPr>
              <a:buFontTx/>
              <a:buNone/>
            </a:pPr>
            <a:r>
              <a:rPr lang="en-US" sz="2800"/>
              <a:t>              produced and relied upon</a:t>
            </a:r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r>
              <a:rPr lang="en-US" sz="2800"/>
              <a:t>		2)  </a:t>
            </a:r>
            <a:r>
              <a:rPr lang="en-US" sz="2800" b="1"/>
              <a:t>Probabilistic</a:t>
            </a:r>
            <a:r>
              <a:rPr lang="en-US" sz="2800"/>
              <a:t> – many forecasts are </a:t>
            </a:r>
          </a:p>
          <a:p>
            <a:pPr>
              <a:buFontTx/>
              <a:buNone/>
            </a:pPr>
            <a:r>
              <a:rPr lang="en-US" sz="2800"/>
              <a:t>              produced and forecast probabilities can </a:t>
            </a:r>
          </a:p>
          <a:p>
            <a:pPr>
              <a:buFontTx/>
              <a:buNone/>
            </a:pPr>
            <a:r>
              <a:rPr lang="en-US" sz="2800"/>
              <a:t>              be generated (</a:t>
            </a:r>
            <a:r>
              <a:rPr lang="en-US" sz="2800" b="1"/>
              <a:t>ensemble forecasting</a:t>
            </a:r>
            <a:r>
              <a:rPr lang="en-US" sz="2800"/>
              <a:t>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Deterministic vs. Probabilistic Forecasting</a:t>
            </a:r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838200" y="3352800"/>
            <a:ext cx="13716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1600200" y="4191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Oval 8"/>
          <p:cNvSpPr>
            <a:spLocks noChangeArrowheads="1"/>
          </p:cNvSpPr>
          <p:nvPr/>
        </p:nvSpPr>
        <p:spPr bwMode="auto">
          <a:xfrm>
            <a:off x="1371600" y="4038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Oval 9"/>
          <p:cNvSpPr>
            <a:spLocks noChangeArrowheads="1"/>
          </p:cNvSpPr>
          <p:nvPr/>
        </p:nvSpPr>
        <p:spPr bwMode="auto">
          <a:xfrm>
            <a:off x="1524000" y="3581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Oval 10"/>
          <p:cNvSpPr>
            <a:spLocks noChangeArrowheads="1"/>
          </p:cNvSpPr>
          <p:nvPr/>
        </p:nvSpPr>
        <p:spPr bwMode="auto">
          <a:xfrm>
            <a:off x="1219200" y="3657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Oval 11"/>
          <p:cNvSpPr>
            <a:spLocks noChangeArrowheads="1"/>
          </p:cNvSpPr>
          <p:nvPr/>
        </p:nvSpPr>
        <p:spPr bwMode="auto">
          <a:xfrm>
            <a:off x="1219200" y="4343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Oval 12"/>
          <p:cNvSpPr>
            <a:spLocks noChangeArrowheads="1"/>
          </p:cNvSpPr>
          <p:nvPr/>
        </p:nvSpPr>
        <p:spPr bwMode="auto">
          <a:xfrm>
            <a:off x="1752600" y="3810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593725" y="4837113"/>
            <a:ext cx="1768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/>
              <a:t>Time = 00-hr</a:t>
            </a:r>
          </a:p>
        </p:txBody>
      </p:sp>
      <p:sp>
        <p:nvSpPr>
          <p:cNvPr id="48145" name="Oval 17"/>
          <p:cNvSpPr>
            <a:spLocks noChangeArrowheads="1"/>
          </p:cNvSpPr>
          <p:nvPr/>
        </p:nvSpPr>
        <p:spPr bwMode="auto">
          <a:xfrm>
            <a:off x="1676400" y="4038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Deterministic vs. Probabilistic Forecasting</a:t>
            </a:r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838200" y="3352800"/>
            <a:ext cx="13716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1600200" y="4191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1371600" y="4038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1524000" y="3581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1219200" y="3657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1219200" y="4343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auto">
          <a:xfrm>
            <a:off x="1752600" y="3810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593725" y="4837113"/>
            <a:ext cx="1768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/>
              <a:t>Time = 00-hr</a:t>
            </a:r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auto">
          <a:xfrm>
            <a:off x="1676400" y="4038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65" name="Oval 13"/>
          <p:cNvSpPr>
            <a:spLocks noChangeArrowheads="1"/>
          </p:cNvSpPr>
          <p:nvPr/>
        </p:nvSpPr>
        <p:spPr bwMode="auto">
          <a:xfrm>
            <a:off x="6553200" y="1752600"/>
            <a:ext cx="1371600" cy="434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 flipV="1">
            <a:off x="1600200" y="2133600"/>
            <a:ext cx="556260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 flipV="1">
            <a:off x="1295400" y="2438400"/>
            <a:ext cx="563880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 flipV="1">
            <a:off x="1828800" y="2971800"/>
            <a:ext cx="57912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 flipV="1">
            <a:off x="1447800" y="3657600"/>
            <a:ext cx="54864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>
            <a:off x="1295400" y="4343400"/>
            <a:ext cx="601980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>
            <a:off x="1676400" y="4267200"/>
            <a:ext cx="54102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>
            <a:off x="1752600" y="4114800"/>
            <a:ext cx="5638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73" name="Oval 21"/>
          <p:cNvSpPr>
            <a:spLocks noChangeArrowheads="1"/>
          </p:cNvSpPr>
          <p:nvPr/>
        </p:nvSpPr>
        <p:spPr bwMode="auto">
          <a:xfrm>
            <a:off x="7391400" y="4038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74" name="Oval 22"/>
          <p:cNvSpPr>
            <a:spLocks noChangeArrowheads="1"/>
          </p:cNvSpPr>
          <p:nvPr/>
        </p:nvSpPr>
        <p:spPr bwMode="auto">
          <a:xfrm>
            <a:off x="7162800" y="2057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75" name="Oval 23"/>
          <p:cNvSpPr>
            <a:spLocks noChangeArrowheads="1"/>
          </p:cNvSpPr>
          <p:nvPr/>
        </p:nvSpPr>
        <p:spPr bwMode="auto">
          <a:xfrm>
            <a:off x="7620000" y="2895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76" name="Oval 24"/>
          <p:cNvSpPr>
            <a:spLocks noChangeArrowheads="1"/>
          </p:cNvSpPr>
          <p:nvPr/>
        </p:nvSpPr>
        <p:spPr bwMode="auto">
          <a:xfrm>
            <a:off x="7010400" y="3581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77" name="Oval 25"/>
          <p:cNvSpPr>
            <a:spLocks noChangeArrowheads="1"/>
          </p:cNvSpPr>
          <p:nvPr/>
        </p:nvSpPr>
        <p:spPr bwMode="auto">
          <a:xfrm>
            <a:off x="7086600" y="4953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78" name="Oval 26"/>
          <p:cNvSpPr>
            <a:spLocks noChangeArrowheads="1"/>
          </p:cNvSpPr>
          <p:nvPr/>
        </p:nvSpPr>
        <p:spPr bwMode="auto">
          <a:xfrm>
            <a:off x="7315200" y="5867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79" name="Oval 27"/>
          <p:cNvSpPr>
            <a:spLocks noChangeArrowheads="1"/>
          </p:cNvSpPr>
          <p:nvPr/>
        </p:nvSpPr>
        <p:spPr bwMode="auto">
          <a:xfrm>
            <a:off x="6934200" y="2362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80" name="Text Box 28"/>
          <p:cNvSpPr txBox="1">
            <a:spLocks noChangeArrowheads="1"/>
          </p:cNvSpPr>
          <p:nvPr/>
        </p:nvSpPr>
        <p:spPr bwMode="auto">
          <a:xfrm>
            <a:off x="6324600" y="6172200"/>
            <a:ext cx="176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/>
              <a:t>Time = 72-hr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Probabilistic Forecasting</a:t>
            </a:r>
          </a:p>
        </p:txBody>
      </p:sp>
      <p:pic>
        <p:nvPicPr>
          <p:cNvPr id="69636" name="Picture 4" descr="Aguado_Figure_13_0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219200"/>
            <a:ext cx="4662488" cy="5105400"/>
          </a:xfrm>
          <a:noFill/>
          <a:ln/>
        </p:spPr>
      </p:pic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3581400" y="6324600"/>
            <a:ext cx="214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10-day forecasts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National Weather Service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National Weather Service (NWS) is responsible for forecasts several times daily</a:t>
            </a:r>
          </a:p>
          <a:p>
            <a:pPr lvl="2"/>
            <a:r>
              <a:rPr lang="en-US" dirty="0"/>
              <a:t>Different weather forecast offices (WFOs) are responsible for their specific region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Probabilistic Forecasting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/>
              <a:t>Main challenge</a:t>
            </a:r>
            <a:r>
              <a:rPr lang="en-US"/>
              <a:t> = Expressing uncertainty to the public in a way it will be useful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Probabilistic Forecasting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/>
              <a:t>Main challenge</a:t>
            </a:r>
            <a:r>
              <a:rPr lang="en-US"/>
              <a:t> = Expressing uncertainty to the public in a way it will be useful</a:t>
            </a:r>
          </a:p>
          <a:p>
            <a:endParaRPr lang="en-US"/>
          </a:p>
          <a:p>
            <a:pPr>
              <a:buFontTx/>
              <a:buNone/>
            </a:pPr>
            <a:r>
              <a:rPr lang="en-US"/>
              <a:t>	- Do people want to hear what the high </a:t>
            </a:r>
          </a:p>
          <a:p>
            <a:pPr>
              <a:buFontTx/>
              <a:buNone/>
            </a:pPr>
            <a:r>
              <a:rPr lang="en-US"/>
              <a:t>     temperature will be, or do they want to </a:t>
            </a:r>
          </a:p>
          <a:p>
            <a:pPr>
              <a:buFontTx/>
              <a:buNone/>
            </a:pPr>
            <a:r>
              <a:rPr lang="en-US"/>
              <a:t>     know the possible range of high </a:t>
            </a:r>
          </a:p>
          <a:p>
            <a:pPr>
              <a:buFontTx/>
              <a:buNone/>
            </a:pPr>
            <a:r>
              <a:rPr lang="en-US"/>
              <a:t>     temperatures?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Prediction Phase – How Can Forecasts Go Bad?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/>
              <a:t>There are 2 main sources of error in NWP forecasts:</a:t>
            </a:r>
          </a:p>
          <a:p>
            <a:pPr>
              <a:buFontTx/>
              <a:buNone/>
            </a:pPr>
            <a:r>
              <a:rPr lang="en-US"/>
              <a:t>		1) </a:t>
            </a:r>
            <a:r>
              <a:rPr lang="en-US" b="1"/>
              <a:t>Initial condition error</a:t>
            </a:r>
            <a:r>
              <a:rPr lang="en-US"/>
              <a:t> – errors in the </a:t>
            </a:r>
          </a:p>
          <a:p>
            <a:pPr>
              <a:buFontTx/>
              <a:buNone/>
            </a:pPr>
            <a:r>
              <a:rPr lang="en-US"/>
              <a:t>            analysis of a NWP model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Prediction Phase – How Can Forecasts Go Bad?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/>
              <a:t>There are 2 main sources of error in NWP forecasts:</a:t>
            </a:r>
          </a:p>
          <a:p>
            <a:pPr>
              <a:buFontTx/>
              <a:buNone/>
            </a:pPr>
            <a:r>
              <a:rPr lang="en-US"/>
              <a:t>		1) </a:t>
            </a:r>
            <a:r>
              <a:rPr lang="en-US" b="1"/>
              <a:t>Initial condition error</a:t>
            </a:r>
            <a:r>
              <a:rPr lang="en-US"/>
              <a:t> – errors in the </a:t>
            </a:r>
          </a:p>
          <a:p>
            <a:pPr>
              <a:buFontTx/>
              <a:buNone/>
            </a:pPr>
            <a:r>
              <a:rPr lang="en-US"/>
              <a:t>            analysis of a NWP model</a:t>
            </a:r>
          </a:p>
          <a:p>
            <a:pPr>
              <a:buFontTx/>
              <a:buNone/>
            </a:pPr>
            <a:r>
              <a:rPr lang="en-US"/>
              <a:t>		2) </a:t>
            </a:r>
            <a:r>
              <a:rPr lang="en-US" b="1"/>
              <a:t>Physics errors</a:t>
            </a:r>
            <a:r>
              <a:rPr lang="en-US"/>
              <a:t> – physics that are </a:t>
            </a:r>
          </a:p>
          <a:p>
            <a:pPr>
              <a:buFontTx/>
              <a:buNone/>
            </a:pPr>
            <a:r>
              <a:rPr lang="en-US"/>
              <a:t>            wrong in the NWP model (mostly  </a:t>
            </a:r>
          </a:p>
          <a:p>
            <a:pPr>
              <a:buFontTx/>
              <a:buNone/>
            </a:pPr>
            <a:r>
              <a:rPr lang="en-US"/>
              <a:t>            associated with surface processes)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Condition Error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000"/>
              <a:t>Initial condition errors are always present in NWP analyses</a:t>
            </a:r>
          </a:p>
          <a:p>
            <a:endParaRPr lang="en-US" sz="30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Condition Error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000" dirty="0"/>
              <a:t>Initial condition errors are always present in NWP analyses</a:t>
            </a:r>
          </a:p>
          <a:p>
            <a:endParaRPr lang="en-US" sz="3000" dirty="0"/>
          </a:p>
          <a:p>
            <a:r>
              <a:rPr lang="en-US" sz="3000" dirty="0"/>
              <a:t>Because of </a:t>
            </a:r>
            <a:r>
              <a:rPr lang="en-US" sz="3000" b="1" u="sng" dirty="0"/>
              <a:t>chaos</a:t>
            </a:r>
            <a:r>
              <a:rPr lang="en-US" sz="3000" dirty="0"/>
              <a:t>, errors in the analysis will eventually grow to be large (forget about 30-day forecasts!)</a:t>
            </a:r>
          </a:p>
          <a:p>
            <a:endParaRPr lang="en-US" sz="3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Physics Errors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physics in NWP models aren’t perfect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Physics Errors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physics in NWP models aren’t perfect</a:t>
            </a:r>
          </a:p>
          <a:p>
            <a:endParaRPr lang="en-US"/>
          </a:p>
          <a:p>
            <a:pPr>
              <a:buFontTx/>
              <a:buNone/>
            </a:pPr>
            <a:r>
              <a:rPr lang="en-US"/>
              <a:t>		- Surface radiation processes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Physics Errors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physics in NWP models aren’t perfect</a:t>
            </a:r>
          </a:p>
          <a:p>
            <a:endParaRPr lang="en-US"/>
          </a:p>
          <a:p>
            <a:pPr>
              <a:buFontTx/>
              <a:buNone/>
            </a:pPr>
            <a:r>
              <a:rPr lang="en-US"/>
              <a:t>		- Surface radiation processes</a:t>
            </a:r>
          </a:p>
          <a:p>
            <a:pPr>
              <a:buFontTx/>
              <a:buNone/>
            </a:pPr>
            <a:r>
              <a:rPr lang="en-US"/>
              <a:t>		- Frictional turbulence of surface winds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Physics Errors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physics in NWP models aren’t perfect</a:t>
            </a:r>
          </a:p>
          <a:p>
            <a:endParaRPr lang="en-US"/>
          </a:p>
          <a:p>
            <a:pPr>
              <a:buFontTx/>
              <a:buNone/>
            </a:pPr>
            <a:r>
              <a:rPr lang="en-US"/>
              <a:t>		- Surface radiation processes</a:t>
            </a:r>
          </a:p>
          <a:p>
            <a:pPr>
              <a:buFontTx/>
              <a:buNone/>
            </a:pPr>
            <a:r>
              <a:rPr lang="en-US"/>
              <a:t>		- Frictional turbulence of surface winds</a:t>
            </a:r>
          </a:p>
          <a:p>
            <a:pPr>
              <a:buFontTx/>
              <a:buNone/>
            </a:pPr>
            <a:r>
              <a:rPr lang="en-US"/>
              <a:t>		- Convection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National Weather Service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National Weather Service (NWS) is responsible for forecasts several times daily</a:t>
            </a:r>
          </a:p>
          <a:p>
            <a:pPr lvl="2"/>
            <a:r>
              <a:rPr lang="en-US" dirty="0"/>
              <a:t>Different weather forecast offices (WFOs) are responsible for their specific region</a:t>
            </a:r>
          </a:p>
          <a:p>
            <a:pPr lvl="2"/>
            <a:r>
              <a:rPr lang="en-US" dirty="0"/>
              <a:t>WFOs are also responsible for warnings in their specific region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Physics Errors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physics in NWP models aren’t perfect</a:t>
            </a:r>
          </a:p>
          <a:p>
            <a:endParaRPr lang="en-US"/>
          </a:p>
          <a:p>
            <a:pPr>
              <a:buFontTx/>
              <a:buNone/>
            </a:pPr>
            <a:r>
              <a:rPr lang="en-US"/>
              <a:t>		- Surface radiation processes</a:t>
            </a:r>
          </a:p>
          <a:p>
            <a:pPr>
              <a:buFontTx/>
              <a:buNone/>
            </a:pPr>
            <a:r>
              <a:rPr lang="en-US"/>
              <a:t>		- Frictional turbulence of surface winds</a:t>
            </a:r>
          </a:p>
          <a:p>
            <a:pPr>
              <a:buFontTx/>
              <a:buNone/>
            </a:pPr>
            <a:r>
              <a:rPr lang="en-US"/>
              <a:t>		- Convection</a:t>
            </a:r>
          </a:p>
          <a:p>
            <a:pPr>
              <a:buFontTx/>
              <a:buNone/>
            </a:pPr>
            <a:r>
              <a:rPr lang="en-US"/>
              <a:t>		- Cloud processes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Physics Errors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Physics errors often lead to model biases – consistent errors in certain model variables (e.g. surface temperature)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Numerical Weather Prediction – The Post-processing Phase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post-processing phase of NWP involves creating graphics of the forecast: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Numerical Weather Prediction – The Post-processing Phase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post-processing phase of NWP involves creating graphics of the forecast: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		1)  500-mb height</a:t>
            </a:r>
          </a:p>
          <a:p>
            <a:pPr>
              <a:buFontTx/>
              <a:buNone/>
            </a:pPr>
            <a:r>
              <a:rPr lang="en-US"/>
              <a:t>		2)  SLP</a:t>
            </a:r>
          </a:p>
          <a:p>
            <a:pPr>
              <a:buFontTx/>
              <a:buNone/>
            </a:pPr>
            <a:r>
              <a:rPr lang="en-US"/>
              <a:t>		3)  Surface wind</a:t>
            </a:r>
          </a:p>
          <a:p>
            <a:pPr>
              <a:buFontTx/>
              <a:buNone/>
            </a:pPr>
            <a:r>
              <a:rPr lang="en-US"/>
              <a:t>		4)  3-hr precipitation</a:t>
            </a:r>
          </a:p>
          <a:p>
            <a:pPr>
              <a:buFontTx/>
              <a:buNone/>
            </a:pPr>
            <a:r>
              <a:rPr lang="en-US"/>
              <a:t>		5)  1000-500mb thickness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NWP Post-processing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final forecast product includes the human factor – judgments based on both a forecaster’s experience and NWP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NWP Post-processing</a:t>
            </a:r>
          </a:p>
        </p:txBody>
      </p:sp>
      <p:pic>
        <p:nvPicPr>
          <p:cNvPr id="64516" name="Picture 4" descr="Aguado_Figure_13_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371600"/>
            <a:ext cx="7772400" cy="5329238"/>
          </a:xfrm>
          <a:noFill/>
          <a:ln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NWP Post-processing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Model Output Statistics (MOS) – a post-processing technique that correlates relationships between a model forecast and reality over many, many forecasts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NWP Post-processing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Model Output Statistics (MOS) – a post-processing technique that correlates relationships between a model forecast and reality over many, many forecasts</a:t>
            </a:r>
          </a:p>
          <a:p>
            <a:endParaRPr lang="en-US"/>
          </a:p>
          <a:p>
            <a:r>
              <a:rPr lang="en-US"/>
              <a:t>MOS produces a forecast incorporating these statistical relationships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Forecast Verification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Forecast verification is the process of measuring the skill of a forecast (model, human forecaster, MOS…)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Forecast Verification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Forecast verification is the process of measuring the skill of a forecast (model, human forecaster, MOS…)</a:t>
            </a:r>
          </a:p>
        </p:txBody>
      </p:sp>
      <p:pic>
        <p:nvPicPr>
          <p:cNvPr id="102404" name="Picture 4" descr="Aguado_Figure_13_0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276600"/>
            <a:ext cx="72104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National Weather Service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National Weather Service (NWS) is responsible for forecasts several times daily</a:t>
            </a:r>
          </a:p>
          <a:p>
            <a:pPr lvl="2"/>
            <a:r>
              <a:rPr lang="en-US" dirty="0"/>
              <a:t>Different weather forecast offices (WFOs) are responsible for their specific region</a:t>
            </a:r>
          </a:p>
          <a:p>
            <a:pPr lvl="2"/>
            <a:r>
              <a:rPr lang="en-US" dirty="0"/>
              <a:t>WFOs are also responsible for warnings in their specific region</a:t>
            </a:r>
          </a:p>
          <a:p>
            <a:pPr lvl="2"/>
            <a:r>
              <a:rPr lang="en-US" dirty="0"/>
              <a:t>NWS forecasters rely heavily on the Advanced Weather Information Processing System (AWIPS) to understand current conditions and make forecasts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Long-range Forecasts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Climate Prediction Center (CPC) is responsible for forecasts valid more than 1 week into the future (numerical models and statistics)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Long-range Forecasts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Climate Prediction Center (CPC) is responsible for forecasts valid more than 1 week into the future (numerical models and statistics)</a:t>
            </a:r>
          </a:p>
          <a:p>
            <a:endParaRPr lang="en-US"/>
          </a:p>
          <a:p>
            <a:r>
              <a:rPr lang="en-US"/>
              <a:t>Seasonal forecasts are also made by the CPC that indicate above or below probabilities of warm/cold or wet/dry seasons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National Weather Service</a:t>
            </a:r>
          </a:p>
        </p:txBody>
      </p:sp>
      <p:pic>
        <p:nvPicPr>
          <p:cNvPr id="8196" name="Picture 4" descr="Aguado_Figure_13_01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24063" y="1600200"/>
            <a:ext cx="5095875" cy="4525963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National Weather Service</a:t>
            </a:r>
          </a:p>
        </p:txBody>
      </p:sp>
      <p:pic>
        <p:nvPicPr>
          <p:cNvPr id="9221" name="Picture 5" descr="Aguado_Figure_13_01b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25650" y="1600200"/>
            <a:ext cx="5091113" cy="4525963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National Weather Service</a:t>
            </a:r>
          </a:p>
        </p:txBody>
      </p:sp>
      <p:pic>
        <p:nvPicPr>
          <p:cNvPr id="10245" name="Picture 5" descr="Aguado_Figure_13_01c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38350" y="1600200"/>
            <a:ext cx="5065713" cy="4525963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National Weather Service WFOs</a:t>
            </a:r>
          </a:p>
        </p:txBody>
      </p:sp>
      <p:pic>
        <p:nvPicPr>
          <p:cNvPr id="11269" name="Picture 5" descr="WF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543800" cy="5146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1435</Words>
  <Application>Microsoft Office PowerPoint</Application>
  <PresentationFormat>On-screen Show (4:3)</PresentationFormat>
  <Paragraphs>194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Arial</vt:lpstr>
      <vt:lpstr>Default Design</vt:lpstr>
      <vt:lpstr>Chapter 13 – Weather Analysis and Forecasting</vt:lpstr>
      <vt:lpstr>The National Weather Service</vt:lpstr>
      <vt:lpstr>The National Weather Service</vt:lpstr>
      <vt:lpstr>The National Weather Service</vt:lpstr>
      <vt:lpstr>The National Weather Service</vt:lpstr>
      <vt:lpstr>The National Weather Service</vt:lpstr>
      <vt:lpstr>The National Weather Service</vt:lpstr>
      <vt:lpstr>The National Weather Service</vt:lpstr>
      <vt:lpstr>The National Weather Service WFOs</vt:lpstr>
      <vt:lpstr>The National Weather Service</vt:lpstr>
      <vt:lpstr>The National Weather Service</vt:lpstr>
      <vt:lpstr>The Forecasting Process</vt:lpstr>
      <vt:lpstr>The Forecasting Process</vt:lpstr>
      <vt:lpstr>The Forecasting Process</vt:lpstr>
      <vt:lpstr>Numerical Weather Prediction – The Analysis Phase</vt:lpstr>
      <vt:lpstr>Numerical Weather Prediction – The Analysis Phase</vt:lpstr>
      <vt:lpstr>Numerical Weather Prediction – The Analysis Phase</vt:lpstr>
      <vt:lpstr>Numerical Weather Prediction – The Prediction Phase</vt:lpstr>
      <vt:lpstr>Numerical Weather Prediction – The Prediction Phase</vt:lpstr>
      <vt:lpstr>Numerical Weather Prediction – The Prediction Phase</vt:lpstr>
      <vt:lpstr>Numerical Weather Prediction – The Prediction Phase</vt:lpstr>
      <vt:lpstr>Numerical Weather Prediction – The Prediction Phase</vt:lpstr>
      <vt:lpstr>Numerical Weather Prediction – The Prediction Phase</vt:lpstr>
      <vt:lpstr>Numerical Weather Prediction – The Prediction Phase</vt:lpstr>
      <vt:lpstr>Numerical Weather Prediction – The Prediction Phase</vt:lpstr>
      <vt:lpstr>Numerical Weather Prediction – The Prediction Phase</vt:lpstr>
      <vt:lpstr>Deterministic vs. Probabilistic Forecasting</vt:lpstr>
      <vt:lpstr>Deterministic vs. Probabilistic Forecasting</vt:lpstr>
      <vt:lpstr>Probabilistic Forecasting</vt:lpstr>
      <vt:lpstr>Probabilistic Forecasting</vt:lpstr>
      <vt:lpstr>Probabilistic Forecasting</vt:lpstr>
      <vt:lpstr>The Prediction Phase – How Can Forecasts Go Bad?</vt:lpstr>
      <vt:lpstr>The Prediction Phase – How Can Forecasts Go Bad?</vt:lpstr>
      <vt:lpstr>Initial Condition Error</vt:lpstr>
      <vt:lpstr>Initial Condition Error</vt:lpstr>
      <vt:lpstr>Physics Errors</vt:lpstr>
      <vt:lpstr>Physics Errors</vt:lpstr>
      <vt:lpstr>Physics Errors</vt:lpstr>
      <vt:lpstr>Physics Errors</vt:lpstr>
      <vt:lpstr>Physics Errors</vt:lpstr>
      <vt:lpstr>Physics Errors</vt:lpstr>
      <vt:lpstr>Numerical Weather Prediction – The Post-processing Phase</vt:lpstr>
      <vt:lpstr>Numerical Weather Prediction – The Post-processing Phase</vt:lpstr>
      <vt:lpstr>NWP Post-processing</vt:lpstr>
      <vt:lpstr>NWP Post-processing</vt:lpstr>
      <vt:lpstr>NWP Post-processing</vt:lpstr>
      <vt:lpstr>NWP Post-processing</vt:lpstr>
      <vt:lpstr>Forecast Verification</vt:lpstr>
      <vt:lpstr>Forecast Verification</vt:lpstr>
      <vt:lpstr>Long-range Forecasts</vt:lpstr>
      <vt:lpstr>Long-range Forecasts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 – Weather Analysis and Forecasting</dc:title>
  <dc:creator>bancell</dc:creator>
  <cp:lastModifiedBy>Ancell, Brian</cp:lastModifiedBy>
  <cp:revision>31</cp:revision>
  <dcterms:created xsi:type="dcterms:W3CDTF">2010-04-21T20:49:36Z</dcterms:created>
  <dcterms:modified xsi:type="dcterms:W3CDTF">2022-10-04T20:16:00Z</dcterms:modified>
</cp:coreProperties>
</file>