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1" r:id="rId5"/>
    <p:sldId id="260" r:id="rId6"/>
    <p:sldId id="268" r:id="rId7"/>
    <p:sldId id="262" r:id="rId8"/>
    <p:sldId id="269" r:id="rId9"/>
    <p:sldId id="270" r:id="rId10"/>
    <p:sldId id="263" r:id="rId11"/>
    <p:sldId id="272" r:id="rId12"/>
    <p:sldId id="273" r:id="rId13"/>
    <p:sldId id="271" r:id="rId14"/>
    <p:sldId id="265" r:id="rId15"/>
    <p:sldId id="274" r:id="rId16"/>
    <p:sldId id="275" r:id="rId17"/>
    <p:sldId id="276" r:id="rId18"/>
    <p:sldId id="266" r:id="rId19"/>
    <p:sldId id="277" r:id="rId20"/>
    <p:sldId id="278" r:id="rId21"/>
    <p:sldId id="279" r:id="rId22"/>
    <p:sldId id="267" r:id="rId23"/>
    <p:sldId id="280" r:id="rId24"/>
    <p:sldId id="281" r:id="rId25"/>
    <p:sldId id="284" r:id="rId26"/>
    <p:sldId id="285" r:id="rId27"/>
    <p:sldId id="282" r:id="rId28"/>
    <p:sldId id="283" r:id="rId29"/>
    <p:sldId id="286" r:id="rId30"/>
    <p:sldId id="292" r:id="rId31"/>
    <p:sldId id="287" r:id="rId32"/>
    <p:sldId id="288" r:id="rId33"/>
    <p:sldId id="289" r:id="rId34"/>
    <p:sldId id="290" r:id="rId35"/>
    <p:sldId id="291" r:id="rId36"/>
    <p:sldId id="354" r:id="rId37"/>
    <p:sldId id="355" r:id="rId38"/>
    <p:sldId id="356" r:id="rId39"/>
    <p:sldId id="357" r:id="rId40"/>
    <p:sldId id="295" r:id="rId41"/>
    <p:sldId id="296" r:id="rId42"/>
    <p:sldId id="300" r:id="rId43"/>
    <p:sldId id="301" r:id="rId44"/>
    <p:sldId id="302" r:id="rId45"/>
    <p:sldId id="303" r:id="rId46"/>
    <p:sldId id="304" r:id="rId47"/>
    <p:sldId id="322" r:id="rId48"/>
    <p:sldId id="309" r:id="rId49"/>
    <p:sldId id="449" r:id="rId50"/>
    <p:sldId id="448" r:id="rId51"/>
    <p:sldId id="447" r:id="rId52"/>
    <p:sldId id="446" r:id="rId53"/>
    <p:sldId id="320" r:id="rId54"/>
    <p:sldId id="319" r:id="rId55"/>
    <p:sldId id="323" r:id="rId56"/>
    <p:sldId id="450" r:id="rId57"/>
    <p:sldId id="324" r:id="rId58"/>
    <p:sldId id="325" r:id="rId59"/>
    <p:sldId id="331" r:id="rId60"/>
    <p:sldId id="453" r:id="rId61"/>
    <p:sldId id="452" r:id="rId62"/>
    <p:sldId id="451" r:id="rId63"/>
    <p:sldId id="332" r:id="rId64"/>
    <p:sldId id="333" r:id="rId65"/>
    <p:sldId id="334" r:id="rId66"/>
    <p:sldId id="335" r:id="rId67"/>
    <p:sldId id="339" r:id="rId68"/>
    <p:sldId id="456" r:id="rId69"/>
    <p:sldId id="455" r:id="rId70"/>
    <p:sldId id="454" r:id="rId71"/>
    <p:sldId id="340" r:id="rId72"/>
    <p:sldId id="341" r:id="rId73"/>
    <p:sldId id="342" r:id="rId74"/>
    <p:sldId id="343" r:id="rId75"/>
    <p:sldId id="344" r:id="rId76"/>
    <p:sldId id="345" r:id="rId77"/>
    <p:sldId id="346" r:id="rId78"/>
    <p:sldId id="347" r:id="rId79"/>
    <p:sldId id="348" r:id="rId80"/>
    <p:sldId id="349" r:id="rId81"/>
    <p:sldId id="350" r:id="rId82"/>
    <p:sldId id="351" r:id="rId83"/>
    <p:sldId id="352" r:id="rId84"/>
    <p:sldId id="353" r:id="rId85"/>
    <p:sldId id="358" r:id="rId86"/>
    <p:sldId id="359" r:id="rId87"/>
    <p:sldId id="360" r:id="rId88"/>
    <p:sldId id="361" r:id="rId89"/>
    <p:sldId id="362" r:id="rId90"/>
    <p:sldId id="363" r:id="rId91"/>
    <p:sldId id="364" r:id="rId92"/>
    <p:sldId id="372" r:id="rId93"/>
    <p:sldId id="373" r:id="rId94"/>
    <p:sldId id="377" r:id="rId95"/>
    <p:sldId id="387" r:id="rId96"/>
    <p:sldId id="365" r:id="rId97"/>
    <p:sldId id="366" r:id="rId98"/>
    <p:sldId id="367" r:id="rId99"/>
    <p:sldId id="368" r:id="rId100"/>
    <p:sldId id="369" r:id="rId101"/>
    <p:sldId id="370" r:id="rId102"/>
    <p:sldId id="371" r:id="rId103"/>
    <p:sldId id="374" r:id="rId104"/>
    <p:sldId id="375" r:id="rId105"/>
    <p:sldId id="376" r:id="rId106"/>
    <p:sldId id="378" r:id="rId107"/>
    <p:sldId id="379" r:id="rId108"/>
    <p:sldId id="380" r:id="rId109"/>
    <p:sldId id="392" r:id="rId110"/>
    <p:sldId id="393" r:id="rId111"/>
    <p:sldId id="394" r:id="rId112"/>
    <p:sldId id="381" r:id="rId113"/>
    <p:sldId id="382" r:id="rId114"/>
    <p:sldId id="385" r:id="rId115"/>
    <p:sldId id="383" r:id="rId116"/>
    <p:sldId id="384" r:id="rId117"/>
    <p:sldId id="386" r:id="rId118"/>
    <p:sldId id="388" r:id="rId119"/>
    <p:sldId id="389" r:id="rId120"/>
    <p:sldId id="390" r:id="rId121"/>
    <p:sldId id="391" r:id="rId122"/>
    <p:sldId id="395" r:id="rId123"/>
    <p:sldId id="396" r:id="rId124"/>
    <p:sldId id="397" r:id="rId125"/>
    <p:sldId id="398" r:id="rId126"/>
    <p:sldId id="399" r:id="rId127"/>
    <p:sldId id="400" r:id="rId128"/>
    <p:sldId id="401" r:id="rId129"/>
    <p:sldId id="402" r:id="rId130"/>
    <p:sldId id="403" r:id="rId131"/>
    <p:sldId id="404" r:id="rId132"/>
    <p:sldId id="405" r:id="rId133"/>
    <p:sldId id="406" r:id="rId134"/>
    <p:sldId id="407" r:id="rId135"/>
    <p:sldId id="408" r:id="rId136"/>
    <p:sldId id="409" r:id="rId137"/>
    <p:sldId id="410" r:id="rId138"/>
    <p:sldId id="411" r:id="rId139"/>
    <p:sldId id="416" r:id="rId140"/>
    <p:sldId id="415" r:id="rId141"/>
    <p:sldId id="414" r:id="rId142"/>
    <p:sldId id="413" r:id="rId143"/>
    <p:sldId id="412" r:id="rId144"/>
    <p:sldId id="417" r:id="rId145"/>
    <p:sldId id="418" r:id="rId146"/>
    <p:sldId id="419" r:id="rId147"/>
    <p:sldId id="420" r:id="rId148"/>
    <p:sldId id="424" r:id="rId149"/>
    <p:sldId id="425" r:id="rId150"/>
    <p:sldId id="429" r:id="rId151"/>
    <p:sldId id="430" r:id="rId152"/>
    <p:sldId id="428" r:id="rId153"/>
    <p:sldId id="427" r:id="rId154"/>
    <p:sldId id="431" r:id="rId155"/>
    <p:sldId id="426" r:id="rId156"/>
    <p:sldId id="432" r:id="rId157"/>
    <p:sldId id="433" r:id="rId158"/>
    <p:sldId id="434" r:id="rId159"/>
    <p:sldId id="437" r:id="rId160"/>
    <p:sldId id="435" r:id="rId161"/>
    <p:sldId id="436" r:id="rId162"/>
    <p:sldId id="438" r:id="rId163"/>
    <p:sldId id="439" r:id="rId164"/>
    <p:sldId id="440" r:id="rId165"/>
    <p:sldId id="441" r:id="rId166"/>
    <p:sldId id="442" r:id="rId167"/>
    <p:sldId id="443" r:id="rId168"/>
    <p:sldId id="444" r:id="rId169"/>
    <p:sldId id="445" r:id="rId17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1152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13489-2079-4065-8C96-15EA995052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00A2A7-6843-4CA3-ADD4-05E127BA9B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AB0075-92D8-44B7-8EFB-EF08E8B1D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513BB2-48AE-442D-9A31-38FEE3F33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722568-84B7-450B-A528-F2E12E5BA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B4B864-2DBA-4AEB-B067-E0BD3F1F8B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0681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07574-564B-4B1B-B8A2-3A5EFA4E2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DF5E3E-0FB2-4F6E-B020-160CD4C510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4DD82C-42AA-4A1F-907A-9AE093574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2984BE-CFFE-4F8A-972D-8A3BE66F4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ACB004-E2CC-4B04-A1D1-806B83BC0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9ED97F-2644-44AA-8A46-E46DBC2A2A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0725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DD8ABC-8492-44C0-94AB-9C8B51B9B8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4B25CB-F01E-4414-8236-FA5BC395F7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C91770-BC7B-4F81-A826-CDAB8743D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8C0501-06F3-46A9-870E-29E853852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FF5301-A740-448F-8EDF-895F308BD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CB3529-8481-48C8-B517-DEEDC4C6DE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3379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20AC4-80BC-48E4-BFF1-03D7E2BDE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25D296-215A-4B5C-8A4C-431653F843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0960FE-215A-4A6B-8F56-45CAF55A0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853103-6B84-4E25-B6AB-014E5E80D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2333AD-0E4A-4A95-84FD-51184074B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9D6A4B-C87F-48AC-B93B-775F7DF78A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6720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2DE96-59A9-467D-90BA-367DF5C8D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193AA4-78FC-41FD-A6B9-3931465367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BFD85A-6A77-4E60-A098-D79E625FD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60AAAD-E4AF-4E23-AA43-BC8E388D1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A477DD-0B31-4BA2-9441-3052F9C1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1E1946-F8F6-4FBB-9E73-C33C0D148C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6462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71F15-94E1-48F9-8B0B-141B6BDFE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2A5DD4-1987-4545-9460-465BEE4766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A3E6A1-8771-4504-9F32-C0EE1F8512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83F376-6148-4526-A3D2-BE74363D0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52C176-8A26-4718-A751-AAA18FD63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577CC0-FC87-4E49-B922-A645853C6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332C26-D326-4D15-922B-B7C98D3C00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5746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9226C-E1CC-457E-A4CA-D6E3E7D31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8F0D8D-9120-4EC4-8308-F3CBDE3F32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306E3C-54AC-41BA-ADA4-85E44D32F0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7A8220-FC91-42E4-9120-A38585B1E9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D215CC-B3FE-4D0A-A541-AB6FC9C444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7F1F2E-842D-4DA3-9631-7A1C1196D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423F40-DC4D-4FE9-85B2-0110EF60E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CCB8FD-C174-4A9C-BB69-A494D1543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85F779-0EB1-4637-B06F-6848D281CD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5426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1B63B-A0C3-4DA6-8577-307E1C5B8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77C86A-D75E-4362-8BEA-46A0B3531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CC525F-21D2-4963-AD14-CD9F1EAAA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68CDB7-9A03-4217-98B7-DEA441E53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5927C6-40FA-4D9D-9C13-9C6AB2D709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3198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C9E2AC-459D-4DBB-9D31-813B30D1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0B03B3-3562-4E1C-B22A-59C391C97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677F42-E424-47D3-B74C-2650806BD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E29F5D-1BA4-4CE0-BA12-8CB1CBBCCF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5883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BF90-F86D-47D6-8A0A-64A969D4E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3A613A-EECD-475A-9DD0-D1A65CA0E7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93703E-213D-495B-A4F6-2C009B2110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34544A-2A07-46B9-80C5-47A8C83D3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94C166-39E0-4ED9-B568-C9F6EC41F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27943F-016B-4C47-A9A0-8784E5988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A3EB2A-9F89-4C12-A3A2-1978468CA8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2879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45CB4-1D56-48BB-81A8-350B8F4BD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8B9B2C-B2B3-454E-AB59-421D9F41E7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A0AD26-DEB0-4D05-9F3D-3C35B7B863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E9F2BC-04BB-490E-97DD-D80F4374D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09B300-FF2B-4E8B-905E-E7A8F7AB6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C44FEF-D13C-4C6C-B3AF-F50A33645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B8E863-E271-4861-B181-3058BC9ACA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9449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C9A5F63-C90E-41AE-BA9D-A91BD083F8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0A1A23A-9675-45FF-9228-87DE6781BA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375552D-94F6-45F4-B8EB-DA2FE63BF4A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A21D910-D0CC-4021-B202-2D18C00EA19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144C794-C11B-43DC-A5F7-7B3B1D74CEA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C893CD8-0F60-4C6B-9922-72F4A440AF0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D03B54C4-A9B4-4B2F-9811-879D7120E8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b="1"/>
              <a:t>Chapter 11 - Lightning, Thunder, and Tornadoes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1E1A61A1-6BEA-4D3E-A6B3-F034931096C9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828800"/>
            <a:ext cx="4876800" cy="4419600"/>
          </a:xfrm>
          <a:noFill/>
          <a:ln/>
        </p:spPr>
      </p:pic>
      <p:pic>
        <p:nvPicPr>
          <p:cNvPr id="3077" name="Picture 5">
            <a:extLst>
              <a:ext uri="{FF2B5EF4-FFF2-40B4-BE49-F238E27FC236}">
                <a16:creationId xmlns:a16="http://schemas.microsoft.com/office/drawing/2014/main" id="{A3E86748-8946-4EBC-8205-F9DE2DF61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524000"/>
            <a:ext cx="3671888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E57DE36C-4BAF-41C6-B93B-6667F6E320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Cloud-to-ground Lightning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C8C5E52B-FD2E-4044-8F6B-D39A34BD6B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Step 2:  Formation of a </a:t>
            </a:r>
            <a:r>
              <a:rPr lang="en-US" altLang="en-US" b="1"/>
              <a:t>stepped leader</a:t>
            </a:r>
            <a:r>
              <a:rPr lang="en-US" altLang="en-US"/>
              <a:t> (branched advance of negative charge from cloud base toward ground)</a:t>
            </a:r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D583EEC6-FEDD-43F2-BFDD-18E0C0114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352800"/>
            <a:ext cx="38100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>
            <a:extLst>
              <a:ext uri="{FF2B5EF4-FFF2-40B4-BE49-F238E27FC236}">
                <a16:creationId xmlns:a16="http://schemas.microsoft.com/office/drawing/2014/main" id="{DA44B229-FE43-4981-B9C5-A11BDC121E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Tornado Formation</a:t>
            </a:r>
          </a:p>
        </p:txBody>
      </p:sp>
      <p:sp>
        <p:nvSpPr>
          <p:cNvPr id="122883" name="Rectangle 3">
            <a:extLst>
              <a:ext uri="{FF2B5EF4-FFF2-40B4-BE49-F238E27FC236}">
                <a16:creationId xmlns:a16="http://schemas.microsoft.com/office/drawing/2014/main" id="{7F686D4B-EE65-4B0D-9D79-4D471AF967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These vertical columns of rotating air make the entire storm rotate slowly</a:t>
            </a:r>
          </a:p>
          <a:p>
            <a:endParaRPr lang="en-US" altLang="en-US"/>
          </a:p>
          <a:p>
            <a:r>
              <a:rPr lang="en-US" altLang="en-US"/>
              <a:t>The slowly rotating thunderstorm is called a </a:t>
            </a:r>
            <a:r>
              <a:rPr lang="en-US" altLang="en-US" b="1"/>
              <a:t>mesocyclone</a:t>
            </a:r>
          </a:p>
          <a:p>
            <a:endParaRPr lang="en-US" altLang="en-US" b="1"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>
            <a:extLst>
              <a:ext uri="{FF2B5EF4-FFF2-40B4-BE49-F238E27FC236}">
                <a16:creationId xmlns:a16="http://schemas.microsoft.com/office/drawing/2014/main" id="{D21AAEAA-8EA5-4A00-BBE4-B3309E7782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Tornado Formation</a:t>
            </a:r>
          </a:p>
        </p:txBody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1EEEFC95-5FF5-4641-972A-4E916924FB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These vertical columns of rotating air make the entire storm rotate slowly</a:t>
            </a:r>
          </a:p>
          <a:p>
            <a:endParaRPr lang="en-US" altLang="en-US"/>
          </a:p>
          <a:p>
            <a:r>
              <a:rPr lang="en-US" altLang="en-US"/>
              <a:t>The slowly rotating thunderstorm is called a </a:t>
            </a:r>
            <a:r>
              <a:rPr lang="en-US" altLang="en-US" b="1"/>
              <a:t>mesocyclone</a:t>
            </a:r>
          </a:p>
          <a:p>
            <a:endParaRPr lang="en-US" altLang="en-US" b="1"/>
          </a:p>
          <a:p>
            <a:r>
              <a:rPr lang="en-US" altLang="en-US"/>
              <a:t>Mesoscylones often precede tornadoes by about 30 minutes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>
            <a:extLst>
              <a:ext uri="{FF2B5EF4-FFF2-40B4-BE49-F238E27FC236}">
                <a16:creationId xmlns:a16="http://schemas.microsoft.com/office/drawing/2014/main" id="{288DD76E-0E7D-437F-B3B7-AF656BDFC7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Tornado Formation</a:t>
            </a:r>
          </a:p>
        </p:txBody>
      </p:sp>
      <p:sp>
        <p:nvSpPr>
          <p:cNvPr id="124931" name="Rectangle 3">
            <a:extLst>
              <a:ext uri="{FF2B5EF4-FFF2-40B4-BE49-F238E27FC236}">
                <a16:creationId xmlns:a16="http://schemas.microsoft.com/office/drawing/2014/main" id="{79C67DC4-F050-45F9-98D1-A3C3D8B0A5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Stretching and narrowing of the mesocyclone increases rotational speed (conservation of angular momentum)</a:t>
            </a:r>
          </a:p>
          <a:p>
            <a:endParaRPr lang="en-US" altLang="en-US"/>
          </a:p>
          <a:p>
            <a:endParaRPr lang="en-US" altLang="en-US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>
            <a:extLst>
              <a:ext uri="{FF2B5EF4-FFF2-40B4-BE49-F238E27FC236}">
                <a16:creationId xmlns:a16="http://schemas.microsoft.com/office/drawing/2014/main" id="{5C4AF0A4-B977-4203-974A-53020EF2DC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Tornado Formation</a:t>
            </a:r>
          </a:p>
        </p:txBody>
      </p:sp>
      <p:sp>
        <p:nvSpPr>
          <p:cNvPr id="128003" name="Rectangle 3">
            <a:extLst>
              <a:ext uri="{FF2B5EF4-FFF2-40B4-BE49-F238E27FC236}">
                <a16:creationId xmlns:a16="http://schemas.microsoft.com/office/drawing/2014/main" id="{CE207622-BEF2-473E-B0AA-A831FF6ED7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Stretching and narrowing of the mesocyclone increases rotational speed (conservation of angular momentum)</a:t>
            </a:r>
          </a:p>
          <a:p>
            <a:endParaRPr lang="en-US" altLang="en-US"/>
          </a:p>
          <a:p>
            <a:r>
              <a:rPr lang="en-US" altLang="en-US"/>
              <a:t>A </a:t>
            </a:r>
            <a:r>
              <a:rPr lang="en-US" altLang="en-US" b="1"/>
              <a:t>wall cloud</a:t>
            </a:r>
            <a:r>
              <a:rPr lang="en-US" altLang="en-US"/>
              <a:t> (lowered cloud base) usually accompanies mesocyclone intensification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>
            <a:extLst>
              <a:ext uri="{FF2B5EF4-FFF2-40B4-BE49-F238E27FC236}">
                <a16:creationId xmlns:a16="http://schemas.microsoft.com/office/drawing/2014/main" id="{41BF7497-ADBC-42CC-9AE9-3D16826FE7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Wall Clouds</a:t>
            </a:r>
          </a:p>
        </p:txBody>
      </p:sp>
      <p:pic>
        <p:nvPicPr>
          <p:cNvPr id="129028" name="Picture 4">
            <a:extLst>
              <a:ext uri="{FF2B5EF4-FFF2-40B4-BE49-F238E27FC236}">
                <a16:creationId xmlns:a16="http://schemas.microsoft.com/office/drawing/2014/main" id="{40705514-0C2A-4478-B823-259B55285CD8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600200"/>
            <a:ext cx="8839200" cy="4876800"/>
          </a:xfrm>
          <a:noFill/>
          <a:ln/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>
            <a:extLst>
              <a:ext uri="{FF2B5EF4-FFF2-40B4-BE49-F238E27FC236}">
                <a16:creationId xmlns:a16="http://schemas.microsoft.com/office/drawing/2014/main" id="{69556872-796C-4AD9-A359-C8ED685359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Tornado Formation</a:t>
            </a:r>
          </a:p>
        </p:txBody>
      </p:sp>
      <p:sp>
        <p:nvSpPr>
          <p:cNvPr id="130051" name="Rectangle 3">
            <a:extLst>
              <a:ext uri="{FF2B5EF4-FFF2-40B4-BE49-F238E27FC236}">
                <a16:creationId xmlns:a16="http://schemas.microsoft.com/office/drawing/2014/main" id="{CA372EC1-B75B-47CA-9166-1D4CDCBCFF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A </a:t>
            </a:r>
            <a:r>
              <a:rPr lang="en-US" altLang="en-US" b="1"/>
              <a:t>funnel cloud</a:t>
            </a:r>
            <a:r>
              <a:rPr lang="en-US" altLang="en-US"/>
              <a:t> (rapidly rotating column of air) descends from the wall cloud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>
            <a:extLst>
              <a:ext uri="{FF2B5EF4-FFF2-40B4-BE49-F238E27FC236}">
                <a16:creationId xmlns:a16="http://schemas.microsoft.com/office/drawing/2014/main" id="{5712C4AE-4859-4D56-B453-E4B8AAFA98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Tornado Formation</a:t>
            </a:r>
          </a:p>
        </p:txBody>
      </p:sp>
      <p:sp>
        <p:nvSpPr>
          <p:cNvPr id="132099" name="Rectangle 3">
            <a:extLst>
              <a:ext uri="{FF2B5EF4-FFF2-40B4-BE49-F238E27FC236}">
                <a16:creationId xmlns:a16="http://schemas.microsoft.com/office/drawing/2014/main" id="{578321AA-1FDF-4D00-9D6C-073132BDE0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A </a:t>
            </a:r>
            <a:r>
              <a:rPr lang="en-US" altLang="en-US" b="1"/>
              <a:t>funnel cloud</a:t>
            </a:r>
            <a:r>
              <a:rPr lang="en-US" altLang="en-US"/>
              <a:t> (rapidly rotating column of air) descends from the wall cloud</a:t>
            </a:r>
          </a:p>
          <a:p>
            <a:r>
              <a:rPr lang="en-US" altLang="en-US"/>
              <a:t>When the funnel cloud touches the ground, it’s a tornado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>
            <a:extLst>
              <a:ext uri="{FF2B5EF4-FFF2-40B4-BE49-F238E27FC236}">
                <a16:creationId xmlns:a16="http://schemas.microsoft.com/office/drawing/2014/main" id="{2CB7A430-74AC-4EAF-B3F1-071A3F2E6B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Tornado Formation</a:t>
            </a:r>
          </a:p>
        </p:txBody>
      </p:sp>
      <p:sp>
        <p:nvSpPr>
          <p:cNvPr id="133123" name="Rectangle 3">
            <a:extLst>
              <a:ext uri="{FF2B5EF4-FFF2-40B4-BE49-F238E27FC236}">
                <a16:creationId xmlns:a16="http://schemas.microsoft.com/office/drawing/2014/main" id="{67060303-7A7F-44CF-9415-27E709D2C1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A </a:t>
            </a:r>
            <a:r>
              <a:rPr lang="en-US" altLang="en-US" b="1"/>
              <a:t>funnel cloud</a:t>
            </a:r>
            <a:r>
              <a:rPr lang="en-US" altLang="en-US"/>
              <a:t> (rapidly rotating column of air) descends from the wall cloud</a:t>
            </a:r>
          </a:p>
          <a:p>
            <a:r>
              <a:rPr lang="en-US" altLang="en-US"/>
              <a:t>When the funnel cloud touches the ground, it’s a tornado</a:t>
            </a:r>
          </a:p>
          <a:p>
            <a:r>
              <a:rPr lang="en-US" altLang="en-US"/>
              <a:t>Roughly 20% of mesocylones form tornadoes</a:t>
            </a:r>
            <a:endParaRPr lang="en-US" altLang="en-US" b="1"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>
            <a:extLst>
              <a:ext uri="{FF2B5EF4-FFF2-40B4-BE49-F238E27FC236}">
                <a16:creationId xmlns:a16="http://schemas.microsoft.com/office/drawing/2014/main" id="{DAE75D0F-AE7E-4C48-8309-CE257888E1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 Tornadic Supercell</a:t>
            </a:r>
          </a:p>
        </p:txBody>
      </p:sp>
      <p:pic>
        <p:nvPicPr>
          <p:cNvPr id="134148" name="Picture 4">
            <a:extLst>
              <a:ext uri="{FF2B5EF4-FFF2-40B4-BE49-F238E27FC236}">
                <a16:creationId xmlns:a16="http://schemas.microsoft.com/office/drawing/2014/main" id="{8DF0DA74-8FCD-47CB-B4EE-9477CF9113F7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828800"/>
            <a:ext cx="8991600" cy="4800600"/>
          </a:xfrm>
          <a:noFill/>
          <a:ln/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>
            <a:extLst>
              <a:ext uri="{FF2B5EF4-FFF2-40B4-BE49-F238E27FC236}">
                <a16:creationId xmlns:a16="http://schemas.microsoft.com/office/drawing/2014/main" id="{EB81A11C-6142-4DAE-A0BC-F93A878641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Suction Vortices</a:t>
            </a:r>
          </a:p>
        </p:txBody>
      </p:sp>
      <p:sp>
        <p:nvSpPr>
          <p:cNvPr id="146435" name="Rectangle 3">
            <a:extLst>
              <a:ext uri="{FF2B5EF4-FFF2-40B4-BE49-F238E27FC236}">
                <a16:creationId xmlns:a16="http://schemas.microsoft.com/office/drawing/2014/main" id="{B8511BFC-61E6-42F0-B2FA-ECA13380F9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The most intense tornadoes have several smaller, rapidly rotating vortices called </a:t>
            </a:r>
            <a:r>
              <a:rPr lang="en-US" altLang="en-US" b="1"/>
              <a:t>suction vortices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C9E35F81-85EC-4B18-AB67-89210D1D8F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Cloud-to-ground Lightning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A199E724-456D-45F1-85AC-B89B371718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Step 3:  Positive charge surges from ground, and electricity flows (the </a:t>
            </a:r>
            <a:r>
              <a:rPr lang="en-US" altLang="en-US" b="1"/>
              <a:t>return stroke</a:t>
            </a:r>
            <a:r>
              <a:rPr lang="en-US" altLang="en-US"/>
              <a:t>)</a:t>
            </a:r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pPr lvl="2"/>
            <a:endParaRPr lang="en-US" altLang="en-US" sz="2800" b="1"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>
            <a:extLst>
              <a:ext uri="{FF2B5EF4-FFF2-40B4-BE49-F238E27FC236}">
                <a16:creationId xmlns:a16="http://schemas.microsoft.com/office/drawing/2014/main" id="{BC0B9FF9-4DF4-47E3-9140-AE9A89655C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Suction Vortices</a:t>
            </a:r>
          </a:p>
        </p:txBody>
      </p:sp>
      <p:pic>
        <p:nvPicPr>
          <p:cNvPr id="147460" name="Picture 4">
            <a:extLst>
              <a:ext uri="{FF2B5EF4-FFF2-40B4-BE49-F238E27FC236}">
                <a16:creationId xmlns:a16="http://schemas.microsoft.com/office/drawing/2014/main" id="{CC7701D9-5E73-40DE-B86D-2A6BE0A0C171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1333500"/>
            <a:ext cx="7391400" cy="5524500"/>
          </a:xfrm>
          <a:noFill/>
          <a:ln/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>
            <a:extLst>
              <a:ext uri="{FF2B5EF4-FFF2-40B4-BE49-F238E27FC236}">
                <a16:creationId xmlns:a16="http://schemas.microsoft.com/office/drawing/2014/main" id="{293CF3D1-7BA5-4786-8AC5-916C1052BB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Suction Vortices</a:t>
            </a:r>
          </a:p>
        </p:txBody>
      </p:sp>
      <p:pic>
        <p:nvPicPr>
          <p:cNvPr id="148484" name="Picture 4">
            <a:extLst>
              <a:ext uri="{FF2B5EF4-FFF2-40B4-BE49-F238E27FC236}">
                <a16:creationId xmlns:a16="http://schemas.microsoft.com/office/drawing/2014/main" id="{6B71332A-C7A1-4B8B-B85A-D3425190DF91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447800"/>
            <a:ext cx="8001000" cy="5410200"/>
          </a:xfrm>
          <a:noFill/>
          <a:ln/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>
            <a:extLst>
              <a:ext uri="{FF2B5EF4-FFF2-40B4-BE49-F238E27FC236}">
                <a16:creationId xmlns:a16="http://schemas.microsoft.com/office/drawing/2014/main" id="{2B15D2D3-F647-40C6-90A0-8D2D09A1D7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Global Distribution of Tornadoes</a:t>
            </a:r>
          </a:p>
        </p:txBody>
      </p:sp>
      <p:pic>
        <p:nvPicPr>
          <p:cNvPr id="135172" name="Picture 4">
            <a:extLst>
              <a:ext uri="{FF2B5EF4-FFF2-40B4-BE49-F238E27FC236}">
                <a16:creationId xmlns:a16="http://schemas.microsoft.com/office/drawing/2014/main" id="{858E3AF3-EFF6-48CD-B2BD-5405E01F9B10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600200"/>
            <a:ext cx="8229600" cy="4475163"/>
          </a:xfrm>
          <a:noFill/>
          <a:ln/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>
            <a:extLst>
              <a:ext uri="{FF2B5EF4-FFF2-40B4-BE49-F238E27FC236}">
                <a16:creationId xmlns:a16="http://schemas.microsoft.com/office/drawing/2014/main" id="{96181A59-F31A-4308-BD8C-5989ECE1F2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U.S. Distribution of Tornadoes</a:t>
            </a:r>
          </a:p>
        </p:txBody>
      </p:sp>
      <p:pic>
        <p:nvPicPr>
          <p:cNvPr id="136196" name="Picture 4">
            <a:extLst>
              <a:ext uri="{FF2B5EF4-FFF2-40B4-BE49-F238E27FC236}">
                <a16:creationId xmlns:a16="http://schemas.microsoft.com/office/drawing/2014/main" id="{A117F29E-8040-47BF-B935-5D3350CB481C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6325" y="1600200"/>
            <a:ext cx="6989763" cy="4525963"/>
          </a:xfrm>
          <a:noFill/>
          <a:ln/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>
            <a:extLst>
              <a:ext uri="{FF2B5EF4-FFF2-40B4-BE49-F238E27FC236}">
                <a16:creationId xmlns:a16="http://schemas.microsoft.com/office/drawing/2014/main" id="{653845AF-AFCF-4B7E-B8BC-15EA1BC0D4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Tornado Alley</a:t>
            </a:r>
          </a:p>
        </p:txBody>
      </p:sp>
      <p:pic>
        <p:nvPicPr>
          <p:cNvPr id="139268" name="Picture 4">
            <a:extLst>
              <a:ext uri="{FF2B5EF4-FFF2-40B4-BE49-F238E27FC236}">
                <a16:creationId xmlns:a16="http://schemas.microsoft.com/office/drawing/2014/main" id="{D7B1A5D4-3091-453F-8477-62655CE8E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71600"/>
            <a:ext cx="7543800" cy="534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>
            <a:extLst>
              <a:ext uri="{FF2B5EF4-FFF2-40B4-BE49-F238E27FC236}">
                <a16:creationId xmlns:a16="http://schemas.microsoft.com/office/drawing/2014/main" id="{4958A39C-1692-43C4-8AF3-0CB09E14AE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U.S. Distribution of Tornadoes</a:t>
            </a:r>
          </a:p>
        </p:txBody>
      </p:sp>
      <p:pic>
        <p:nvPicPr>
          <p:cNvPr id="137220" name="Picture 4">
            <a:extLst>
              <a:ext uri="{FF2B5EF4-FFF2-40B4-BE49-F238E27FC236}">
                <a16:creationId xmlns:a16="http://schemas.microsoft.com/office/drawing/2014/main" id="{CB55F1F8-AC2F-4656-B6CF-3C263AE74106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000"/>
          <a:stretch>
            <a:fillRect/>
          </a:stretch>
        </p:blipFill>
        <p:spPr>
          <a:xfrm>
            <a:off x="1143000" y="1262063"/>
            <a:ext cx="6934200" cy="5443537"/>
          </a:xfrm>
          <a:noFill/>
          <a:ln/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>
            <a:extLst>
              <a:ext uri="{FF2B5EF4-FFF2-40B4-BE49-F238E27FC236}">
                <a16:creationId xmlns:a16="http://schemas.microsoft.com/office/drawing/2014/main" id="{10358BDB-1874-4DE8-99C9-7A4CAD6548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U.S. Distribution of Tornadoes</a:t>
            </a:r>
          </a:p>
        </p:txBody>
      </p:sp>
      <p:pic>
        <p:nvPicPr>
          <p:cNvPr id="138244" name="Picture 4">
            <a:extLst>
              <a:ext uri="{FF2B5EF4-FFF2-40B4-BE49-F238E27FC236}">
                <a16:creationId xmlns:a16="http://schemas.microsoft.com/office/drawing/2014/main" id="{E6E45A2C-4D26-4B71-9016-2B8D823E748B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3200" y="1219200"/>
            <a:ext cx="3538538" cy="5638800"/>
          </a:xfrm>
          <a:noFill/>
          <a:ln/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>
            <a:extLst>
              <a:ext uri="{FF2B5EF4-FFF2-40B4-BE49-F238E27FC236}">
                <a16:creationId xmlns:a16="http://schemas.microsoft.com/office/drawing/2014/main" id="{CD2176AC-E714-460F-9541-B901E2CF37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/>
              <a:t>U.S. Distribution of Tornadoes</a:t>
            </a:r>
          </a:p>
        </p:txBody>
      </p:sp>
      <p:pic>
        <p:nvPicPr>
          <p:cNvPr id="140292" name="Picture 4">
            <a:extLst>
              <a:ext uri="{FF2B5EF4-FFF2-40B4-BE49-F238E27FC236}">
                <a16:creationId xmlns:a16="http://schemas.microsoft.com/office/drawing/2014/main" id="{8E098260-F995-435F-A0C8-1404054ED369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990600"/>
            <a:ext cx="5029200" cy="5867400"/>
          </a:xfrm>
          <a:noFill/>
          <a:ln/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>
            <a:extLst>
              <a:ext uri="{FF2B5EF4-FFF2-40B4-BE49-F238E27FC236}">
                <a16:creationId xmlns:a16="http://schemas.microsoft.com/office/drawing/2014/main" id="{0EC85040-6AB9-4F01-88C0-847FE2A441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U.S. Distribution of Tornadoes</a:t>
            </a:r>
          </a:p>
        </p:txBody>
      </p:sp>
      <p:pic>
        <p:nvPicPr>
          <p:cNvPr id="142340" name="Picture 4">
            <a:extLst>
              <a:ext uri="{FF2B5EF4-FFF2-40B4-BE49-F238E27FC236}">
                <a16:creationId xmlns:a16="http://schemas.microsoft.com/office/drawing/2014/main" id="{82B4FA02-3296-4221-AF0C-AF7FE341972E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295400"/>
            <a:ext cx="7543800" cy="5399088"/>
          </a:xfrm>
          <a:noFill/>
          <a:ln/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>
            <a:extLst>
              <a:ext uri="{FF2B5EF4-FFF2-40B4-BE49-F238E27FC236}">
                <a16:creationId xmlns:a16="http://schemas.microsoft.com/office/drawing/2014/main" id="{BA59A9F3-D28C-4910-B987-7D07515970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Tornado Damage</a:t>
            </a:r>
          </a:p>
        </p:txBody>
      </p:sp>
      <p:sp>
        <p:nvSpPr>
          <p:cNvPr id="143363" name="Rectangle 3">
            <a:extLst>
              <a:ext uri="{FF2B5EF4-FFF2-40B4-BE49-F238E27FC236}">
                <a16:creationId xmlns:a16="http://schemas.microsoft.com/office/drawing/2014/main" id="{5F10F822-5E08-4315-B7DE-228546A2E4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It used to be thought pressure differences associated with a tornado produced the most damage to structures</a:t>
            </a:r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293B42D0-89D3-4B4F-8335-2422104E1A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Cloud-to-ground Lightning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29526D32-8196-406A-8CEE-40D640330A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Step 3:  Positive charge surges from ground, and electricity flows (the </a:t>
            </a:r>
            <a:r>
              <a:rPr lang="en-US" altLang="en-US" b="1"/>
              <a:t>return stroke</a:t>
            </a:r>
            <a:r>
              <a:rPr lang="en-US" altLang="en-US"/>
              <a:t>)</a:t>
            </a:r>
          </a:p>
          <a:p>
            <a:endParaRPr lang="en-US" altLang="en-US"/>
          </a:p>
          <a:p>
            <a:r>
              <a:rPr lang="en-US" altLang="en-US"/>
              <a:t>Step 4:  A </a:t>
            </a:r>
            <a:r>
              <a:rPr lang="en-US" altLang="en-US" b="1"/>
              <a:t>dart leader</a:t>
            </a:r>
            <a:r>
              <a:rPr lang="en-US" altLang="en-US"/>
              <a:t> forms, and additional return strokes occur to even out the charge</a:t>
            </a:r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pPr lvl="2"/>
            <a:endParaRPr lang="en-US" altLang="en-US" sz="2800" b="1"/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>
            <a:extLst>
              <a:ext uri="{FF2B5EF4-FFF2-40B4-BE49-F238E27FC236}">
                <a16:creationId xmlns:a16="http://schemas.microsoft.com/office/drawing/2014/main" id="{58A81A84-C5DA-4551-B1BA-A2AD57144E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Tornado Damage</a:t>
            </a:r>
          </a:p>
        </p:txBody>
      </p:sp>
      <p:sp>
        <p:nvSpPr>
          <p:cNvPr id="144387" name="Rectangle 3">
            <a:extLst>
              <a:ext uri="{FF2B5EF4-FFF2-40B4-BE49-F238E27FC236}">
                <a16:creationId xmlns:a16="http://schemas.microsoft.com/office/drawing/2014/main" id="{2446DDCC-7FF6-4F9F-A596-1832D9186B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It used to be thought pressure differences associated with a tornado produced the most damage to structures</a:t>
            </a:r>
          </a:p>
          <a:p>
            <a:endParaRPr lang="en-US" altLang="en-US"/>
          </a:p>
          <a:p>
            <a:r>
              <a:rPr lang="en-US" altLang="en-US"/>
              <a:t>However, it has been discovered that flying debris is the major cause of damage</a:t>
            </a:r>
          </a:p>
          <a:p>
            <a:endParaRPr lang="en-US" altLang="en-US"/>
          </a:p>
          <a:p>
            <a:endParaRPr lang="en-US" altLang="en-US"/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>
            <a:extLst>
              <a:ext uri="{FF2B5EF4-FFF2-40B4-BE49-F238E27FC236}">
                <a16:creationId xmlns:a16="http://schemas.microsoft.com/office/drawing/2014/main" id="{16491B14-543C-4E27-BA70-1F48B06B8F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Tornado Classification</a:t>
            </a:r>
          </a:p>
        </p:txBody>
      </p:sp>
      <p:sp>
        <p:nvSpPr>
          <p:cNvPr id="145411" name="Rectangle 3">
            <a:extLst>
              <a:ext uri="{FF2B5EF4-FFF2-40B4-BE49-F238E27FC236}">
                <a16:creationId xmlns:a16="http://schemas.microsoft.com/office/drawing/2014/main" id="{7E07A01E-37B3-4287-B67D-81CF04210C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Tornadoes are classified according to the degree of damage they produce</a:t>
            </a:r>
          </a:p>
          <a:p>
            <a:endParaRPr lang="en-US" altLang="en-US"/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>
            <a:extLst>
              <a:ext uri="{FF2B5EF4-FFF2-40B4-BE49-F238E27FC236}">
                <a16:creationId xmlns:a16="http://schemas.microsoft.com/office/drawing/2014/main" id="{794E3862-A242-44BB-BBFD-EF86887E6B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Tornado Classification</a:t>
            </a:r>
          </a:p>
        </p:txBody>
      </p:sp>
      <p:sp>
        <p:nvSpPr>
          <p:cNvPr id="149507" name="Rectangle 3">
            <a:extLst>
              <a:ext uri="{FF2B5EF4-FFF2-40B4-BE49-F238E27FC236}">
                <a16:creationId xmlns:a16="http://schemas.microsoft.com/office/drawing/2014/main" id="{5927F4FC-B6A7-44AA-B8FF-8791F27974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Tornadoes are classified according to the degree of damage they produce</a:t>
            </a:r>
          </a:p>
          <a:p>
            <a:endParaRPr lang="en-US" altLang="en-US"/>
          </a:p>
          <a:p>
            <a:r>
              <a:rPr lang="en-US" altLang="en-US"/>
              <a:t>The scale used to classify tornadoes is called the </a:t>
            </a:r>
            <a:r>
              <a:rPr lang="en-US" altLang="en-US" b="1"/>
              <a:t>enhanced Fujita scale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>
            <a:extLst>
              <a:ext uri="{FF2B5EF4-FFF2-40B4-BE49-F238E27FC236}">
                <a16:creationId xmlns:a16="http://schemas.microsoft.com/office/drawing/2014/main" id="{9DBF6B60-09BC-4149-B4ED-FC7E90C044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/>
              <a:t>The Enhanced Fujita Scale</a:t>
            </a:r>
          </a:p>
        </p:txBody>
      </p:sp>
      <p:pic>
        <p:nvPicPr>
          <p:cNvPr id="150532" name="Picture 4">
            <a:extLst>
              <a:ext uri="{FF2B5EF4-FFF2-40B4-BE49-F238E27FC236}">
                <a16:creationId xmlns:a16="http://schemas.microsoft.com/office/drawing/2014/main" id="{3FA86368-542E-4AE8-BAA7-26A9CC016F44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8400" y="990600"/>
            <a:ext cx="4464050" cy="5867400"/>
          </a:xfrm>
          <a:noFill/>
          <a:ln/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>
            <a:extLst>
              <a:ext uri="{FF2B5EF4-FFF2-40B4-BE49-F238E27FC236}">
                <a16:creationId xmlns:a16="http://schemas.microsoft.com/office/drawing/2014/main" id="{F88BC5C3-3309-4EBA-B729-70F6411768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Enhanced Fujita Scale</a:t>
            </a:r>
          </a:p>
        </p:txBody>
      </p:sp>
      <p:sp>
        <p:nvSpPr>
          <p:cNvPr id="151555" name="Rectangle 3">
            <a:extLst>
              <a:ext uri="{FF2B5EF4-FFF2-40B4-BE49-F238E27FC236}">
                <a16:creationId xmlns:a16="http://schemas.microsoft.com/office/drawing/2014/main" id="{ADA17FFD-B4E8-47AC-A8A7-57F81EB868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Relative frequency of tornadoes:</a:t>
            </a:r>
          </a:p>
          <a:p>
            <a:pPr lvl="2"/>
            <a:r>
              <a:rPr lang="en-US" altLang="en-US" sz="3200"/>
              <a:t>69% EF0-EF1 (weak)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>
            <a:extLst>
              <a:ext uri="{FF2B5EF4-FFF2-40B4-BE49-F238E27FC236}">
                <a16:creationId xmlns:a16="http://schemas.microsoft.com/office/drawing/2014/main" id="{1F959F62-5B4D-4273-AE51-B7F3FF2752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Enhanced Fujita Scale</a:t>
            </a:r>
          </a:p>
        </p:txBody>
      </p:sp>
      <p:sp>
        <p:nvSpPr>
          <p:cNvPr id="152579" name="Rectangle 3">
            <a:extLst>
              <a:ext uri="{FF2B5EF4-FFF2-40B4-BE49-F238E27FC236}">
                <a16:creationId xmlns:a16="http://schemas.microsoft.com/office/drawing/2014/main" id="{78F8F9C1-BF1B-4160-807F-575B4D3175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Relative frequency of tornadoes:</a:t>
            </a:r>
          </a:p>
          <a:p>
            <a:pPr lvl="2"/>
            <a:r>
              <a:rPr lang="en-US" altLang="en-US" sz="3200"/>
              <a:t>69% EF0-EF1 (weak)</a:t>
            </a:r>
          </a:p>
          <a:p>
            <a:pPr lvl="2"/>
            <a:r>
              <a:rPr lang="en-US" altLang="en-US" sz="3200"/>
              <a:t>29% EF2-EF3 (strong)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>
            <a:extLst>
              <a:ext uri="{FF2B5EF4-FFF2-40B4-BE49-F238E27FC236}">
                <a16:creationId xmlns:a16="http://schemas.microsoft.com/office/drawing/2014/main" id="{B8362F74-4F98-4574-8229-B49A56C486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Enhanced Fujita Scale</a:t>
            </a:r>
          </a:p>
        </p:txBody>
      </p:sp>
      <p:sp>
        <p:nvSpPr>
          <p:cNvPr id="153603" name="Rectangle 3">
            <a:extLst>
              <a:ext uri="{FF2B5EF4-FFF2-40B4-BE49-F238E27FC236}">
                <a16:creationId xmlns:a16="http://schemas.microsoft.com/office/drawing/2014/main" id="{228D965D-EF1B-4B7C-825E-D86F337ABA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Relative frequency of tornadoes:</a:t>
            </a:r>
          </a:p>
          <a:p>
            <a:pPr lvl="2"/>
            <a:r>
              <a:rPr lang="en-US" altLang="en-US" sz="3200"/>
              <a:t>69% EF0-EF1 (weak)</a:t>
            </a:r>
          </a:p>
          <a:p>
            <a:pPr lvl="2"/>
            <a:r>
              <a:rPr lang="en-US" altLang="en-US" sz="3200"/>
              <a:t>29% EF2-EF3 (strong)</a:t>
            </a:r>
          </a:p>
          <a:p>
            <a:pPr lvl="2"/>
            <a:r>
              <a:rPr lang="en-US" altLang="en-US" sz="3200"/>
              <a:t>2% EF4-EF5 (violent)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>
            <a:extLst>
              <a:ext uri="{FF2B5EF4-FFF2-40B4-BE49-F238E27FC236}">
                <a16:creationId xmlns:a16="http://schemas.microsoft.com/office/drawing/2014/main" id="{BB84207E-7D60-430C-BFFD-3F68691362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Enhanced Fujita Scale</a:t>
            </a:r>
          </a:p>
        </p:txBody>
      </p:sp>
      <p:sp>
        <p:nvSpPr>
          <p:cNvPr id="154627" name="Rectangle 3">
            <a:extLst>
              <a:ext uri="{FF2B5EF4-FFF2-40B4-BE49-F238E27FC236}">
                <a16:creationId xmlns:a16="http://schemas.microsoft.com/office/drawing/2014/main" id="{67D6F73B-E338-454E-B25A-1A492BA8AA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Relative frequency of tornadoes:</a:t>
            </a:r>
          </a:p>
          <a:p>
            <a:pPr lvl="2"/>
            <a:r>
              <a:rPr lang="en-US" altLang="en-US" sz="3200"/>
              <a:t>69% EF0-EF1 (weak)</a:t>
            </a:r>
          </a:p>
          <a:p>
            <a:pPr lvl="2"/>
            <a:r>
              <a:rPr lang="en-US" altLang="en-US" sz="3200"/>
              <a:t>29% EF2-EF3 (strong)</a:t>
            </a:r>
          </a:p>
          <a:p>
            <a:pPr lvl="2"/>
            <a:r>
              <a:rPr lang="en-US" altLang="en-US" sz="3200"/>
              <a:t>2% EF4-EF5 (violent)</a:t>
            </a:r>
          </a:p>
          <a:p>
            <a:pPr lvl="3"/>
            <a:r>
              <a:rPr lang="en-US" altLang="en-US" sz="2800"/>
              <a:t>Only about 1 violent tornado per year  occurs in the U.S.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>
            <a:extLst>
              <a:ext uri="{FF2B5EF4-FFF2-40B4-BE49-F238E27FC236}">
                <a16:creationId xmlns:a16="http://schemas.microsoft.com/office/drawing/2014/main" id="{7B00FDDD-6084-4865-8480-4A12BF4420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Tornado Deaths</a:t>
            </a:r>
          </a:p>
        </p:txBody>
      </p:sp>
      <p:sp>
        <p:nvSpPr>
          <p:cNvPr id="155651" name="Rectangle 3">
            <a:extLst>
              <a:ext uri="{FF2B5EF4-FFF2-40B4-BE49-F238E27FC236}">
                <a16:creationId xmlns:a16="http://schemas.microsoft.com/office/drawing/2014/main" id="{3C5B94DC-0429-49AA-B712-13F7C5FF35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90% of reported tornadoes don’t involve deaths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>
            <a:extLst>
              <a:ext uri="{FF2B5EF4-FFF2-40B4-BE49-F238E27FC236}">
                <a16:creationId xmlns:a16="http://schemas.microsoft.com/office/drawing/2014/main" id="{7F466531-714D-48DB-AA4D-43A1E4D0DC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Tornado Deaths</a:t>
            </a:r>
          </a:p>
        </p:txBody>
      </p:sp>
      <p:sp>
        <p:nvSpPr>
          <p:cNvPr id="156675" name="Rectangle 3">
            <a:extLst>
              <a:ext uri="{FF2B5EF4-FFF2-40B4-BE49-F238E27FC236}">
                <a16:creationId xmlns:a16="http://schemas.microsoft.com/office/drawing/2014/main" id="{58426F77-0DE6-4ACF-BFCC-BDA1A71486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90% of reported tornadoes don’t involve deaths</a:t>
            </a:r>
          </a:p>
          <a:p>
            <a:r>
              <a:rPr lang="en-US" altLang="en-US"/>
              <a:t>Tornado deaths have been steadily decreasing due to: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31824F53-1655-44D0-B4B6-F37087BB14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Cloud-to-ground Lightning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DC94DEAF-7455-400F-A68D-BBC61079E3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Combination of all strokes is called a </a:t>
            </a:r>
            <a:r>
              <a:rPr lang="en-US" altLang="en-US" b="1"/>
              <a:t>flash</a:t>
            </a:r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</p:txBody>
      </p:sp>
      <p:pic>
        <p:nvPicPr>
          <p:cNvPr id="18436" name="Picture 4">
            <a:extLst>
              <a:ext uri="{FF2B5EF4-FFF2-40B4-BE49-F238E27FC236}">
                <a16:creationId xmlns:a16="http://schemas.microsoft.com/office/drawing/2014/main" id="{B52B4B7C-5155-4982-8294-8D663ABF7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370138"/>
            <a:ext cx="5943600" cy="4487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>
            <a:extLst>
              <a:ext uri="{FF2B5EF4-FFF2-40B4-BE49-F238E27FC236}">
                <a16:creationId xmlns:a16="http://schemas.microsoft.com/office/drawing/2014/main" id="{38934F91-E75B-4CB4-9576-660E78D78F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Tornado Deaths</a:t>
            </a:r>
          </a:p>
        </p:txBody>
      </p:sp>
      <p:sp>
        <p:nvSpPr>
          <p:cNvPr id="157699" name="Rectangle 3">
            <a:extLst>
              <a:ext uri="{FF2B5EF4-FFF2-40B4-BE49-F238E27FC236}">
                <a16:creationId xmlns:a16="http://schemas.microsoft.com/office/drawing/2014/main" id="{525F06BE-6BC4-4775-B694-161B0E7083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90% of reported tornadoes don’t involve deaths</a:t>
            </a:r>
          </a:p>
          <a:p>
            <a:r>
              <a:rPr lang="en-US" altLang="en-US"/>
              <a:t>Tornado deaths have been steadily decreasing due to:</a:t>
            </a:r>
          </a:p>
          <a:p>
            <a:pPr>
              <a:buFontTx/>
              <a:buNone/>
            </a:pPr>
            <a:r>
              <a:rPr lang="en-US" altLang="en-US"/>
              <a:t>		1)  Stronger buildings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>
            <a:extLst>
              <a:ext uri="{FF2B5EF4-FFF2-40B4-BE49-F238E27FC236}">
                <a16:creationId xmlns:a16="http://schemas.microsoft.com/office/drawing/2014/main" id="{10FED740-BFA7-47FC-900E-FBB9D6A6FB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Tornado Deaths</a:t>
            </a:r>
          </a:p>
        </p:txBody>
      </p:sp>
      <p:sp>
        <p:nvSpPr>
          <p:cNvPr id="158723" name="Rectangle 3">
            <a:extLst>
              <a:ext uri="{FF2B5EF4-FFF2-40B4-BE49-F238E27FC236}">
                <a16:creationId xmlns:a16="http://schemas.microsoft.com/office/drawing/2014/main" id="{F38C7EBC-EFCD-4689-8F35-9904400889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90% of reported tornadoes don’t involve deaths</a:t>
            </a:r>
          </a:p>
          <a:p>
            <a:r>
              <a:rPr lang="en-US" altLang="en-US"/>
              <a:t>Tornado deaths have been steadily decreasing due to:</a:t>
            </a:r>
          </a:p>
          <a:p>
            <a:pPr>
              <a:buFontTx/>
              <a:buNone/>
            </a:pPr>
            <a:r>
              <a:rPr lang="en-US" altLang="en-US"/>
              <a:t>		1)  Stronger buildings</a:t>
            </a:r>
          </a:p>
          <a:p>
            <a:pPr>
              <a:buFontTx/>
              <a:buNone/>
            </a:pPr>
            <a:r>
              <a:rPr lang="en-US" altLang="en-US"/>
              <a:t>		2)  Better warnings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>
            <a:extLst>
              <a:ext uri="{FF2B5EF4-FFF2-40B4-BE49-F238E27FC236}">
                <a16:creationId xmlns:a16="http://schemas.microsoft.com/office/drawing/2014/main" id="{B9A15C45-AE01-4459-B331-748E2242CB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Tornado Deaths</a:t>
            </a:r>
          </a:p>
        </p:txBody>
      </p:sp>
      <p:sp>
        <p:nvSpPr>
          <p:cNvPr id="159747" name="Rectangle 3">
            <a:extLst>
              <a:ext uri="{FF2B5EF4-FFF2-40B4-BE49-F238E27FC236}">
                <a16:creationId xmlns:a16="http://schemas.microsoft.com/office/drawing/2014/main" id="{63D5C140-0FDD-4DF0-81E1-68012426E9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90% of reported tornadoes don’t involve deaths</a:t>
            </a:r>
          </a:p>
          <a:p>
            <a:r>
              <a:rPr lang="en-US" altLang="en-US"/>
              <a:t>Tornado deaths have been steadily decreasing due to:</a:t>
            </a:r>
          </a:p>
          <a:p>
            <a:pPr>
              <a:buFontTx/>
              <a:buNone/>
            </a:pPr>
            <a:r>
              <a:rPr lang="en-US" altLang="en-US"/>
              <a:t>		1)  Stronger buildings</a:t>
            </a:r>
          </a:p>
          <a:p>
            <a:pPr>
              <a:buFontTx/>
              <a:buNone/>
            </a:pPr>
            <a:r>
              <a:rPr lang="en-US" altLang="en-US"/>
              <a:t>		2)  Better warnings</a:t>
            </a:r>
          </a:p>
          <a:p>
            <a:pPr>
              <a:buFontTx/>
              <a:buNone/>
            </a:pPr>
            <a:r>
              <a:rPr lang="en-US" altLang="en-US"/>
              <a:t>		3)  Better public broadcasting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>
            <a:extLst>
              <a:ext uri="{FF2B5EF4-FFF2-40B4-BE49-F238E27FC236}">
                <a16:creationId xmlns:a16="http://schemas.microsoft.com/office/drawing/2014/main" id="{ECC4CAC6-D762-45E1-936B-CF5B449013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Tornado Deaths</a:t>
            </a:r>
          </a:p>
        </p:txBody>
      </p:sp>
      <p:pic>
        <p:nvPicPr>
          <p:cNvPr id="160772" name="Picture 4">
            <a:extLst>
              <a:ext uri="{FF2B5EF4-FFF2-40B4-BE49-F238E27FC236}">
                <a16:creationId xmlns:a16="http://schemas.microsoft.com/office/drawing/2014/main" id="{DFB97CF8-95D3-48B1-B4E1-5EBFAA5039D7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52513" y="1600200"/>
            <a:ext cx="7037387" cy="4525963"/>
          </a:xfrm>
          <a:noFill/>
          <a:ln/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>
            <a:extLst>
              <a:ext uri="{FF2B5EF4-FFF2-40B4-BE49-F238E27FC236}">
                <a16:creationId xmlns:a16="http://schemas.microsoft.com/office/drawing/2014/main" id="{11B5E60C-7790-4616-826B-114DC1AE80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Tornado Deaths</a:t>
            </a:r>
          </a:p>
        </p:txBody>
      </p:sp>
      <p:pic>
        <p:nvPicPr>
          <p:cNvPr id="161796" name="Picture 4">
            <a:extLst>
              <a:ext uri="{FF2B5EF4-FFF2-40B4-BE49-F238E27FC236}">
                <a16:creationId xmlns:a16="http://schemas.microsoft.com/office/drawing/2014/main" id="{26A3002D-8729-41E8-AD8E-A3B928F58060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1339850"/>
            <a:ext cx="6934200" cy="5518150"/>
          </a:xfrm>
          <a:noFill/>
          <a:ln/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>
            <a:extLst>
              <a:ext uri="{FF2B5EF4-FFF2-40B4-BE49-F238E27FC236}">
                <a16:creationId xmlns:a16="http://schemas.microsoft.com/office/drawing/2014/main" id="{2FB284D6-4F58-4090-9724-7949F1EA8F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Tornado Safety</a:t>
            </a:r>
          </a:p>
        </p:txBody>
      </p:sp>
      <p:sp>
        <p:nvSpPr>
          <p:cNvPr id="162819" name="Rectangle 3">
            <a:extLst>
              <a:ext uri="{FF2B5EF4-FFF2-40B4-BE49-F238E27FC236}">
                <a16:creationId xmlns:a16="http://schemas.microsoft.com/office/drawing/2014/main" id="{585B8D25-E60C-4256-90A9-B71D573ED0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Tornado safety rules:</a:t>
            </a:r>
          </a:p>
          <a:p>
            <a:pPr>
              <a:buFontTx/>
              <a:buNone/>
            </a:pPr>
            <a:r>
              <a:rPr lang="en-US" altLang="en-US"/>
              <a:t>		1)  Get indoors (interior room or </a:t>
            </a:r>
          </a:p>
          <a:p>
            <a:pPr>
              <a:buFontTx/>
              <a:buNone/>
            </a:pPr>
            <a:r>
              <a:rPr lang="en-US" altLang="en-US"/>
              <a:t>              basement)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>
            <a:extLst>
              <a:ext uri="{FF2B5EF4-FFF2-40B4-BE49-F238E27FC236}">
                <a16:creationId xmlns:a16="http://schemas.microsoft.com/office/drawing/2014/main" id="{70641D83-81C4-45A3-AEA2-5A552A0060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Tornado Safety</a:t>
            </a:r>
          </a:p>
        </p:txBody>
      </p:sp>
      <p:sp>
        <p:nvSpPr>
          <p:cNvPr id="163843" name="Rectangle 3">
            <a:extLst>
              <a:ext uri="{FF2B5EF4-FFF2-40B4-BE49-F238E27FC236}">
                <a16:creationId xmlns:a16="http://schemas.microsoft.com/office/drawing/2014/main" id="{47F027C2-8667-48D2-A7C7-952D3ED524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Tornado safety rules:</a:t>
            </a:r>
          </a:p>
          <a:p>
            <a:pPr>
              <a:buFontTx/>
              <a:buNone/>
            </a:pPr>
            <a:r>
              <a:rPr lang="en-US" altLang="en-US"/>
              <a:t>		1)  Get indoors (interior room or </a:t>
            </a:r>
          </a:p>
          <a:p>
            <a:pPr>
              <a:buFontTx/>
              <a:buNone/>
            </a:pPr>
            <a:r>
              <a:rPr lang="en-US" altLang="en-US"/>
              <a:t>              basement)</a:t>
            </a:r>
          </a:p>
          <a:p>
            <a:pPr>
              <a:buFontTx/>
              <a:buNone/>
            </a:pPr>
            <a:r>
              <a:rPr lang="en-US" altLang="en-US"/>
              <a:t>		2)  If outside, lie flat on low ground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>
            <a:extLst>
              <a:ext uri="{FF2B5EF4-FFF2-40B4-BE49-F238E27FC236}">
                <a16:creationId xmlns:a16="http://schemas.microsoft.com/office/drawing/2014/main" id="{5197B0FC-C6FA-46F0-A7D7-1E18DC5A27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Tornado Safety</a:t>
            </a:r>
          </a:p>
        </p:txBody>
      </p:sp>
      <p:sp>
        <p:nvSpPr>
          <p:cNvPr id="164867" name="Rectangle 3">
            <a:extLst>
              <a:ext uri="{FF2B5EF4-FFF2-40B4-BE49-F238E27FC236}">
                <a16:creationId xmlns:a16="http://schemas.microsoft.com/office/drawing/2014/main" id="{48A459EA-0C38-436F-A88E-248DF486DA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Tornado safety rules:</a:t>
            </a:r>
          </a:p>
          <a:p>
            <a:pPr>
              <a:buFontTx/>
              <a:buNone/>
            </a:pPr>
            <a:r>
              <a:rPr lang="en-US" altLang="en-US"/>
              <a:t>		1)  Get indoors (interior room or </a:t>
            </a:r>
          </a:p>
          <a:p>
            <a:pPr>
              <a:buFontTx/>
              <a:buNone/>
            </a:pPr>
            <a:r>
              <a:rPr lang="en-US" altLang="en-US"/>
              <a:t>              basement)</a:t>
            </a:r>
          </a:p>
          <a:p>
            <a:pPr>
              <a:buFontTx/>
              <a:buNone/>
            </a:pPr>
            <a:r>
              <a:rPr lang="en-US" altLang="en-US"/>
              <a:t>		2)  If outside, lie flat on low ground</a:t>
            </a:r>
          </a:p>
          <a:p>
            <a:pPr>
              <a:buFontTx/>
              <a:buNone/>
            </a:pPr>
            <a:r>
              <a:rPr lang="en-US" altLang="en-US"/>
              <a:t>		3)  If driving, drive at right angles to </a:t>
            </a:r>
          </a:p>
          <a:p>
            <a:pPr>
              <a:buFontTx/>
              <a:buNone/>
            </a:pPr>
            <a:r>
              <a:rPr lang="en-US" altLang="en-US"/>
              <a:t>             tornado to avoid it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>
            <a:extLst>
              <a:ext uri="{FF2B5EF4-FFF2-40B4-BE49-F238E27FC236}">
                <a16:creationId xmlns:a16="http://schemas.microsoft.com/office/drawing/2014/main" id="{80B8409C-CA55-4481-8DA5-8FD6F35308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Watches and Warnings</a:t>
            </a:r>
          </a:p>
        </p:txBody>
      </p:sp>
      <p:sp>
        <p:nvSpPr>
          <p:cNvPr id="165891" name="Rectangle 3">
            <a:extLst>
              <a:ext uri="{FF2B5EF4-FFF2-40B4-BE49-F238E27FC236}">
                <a16:creationId xmlns:a16="http://schemas.microsoft.com/office/drawing/2014/main" id="{482681BA-508F-4897-8F6D-A4AC7DB49E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The National Weather Service (NWS) issues both severe thunderstorm and tornado watches and warnings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>
            <a:extLst>
              <a:ext uri="{FF2B5EF4-FFF2-40B4-BE49-F238E27FC236}">
                <a16:creationId xmlns:a16="http://schemas.microsoft.com/office/drawing/2014/main" id="{B6556CB5-D5A1-435A-8B82-2CD107FCCF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Watches and Warnings</a:t>
            </a:r>
          </a:p>
        </p:txBody>
      </p:sp>
      <p:sp>
        <p:nvSpPr>
          <p:cNvPr id="171011" name="Rectangle 3">
            <a:extLst>
              <a:ext uri="{FF2B5EF4-FFF2-40B4-BE49-F238E27FC236}">
                <a16:creationId xmlns:a16="http://schemas.microsoft.com/office/drawing/2014/main" id="{568E4150-9714-476A-B57B-D4F54BE642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The National Weather Service (NWS) issues both severe thunderstorm and tornado watches and warnings</a:t>
            </a:r>
          </a:p>
          <a:p>
            <a:pPr lvl="2"/>
            <a:r>
              <a:rPr lang="en-US" altLang="en-US"/>
              <a:t>A </a:t>
            </a:r>
            <a:r>
              <a:rPr lang="en-US" altLang="en-US" b="1"/>
              <a:t>watch</a:t>
            </a:r>
            <a:r>
              <a:rPr lang="en-US" altLang="en-US"/>
              <a:t> indicates conditions are expected to be favorable for severe thunderstorms or tornadoes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5E6E2F5B-CE6D-40E1-9F21-0066DEB3B3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Cloud-to-ground Lightning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0DB40D31-B836-4447-BE75-B6B3283AAA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Cloud-top positive charge can also create cloud-to-ground lightning </a:t>
            </a:r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id="{96EC64F8-3570-4AB6-8008-DA3CFA24C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971800"/>
            <a:ext cx="5534025" cy="3627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>
            <a:extLst>
              <a:ext uri="{FF2B5EF4-FFF2-40B4-BE49-F238E27FC236}">
                <a16:creationId xmlns:a16="http://schemas.microsoft.com/office/drawing/2014/main" id="{C9A23C16-53FC-434D-BFBB-572F686340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Watches and Warnings</a:t>
            </a:r>
          </a:p>
        </p:txBody>
      </p:sp>
      <p:sp>
        <p:nvSpPr>
          <p:cNvPr id="169987" name="Rectangle 3">
            <a:extLst>
              <a:ext uri="{FF2B5EF4-FFF2-40B4-BE49-F238E27FC236}">
                <a16:creationId xmlns:a16="http://schemas.microsoft.com/office/drawing/2014/main" id="{F1F339CA-7C5B-44A7-931D-9BB39F9D01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The National Weather Service (NWS) issues both severe thunderstorm and tornado watches and warnings</a:t>
            </a:r>
          </a:p>
          <a:p>
            <a:pPr lvl="2"/>
            <a:r>
              <a:rPr lang="en-US" altLang="en-US"/>
              <a:t>A </a:t>
            </a:r>
            <a:r>
              <a:rPr lang="en-US" altLang="en-US" b="1"/>
              <a:t>watch</a:t>
            </a:r>
            <a:r>
              <a:rPr lang="en-US" altLang="en-US"/>
              <a:t> indicates conditions are expected to be favorable for severe thunderstorms or tornadoes</a:t>
            </a:r>
          </a:p>
          <a:p>
            <a:pPr lvl="2"/>
            <a:r>
              <a:rPr lang="en-US" altLang="en-US"/>
              <a:t>Watches usually last 4-6 hours and exist over many counties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>
            <a:extLst>
              <a:ext uri="{FF2B5EF4-FFF2-40B4-BE49-F238E27FC236}">
                <a16:creationId xmlns:a16="http://schemas.microsoft.com/office/drawing/2014/main" id="{2728A316-2057-460B-B277-5EBD153DA3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Watches and Warnings</a:t>
            </a:r>
          </a:p>
        </p:txBody>
      </p:sp>
      <p:sp>
        <p:nvSpPr>
          <p:cNvPr id="168963" name="Rectangle 3">
            <a:extLst>
              <a:ext uri="{FF2B5EF4-FFF2-40B4-BE49-F238E27FC236}">
                <a16:creationId xmlns:a16="http://schemas.microsoft.com/office/drawing/2014/main" id="{3FC6693A-E7E5-413C-AD28-C3311E6CEB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The National Weather Service (NWS) issues both severe thunderstorm and tornado watches and warnings</a:t>
            </a:r>
          </a:p>
          <a:p>
            <a:pPr lvl="2"/>
            <a:r>
              <a:rPr lang="en-US" altLang="en-US"/>
              <a:t>A </a:t>
            </a:r>
            <a:r>
              <a:rPr lang="en-US" altLang="en-US" b="1"/>
              <a:t>watch</a:t>
            </a:r>
            <a:r>
              <a:rPr lang="en-US" altLang="en-US"/>
              <a:t> indicates conditions are expected to be favorable for severe thunderstorms or tornadoes</a:t>
            </a:r>
          </a:p>
          <a:p>
            <a:pPr lvl="2"/>
            <a:r>
              <a:rPr lang="en-US" altLang="en-US"/>
              <a:t>Watches usually last 4-6 hours and exist over many counties</a:t>
            </a:r>
          </a:p>
          <a:p>
            <a:pPr lvl="2"/>
            <a:r>
              <a:rPr lang="en-US" altLang="en-US"/>
              <a:t>Watches are issued by the Storm Prediction Center (SPC)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>
            <a:extLst>
              <a:ext uri="{FF2B5EF4-FFF2-40B4-BE49-F238E27FC236}">
                <a16:creationId xmlns:a16="http://schemas.microsoft.com/office/drawing/2014/main" id="{3D7E11B2-ED0E-41C0-97E5-AD9B1DFA70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Watches and Warnings</a:t>
            </a:r>
          </a:p>
        </p:txBody>
      </p:sp>
      <p:sp>
        <p:nvSpPr>
          <p:cNvPr id="167939" name="Rectangle 3">
            <a:extLst>
              <a:ext uri="{FF2B5EF4-FFF2-40B4-BE49-F238E27FC236}">
                <a16:creationId xmlns:a16="http://schemas.microsoft.com/office/drawing/2014/main" id="{C25BAF97-FDAE-47C5-B72B-02072E1F99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The National Weather Service (NWS) issues both severe thunderstorm and tornado watches and warnings</a:t>
            </a:r>
          </a:p>
          <a:p>
            <a:pPr lvl="2"/>
            <a:r>
              <a:rPr lang="en-US" altLang="en-US"/>
              <a:t>A </a:t>
            </a:r>
            <a:r>
              <a:rPr lang="en-US" altLang="en-US" b="1"/>
              <a:t>watch</a:t>
            </a:r>
            <a:r>
              <a:rPr lang="en-US" altLang="en-US"/>
              <a:t> indicates conditions are expected to be favorable for severe thunderstorms or tornadoes</a:t>
            </a:r>
          </a:p>
          <a:p>
            <a:pPr lvl="2"/>
            <a:r>
              <a:rPr lang="en-US" altLang="en-US"/>
              <a:t>Watches usually last 4-6 hours and exist over many counties</a:t>
            </a:r>
          </a:p>
          <a:p>
            <a:pPr lvl="2"/>
            <a:r>
              <a:rPr lang="en-US" altLang="en-US"/>
              <a:t>Watches are issued by the Storm Prediction Center (SPC)</a:t>
            </a:r>
          </a:p>
          <a:p>
            <a:pPr lvl="2"/>
            <a:r>
              <a:rPr lang="en-US" altLang="en-US"/>
              <a:t>Watches are based on model forecasts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>
            <a:extLst>
              <a:ext uri="{FF2B5EF4-FFF2-40B4-BE49-F238E27FC236}">
                <a16:creationId xmlns:a16="http://schemas.microsoft.com/office/drawing/2014/main" id="{8D851387-7D6D-4B38-B325-D6CE6ADB18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Watches and Warnings</a:t>
            </a:r>
          </a:p>
        </p:txBody>
      </p:sp>
      <p:sp>
        <p:nvSpPr>
          <p:cNvPr id="166915" name="Rectangle 3">
            <a:extLst>
              <a:ext uri="{FF2B5EF4-FFF2-40B4-BE49-F238E27FC236}">
                <a16:creationId xmlns:a16="http://schemas.microsoft.com/office/drawing/2014/main" id="{15575595-2F9F-4393-BE6F-D960B00F2D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The National Weather Service (NWS) issues both severe thunderstorm and tornado watches and warnings</a:t>
            </a:r>
          </a:p>
          <a:p>
            <a:pPr lvl="2"/>
            <a:r>
              <a:rPr lang="en-US" altLang="en-US"/>
              <a:t>A </a:t>
            </a:r>
            <a:r>
              <a:rPr lang="en-US" altLang="en-US" b="1"/>
              <a:t>warning</a:t>
            </a:r>
            <a:r>
              <a:rPr lang="en-US" altLang="en-US"/>
              <a:t> indicates a severe thunderstorm or tornado is imminent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>
            <a:extLst>
              <a:ext uri="{FF2B5EF4-FFF2-40B4-BE49-F238E27FC236}">
                <a16:creationId xmlns:a16="http://schemas.microsoft.com/office/drawing/2014/main" id="{D8B64A83-6112-4363-BEC1-7AC44B5E9B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Watches and Warnings</a:t>
            </a:r>
          </a:p>
        </p:txBody>
      </p:sp>
      <p:sp>
        <p:nvSpPr>
          <p:cNvPr id="172035" name="Rectangle 3">
            <a:extLst>
              <a:ext uri="{FF2B5EF4-FFF2-40B4-BE49-F238E27FC236}">
                <a16:creationId xmlns:a16="http://schemas.microsoft.com/office/drawing/2014/main" id="{239F2881-7DA5-476B-9DD8-010DC3EADB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The National Weather Service (NWS) issues both severe thunderstorm and tornado watches and warnings</a:t>
            </a:r>
          </a:p>
          <a:p>
            <a:pPr lvl="2"/>
            <a:r>
              <a:rPr lang="en-US" altLang="en-US"/>
              <a:t>A </a:t>
            </a:r>
            <a:r>
              <a:rPr lang="en-US" altLang="en-US" b="1"/>
              <a:t>warning</a:t>
            </a:r>
            <a:r>
              <a:rPr lang="en-US" altLang="en-US"/>
              <a:t> indicates a severe thunderstorm or tornado is imminent</a:t>
            </a:r>
          </a:p>
          <a:p>
            <a:pPr lvl="2"/>
            <a:r>
              <a:rPr lang="en-US" altLang="en-US"/>
              <a:t>Warnings usually last for about an hour and exist over smaller areas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3815BF96-4F55-446D-BFDC-6653E4F311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Watches and Warnings</a:t>
            </a:r>
          </a:p>
        </p:txBody>
      </p:sp>
      <p:sp>
        <p:nvSpPr>
          <p:cNvPr id="173059" name="Rectangle 3">
            <a:extLst>
              <a:ext uri="{FF2B5EF4-FFF2-40B4-BE49-F238E27FC236}">
                <a16:creationId xmlns:a16="http://schemas.microsoft.com/office/drawing/2014/main" id="{BCAB71F1-08E8-4A93-A435-78DA9878D8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The National Weather Service (NWS) issues both severe thunderstorm and tornado watches and warnings</a:t>
            </a:r>
          </a:p>
          <a:p>
            <a:pPr lvl="2"/>
            <a:r>
              <a:rPr lang="en-US" altLang="en-US"/>
              <a:t>A </a:t>
            </a:r>
            <a:r>
              <a:rPr lang="en-US" altLang="en-US" b="1"/>
              <a:t>warning</a:t>
            </a:r>
            <a:r>
              <a:rPr lang="en-US" altLang="en-US"/>
              <a:t> indicates a severe thunderstorm or tornado is imminent</a:t>
            </a:r>
          </a:p>
          <a:p>
            <a:pPr lvl="2"/>
            <a:r>
              <a:rPr lang="en-US" altLang="en-US"/>
              <a:t>Warnings usually last for about an hour and exist over smaller areas</a:t>
            </a:r>
          </a:p>
          <a:p>
            <a:pPr lvl="2"/>
            <a:r>
              <a:rPr lang="en-US" altLang="en-US"/>
              <a:t>Warnings are issued by individual NWS offices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>
            <a:extLst>
              <a:ext uri="{FF2B5EF4-FFF2-40B4-BE49-F238E27FC236}">
                <a16:creationId xmlns:a16="http://schemas.microsoft.com/office/drawing/2014/main" id="{82C965E9-7FEB-42AB-A490-4AFD5BA038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Watches and Warnings</a:t>
            </a:r>
          </a:p>
        </p:txBody>
      </p:sp>
      <p:sp>
        <p:nvSpPr>
          <p:cNvPr id="174083" name="Rectangle 3">
            <a:extLst>
              <a:ext uri="{FF2B5EF4-FFF2-40B4-BE49-F238E27FC236}">
                <a16:creationId xmlns:a16="http://schemas.microsoft.com/office/drawing/2014/main" id="{6CC4B551-53E4-4597-8553-45F009F579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The National Weather Service (NWS) issues both severe thunderstorm and tornado watches and warnings</a:t>
            </a:r>
          </a:p>
          <a:p>
            <a:pPr lvl="2"/>
            <a:r>
              <a:rPr lang="en-US" altLang="en-US"/>
              <a:t>A </a:t>
            </a:r>
            <a:r>
              <a:rPr lang="en-US" altLang="en-US" b="1"/>
              <a:t>warning</a:t>
            </a:r>
            <a:r>
              <a:rPr lang="en-US" altLang="en-US"/>
              <a:t> indicates a severe thunderstorm or tornado is imminent</a:t>
            </a:r>
          </a:p>
          <a:p>
            <a:pPr lvl="2"/>
            <a:r>
              <a:rPr lang="en-US" altLang="en-US"/>
              <a:t>Warnings usually last for about an hour and exist over smaller areas</a:t>
            </a:r>
          </a:p>
          <a:p>
            <a:pPr lvl="2"/>
            <a:r>
              <a:rPr lang="en-US" altLang="en-US"/>
              <a:t>Warnings are issued by individual NWS offices</a:t>
            </a:r>
          </a:p>
          <a:p>
            <a:pPr lvl="2"/>
            <a:r>
              <a:rPr lang="en-US" altLang="en-US"/>
              <a:t>Warnings are based on observations (“Warn-on-detection”)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>
            <a:extLst>
              <a:ext uri="{FF2B5EF4-FFF2-40B4-BE49-F238E27FC236}">
                <a16:creationId xmlns:a16="http://schemas.microsoft.com/office/drawing/2014/main" id="{0D4744D8-FCE6-40AC-B890-F53612EE50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SPC Convective Outlooks</a:t>
            </a:r>
          </a:p>
        </p:txBody>
      </p:sp>
      <p:pic>
        <p:nvPicPr>
          <p:cNvPr id="6" name="Content Placeholder 5" descr="Diagram, map&#10;&#10;Description automatically generated">
            <a:extLst>
              <a:ext uri="{FF2B5EF4-FFF2-40B4-BE49-F238E27FC236}">
                <a16:creationId xmlns:a16="http://schemas.microsoft.com/office/drawing/2014/main" id="{EE51D8E7-B29F-4FED-B34D-B3D89581A2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9538"/>
            <a:ext cx="8382000" cy="5292862"/>
          </a:xfrm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>
            <a:extLst>
              <a:ext uri="{FF2B5EF4-FFF2-40B4-BE49-F238E27FC236}">
                <a16:creationId xmlns:a16="http://schemas.microsoft.com/office/drawing/2014/main" id="{6E4056D7-FAEF-4F61-8B95-9157C2F99E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Tornado Outbreaks</a:t>
            </a:r>
          </a:p>
        </p:txBody>
      </p:sp>
      <p:sp>
        <p:nvSpPr>
          <p:cNvPr id="179203" name="Rectangle 3">
            <a:extLst>
              <a:ext uri="{FF2B5EF4-FFF2-40B4-BE49-F238E27FC236}">
                <a16:creationId xmlns:a16="http://schemas.microsoft.com/office/drawing/2014/main" id="{B1E10B44-2878-41F9-B6E7-F909F37BDF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/>
              <a:t>Tornado outbreak</a:t>
            </a:r>
            <a:r>
              <a:rPr lang="en-US" altLang="en-US"/>
              <a:t> – A period of usually a day or two when a specific weather system spawns at least 6 tornadoes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5F8F4C99-E4C7-4E3D-8DF1-66FF64F469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Tornado Outbreaks</a:t>
            </a:r>
          </a:p>
        </p:txBody>
      </p:sp>
      <p:sp>
        <p:nvSpPr>
          <p:cNvPr id="180227" name="Rectangle 3">
            <a:extLst>
              <a:ext uri="{FF2B5EF4-FFF2-40B4-BE49-F238E27FC236}">
                <a16:creationId xmlns:a16="http://schemas.microsoft.com/office/drawing/2014/main" id="{141F7795-3F75-414C-BDCD-1D244E067D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algn="ctr">
              <a:buFontTx/>
              <a:buNone/>
            </a:pPr>
            <a:r>
              <a:rPr lang="en-US" altLang="en-US" b="1" u="sng"/>
              <a:t>Famous Tornado Outbreaks</a:t>
            </a:r>
          </a:p>
          <a:p>
            <a:pPr marL="609600" indent="-609600" algn="ctr">
              <a:buFontTx/>
              <a:buNone/>
            </a:pPr>
            <a:endParaRPr lang="en-US" altLang="en-US" b="1" u="sng"/>
          </a:p>
          <a:p>
            <a:pPr marL="609600" indent="-609600">
              <a:buFontTx/>
              <a:buAutoNum type="arabicParenR"/>
            </a:pPr>
            <a:r>
              <a:rPr lang="en-US" altLang="en-US"/>
              <a:t>Tri-state Tornado (March 18, 1925)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9AC07F8F-AE9E-4502-8FB5-BE02F55CE1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Cloud-to-ground Lightning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37C2D4EC-0B23-4804-B3C4-F597779E18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Such cloud-to-ground lightning (positive charge in cloud) can be more powerful than the more typical negative strokes</a:t>
            </a:r>
          </a:p>
          <a:p>
            <a:endParaRPr lang="en-US" altLang="en-US"/>
          </a:p>
          <a:p>
            <a:pPr>
              <a:buFontTx/>
              <a:buNone/>
            </a:pPr>
            <a:endParaRPr lang="en-US" altLang="en-US"/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>
            <a:extLst>
              <a:ext uri="{FF2B5EF4-FFF2-40B4-BE49-F238E27FC236}">
                <a16:creationId xmlns:a16="http://schemas.microsoft.com/office/drawing/2014/main" id="{30F816DF-5C92-4CFB-B5AC-3B505643EC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Tornado Outbreaks</a:t>
            </a:r>
          </a:p>
        </p:txBody>
      </p:sp>
      <p:sp>
        <p:nvSpPr>
          <p:cNvPr id="184323" name="Rectangle 3">
            <a:extLst>
              <a:ext uri="{FF2B5EF4-FFF2-40B4-BE49-F238E27FC236}">
                <a16:creationId xmlns:a16="http://schemas.microsoft.com/office/drawing/2014/main" id="{5236F21E-199D-4A57-BC66-3143FB82AE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algn="ctr">
              <a:buFontTx/>
              <a:buNone/>
            </a:pPr>
            <a:r>
              <a:rPr lang="en-US" altLang="en-US" b="1" u="sng"/>
              <a:t>Famous Tornado Outbreaks</a:t>
            </a:r>
          </a:p>
          <a:p>
            <a:pPr marL="609600" indent="-609600" algn="ctr">
              <a:buFontTx/>
              <a:buNone/>
            </a:pPr>
            <a:endParaRPr lang="en-US" altLang="en-US" b="1" u="sng"/>
          </a:p>
          <a:p>
            <a:pPr marL="609600" indent="-609600">
              <a:buFontTx/>
              <a:buAutoNum type="arabicParenR"/>
            </a:pPr>
            <a:r>
              <a:rPr lang="en-US" altLang="en-US"/>
              <a:t>Tri-state Tornado (March 18, 1925)</a:t>
            </a:r>
          </a:p>
          <a:p>
            <a:pPr marL="1371600" lvl="2" indent="-457200"/>
            <a:r>
              <a:rPr lang="en-US" altLang="en-US"/>
              <a:t>Tornado begain in Missouri, went across Illinois, ended in Indiana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>
            <a:extLst>
              <a:ext uri="{FF2B5EF4-FFF2-40B4-BE49-F238E27FC236}">
                <a16:creationId xmlns:a16="http://schemas.microsoft.com/office/drawing/2014/main" id="{14226144-3EE1-4613-836C-482BBDC6D5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Tornado Outbreaks</a:t>
            </a:r>
          </a:p>
        </p:txBody>
      </p:sp>
      <p:sp>
        <p:nvSpPr>
          <p:cNvPr id="185347" name="Rectangle 3">
            <a:extLst>
              <a:ext uri="{FF2B5EF4-FFF2-40B4-BE49-F238E27FC236}">
                <a16:creationId xmlns:a16="http://schemas.microsoft.com/office/drawing/2014/main" id="{E5968ACB-E9AE-4D81-B29B-863E79FDE2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algn="ctr">
              <a:buFontTx/>
              <a:buNone/>
            </a:pPr>
            <a:r>
              <a:rPr lang="en-US" altLang="en-US" b="1" u="sng"/>
              <a:t>Famous Tornado Outbreaks</a:t>
            </a:r>
          </a:p>
          <a:p>
            <a:pPr marL="609600" indent="-609600" algn="ctr">
              <a:buFontTx/>
              <a:buNone/>
            </a:pPr>
            <a:endParaRPr lang="en-US" altLang="en-US" b="1" u="sng"/>
          </a:p>
          <a:p>
            <a:pPr marL="609600" indent="-609600">
              <a:buFontTx/>
              <a:buAutoNum type="arabicParenR"/>
            </a:pPr>
            <a:r>
              <a:rPr lang="en-US" altLang="en-US"/>
              <a:t>Tri-state Tornado (March 18, 1925)</a:t>
            </a:r>
          </a:p>
          <a:p>
            <a:pPr marL="1371600" lvl="2" indent="-457200"/>
            <a:r>
              <a:rPr lang="en-US" altLang="en-US"/>
              <a:t>Tornado begain in Missouri, went across Illinois, ended in Indiana</a:t>
            </a:r>
          </a:p>
          <a:p>
            <a:pPr marL="1371600" lvl="2" indent="-457200"/>
            <a:r>
              <a:rPr lang="en-US" altLang="en-US"/>
              <a:t>Dealiest tornado ever (~700 deaths)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>
            <a:extLst>
              <a:ext uri="{FF2B5EF4-FFF2-40B4-BE49-F238E27FC236}">
                <a16:creationId xmlns:a16="http://schemas.microsoft.com/office/drawing/2014/main" id="{34FE2FA2-23B7-4AC4-9673-38669831CB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Tornado Outbreaks</a:t>
            </a:r>
          </a:p>
        </p:txBody>
      </p:sp>
      <p:sp>
        <p:nvSpPr>
          <p:cNvPr id="183299" name="Rectangle 3">
            <a:extLst>
              <a:ext uri="{FF2B5EF4-FFF2-40B4-BE49-F238E27FC236}">
                <a16:creationId xmlns:a16="http://schemas.microsoft.com/office/drawing/2014/main" id="{FE3606FD-96F2-4819-BF43-98417531C3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algn="ctr">
              <a:buFontTx/>
              <a:buNone/>
            </a:pPr>
            <a:r>
              <a:rPr lang="en-US" altLang="en-US" b="1" u="sng"/>
              <a:t>Famous Tornado Outbreaks</a:t>
            </a:r>
          </a:p>
          <a:p>
            <a:pPr marL="609600" indent="-609600" algn="ctr">
              <a:buFontTx/>
              <a:buNone/>
            </a:pPr>
            <a:endParaRPr lang="en-US" altLang="en-US" b="1" u="sng"/>
          </a:p>
          <a:p>
            <a:pPr marL="609600" indent="-609600">
              <a:buFontTx/>
              <a:buAutoNum type="arabicParenR"/>
            </a:pPr>
            <a:r>
              <a:rPr lang="en-US" altLang="en-US"/>
              <a:t>Tri-state Tornado (March 18, 1925)</a:t>
            </a:r>
          </a:p>
          <a:p>
            <a:pPr marL="1371600" lvl="2" indent="-457200"/>
            <a:r>
              <a:rPr lang="en-US" altLang="en-US"/>
              <a:t>Tornado begain in Missouri, went across Illinois, ended in Indiana</a:t>
            </a:r>
          </a:p>
          <a:p>
            <a:pPr marL="1371600" lvl="2" indent="-457200"/>
            <a:r>
              <a:rPr lang="en-US" altLang="en-US"/>
              <a:t>Dealiest tornado ever (~700 deaths)</a:t>
            </a:r>
          </a:p>
          <a:p>
            <a:pPr marL="1371600" lvl="2" indent="-457200"/>
            <a:r>
              <a:rPr lang="en-US" altLang="en-US"/>
              <a:t>Tornado traveled about 219 miles</a:t>
            </a:r>
          </a:p>
          <a:p>
            <a:pPr marL="1371600" lvl="2" indent="-457200"/>
            <a:endParaRPr lang="en-US" altLang="en-US"/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>
            <a:extLst>
              <a:ext uri="{FF2B5EF4-FFF2-40B4-BE49-F238E27FC236}">
                <a16:creationId xmlns:a16="http://schemas.microsoft.com/office/drawing/2014/main" id="{6C49E2FD-166A-4D92-B1FB-EFA2044AB3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Tornado Outbreaks</a:t>
            </a:r>
          </a:p>
        </p:txBody>
      </p:sp>
      <p:sp>
        <p:nvSpPr>
          <p:cNvPr id="182275" name="Rectangle 3">
            <a:extLst>
              <a:ext uri="{FF2B5EF4-FFF2-40B4-BE49-F238E27FC236}">
                <a16:creationId xmlns:a16="http://schemas.microsoft.com/office/drawing/2014/main" id="{9979A341-755F-433F-AE37-E804DA67AE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algn="ctr">
              <a:buFontTx/>
              <a:buNone/>
            </a:pPr>
            <a:r>
              <a:rPr lang="en-US" altLang="en-US" b="1" u="sng"/>
              <a:t>Famous Tornado Outbreaks</a:t>
            </a:r>
          </a:p>
          <a:p>
            <a:pPr marL="609600" indent="-609600" algn="ctr">
              <a:buFontTx/>
              <a:buNone/>
            </a:pPr>
            <a:endParaRPr lang="en-US" altLang="en-US" b="1" u="sng"/>
          </a:p>
          <a:p>
            <a:pPr marL="609600" indent="-609600">
              <a:buFontTx/>
              <a:buAutoNum type="arabicParenR"/>
            </a:pPr>
            <a:r>
              <a:rPr lang="en-US" altLang="en-US"/>
              <a:t>Tri-state Tornado (March 18, 1925)</a:t>
            </a:r>
          </a:p>
          <a:p>
            <a:pPr marL="1371600" lvl="2" indent="-457200"/>
            <a:r>
              <a:rPr lang="en-US" altLang="en-US"/>
              <a:t>Tornado begain in Missouri, went across Illinois, ended in Indiana</a:t>
            </a:r>
          </a:p>
          <a:p>
            <a:pPr marL="1371600" lvl="2" indent="-457200"/>
            <a:r>
              <a:rPr lang="en-US" altLang="en-US"/>
              <a:t>Dealiest tornado ever (~700 deaths)</a:t>
            </a:r>
          </a:p>
          <a:p>
            <a:pPr marL="1371600" lvl="2" indent="-457200"/>
            <a:r>
              <a:rPr lang="en-US" altLang="en-US"/>
              <a:t>Tornado traveled about 219 miles</a:t>
            </a:r>
          </a:p>
          <a:p>
            <a:pPr marL="1371600" lvl="2" indent="-457200"/>
            <a:r>
              <a:rPr lang="en-US" altLang="en-US"/>
              <a:t>Tornado was on ground for ~3 hours 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>
            <a:extLst>
              <a:ext uri="{FF2B5EF4-FFF2-40B4-BE49-F238E27FC236}">
                <a16:creationId xmlns:a16="http://schemas.microsoft.com/office/drawing/2014/main" id="{E50C57B7-D1D0-475D-ADD2-6EE0778A79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Tornado Outbreaks</a:t>
            </a:r>
          </a:p>
        </p:txBody>
      </p:sp>
      <p:sp>
        <p:nvSpPr>
          <p:cNvPr id="186371" name="Rectangle 3">
            <a:extLst>
              <a:ext uri="{FF2B5EF4-FFF2-40B4-BE49-F238E27FC236}">
                <a16:creationId xmlns:a16="http://schemas.microsoft.com/office/drawing/2014/main" id="{1B8ACB5D-B058-45D9-8A3D-EF1954BE10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algn="ctr">
              <a:buFontTx/>
              <a:buNone/>
            </a:pPr>
            <a:r>
              <a:rPr lang="en-US" altLang="en-US" b="1" u="sng"/>
              <a:t>Famous Tornado Outbreaks</a:t>
            </a:r>
          </a:p>
          <a:p>
            <a:pPr marL="609600" indent="-609600" algn="ctr">
              <a:buFontTx/>
              <a:buNone/>
            </a:pPr>
            <a:endParaRPr lang="en-US" altLang="en-US" b="1" u="sng"/>
          </a:p>
          <a:p>
            <a:pPr marL="609600" indent="-609600">
              <a:buFontTx/>
              <a:buAutoNum type="arabicParenR"/>
            </a:pPr>
            <a:r>
              <a:rPr lang="en-US" altLang="en-US"/>
              <a:t>Tri-state Tornado (March 18, 1925)</a:t>
            </a:r>
          </a:p>
          <a:p>
            <a:pPr marL="1371600" lvl="2" indent="-457200"/>
            <a:r>
              <a:rPr lang="en-US" altLang="en-US"/>
              <a:t>Tornado begain in Missouri, went across Illinois, ended in Indiana</a:t>
            </a:r>
          </a:p>
          <a:p>
            <a:pPr marL="1371600" lvl="2" indent="-457200"/>
            <a:r>
              <a:rPr lang="en-US" altLang="en-US"/>
              <a:t>Dealiest tornado ever (~700 deaths)</a:t>
            </a:r>
          </a:p>
          <a:p>
            <a:pPr marL="1371600" lvl="2" indent="-457200"/>
            <a:r>
              <a:rPr lang="en-US" altLang="en-US"/>
              <a:t>Tornado traveled about 219 miles</a:t>
            </a:r>
          </a:p>
          <a:p>
            <a:pPr marL="1371600" lvl="2" indent="-457200"/>
            <a:r>
              <a:rPr lang="en-US" altLang="en-US"/>
              <a:t>Tornado was on ground for ~3 hours </a:t>
            </a:r>
          </a:p>
          <a:p>
            <a:pPr marL="1371600" lvl="2" indent="-457200"/>
            <a:r>
              <a:rPr lang="en-US" altLang="en-US"/>
              <a:t>Tornado was likely an F5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>
            <a:extLst>
              <a:ext uri="{FF2B5EF4-FFF2-40B4-BE49-F238E27FC236}">
                <a16:creationId xmlns:a16="http://schemas.microsoft.com/office/drawing/2014/main" id="{89A8ECFA-1A7F-40EA-938C-84B6D366FC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Tri-state Tornado</a:t>
            </a:r>
          </a:p>
        </p:txBody>
      </p:sp>
      <p:pic>
        <p:nvPicPr>
          <p:cNvPr id="181252" name="Picture 4">
            <a:extLst>
              <a:ext uri="{FF2B5EF4-FFF2-40B4-BE49-F238E27FC236}">
                <a16:creationId xmlns:a16="http://schemas.microsoft.com/office/drawing/2014/main" id="{75E6A160-07AE-4BCD-9279-9197C8578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71600"/>
            <a:ext cx="6096000" cy="533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>
            <a:extLst>
              <a:ext uri="{FF2B5EF4-FFF2-40B4-BE49-F238E27FC236}">
                <a16:creationId xmlns:a16="http://schemas.microsoft.com/office/drawing/2014/main" id="{A7B8317F-B59F-42F5-9073-971DF6F01D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Tornado Outbreaks</a:t>
            </a:r>
          </a:p>
        </p:txBody>
      </p:sp>
      <p:sp>
        <p:nvSpPr>
          <p:cNvPr id="187395" name="Rectangle 3">
            <a:extLst>
              <a:ext uri="{FF2B5EF4-FFF2-40B4-BE49-F238E27FC236}">
                <a16:creationId xmlns:a16="http://schemas.microsoft.com/office/drawing/2014/main" id="{34F3CC49-F2EB-4523-A385-1B9A62F319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algn="ctr">
              <a:buFontTx/>
              <a:buNone/>
            </a:pPr>
            <a:r>
              <a:rPr lang="en-US" altLang="en-US" b="1" u="sng"/>
              <a:t>Famous Tornado Outbreaks</a:t>
            </a:r>
          </a:p>
          <a:p>
            <a:pPr marL="609600" indent="-609600" algn="ctr">
              <a:buFontTx/>
              <a:buNone/>
            </a:pPr>
            <a:endParaRPr lang="en-US" altLang="en-US" b="1" u="sng"/>
          </a:p>
          <a:p>
            <a:pPr marL="609600" indent="-609600">
              <a:buFontTx/>
              <a:buNone/>
            </a:pPr>
            <a:r>
              <a:rPr lang="en-US" altLang="en-US"/>
              <a:t>2)	The super outbreak (April 3-4, 1974)</a:t>
            </a:r>
          </a:p>
          <a:p>
            <a:pPr marL="1371600" lvl="2" indent="-457200"/>
            <a:endParaRPr lang="en-US" altLang="en-US"/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>
            <a:extLst>
              <a:ext uri="{FF2B5EF4-FFF2-40B4-BE49-F238E27FC236}">
                <a16:creationId xmlns:a16="http://schemas.microsoft.com/office/drawing/2014/main" id="{046948B8-DF84-47AE-9081-489D794258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Tornado Outbreaks</a:t>
            </a:r>
          </a:p>
        </p:txBody>
      </p:sp>
      <p:sp>
        <p:nvSpPr>
          <p:cNvPr id="188419" name="Rectangle 3">
            <a:extLst>
              <a:ext uri="{FF2B5EF4-FFF2-40B4-BE49-F238E27FC236}">
                <a16:creationId xmlns:a16="http://schemas.microsoft.com/office/drawing/2014/main" id="{DEBE246A-5561-4F8D-BBFC-A0555DB84A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algn="ctr">
              <a:buFontTx/>
              <a:buNone/>
            </a:pPr>
            <a:r>
              <a:rPr lang="en-US" altLang="en-US" b="1" u="sng"/>
              <a:t>Famous Tornado Outbreaks</a:t>
            </a:r>
          </a:p>
          <a:p>
            <a:pPr marL="609600" indent="-609600" algn="ctr">
              <a:buFontTx/>
              <a:buNone/>
            </a:pPr>
            <a:endParaRPr lang="en-US" altLang="en-US" b="1" u="sng"/>
          </a:p>
          <a:p>
            <a:pPr marL="609600" indent="-609600">
              <a:buFontTx/>
              <a:buNone/>
            </a:pPr>
            <a:r>
              <a:rPr lang="en-US" altLang="en-US"/>
              <a:t>2)	The super outbreak (April 3-4, 1974)</a:t>
            </a:r>
          </a:p>
          <a:p>
            <a:pPr marL="1371600" lvl="2" indent="-457200"/>
            <a:r>
              <a:rPr lang="en-US" altLang="en-US"/>
              <a:t>148 tornadoes occurred over 24-hour period in 13 U.S. states and Canada</a:t>
            </a:r>
          </a:p>
          <a:p>
            <a:pPr marL="1371600" lvl="2" indent="-457200">
              <a:buFontTx/>
              <a:buNone/>
            </a:pPr>
            <a:endParaRPr lang="en-US" altLang="en-US"/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>
            <a:extLst>
              <a:ext uri="{FF2B5EF4-FFF2-40B4-BE49-F238E27FC236}">
                <a16:creationId xmlns:a16="http://schemas.microsoft.com/office/drawing/2014/main" id="{A9E61E6C-9001-49DF-B1F1-0243EEA89B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Tornado Outbreaks</a:t>
            </a:r>
          </a:p>
        </p:txBody>
      </p:sp>
      <p:sp>
        <p:nvSpPr>
          <p:cNvPr id="189443" name="Rectangle 3">
            <a:extLst>
              <a:ext uri="{FF2B5EF4-FFF2-40B4-BE49-F238E27FC236}">
                <a16:creationId xmlns:a16="http://schemas.microsoft.com/office/drawing/2014/main" id="{44B88E09-22F6-4DBE-A775-C3489A9A8D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algn="ctr">
              <a:buFontTx/>
              <a:buNone/>
            </a:pPr>
            <a:r>
              <a:rPr lang="en-US" altLang="en-US" b="1" u="sng"/>
              <a:t>Famous Tornado Outbreaks</a:t>
            </a:r>
          </a:p>
          <a:p>
            <a:pPr marL="609600" indent="-609600" algn="ctr">
              <a:buFontTx/>
              <a:buNone/>
            </a:pPr>
            <a:endParaRPr lang="en-US" altLang="en-US" b="1" u="sng"/>
          </a:p>
          <a:p>
            <a:pPr marL="609600" indent="-609600">
              <a:buFontTx/>
              <a:buNone/>
            </a:pPr>
            <a:r>
              <a:rPr lang="en-US" altLang="en-US"/>
              <a:t>2)	The super outbreak (April 3-4, 1974)</a:t>
            </a:r>
          </a:p>
          <a:p>
            <a:pPr marL="1371600" lvl="2" indent="-457200"/>
            <a:r>
              <a:rPr lang="en-US" altLang="en-US"/>
              <a:t>148 tornadoes occurred over 24-hour period in 13 U.S. states and Canada</a:t>
            </a:r>
          </a:p>
          <a:p>
            <a:pPr marL="1371600" lvl="2" indent="-457200"/>
            <a:r>
              <a:rPr lang="en-US" altLang="en-US"/>
              <a:t>~320 deaths</a:t>
            </a:r>
          </a:p>
          <a:p>
            <a:pPr marL="1371600" lvl="2" indent="-457200"/>
            <a:endParaRPr lang="en-US" altLang="en-US"/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>
            <a:extLst>
              <a:ext uri="{FF2B5EF4-FFF2-40B4-BE49-F238E27FC236}">
                <a16:creationId xmlns:a16="http://schemas.microsoft.com/office/drawing/2014/main" id="{7A16E25F-39CB-43F4-90B2-7D0743D9B5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Tornado Outbreaks</a:t>
            </a:r>
          </a:p>
        </p:txBody>
      </p:sp>
      <p:sp>
        <p:nvSpPr>
          <p:cNvPr id="192515" name="Rectangle 3">
            <a:extLst>
              <a:ext uri="{FF2B5EF4-FFF2-40B4-BE49-F238E27FC236}">
                <a16:creationId xmlns:a16="http://schemas.microsoft.com/office/drawing/2014/main" id="{321726D9-A67D-4087-AC11-43E9A0E773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algn="ctr">
              <a:buFontTx/>
              <a:buNone/>
            </a:pPr>
            <a:r>
              <a:rPr lang="en-US" altLang="en-US" b="1" u="sng"/>
              <a:t>Famous Tornado Outbreaks</a:t>
            </a:r>
          </a:p>
          <a:p>
            <a:pPr marL="609600" indent="-609600" algn="ctr">
              <a:buFontTx/>
              <a:buNone/>
            </a:pPr>
            <a:endParaRPr lang="en-US" altLang="en-US" b="1" u="sng"/>
          </a:p>
          <a:p>
            <a:pPr marL="609600" indent="-609600">
              <a:buFontTx/>
              <a:buNone/>
            </a:pPr>
            <a:r>
              <a:rPr lang="en-US" altLang="en-US"/>
              <a:t>2)	The super outbreak (April 3-4, 1974)</a:t>
            </a:r>
          </a:p>
          <a:p>
            <a:pPr marL="1371600" lvl="2" indent="-457200"/>
            <a:r>
              <a:rPr lang="en-US" altLang="en-US"/>
              <a:t>148 tornadoes occurred over 24-hour period in 13 U.S. states and Canada</a:t>
            </a:r>
          </a:p>
          <a:p>
            <a:pPr marL="1371600" lvl="2" indent="-457200"/>
            <a:r>
              <a:rPr lang="en-US" altLang="en-US"/>
              <a:t>~320 deaths</a:t>
            </a:r>
          </a:p>
          <a:p>
            <a:pPr marL="1371600" lvl="2" indent="-457200"/>
            <a:r>
              <a:rPr lang="en-US" altLang="en-US"/>
              <a:t>30 F4 or F5 tornadoes</a:t>
            </a:r>
          </a:p>
          <a:p>
            <a:pPr marL="1371600" lvl="2" indent="-457200"/>
            <a:endParaRPr lang="en-US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72FB5779-DA27-404C-A5F8-A2E9EA4593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Cloud-to-ground Lightning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55F6541D-D670-4D1B-8197-57C578B960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Such cloud-to-ground lightning (positive charge in cloud) can be more powerful than the more typical negative strokes</a:t>
            </a:r>
          </a:p>
          <a:p>
            <a:endParaRPr lang="en-US" altLang="en-US"/>
          </a:p>
          <a:p>
            <a:r>
              <a:rPr lang="en-US" altLang="en-US"/>
              <a:t>Positive strokes can occur away from precipitation, making them very dangerous</a:t>
            </a:r>
          </a:p>
          <a:p>
            <a:endParaRPr lang="en-US" altLang="en-US"/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>
            <a:extLst>
              <a:ext uri="{FF2B5EF4-FFF2-40B4-BE49-F238E27FC236}">
                <a16:creationId xmlns:a16="http://schemas.microsoft.com/office/drawing/2014/main" id="{5D13AB96-DD54-4F8D-A08E-E6C74D2141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Super Outbreak</a:t>
            </a:r>
          </a:p>
        </p:txBody>
      </p:sp>
      <p:pic>
        <p:nvPicPr>
          <p:cNvPr id="190468" name="Picture 4">
            <a:extLst>
              <a:ext uri="{FF2B5EF4-FFF2-40B4-BE49-F238E27FC236}">
                <a16:creationId xmlns:a16="http://schemas.microsoft.com/office/drawing/2014/main" id="{8B5D0EBE-3860-48EA-B39A-3BB1F5AAA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371600"/>
            <a:ext cx="4525963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>
            <a:extLst>
              <a:ext uri="{FF2B5EF4-FFF2-40B4-BE49-F238E27FC236}">
                <a16:creationId xmlns:a16="http://schemas.microsoft.com/office/drawing/2014/main" id="{BD2E8783-2E76-4BF6-A863-7432FAB383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Super Outbreak</a:t>
            </a:r>
          </a:p>
        </p:txBody>
      </p:sp>
      <p:pic>
        <p:nvPicPr>
          <p:cNvPr id="191492" name="Picture 4">
            <a:extLst>
              <a:ext uri="{FF2B5EF4-FFF2-40B4-BE49-F238E27FC236}">
                <a16:creationId xmlns:a16="http://schemas.microsoft.com/office/drawing/2014/main" id="{2CFFED7E-F4FB-4460-9111-463C6FA70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95400"/>
            <a:ext cx="7467600" cy="539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>
            <a:extLst>
              <a:ext uri="{FF2B5EF4-FFF2-40B4-BE49-F238E27FC236}">
                <a16:creationId xmlns:a16="http://schemas.microsoft.com/office/drawing/2014/main" id="{15DE9087-4F15-42CC-A260-B8AC9FD080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Tornado Outbreaks</a:t>
            </a:r>
          </a:p>
        </p:txBody>
      </p:sp>
      <p:sp>
        <p:nvSpPr>
          <p:cNvPr id="193539" name="Rectangle 3">
            <a:extLst>
              <a:ext uri="{FF2B5EF4-FFF2-40B4-BE49-F238E27FC236}">
                <a16:creationId xmlns:a16="http://schemas.microsoft.com/office/drawing/2014/main" id="{7BA35EA8-CDE2-41F6-90D7-E91F4AA86C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algn="ctr">
              <a:buFontTx/>
              <a:buNone/>
            </a:pPr>
            <a:r>
              <a:rPr lang="en-US" altLang="en-US" b="1" u="sng"/>
              <a:t>Famous Tornado Outbreaks</a:t>
            </a:r>
          </a:p>
          <a:p>
            <a:pPr marL="609600" indent="-609600" algn="ctr">
              <a:buFontTx/>
              <a:buNone/>
            </a:pPr>
            <a:endParaRPr lang="en-US" altLang="en-US" b="1" u="sng"/>
          </a:p>
          <a:p>
            <a:pPr marL="609600" indent="-609600">
              <a:buFontTx/>
              <a:buNone/>
            </a:pPr>
            <a:r>
              <a:rPr lang="en-US" altLang="en-US"/>
              <a:t>3)	The May 1999 outbreak</a:t>
            </a:r>
          </a:p>
          <a:p>
            <a:pPr marL="1371600" lvl="2" indent="-457200"/>
            <a:r>
              <a:rPr lang="en-US" altLang="en-US"/>
              <a:t>140 tornadoes occurred over a 72-hour period in 4 U.S. states</a:t>
            </a:r>
          </a:p>
          <a:p>
            <a:pPr marL="1371600" lvl="2" indent="-457200"/>
            <a:r>
              <a:rPr lang="en-US" altLang="en-US"/>
              <a:t>50 deaths</a:t>
            </a:r>
          </a:p>
          <a:p>
            <a:pPr marL="1371600" lvl="2" indent="-457200"/>
            <a:endParaRPr lang="en-US" altLang="en-US"/>
          </a:p>
          <a:p>
            <a:pPr marL="1371600" lvl="2" indent="-457200"/>
            <a:endParaRPr lang="en-US" altLang="en-US"/>
          </a:p>
          <a:p>
            <a:pPr marL="1371600" lvl="2" indent="-457200"/>
            <a:endParaRPr lang="en-US" altLang="en-US"/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>
            <a:extLst>
              <a:ext uri="{FF2B5EF4-FFF2-40B4-BE49-F238E27FC236}">
                <a16:creationId xmlns:a16="http://schemas.microsoft.com/office/drawing/2014/main" id="{05F8833D-8667-4EB4-81BF-9B7BDB70E5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The May 1999 Tornado Outbreak</a:t>
            </a:r>
          </a:p>
        </p:txBody>
      </p:sp>
      <p:pic>
        <p:nvPicPr>
          <p:cNvPr id="194564" name="Picture 4">
            <a:extLst>
              <a:ext uri="{FF2B5EF4-FFF2-40B4-BE49-F238E27FC236}">
                <a16:creationId xmlns:a16="http://schemas.microsoft.com/office/drawing/2014/main" id="{F37B52B7-553E-4458-893C-93388C133FF0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6163" y="1600200"/>
            <a:ext cx="7051675" cy="4525963"/>
          </a:xfrm>
          <a:noFill/>
          <a:ln/>
        </p:spPr>
      </p:pic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>
            <a:extLst>
              <a:ext uri="{FF2B5EF4-FFF2-40B4-BE49-F238E27FC236}">
                <a16:creationId xmlns:a16="http://schemas.microsoft.com/office/drawing/2014/main" id="{6675B00D-468B-49E7-8190-48149C66F7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Waterspouts</a:t>
            </a:r>
          </a:p>
        </p:txBody>
      </p:sp>
      <p:sp>
        <p:nvSpPr>
          <p:cNvPr id="195587" name="Rectangle 3">
            <a:extLst>
              <a:ext uri="{FF2B5EF4-FFF2-40B4-BE49-F238E27FC236}">
                <a16:creationId xmlns:a16="http://schemas.microsoft.com/office/drawing/2014/main" id="{E4DE1D52-23CE-46A2-AE51-522D108C72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/>
              <a:t>Waterspouts</a:t>
            </a:r>
            <a:r>
              <a:rPr lang="en-US" altLang="en-US"/>
              <a:t> – A vortex over water similar to tornadoes, but generally weaker and smaller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>
            <a:extLst>
              <a:ext uri="{FF2B5EF4-FFF2-40B4-BE49-F238E27FC236}">
                <a16:creationId xmlns:a16="http://schemas.microsoft.com/office/drawing/2014/main" id="{6D572631-1279-4397-A548-06F5336D94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Waterspouts</a:t>
            </a:r>
          </a:p>
        </p:txBody>
      </p:sp>
      <p:pic>
        <p:nvPicPr>
          <p:cNvPr id="196612" name="Picture 4">
            <a:extLst>
              <a:ext uri="{FF2B5EF4-FFF2-40B4-BE49-F238E27FC236}">
                <a16:creationId xmlns:a16="http://schemas.microsoft.com/office/drawing/2014/main" id="{74146BC4-BD4A-4EA0-AB04-5FFB22FB2B8A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1417638"/>
            <a:ext cx="7315200" cy="5440362"/>
          </a:xfrm>
          <a:noFill/>
          <a:ln/>
        </p:spPr>
      </p:pic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>
            <a:extLst>
              <a:ext uri="{FF2B5EF4-FFF2-40B4-BE49-F238E27FC236}">
                <a16:creationId xmlns:a16="http://schemas.microsoft.com/office/drawing/2014/main" id="{2DB07DCE-5AC7-438C-9563-75D1E51C9A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Tornado Research</a:t>
            </a:r>
          </a:p>
        </p:txBody>
      </p:sp>
      <p:sp>
        <p:nvSpPr>
          <p:cNvPr id="197635" name="Rectangle 3">
            <a:extLst>
              <a:ext uri="{FF2B5EF4-FFF2-40B4-BE49-F238E27FC236}">
                <a16:creationId xmlns:a16="http://schemas.microsoft.com/office/drawing/2014/main" id="{5AC6C07C-6B5B-499E-A0D8-9DE5573CD1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Efforts to understand tornadoes focus on directly observing them: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>
            <a:extLst>
              <a:ext uri="{FF2B5EF4-FFF2-40B4-BE49-F238E27FC236}">
                <a16:creationId xmlns:a16="http://schemas.microsoft.com/office/drawing/2014/main" id="{E730F79B-BEE2-497D-B75C-34B50A249E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Tornado Research</a:t>
            </a:r>
          </a:p>
        </p:txBody>
      </p:sp>
      <p:sp>
        <p:nvSpPr>
          <p:cNvPr id="198659" name="Rectangle 3">
            <a:extLst>
              <a:ext uri="{FF2B5EF4-FFF2-40B4-BE49-F238E27FC236}">
                <a16:creationId xmlns:a16="http://schemas.microsoft.com/office/drawing/2014/main" id="{89AA3FFA-3420-4671-9367-434C4AF511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Efforts to understand tornadoes focus on directly observing them:</a:t>
            </a:r>
          </a:p>
          <a:p>
            <a:pPr lvl="2"/>
            <a:r>
              <a:rPr lang="en-US" altLang="en-US" sz="3200"/>
              <a:t>Totable Tornado Observatory (Toto, 1980) – observation station placed in path of tornado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>
            <a:extLst>
              <a:ext uri="{FF2B5EF4-FFF2-40B4-BE49-F238E27FC236}">
                <a16:creationId xmlns:a16="http://schemas.microsoft.com/office/drawing/2014/main" id="{BB47D57A-FF17-4ABE-958D-27DDB5173F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Tornado Research</a:t>
            </a:r>
          </a:p>
        </p:txBody>
      </p:sp>
      <p:sp>
        <p:nvSpPr>
          <p:cNvPr id="199683" name="Rectangle 3">
            <a:extLst>
              <a:ext uri="{FF2B5EF4-FFF2-40B4-BE49-F238E27FC236}">
                <a16:creationId xmlns:a16="http://schemas.microsoft.com/office/drawing/2014/main" id="{11A114B1-9034-41FF-936A-7D59F8F84D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Efforts to understand tornadoes focus on directly observing them:</a:t>
            </a:r>
          </a:p>
          <a:p>
            <a:pPr lvl="2"/>
            <a:r>
              <a:rPr lang="en-US" altLang="en-US" sz="3200"/>
              <a:t>Totable Tornado Observatory (Toto, 1980) – observation station placed in path of tornado</a:t>
            </a:r>
          </a:p>
          <a:p>
            <a:pPr lvl="2"/>
            <a:r>
              <a:rPr lang="en-US" altLang="en-US" sz="3200"/>
              <a:t>Turtles (1980s) – smaller, more stable instrument package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>
            <a:extLst>
              <a:ext uri="{FF2B5EF4-FFF2-40B4-BE49-F238E27FC236}">
                <a16:creationId xmlns:a16="http://schemas.microsoft.com/office/drawing/2014/main" id="{C073B64B-D564-477F-AB9F-6046E5ED63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Tornado Research</a:t>
            </a:r>
          </a:p>
        </p:txBody>
      </p:sp>
      <p:sp>
        <p:nvSpPr>
          <p:cNvPr id="200707" name="Rectangle 3">
            <a:extLst>
              <a:ext uri="{FF2B5EF4-FFF2-40B4-BE49-F238E27FC236}">
                <a16:creationId xmlns:a16="http://schemas.microsoft.com/office/drawing/2014/main" id="{025A440C-EE27-435E-B77D-76F99EB2DE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Efforts to understand tornadoes focus on directly observing them:</a:t>
            </a:r>
          </a:p>
          <a:p>
            <a:pPr lvl="2"/>
            <a:r>
              <a:rPr lang="en-US" altLang="en-US" sz="3200"/>
              <a:t>Totable Tornado Observatory (Toto, 1980) – observation station placed in path of tornado</a:t>
            </a:r>
          </a:p>
          <a:p>
            <a:pPr lvl="2"/>
            <a:r>
              <a:rPr lang="en-US" altLang="en-US" sz="3200"/>
              <a:t>Turtles (1980s) – smaller, more stable instrument package</a:t>
            </a:r>
          </a:p>
          <a:p>
            <a:pPr lvl="2"/>
            <a:r>
              <a:rPr lang="en-US" altLang="en-US" sz="3200"/>
              <a:t>Portable Doppler radars (late 1980s-now)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C4D8B716-A1EC-44B8-8BDC-7794700420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Cloud-to-ground Lightning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B27F4400-A9C7-4C63-8807-DA7C03BECC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Such cloud-to-ground lightning (positive charge in cloud) can be more powerful than the more typical negative strokes</a:t>
            </a:r>
          </a:p>
          <a:p>
            <a:endParaRPr lang="en-US" altLang="en-US"/>
          </a:p>
          <a:p>
            <a:r>
              <a:rPr lang="en-US" altLang="en-US"/>
              <a:t>Positive strokes can occur away from precipitation, making them very dangerous</a:t>
            </a:r>
          </a:p>
          <a:p>
            <a:endParaRPr lang="en-US" altLang="en-US"/>
          </a:p>
          <a:p>
            <a:r>
              <a:rPr lang="en-US" altLang="en-US"/>
              <a:t>Positive strokes last longer and have more fire-starting potential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84D61404-4CA5-4BB3-B6E2-0270B9A85B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Ball Lightning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AEA9B89D-DDB4-432B-A443-930D37CFC0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/>
              <a:t>Ball lightning</a:t>
            </a:r>
            <a:r>
              <a:rPr lang="en-US" altLang="en-US"/>
              <a:t> – A spherical ball of light (usually the size of a basketball) observed during thunderstorms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9C3CE6B9-05A1-40E0-80ED-CC49B79A30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Ball Lightning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27EF12DE-5120-4561-AA07-53605B78AD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/>
              <a:t>Ball lightning</a:t>
            </a:r>
            <a:r>
              <a:rPr lang="en-US" altLang="en-US"/>
              <a:t> – A spherical ball of light (usually the size of a basketball) observed during thunderstorms </a:t>
            </a:r>
          </a:p>
          <a:p>
            <a:pPr lvl="2"/>
            <a:r>
              <a:rPr lang="en-US" altLang="en-US" sz="2800"/>
              <a:t>Often go into windows or open doorways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43056FDC-5698-4D87-A7A0-DC4A437A75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Lightning, Thunder, and Tornadoes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19A864ED-F63E-4214-A3EE-80AE97337C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Lightning, thunder, and tornadoes all come from storms resulting from moist convection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77CE7EA8-3626-4AB9-AD7B-BA8D5B4CB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895600"/>
            <a:ext cx="55626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2D7DA8AE-C512-48AE-A519-E7234C9750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Ball Lightning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CDAB5B90-4CEC-446A-8063-14669F6C15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/>
              <a:t>Ball lightning</a:t>
            </a:r>
            <a:r>
              <a:rPr lang="en-US" altLang="en-US"/>
              <a:t> – A spherical ball of light (usually the size of a basketball) observed during thunderstorms </a:t>
            </a:r>
          </a:p>
          <a:p>
            <a:pPr lvl="2"/>
            <a:r>
              <a:rPr lang="en-US" altLang="en-US" sz="2800"/>
              <a:t>Often go into windows or open doorways</a:t>
            </a:r>
          </a:p>
          <a:p>
            <a:pPr lvl="2"/>
            <a:r>
              <a:rPr lang="en-US" altLang="en-US" sz="2800"/>
              <a:t>Float through air at low speeds for ~10-30 seconds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20C0B4AC-F247-494F-9054-0D5FE5B35B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Ball Lightning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1B9FEFF5-A8A8-4FEE-A598-0D8705FF80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/>
              <a:t>Ball lightning</a:t>
            </a:r>
            <a:r>
              <a:rPr lang="en-US" altLang="en-US"/>
              <a:t> – A spherical ball of light (usually the size of a basketball) observed during thunderstorms </a:t>
            </a:r>
          </a:p>
          <a:p>
            <a:pPr lvl="2"/>
            <a:r>
              <a:rPr lang="en-US" altLang="en-US" sz="2800"/>
              <a:t>Often go into windows or open doorways</a:t>
            </a:r>
          </a:p>
          <a:p>
            <a:pPr lvl="2"/>
            <a:r>
              <a:rPr lang="en-US" altLang="en-US" sz="2800"/>
              <a:t>Float through air at low speeds for ~10-30 seconds</a:t>
            </a:r>
          </a:p>
          <a:p>
            <a:pPr lvl="2"/>
            <a:r>
              <a:rPr lang="en-US" altLang="en-US" sz="2800"/>
              <a:t>Possibly explained by floating, oxidizing, unstable chemical compounds created by cloud-to-ground lightning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E1B6A31C-1996-4B3D-8610-516F7BDB3F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Other Types of Lightning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3E619D02-BCA6-4618-AB48-421CA515CA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r>
              <a:rPr lang="en-US" altLang="en-US" b="1"/>
              <a:t>St. Elmo’s Fire</a:t>
            </a:r>
            <a:r>
              <a:rPr lang="en-US" altLang="en-US"/>
              <a:t> – Glowing, hissing tall structures (such as a ship’s mast) during a thunderstorm</a:t>
            </a:r>
          </a:p>
          <a:p>
            <a:endParaRPr lang="en-US" alt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99F883CF-9100-42F6-A021-49EA934AFF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Other Types of Lightning</a:t>
            </a: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EEDE5B8F-1E4F-47E5-BE54-6DACACB518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r>
              <a:rPr lang="en-US" altLang="en-US" b="1"/>
              <a:t>St. Elmo’s Fire</a:t>
            </a:r>
            <a:r>
              <a:rPr lang="en-US" altLang="en-US"/>
              <a:t> – Glowing, hissing tall structures (such as a ship’s mast) during a thunderstorm</a:t>
            </a:r>
          </a:p>
          <a:p>
            <a:endParaRPr lang="en-US" altLang="en-US"/>
          </a:p>
          <a:p>
            <a:r>
              <a:rPr lang="en-US" altLang="en-US" b="1"/>
              <a:t>Sprites</a:t>
            </a:r>
            <a:r>
              <a:rPr lang="en-US" altLang="en-US"/>
              <a:t> – Red blob-looking electrical bursts extending up to 57 miles above a cloud as lightning occurs below</a:t>
            </a:r>
          </a:p>
          <a:p>
            <a:endParaRPr lang="en-US" alt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BFD8D3E1-C12C-48F8-9CF7-EF371355B6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Other Types of Lightning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8C2D0C2B-AF4D-43DD-A56E-BAB273110F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r>
              <a:rPr lang="en-US" altLang="en-US" b="1"/>
              <a:t>St. Elmo’s Fire</a:t>
            </a:r>
            <a:r>
              <a:rPr lang="en-US" altLang="en-US"/>
              <a:t> – Glowing, hissing tall structures (such as a ship’s mast) during a thunderstorm</a:t>
            </a:r>
          </a:p>
          <a:p>
            <a:endParaRPr lang="en-US" altLang="en-US"/>
          </a:p>
          <a:p>
            <a:r>
              <a:rPr lang="en-US" altLang="en-US" b="1"/>
              <a:t>Sprites</a:t>
            </a:r>
            <a:r>
              <a:rPr lang="en-US" altLang="en-US"/>
              <a:t> – Red blob-looking electrical bursts extending up to 57 miles above a cloud as lightning occurs below</a:t>
            </a:r>
          </a:p>
          <a:p>
            <a:endParaRPr lang="en-US" altLang="en-US"/>
          </a:p>
          <a:p>
            <a:r>
              <a:rPr lang="en-US" altLang="en-US" b="1"/>
              <a:t>Blue jets</a:t>
            </a:r>
            <a:r>
              <a:rPr lang="en-US" altLang="en-US"/>
              <a:t> – Blue electrical bursts extending up to 30 miles above a cloud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EFF70EE7-28EC-4538-9645-A15F51C607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St. Elmo’s Fire</a:t>
            </a:r>
          </a:p>
        </p:txBody>
      </p:sp>
      <p:pic>
        <p:nvPicPr>
          <p:cNvPr id="32772" name="Picture 4">
            <a:extLst>
              <a:ext uri="{FF2B5EF4-FFF2-40B4-BE49-F238E27FC236}">
                <a16:creationId xmlns:a16="http://schemas.microsoft.com/office/drawing/2014/main" id="{D7C0858D-0DF7-4D71-B97F-B908E370B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295400"/>
            <a:ext cx="4267200" cy="543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B353034A-7850-4062-8123-B18FA79112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St. Elmo’s Fire</a:t>
            </a:r>
          </a:p>
        </p:txBody>
      </p:sp>
      <p:pic>
        <p:nvPicPr>
          <p:cNvPr id="33796" name="Picture 4">
            <a:extLst>
              <a:ext uri="{FF2B5EF4-FFF2-40B4-BE49-F238E27FC236}">
                <a16:creationId xmlns:a16="http://schemas.microsoft.com/office/drawing/2014/main" id="{F225FFD6-762F-4C6A-8CEF-574D20A8D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447800"/>
            <a:ext cx="4094163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4BE78E13-765A-4508-9358-FAB3EA0983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Sprites</a:t>
            </a:r>
          </a:p>
        </p:txBody>
      </p:sp>
      <p:pic>
        <p:nvPicPr>
          <p:cNvPr id="30724" name="Picture 4">
            <a:extLst>
              <a:ext uri="{FF2B5EF4-FFF2-40B4-BE49-F238E27FC236}">
                <a16:creationId xmlns:a16="http://schemas.microsoft.com/office/drawing/2014/main" id="{67133AD9-F70D-4890-8904-9C6E2FDAECE2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371600"/>
            <a:ext cx="7696200" cy="5364163"/>
          </a:xfrm>
          <a:noFill/>
          <a:ln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65D09315-97F6-4DCD-AB8D-F652EC2736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Blue Jets</a:t>
            </a:r>
          </a:p>
        </p:txBody>
      </p:sp>
      <p:pic>
        <p:nvPicPr>
          <p:cNvPr id="31748" name="Picture 4">
            <a:extLst>
              <a:ext uri="{FF2B5EF4-FFF2-40B4-BE49-F238E27FC236}">
                <a16:creationId xmlns:a16="http://schemas.microsoft.com/office/drawing/2014/main" id="{58DC0F1F-859F-49CF-BF59-A689392462A5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3200" y="1295400"/>
            <a:ext cx="3722688" cy="5562600"/>
          </a:xfrm>
          <a:noFill/>
          <a:ln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E537EFBB-87A8-47E7-8B7F-F34A06040C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Lightning Safety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3BC5C25A-02EB-4866-8CCC-E11244F81E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Lightning kills an average of 69 people each year in the U.S.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002F9E3D-FBFD-4145-A6AC-88A478FC6F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Lightning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20C0DD7F-3C6D-44E5-ADE9-6F60037F46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Lightning is the visible discharge of atmospheric electricity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44D593B6-318B-4AED-BBEA-36A200DB47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Lightning Safety</a:t>
            </a: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DDB4ABE9-62EF-490A-B240-3B6F461389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Lightning kills an average of 69 people each year in the U.S.</a:t>
            </a:r>
          </a:p>
          <a:p>
            <a:r>
              <a:rPr lang="en-US" altLang="en-US"/>
              <a:t>The U.S. state with the most lightning strikes is…</a:t>
            </a:r>
            <a:endParaRPr lang="en-US" altLang="en-US" sz="35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2C31F023-2E2A-49A7-81C0-4D95FE4669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Lightning Safety</a:t>
            </a: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AAB17EFC-FAAC-42F7-B960-50A4A84508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Lightning kills an average of 69 people each year in the U.S.</a:t>
            </a:r>
          </a:p>
          <a:p>
            <a:r>
              <a:rPr lang="en-US" altLang="en-US"/>
              <a:t>The U.S. state with the most lightning strikes is…   </a:t>
            </a:r>
            <a:r>
              <a:rPr lang="en-US" altLang="en-US">
                <a:solidFill>
                  <a:srgbClr val="0000FF"/>
                </a:solidFill>
              </a:rPr>
              <a:t>Florida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9CD64D6A-4F05-4B84-841D-067882B78F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Lightning Safety</a:t>
            </a: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B7DCFC1C-E519-4D3E-9DC7-E1092BE3B6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Lightning kills an average of 69 people each year in the U.S.</a:t>
            </a:r>
          </a:p>
          <a:p>
            <a:r>
              <a:rPr lang="en-US" altLang="en-US"/>
              <a:t>The U.S. state with the most lightning strikes is…   </a:t>
            </a:r>
            <a:r>
              <a:rPr lang="en-US" altLang="en-US">
                <a:solidFill>
                  <a:srgbClr val="0000FF"/>
                </a:solidFill>
              </a:rPr>
              <a:t>Florida</a:t>
            </a:r>
          </a:p>
          <a:p>
            <a:r>
              <a:rPr lang="en-US" altLang="en-US"/>
              <a:t>Best things to do in a thunderstorm</a:t>
            </a:r>
          </a:p>
          <a:p>
            <a:pPr lvl="2"/>
            <a:r>
              <a:rPr lang="en-US" altLang="en-US" sz="2600"/>
              <a:t>Get inside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831DC5C3-9B59-4C01-BC5E-FA24BE0680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Lightning Safety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607FE44D-ADE4-4A85-AD01-A549E46FDE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Lightning kills an average of 69 people each year in the U.S.</a:t>
            </a:r>
          </a:p>
          <a:p>
            <a:r>
              <a:rPr lang="en-US" altLang="en-US"/>
              <a:t>The U.S. state with the most lightning strikes is…   </a:t>
            </a:r>
            <a:r>
              <a:rPr lang="en-US" altLang="en-US">
                <a:solidFill>
                  <a:srgbClr val="0000FF"/>
                </a:solidFill>
              </a:rPr>
              <a:t>Florida</a:t>
            </a:r>
          </a:p>
          <a:p>
            <a:r>
              <a:rPr lang="en-US" altLang="en-US"/>
              <a:t>Best things to do in a thunderstorm</a:t>
            </a:r>
          </a:p>
          <a:p>
            <a:pPr lvl="2"/>
            <a:r>
              <a:rPr lang="en-US" altLang="en-US" sz="2600"/>
              <a:t>Get inside</a:t>
            </a:r>
          </a:p>
          <a:p>
            <a:pPr lvl="2"/>
            <a:r>
              <a:rPr lang="en-US" altLang="en-US" sz="2600"/>
              <a:t>Get low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528B20F9-4C8D-4143-8869-9A52FDE833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Lightning Safety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103B89B4-4A97-4068-AF4A-3008424E73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Lightning kills an average of 69 people each year in the U.S.</a:t>
            </a:r>
          </a:p>
          <a:p>
            <a:r>
              <a:rPr lang="en-US" altLang="en-US"/>
              <a:t>The U.S. state with the most lightning strikes is…   </a:t>
            </a:r>
            <a:r>
              <a:rPr lang="en-US" altLang="en-US">
                <a:solidFill>
                  <a:srgbClr val="0000FF"/>
                </a:solidFill>
              </a:rPr>
              <a:t>Florida</a:t>
            </a:r>
          </a:p>
          <a:p>
            <a:r>
              <a:rPr lang="en-US" altLang="en-US"/>
              <a:t>Best things to do in a thunderstorm</a:t>
            </a:r>
          </a:p>
          <a:p>
            <a:pPr lvl="2"/>
            <a:r>
              <a:rPr lang="en-US" altLang="en-US" sz="2600"/>
              <a:t>Get inside</a:t>
            </a:r>
          </a:p>
          <a:p>
            <a:pPr lvl="2"/>
            <a:r>
              <a:rPr lang="en-US" altLang="en-US" sz="2600"/>
              <a:t>Get low</a:t>
            </a:r>
          </a:p>
          <a:p>
            <a:pPr lvl="2"/>
            <a:r>
              <a:rPr lang="en-US" altLang="en-US" sz="2600"/>
              <a:t>Don’t stand near tall objects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5FA1F0F4-D064-455B-AC13-7A2B77BA14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Lightning Safety</a:t>
            </a: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33280072-6988-4799-8512-3689A5750E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Lightning kills an average of 69 people each year in the U.S.</a:t>
            </a:r>
          </a:p>
          <a:p>
            <a:r>
              <a:rPr lang="en-US" altLang="en-US"/>
              <a:t>The U.S. state with the most lightning strikes is…   </a:t>
            </a:r>
            <a:r>
              <a:rPr lang="en-US" altLang="en-US">
                <a:solidFill>
                  <a:srgbClr val="0000FF"/>
                </a:solidFill>
              </a:rPr>
              <a:t>Florida</a:t>
            </a:r>
          </a:p>
          <a:p>
            <a:r>
              <a:rPr lang="en-US" altLang="en-US"/>
              <a:t>Best things to do in a thunderstorm</a:t>
            </a:r>
          </a:p>
          <a:p>
            <a:pPr lvl="2"/>
            <a:r>
              <a:rPr lang="en-US" altLang="en-US" sz="2600"/>
              <a:t>Get inside</a:t>
            </a:r>
          </a:p>
          <a:p>
            <a:pPr lvl="2"/>
            <a:r>
              <a:rPr lang="en-US" altLang="en-US" sz="2600"/>
              <a:t>Get low</a:t>
            </a:r>
          </a:p>
          <a:p>
            <a:pPr lvl="2"/>
            <a:r>
              <a:rPr lang="en-US" altLang="en-US" sz="2600"/>
              <a:t>Don’t stand near tall objects</a:t>
            </a:r>
          </a:p>
          <a:p>
            <a:pPr lvl="2"/>
            <a:r>
              <a:rPr lang="en-US" altLang="en-US" sz="2600"/>
              <a:t>Don’t stand in open, exposed areas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>
            <a:extLst>
              <a:ext uri="{FF2B5EF4-FFF2-40B4-BE49-F238E27FC236}">
                <a16:creationId xmlns:a16="http://schemas.microsoft.com/office/drawing/2014/main" id="{77B8C077-33EE-4E49-AF5C-DC138359ED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Lightning Detection</a:t>
            </a:r>
          </a:p>
        </p:txBody>
      </p:sp>
      <p:sp>
        <p:nvSpPr>
          <p:cNvPr id="105475" name="Rectangle 3">
            <a:extLst>
              <a:ext uri="{FF2B5EF4-FFF2-40B4-BE49-F238E27FC236}">
                <a16:creationId xmlns:a16="http://schemas.microsoft.com/office/drawing/2014/main" id="{24F60C22-1F4B-45E1-840C-1DCD477C28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The Canadian Lightning Detection Network (CLDN) and the National Lightning Detection Network (NLDN) detect lightning flashes with ground-based radiation sensors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DAAE339E-53A2-4E7C-A056-BB4BDB3056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Lightning Detection</a:t>
            </a:r>
          </a:p>
        </p:txBody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27F19013-0E04-4004-B361-5DD473B06C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The Canadian Lightning Detection Network (CLDN) and the National Lightning Detection Network (NLDN) detect lightning flashes with ground-based radiation sensors</a:t>
            </a:r>
          </a:p>
          <a:p>
            <a:r>
              <a:rPr lang="en-US" altLang="en-US" dirty="0"/>
              <a:t>28 million cloud-to-ground strikes each year in Canada and the U.S.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>
            <a:extLst>
              <a:ext uri="{FF2B5EF4-FFF2-40B4-BE49-F238E27FC236}">
                <a16:creationId xmlns:a16="http://schemas.microsoft.com/office/drawing/2014/main" id="{261FDFBF-128C-49FC-ABBB-F2A667984C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Lightning Distribution</a:t>
            </a:r>
          </a:p>
        </p:txBody>
      </p:sp>
      <p:pic>
        <p:nvPicPr>
          <p:cNvPr id="107524" name="Picture 4">
            <a:extLst>
              <a:ext uri="{FF2B5EF4-FFF2-40B4-BE49-F238E27FC236}">
                <a16:creationId xmlns:a16="http://schemas.microsoft.com/office/drawing/2014/main" id="{76433770-2379-4938-A116-B10D3FA4B7CA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646238"/>
            <a:ext cx="8229600" cy="4433887"/>
          </a:xfrm>
          <a:noFill/>
          <a:ln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>
            <a:extLst>
              <a:ext uri="{FF2B5EF4-FFF2-40B4-BE49-F238E27FC236}">
                <a16:creationId xmlns:a16="http://schemas.microsoft.com/office/drawing/2014/main" id="{E34D42DC-E562-4387-95C9-A97040DEAA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Lightning Distribution</a:t>
            </a:r>
          </a:p>
        </p:txBody>
      </p:sp>
      <p:pic>
        <p:nvPicPr>
          <p:cNvPr id="108548" name="Picture 4">
            <a:extLst>
              <a:ext uri="{FF2B5EF4-FFF2-40B4-BE49-F238E27FC236}">
                <a16:creationId xmlns:a16="http://schemas.microsoft.com/office/drawing/2014/main" id="{411725EB-7ECE-48A4-9D97-496F348D27A5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755775"/>
            <a:ext cx="8229600" cy="4213225"/>
          </a:xfrm>
          <a:noFill/>
          <a:ln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AEB6CCA2-D264-411A-B703-95543F8AEE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Lightning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620FCBAF-1C97-40FA-BFF8-600E2EFA02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Lightning is the visible discharge of atmospheric electricity</a:t>
            </a:r>
          </a:p>
          <a:p>
            <a:r>
              <a:rPr lang="en-US" altLang="en-US"/>
              <a:t>Lightning is visible because the air in a lightning stroke is energized and hot (up to 54,000</a:t>
            </a:r>
            <a:r>
              <a:rPr lang="en-US" altLang="en-US" baseline="30000"/>
              <a:t>o</a:t>
            </a:r>
            <a:r>
              <a:rPr lang="en-US" altLang="en-US"/>
              <a:t>F), causing the emission of visible radiation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50942A8B-FA53-4904-AE8D-AB45B91368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Thunder</a:t>
            </a: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29615487-7524-4CF1-9EA8-4E940C5CEE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/>
              <a:t>Thunder</a:t>
            </a:r>
            <a:r>
              <a:rPr lang="en-US" altLang="en-US"/>
              <a:t> is the sound produced when superheated air from a lightning strike rapidly expands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8F2276EE-55DE-4DFD-8FE8-52346F04BA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Thunder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ECC38FE3-D559-413F-8E2B-923A4A392A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 dirty="0"/>
              <a:t>Thunder</a:t>
            </a:r>
            <a:r>
              <a:rPr lang="en-US" altLang="en-US" dirty="0"/>
              <a:t> is the sound produced when superheated air from a lightning strike rapidly expands</a:t>
            </a:r>
          </a:p>
          <a:p>
            <a:pPr marL="0" indent="0">
              <a:buNone/>
            </a:pPr>
            <a:endParaRPr lang="en-US" altLang="en-US" dirty="0"/>
          </a:p>
          <a:p>
            <a:r>
              <a:rPr lang="en-US" altLang="en-US" dirty="0"/>
              <a:t>Thunder reaches the ear well after we see lightning (speed of light=186,000 mi/sec, speed of sound=0.2 mi/sec)</a:t>
            </a:r>
          </a:p>
          <a:p>
            <a:endParaRPr lang="en-US" altLang="en-US" dirty="0"/>
          </a:p>
          <a:p>
            <a:pPr>
              <a:buFontTx/>
              <a:buNone/>
            </a:pPr>
            <a:endParaRPr lang="en-US" altLang="en-US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58ED2D88-C296-4543-A9A4-88B0BF0EC9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Thunder</a:t>
            </a:r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E6063701-1C42-4D4F-8853-AB26984D2D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en-US" dirty="0"/>
          </a:p>
          <a:p>
            <a:r>
              <a:rPr lang="en-US" altLang="en-US" dirty="0"/>
              <a:t>The rumbling nature of thunder is due to:</a:t>
            </a:r>
          </a:p>
          <a:p>
            <a:endParaRPr lang="en-US" altLang="en-US" dirty="0"/>
          </a:p>
          <a:p>
            <a:pPr>
              <a:buFontTx/>
              <a:buNone/>
            </a:pPr>
            <a:r>
              <a:rPr lang="en-US" altLang="en-US" dirty="0"/>
              <a:t>		1)  Hearing thunder from a part of a  </a:t>
            </a:r>
          </a:p>
          <a:p>
            <a:pPr>
              <a:buFontTx/>
              <a:buNone/>
            </a:pPr>
            <a:r>
              <a:rPr lang="en-US" altLang="en-US" dirty="0"/>
              <a:t>              lightning stroke further away</a:t>
            </a:r>
          </a:p>
          <a:p>
            <a:pPr>
              <a:buFontTx/>
              <a:buNone/>
            </a:pPr>
            <a:r>
              <a:rPr lang="en-US" altLang="en-US" dirty="0"/>
              <a:t>		2)  Echoes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FC05FF4D-188E-4CAA-A241-4F6609473D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Thunderstorms</a:t>
            </a:r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32E479A2-E1D9-41A4-931D-CAE0FBD81E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There are 4 different types of thunderstorms:</a:t>
            </a:r>
          </a:p>
          <a:p>
            <a:pPr>
              <a:buFontTx/>
              <a:buNone/>
            </a:pPr>
            <a:r>
              <a:rPr lang="en-US" altLang="en-US"/>
              <a:t>		1)  Air mass thunderstorms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D15ABCD6-C257-4BD2-AC31-9A1D5096AC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Thunderstorms</a:t>
            </a:r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7E3B1BB2-8C89-4AE5-839A-7065B4D2BB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There are 4 different types of thunderstorms:</a:t>
            </a:r>
          </a:p>
          <a:p>
            <a:pPr>
              <a:buFontTx/>
              <a:buNone/>
            </a:pPr>
            <a:r>
              <a:rPr lang="en-US" altLang="en-US"/>
              <a:t>		1)  Air mass thunderstorms</a:t>
            </a:r>
          </a:p>
          <a:p>
            <a:pPr>
              <a:buFontTx/>
              <a:buNone/>
            </a:pPr>
            <a:r>
              <a:rPr lang="en-US" altLang="en-US"/>
              <a:t>		2)  Squall-line thunderstorms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E898902F-96D4-4270-BDAB-7BFBD9F82F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Thunderstorms</a:t>
            </a:r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82C6A404-DA6D-485C-B659-05BEA257E4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There are 4 different types of thunderstorms:</a:t>
            </a:r>
          </a:p>
          <a:p>
            <a:pPr>
              <a:buFontTx/>
              <a:buNone/>
            </a:pPr>
            <a:r>
              <a:rPr lang="en-US" altLang="en-US"/>
              <a:t>		1)  Air mass thunderstorms</a:t>
            </a:r>
          </a:p>
          <a:p>
            <a:pPr>
              <a:buFontTx/>
              <a:buNone/>
            </a:pPr>
            <a:r>
              <a:rPr lang="en-US" altLang="en-US"/>
              <a:t>		2)  Squall-line thunderstorms</a:t>
            </a:r>
          </a:p>
          <a:p>
            <a:pPr>
              <a:buFontTx/>
              <a:buNone/>
            </a:pPr>
            <a:r>
              <a:rPr lang="en-US" altLang="en-US"/>
              <a:t>		3)  Mesoscale convective complexes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67B80A61-BA7F-468E-87D5-BA5258DFCA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Thunderstorms</a:t>
            </a:r>
          </a:p>
        </p:txBody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3A1F37AB-3238-4C45-9CEC-0673C04A84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There are 4 different types of thunderstorms:</a:t>
            </a:r>
          </a:p>
          <a:p>
            <a:pPr>
              <a:buFontTx/>
              <a:buNone/>
            </a:pPr>
            <a:r>
              <a:rPr lang="en-US" altLang="en-US"/>
              <a:t>		1)  Air mass thunderstorms</a:t>
            </a:r>
          </a:p>
          <a:p>
            <a:pPr>
              <a:buFontTx/>
              <a:buNone/>
            </a:pPr>
            <a:r>
              <a:rPr lang="en-US" altLang="en-US"/>
              <a:t>		2)  Squall-line thunderstorms</a:t>
            </a:r>
          </a:p>
          <a:p>
            <a:pPr>
              <a:buFontTx/>
              <a:buNone/>
            </a:pPr>
            <a:r>
              <a:rPr lang="en-US" altLang="en-US"/>
              <a:t>		3)  Mesoscale convective complexes</a:t>
            </a:r>
          </a:p>
          <a:p>
            <a:pPr>
              <a:buFontTx/>
              <a:buNone/>
            </a:pPr>
            <a:r>
              <a:rPr lang="en-US" altLang="en-US"/>
              <a:t>		4)  Supercell thunderstorms</a:t>
            </a:r>
          </a:p>
          <a:p>
            <a:pPr>
              <a:buFontTx/>
              <a:buNone/>
            </a:pPr>
            <a:endParaRPr lang="en-US" alt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98317DC6-E55F-41BB-A143-56D94F5FBB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Severe Thunderstorms</a:t>
            </a:r>
          </a:p>
        </p:txBody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A4A57433-4CA9-414E-9629-31BAD65501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Severe thunderstorms have 1 or more of the following characteristics:</a:t>
            </a:r>
          </a:p>
          <a:p>
            <a:pPr>
              <a:buFontTx/>
              <a:buNone/>
            </a:pPr>
            <a:r>
              <a:rPr lang="en-US" altLang="en-US"/>
              <a:t>		1)  Wind speeds more than 58 mph</a:t>
            </a:r>
          </a:p>
          <a:p>
            <a:pPr>
              <a:buFontTx/>
              <a:buNone/>
            </a:pPr>
            <a:r>
              <a:rPr lang="en-US" altLang="en-US"/>
              <a:t>		2)  Hail larger than 1 inch in </a:t>
            </a:r>
          </a:p>
          <a:p>
            <a:pPr>
              <a:buFontTx/>
              <a:buNone/>
            </a:pPr>
            <a:r>
              <a:rPr lang="en-US" altLang="en-US"/>
              <a:t>              diameter</a:t>
            </a:r>
          </a:p>
          <a:p>
            <a:pPr>
              <a:buFontTx/>
              <a:buNone/>
            </a:pPr>
            <a:r>
              <a:rPr lang="en-US" altLang="en-US"/>
              <a:t>		3)  Spawns a tornado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46D28E4D-1E29-4A36-AC66-70F93620D7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Air Mass Thunderstorms</a:t>
            </a:r>
          </a:p>
        </p:txBody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C8F08B32-2C8E-406B-BF56-0DB1CD749A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The least destructive type of thunderstorm</a:t>
            </a:r>
          </a:p>
          <a:p>
            <a:endParaRPr lang="en-US" altLang="en-US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46D28E4D-1E29-4A36-AC66-70F93620D7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Air Mass Thunderstorms</a:t>
            </a:r>
          </a:p>
        </p:txBody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C8F08B32-2C8E-406B-BF56-0DB1CD749A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The least destructive type of thunderstorm</a:t>
            </a:r>
          </a:p>
          <a:p>
            <a:r>
              <a:rPr lang="en-US" altLang="en-US" dirty="0"/>
              <a:t>Occur within a given air mass and away from frontal boundaries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65913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19D72776-1B08-4841-9F3B-4F5D5D560C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Lightning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8ED056B4-809F-40C4-93AD-22C78CEE44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Lightning is the visible discharge of atmospheric electricity</a:t>
            </a:r>
          </a:p>
          <a:p>
            <a:r>
              <a:rPr lang="en-US" altLang="en-US"/>
              <a:t>Lightning is visible because the air in a lightning stroke is energized and hot (up to 54,000</a:t>
            </a:r>
            <a:r>
              <a:rPr lang="en-US" altLang="en-US" baseline="30000"/>
              <a:t>o</a:t>
            </a:r>
            <a:r>
              <a:rPr lang="en-US" altLang="en-US"/>
              <a:t>F), causing the emission of visible radiation</a:t>
            </a:r>
          </a:p>
          <a:p>
            <a:r>
              <a:rPr lang="en-US" altLang="en-US"/>
              <a:t>Lightning strokes are a few inches in diameter and travel ~270,000 mph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46D28E4D-1E29-4A36-AC66-70F93620D7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Air Mass Thunderstorms</a:t>
            </a:r>
          </a:p>
        </p:txBody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C8F08B32-2C8E-406B-BF56-0DB1CD749A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The least destructive type of thunderstorm</a:t>
            </a:r>
          </a:p>
          <a:p>
            <a:r>
              <a:rPr lang="en-US" altLang="en-US" dirty="0"/>
              <a:t>Occur within a given air mass and away from frontal boundaries</a:t>
            </a:r>
          </a:p>
          <a:p>
            <a:r>
              <a:rPr lang="en-US" altLang="en-US" dirty="0"/>
              <a:t>Typically last for an hour or less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4407400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46D28E4D-1E29-4A36-AC66-70F93620D7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Air Mass Thunderstorms</a:t>
            </a:r>
          </a:p>
        </p:txBody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C8F08B32-2C8E-406B-BF56-0DB1CD749A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The least destructive type of thunderstorm</a:t>
            </a:r>
          </a:p>
          <a:p>
            <a:r>
              <a:rPr lang="en-US" altLang="en-US" dirty="0"/>
              <a:t>Occur within a given air mass and away from frontal boundaries</a:t>
            </a:r>
          </a:p>
          <a:p>
            <a:r>
              <a:rPr lang="en-US" altLang="en-US" dirty="0"/>
              <a:t>Typically last for an hour or less</a:t>
            </a:r>
          </a:p>
          <a:p>
            <a:r>
              <a:rPr lang="en-US" altLang="en-US" dirty="0"/>
              <a:t>Localized and vertically stacked</a:t>
            </a:r>
          </a:p>
          <a:p>
            <a:pPr marL="0" indent="0">
              <a:buNone/>
            </a:pPr>
            <a:endParaRPr lang="en-US" altLang="en-US" dirty="0"/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804680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46D28E4D-1E29-4A36-AC66-70F93620D7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Air Mass Thunderstorms</a:t>
            </a:r>
          </a:p>
        </p:txBody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C8F08B32-2C8E-406B-BF56-0DB1CD749A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The least destructive type of thunderstorm</a:t>
            </a:r>
          </a:p>
          <a:p>
            <a:r>
              <a:rPr lang="en-US" altLang="en-US" dirty="0"/>
              <a:t>Occur within a given air mass and away from frontal boundaries</a:t>
            </a:r>
          </a:p>
          <a:p>
            <a:r>
              <a:rPr lang="en-US" altLang="en-US" dirty="0"/>
              <a:t>Typically last for an hour or less</a:t>
            </a:r>
          </a:p>
          <a:p>
            <a:r>
              <a:rPr lang="en-US" altLang="en-US" dirty="0"/>
              <a:t>Localized and vertically stacked</a:t>
            </a:r>
          </a:p>
          <a:p>
            <a:r>
              <a:rPr lang="en-US" altLang="en-US" dirty="0"/>
              <a:t>Generally move slowly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840939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4B303BAD-BE16-4C9A-8ABF-00DC5AC84F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The 3 Stages of Air Mass Thunderstorms</a:t>
            </a:r>
          </a:p>
        </p:txBody>
      </p:sp>
      <p:pic>
        <p:nvPicPr>
          <p:cNvPr id="69636" name="Picture 4">
            <a:extLst>
              <a:ext uri="{FF2B5EF4-FFF2-40B4-BE49-F238E27FC236}">
                <a16:creationId xmlns:a16="http://schemas.microsoft.com/office/drawing/2014/main" id="{740C6056-6365-487E-9DAD-02935050B176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752600"/>
            <a:ext cx="8229600" cy="3200400"/>
          </a:xfrm>
          <a:noFill/>
          <a:ln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BF8D1B9F-F7C6-4BEC-999D-8ECA12E6FF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Air Mass Thunderstorms</a:t>
            </a:r>
          </a:p>
        </p:txBody>
      </p:sp>
      <p:pic>
        <p:nvPicPr>
          <p:cNvPr id="68612" name="Picture 4">
            <a:extLst>
              <a:ext uri="{FF2B5EF4-FFF2-40B4-BE49-F238E27FC236}">
                <a16:creationId xmlns:a16="http://schemas.microsoft.com/office/drawing/2014/main" id="{F4F4BD23-3009-478C-A3C4-2B29CDB52CB9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0" y="1371600"/>
            <a:ext cx="4535488" cy="5486400"/>
          </a:xfrm>
          <a:noFill/>
          <a:ln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3CABDF64-C189-463B-BC3E-A0AFE1E8FE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Mesoscale Convective Complexes</a:t>
            </a:r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0EB13D3B-7024-4D99-A967-021D5028B1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  <a:p>
            <a:r>
              <a:rPr lang="en-US" altLang="en-US" dirty="0"/>
              <a:t>Oval or circular organized systems containing several thunderstorms</a:t>
            </a:r>
          </a:p>
          <a:p>
            <a:pPr>
              <a:buFontTx/>
              <a:buNone/>
            </a:pPr>
            <a:endParaRPr lang="en-US" altLang="en-US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3CABDF64-C189-463B-BC3E-A0AFE1E8FE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Mesoscale Convective Complexes</a:t>
            </a:r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0EB13D3B-7024-4D99-A967-021D5028B1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  <a:p>
            <a:r>
              <a:rPr lang="en-US" altLang="en-US" dirty="0"/>
              <a:t>Oval or circular organized systems containing several thunderstorms</a:t>
            </a:r>
          </a:p>
          <a:p>
            <a:r>
              <a:rPr lang="en-US" altLang="en-US" dirty="0"/>
              <a:t>Self-propagating with outflow boundaries</a:t>
            </a:r>
          </a:p>
          <a:p>
            <a:pPr>
              <a:buFontTx/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4744709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E6297A5C-5F3D-4AF2-A88D-B5621B95D1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Mesoscale Convective Complexes</a:t>
            </a:r>
          </a:p>
        </p:txBody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C9374528-7F1E-4F1F-BB92-CEC7559740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Tx/>
              <a:buNone/>
            </a:pPr>
            <a:endParaRPr lang="en-US" altLang="en-US"/>
          </a:p>
          <a:p>
            <a:pPr>
              <a:buFontTx/>
              <a:buNone/>
            </a:pPr>
            <a:endParaRPr lang="en-US" altLang="en-US"/>
          </a:p>
        </p:txBody>
      </p:sp>
      <p:pic>
        <p:nvPicPr>
          <p:cNvPr id="73732" name="Picture 4">
            <a:extLst>
              <a:ext uri="{FF2B5EF4-FFF2-40B4-BE49-F238E27FC236}">
                <a16:creationId xmlns:a16="http://schemas.microsoft.com/office/drawing/2014/main" id="{DB3DA7F3-D7DE-4604-BDAC-E30ACA3CD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436688"/>
            <a:ext cx="6911975" cy="542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73F807A5-7A86-4A09-80A8-03758B162D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Mesoscale Convective Complexes</a:t>
            </a:r>
          </a:p>
        </p:txBody>
      </p:sp>
      <p:pic>
        <p:nvPicPr>
          <p:cNvPr id="74756" name="Picture 4">
            <a:extLst>
              <a:ext uri="{FF2B5EF4-FFF2-40B4-BE49-F238E27FC236}">
                <a16:creationId xmlns:a16="http://schemas.microsoft.com/office/drawing/2014/main" id="{6AF9F912-0DE7-4B90-A1A7-036662802077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1257300"/>
            <a:ext cx="5638800" cy="5600700"/>
          </a:xfrm>
          <a:noFill/>
          <a:ln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>
            <a:extLst>
              <a:ext uri="{FF2B5EF4-FFF2-40B4-BE49-F238E27FC236}">
                <a16:creationId xmlns:a16="http://schemas.microsoft.com/office/drawing/2014/main" id="{CDA8140D-7BEE-49C3-9C21-3C46BF994D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Squall Line Thunderstorms</a:t>
            </a:r>
          </a:p>
        </p:txBody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EDE0CEB1-1AEF-4636-8D1C-2BE51FDA51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Arranged in linear bands roughly 300 miles in length and 60 miles wide</a:t>
            </a:r>
          </a:p>
          <a:p>
            <a:endParaRPr lang="en-US" altLang="en-US" dirty="0"/>
          </a:p>
          <a:p>
            <a:pPr>
              <a:buFontTx/>
              <a:buNone/>
            </a:pPr>
            <a:endParaRPr lang="en-US" alt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38393656-6945-4A1C-B633-5A6DEA8C95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Lightning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A85E1EEF-67D3-42B9-84DB-C79C4E53BD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Different types of lightning:</a:t>
            </a:r>
          </a:p>
          <a:p>
            <a:pPr>
              <a:buFontTx/>
              <a:buNone/>
            </a:pPr>
            <a:r>
              <a:rPr lang="en-US" altLang="en-US"/>
              <a:t>		1)  Cloud-to-cloud lightning (sheet  </a:t>
            </a:r>
          </a:p>
          <a:p>
            <a:pPr>
              <a:buFontTx/>
              <a:buNone/>
            </a:pPr>
            <a:r>
              <a:rPr lang="en-US" altLang="en-US"/>
              <a:t>              lightning)</a:t>
            </a:r>
          </a:p>
          <a:p>
            <a:pPr>
              <a:buFontTx/>
              <a:buNone/>
            </a:pPr>
            <a:r>
              <a:rPr lang="en-US" altLang="en-US"/>
              <a:t>		2)  Cloud-to-ground lightning</a:t>
            </a:r>
          </a:p>
          <a:p>
            <a:pPr>
              <a:buFontTx/>
              <a:buNone/>
            </a:pPr>
            <a:r>
              <a:rPr lang="en-US" altLang="en-US"/>
              <a:t>		3)  Ball lightning</a:t>
            </a:r>
          </a:p>
          <a:p>
            <a:pPr>
              <a:buFontTx/>
              <a:buNone/>
            </a:pPr>
            <a:r>
              <a:rPr lang="en-US" altLang="en-US"/>
              <a:t>		4)  St. Elmo’s fire</a:t>
            </a:r>
          </a:p>
          <a:p>
            <a:pPr>
              <a:buFontTx/>
              <a:buNone/>
            </a:pPr>
            <a:r>
              <a:rPr lang="en-US" altLang="en-US"/>
              <a:t>		5)  Sprites</a:t>
            </a:r>
          </a:p>
          <a:p>
            <a:pPr>
              <a:buFontTx/>
              <a:buNone/>
            </a:pPr>
            <a:r>
              <a:rPr lang="en-US" altLang="en-US"/>
              <a:t>		6)  Blue jets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>
            <a:extLst>
              <a:ext uri="{FF2B5EF4-FFF2-40B4-BE49-F238E27FC236}">
                <a16:creationId xmlns:a16="http://schemas.microsoft.com/office/drawing/2014/main" id="{CDA8140D-7BEE-49C3-9C21-3C46BF994D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Squall Line Thunderstorms</a:t>
            </a:r>
          </a:p>
        </p:txBody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EDE0CEB1-1AEF-4636-8D1C-2BE51FDA51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Arranged in linear bands roughly 300 miles in length and 60 miles wide</a:t>
            </a:r>
          </a:p>
          <a:p>
            <a:r>
              <a:rPr lang="en-US" altLang="en-US" dirty="0"/>
              <a:t>Caused by lifting at air mass boundaries (fronts and drylines)</a:t>
            </a:r>
          </a:p>
          <a:p>
            <a:endParaRPr lang="en-US" altLang="en-US" dirty="0"/>
          </a:p>
          <a:p>
            <a:pPr>
              <a:buFontTx/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9088312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>
            <a:extLst>
              <a:ext uri="{FF2B5EF4-FFF2-40B4-BE49-F238E27FC236}">
                <a16:creationId xmlns:a16="http://schemas.microsoft.com/office/drawing/2014/main" id="{CDA8140D-7BEE-49C3-9C21-3C46BF994D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Squall Line Thunderstorms</a:t>
            </a:r>
          </a:p>
        </p:txBody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EDE0CEB1-1AEF-4636-8D1C-2BE51FDA51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Arranged in linear bands roughly 300 miles in length and 60 miles wide</a:t>
            </a:r>
          </a:p>
          <a:p>
            <a:r>
              <a:rPr lang="en-US" altLang="en-US" dirty="0"/>
              <a:t>Caused by lifting at air mass boundaries (fronts and drylines)</a:t>
            </a:r>
          </a:p>
          <a:p>
            <a:r>
              <a:rPr lang="en-US" altLang="en-US" dirty="0"/>
              <a:t>Contain large vertical wind shear that sustains storms for hours</a:t>
            </a:r>
          </a:p>
          <a:p>
            <a:endParaRPr lang="en-US" altLang="en-US" dirty="0"/>
          </a:p>
          <a:p>
            <a:pPr>
              <a:buFontTx/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9222945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>
            <a:extLst>
              <a:ext uri="{FF2B5EF4-FFF2-40B4-BE49-F238E27FC236}">
                <a16:creationId xmlns:a16="http://schemas.microsoft.com/office/drawing/2014/main" id="{CDA8140D-7BEE-49C3-9C21-3C46BF994D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Squall Line Thunderstorms</a:t>
            </a:r>
          </a:p>
        </p:txBody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EDE0CEB1-1AEF-4636-8D1C-2BE51FDA51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Arranged in linear bands roughly 300 miles in length and 60 miles wide</a:t>
            </a:r>
          </a:p>
          <a:p>
            <a:r>
              <a:rPr lang="en-US" altLang="en-US" dirty="0"/>
              <a:t>Caused by lifting at air mass boundaries (fronts and drylines)</a:t>
            </a:r>
          </a:p>
          <a:p>
            <a:r>
              <a:rPr lang="en-US" altLang="en-US" dirty="0"/>
              <a:t>Contain large vertical wind shear that sustains storms for hours</a:t>
            </a:r>
          </a:p>
          <a:p>
            <a:r>
              <a:rPr lang="en-US" altLang="en-US" dirty="0"/>
              <a:t>Often produce gust fronts</a:t>
            </a:r>
          </a:p>
          <a:p>
            <a:endParaRPr lang="en-US" altLang="en-US" dirty="0"/>
          </a:p>
          <a:p>
            <a:pPr>
              <a:buFontTx/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8263204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70241C88-934D-474D-A41E-0A55CE9DF2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Squall Line Thunderstorms</a:t>
            </a:r>
          </a:p>
        </p:txBody>
      </p:sp>
      <p:pic>
        <p:nvPicPr>
          <p:cNvPr id="81924" name="Picture 4">
            <a:extLst>
              <a:ext uri="{FF2B5EF4-FFF2-40B4-BE49-F238E27FC236}">
                <a16:creationId xmlns:a16="http://schemas.microsoft.com/office/drawing/2014/main" id="{0BEF7EFA-115A-4EC1-9FE2-C54FC444A03C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62113" y="1600200"/>
            <a:ext cx="5819775" cy="4525963"/>
          </a:xfrm>
          <a:noFill/>
          <a:ln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>
            <a:extLst>
              <a:ext uri="{FF2B5EF4-FFF2-40B4-BE49-F238E27FC236}">
                <a16:creationId xmlns:a16="http://schemas.microsoft.com/office/drawing/2014/main" id="{838A88BC-6714-4BB9-900B-9129F58C60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Squall Line Thunderstorms</a:t>
            </a:r>
          </a:p>
        </p:txBody>
      </p:sp>
      <p:pic>
        <p:nvPicPr>
          <p:cNvPr id="82948" name="Picture 4">
            <a:extLst>
              <a:ext uri="{FF2B5EF4-FFF2-40B4-BE49-F238E27FC236}">
                <a16:creationId xmlns:a16="http://schemas.microsoft.com/office/drawing/2014/main" id="{B6A6021E-4CB8-482F-9AA3-EAB524F9D1AE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00288" y="1600200"/>
            <a:ext cx="4541837" cy="4525963"/>
          </a:xfrm>
          <a:noFill/>
          <a:ln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>
            <a:extLst>
              <a:ext uri="{FF2B5EF4-FFF2-40B4-BE49-F238E27FC236}">
                <a16:creationId xmlns:a16="http://schemas.microsoft.com/office/drawing/2014/main" id="{B35FD18F-CFC4-4102-83D8-35C1811413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Squall Line Thunderstorms</a:t>
            </a:r>
          </a:p>
        </p:txBody>
      </p:sp>
      <p:pic>
        <p:nvPicPr>
          <p:cNvPr id="83972" name="Picture 4">
            <a:extLst>
              <a:ext uri="{FF2B5EF4-FFF2-40B4-BE49-F238E27FC236}">
                <a16:creationId xmlns:a16="http://schemas.microsoft.com/office/drawing/2014/main" id="{0FAB3F73-CF2F-459C-8BDD-78E3FE367BEE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7500" y="1600200"/>
            <a:ext cx="5967413" cy="4525963"/>
          </a:xfrm>
          <a:noFill/>
          <a:ln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>
            <a:extLst>
              <a:ext uri="{FF2B5EF4-FFF2-40B4-BE49-F238E27FC236}">
                <a16:creationId xmlns:a16="http://schemas.microsoft.com/office/drawing/2014/main" id="{A7484A4B-CBE9-4847-954A-C7C629FC60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 Shelf Cloud</a:t>
            </a:r>
          </a:p>
        </p:txBody>
      </p:sp>
      <p:pic>
        <p:nvPicPr>
          <p:cNvPr id="84996" name="Picture 4">
            <a:extLst>
              <a:ext uri="{FF2B5EF4-FFF2-40B4-BE49-F238E27FC236}">
                <a16:creationId xmlns:a16="http://schemas.microsoft.com/office/drawing/2014/main" id="{C47316FE-822A-4920-9156-4292B45DA14D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62063" y="1600200"/>
            <a:ext cx="6619875" cy="4525963"/>
          </a:xfrm>
          <a:noFill/>
          <a:ln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20AF454C-F722-41FE-85E5-D8A3187D40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Supercell Thunderstorms</a:t>
            </a:r>
          </a:p>
        </p:txBody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86422606-AEF5-48D1-A1C8-5C9A86CB97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Most destructive type of thunderstorm (often spawn tornadoes, large hail, high winds)</a:t>
            </a:r>
          </a:p>
          <a:p>
            <a:endParaRPr lang="en-US" altLang="en-US" dirty="0"/>
          </a:p>
          <a:p>
            <a:pPr>
              <a:buFontTx/>
              <a:buNone/>
            </a:pPr>
            <a:endParaRPr lang="en-US" altLang="en-US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20AF454C-F722-41FE-85E5-D8A3187D40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Supercell Thunderstorms</a:t>
            </a:r>
          </a:p>
        </p:txBody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86422606-AEF5-48D1-A1C8-5C9A86CB97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Most destructive type of thunderstorm (often spawn tornadoes, large hail, high winds)</a:t>
            </a:r>
          </a:p>
          <a:p>
            <a:r>
              <a:rPr lang="en-US" altLang="en-US" dirty="0"/>
              <a:t>Rotating</a:t>
            </a:r>
          </a:p>
          <a:p>
            <a:pPr>
              <a:buFontTx/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5906535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20AF454C-F722-41FE-85E5-D8A3187D40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Supercell Thunderstorms</a:t>
            </a:r>
          </a:p>
        </p:txBody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86422606-AEF5-48D1-A1C8-5C9A86CB97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Most destructive type of thunderstorm (often spawn tornadoes, large hail, high winds)</a:t>
            </a:r>
          </a:p>
          <a:p>
            <a:r>
              <a:rPr lang="en-US" altLang="en-US" dirty="0"/>
              <a:t>Rotating</a:t>
            </a:r>
          </a:p>
          <a:p>
            <a:r>
              <a:rPr lang="en-US" altLang="en-US" dirty="0"/>
              <a:t>Typically last 2-4 hours</a:t>
            </a:r>
          </a:p>
          <a:p>
            <a:endParaRPr lang="en-US" altLang="en-US" dirty="0"/>
          </a:p>
          <a:p>
            <a:pPr>
              <a:buFontTx/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919748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7A54E3B3-FB0D-4454-B0FF-6303686AD8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Lightning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AA8E3498-DB39-421F-A046-7FEDF287B9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382000" cy="4525963"/>
          </a:xfrm>
        </p:spPr>
        <p:txBody>
          <a:bodyPr/>
          <a:lstStyle/>
          <a:p>
            <a:r>
              <a:rPr lang="en-US" altLang="en-US"/>
              <a:t>Step 1: </a:t>
            </a:r>
            <a:r>
              <a:rPr lang="en-US" altLang="en-US" b="1"/>
              <a:t>Charge Separation </a:t>
            </a:r>
            <a:r>
              <a:rPr lang="en-US" altLang="en-US"/>
              <a:t>– the organization of different charges (+ and -) in different regions of a cloud</a:t>
            </a:r>
          </a:p>
          <a:p>
            <a:endParaRPr lang="en-US" altLang="en-US"/>
          </a:p>
          <a:p>
            <a:endParaRPr lang="en-US" altLang="en-US" sz="2800" b="1"/>
          </a:p>
          <a:p>
            <a:pPr lvl="1"/>
            <a:endParaRPr lang="en-US" altLang="en-US" b="1"/>
          </a:p>
          <a:p>
            <a:pPr>
              <a:buFontTx/>
              <a:buNone/>
            </a:pPr>
            <a:endParaRPr lang="en-US" altLang="en-US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20AF454C-F722-41FE-85E5-D8A3187D40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Supercell Thunderstorms</a:t>
            </a:r>
          </a:p>
        </p:txBody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86422606-AEF5-48D1-A1C8-5C9A86CB97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Most destructive type of thunderstorm (often spawn tornadoes, large hail, high winds)</a:t>
            </a:r>
          </a:p>
          <a:p>
            <a:r>
              <a:rPr lang="en-US" altLang="en-US" dirty="0"/>
              <a:t>Rotating</a:t>
            </a:r>
          </a:p>
          <a:p>
            <a:r>
              <a:rPr lang="en-US" altLang="en-US" dirty="0"/>
              <a:t>Typically last 2-4 hours</a:t>
            </a:r>
          </a:p>
          <a:p>
            <a:r>
              <a:rPr lang="en-US" altLang="en-US" dirty="0"/>
              <a:t>Often produces hook-like structure at edge of storm (known as a </a:t>
            </a:r>
            <a:r>
              <a:rPr lang="en-US" altLang="en-US" b="1" dirty="0"/>
              <a:t>hook echo</a:t>
            </a:r>
            <a:r>
              <a:rPr lang="en-US" altLang="en-US" dirty="0"/>
              <a:t>)</a:t>
            </a:r>
          </a:p>
          <a:p>
            <a:endParaRPr lang="en-US" altLang="en-US" dirty="0"/>
          </a:p>
          <a:p>
            <a:pPr>
              <a:buFontTx/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6767647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>
            <a:extLst>
              <a:ext uri="{FF2B5EF4-FFF2-40B4-BE49-F238E27FC236}">
                <a16:creationId xmlns:a16="http://schemas.microsoft.com/office/drawing/2014/main" id="{CE904901-5171-4DB1-92FD-7F976DA48A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Supercell Thunderstorms</a:t>
            </a:r>
          </a:p>
        </p:txBody>
      </p:sp>
      <p:pic>
        <p:nvPicPr>
          <p:cNvPr id="91140" name="Picture 4">
            <a:extLst>
              <a:ext uri="{FF2B5EF4-FFF2-40B4-BE49-F238E27FC236}">
                <a16:creationId xmlns:a16="http://schemas.microsoft.com/office/drawing/2014/main" id="{EC60EDA2-B473-4E11-BC83-CBE3FF63F3DF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6313" y="1600200"/>
            <a:ext cx="7191375" cy="4525963"/>
          </a:xfrm>
          <a:noFill/>
          <a:ln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>
            <a:extLst>
              <a:ext uri="{FF2B5EF4-FFF2-40B4-BE49-F238E27FC236}">
                <a16:creationId xmlns:a16="http://schemas.microsoft.com/office/drawing/2014/main" id="{51E14480-A565-4888-AEE7-246E453705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Supercell Thunderstorms</a:t>
            </a:r>
          </a:p>
        </p:txBody>
      </p:sp>
      <p:pic>
        <p:nvPicPr>
          <p:cNvPr id="92164" name="Picture 4">
            <a:extLst>
              <a:ext uri="{FF2B5EF4-FFF2-40B4-BE49-F238E27FC236}">
                <a16:creationId xmlns:a16="http://schemas.microsoft.com/office/drawing/2014/main" id="{11F429D4-EEF1-435B-9EB6-7D6A2004E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3"/>
          <a:stretch>
            <a:fillRect/>
          </a:stretch>
        </p:blipFill>
        <p:spPr bwMode="auto">
          <a:xfrm>
            <a:off x="1981200" y="1252538"/>
            <a:ext cx="5354638" cy="560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>
            <a:extLst>
              <a:ext uri="{FF2B5EF4-FFF2-40B4-BE49-F238E27FC236}">
                <a16:creationId xmlns:a16="http://schemas.microsoft.com/office/drawing/2014/main" id="{343522A4-F23F-481C-86C5-3CA1C7C487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Supercell Thunderstorms</a:t>
            </a:r>
          </a:p>
        </p:txBody>
      </p:sp>
      <p:pic>
        <p:nvPicPr>
          <p:cNvPr id="93188" name="Picture 4">
            <a:extLst>
              <a:ext uri="{FF2B5EF4-FFF2-40B4-BE49-F238E27FC236}">
                <a16:creationId xmlns:a16="http://schemas.microsoft.com/office/drawing/2014/main" id="{E27941E8-7315-42F8-902F-BFA450B38654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3225" y="1600200"/>
            <a:ext cx="5797550" cy="4525963"/>
          </a:xfrm>
          <a:noFill/>
          <a:ln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>
            <a:extLst>
              <a:ext uri="{FF2B5EF4-FFF2-40B4-BE49-F238E27FC236}">
                <a16:creationId xmlns:a16="http://schemas.microsoft.com/office/drawing/2014/main" id="{877407A2-8D58-47C6-B9DC-0B7624DC5A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Supercell Thunderstorms and Doppler Radar</a:t>
            </a:r>
          </a:p>
        </p:txBody>
      </p:sp>
      <p:pic>
        <p:nvPicPr>
          <p:cNvPr id="94212" name="Picture 4">
            <a:extLst>
              <a:ext uri="{FF2B5EF4-FFF2-40B4-BE49-F238E27FC236}">
                <a16:creationId xmlns:a16="http://schemas.microsoft.com/office/drawing/2014/main" id="{09233917-B0F0-4093-B758-F609D7B7F579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1728788"/>
            <a:ext cx="8382000" cy="5129212"/>
          </a:xfrm>
          <a:noFill/>
          <a:ln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>
            <a:extLst>
              <a:ext uri="{FF2B5EF4-FFF2-40B4-BE49-F238E27FC236}">
                <a16:creationId xmlns:a16="http://schemas.microsoft.com/office/drawing/2014/main" id="{0032121B-6582-4B43-BA79-C4F80615F9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Supercell Thunderstorms and Doppler Radar</a:t>
            </a:r>
          </a:p>
        </p:txBody>
      </p:sp>
      <p:pic>
        <p:nvPicPr>
          <p:cNvPr id="95237" name="Picture 5">
            <a:extLst>
              <a:ext uri="{FF2B5EF4-FFF2-40B4-BE49-F238E27FC236}">
                <a16:creationId xmlns:a16="http://schemas.microsoft.com/office/drawing/2014/main" id="{33877BEB-80AD-4A14-BF5A-7EEA1E23F502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1622425"/>
            <a:ext cx="6553200" cy="5235575"/>
          </a:xfrm>
          <a:noFill/>
          <a:ln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>
            <a:extLst>
              <a:ext uri="{FF2B5EF4-FFF2-40B4-BE49-F238E27FC236}">
                <a16:creationId xmlns:a16="http://schemas.microsoft.com/office/drawing/2014/main" id="{70B29D8D-1D30-4981-8704-8E9728C79C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Dangers of Severe Thunderstorms: Downbursts</a:t>
            </a:r>
          </a:p>
        </p:txBody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id="{3E5AF889-00DB-4977-AB01-28FFD5DE87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/>
              <a:t>Downbursts</a:t>
            </a:r>
            <a:r>
              <a:rPr lang="en-US" altLang="en-US"/>
              <a:t> – strong downdrafts that spread out in all directions from a severe thunderstorm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>
            <a:extLst>
              <a:ext uri="{FF2B5EF4-FFF2-40B4-BE49-F238E27FC236}">
                <a16:creationId xmlns:a16="http://schemas.microsoft.com/office/drawing/2014/main" id="{629C9C9E-E08A-487C-BBDC-03C3C84AB9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Dangers of Severe Thunderstorms: Downbursts</a:t>
            </a:r>
          </a:p>
        </p:txBody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4B2DF8A5-1116-4F5D-8CAC-88DF2C2181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/>
              <a:t>Downbursts</a:t>
            </a:r>
            <a:r>
              <a:rPr lang="en-US" altLang="en-US"/>
              <a:t> – strong downdrafts that spread out in all directions from a severe thunderstorm</a:t>
            </a:r>
          </a:p>
          <a:p>
            <a:pPr lvl="2"/>
            <a:r>
              <a:rPr lang="en-US" altLang="en-US"/>
              <a:t>Can reach 165 mph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>
            <a:extLst>
              <a:ext uri="{FF2B5EF4-FFF2-40B4-BE49-F238E27FC236}">
                <a16:creationId xmlns:a16="http://schemas.microsoft.com/office/drawing/2014/main" id="{A0031464-F0FA-4177-8287-B3183C575F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Dangers of Severe Thunderstorms: Downbursts</a:t>
            </a:r>
          </a:p>
        </p:txBody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77F55D7B-CC8A-4793-8F07-07026BF2CD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/>
              <a:t>Downbursts</a:t>
            </a:r>
            <a:r>
              <a:rPr lang="en-US" altLang="en-US"/>
              <a:t> – strong downdrafts that spread out in all directions from a severe thunderstorm</a:t>
            </a:r>
          </a:p>
          <a:p>
            <a:pPr lvl="2"/>
            <a:r>
              <a:rPr lang="en-US" altLang="en-US"/>
              <a:t>Can reach 165 mph</a:t>
            </a:r>
          </a:p>
          <a:p>
            <a:pPr lvl="2"/>
            <a:r>
              <a:rPr lang="en-US" altLang="en-US"/>
              <a:t>Exist over much larger areas than tornadoes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:a16="http://schemas.microsoft.com/office/drawing/2014/main" id="{9460CA36-C899-4E26-9BF7-EE05DBE9D3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Dangers of Severe Thunderstorms: Downbursts</a:t>
            </a:r>
          </a:p>
        </p:txBody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740B1F72-BEB9-4CB8-B6E1-1950C1FC17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/>
              <a:t>Downbursts</a:t>
            </a:r>
            <a:r>
              <a:rPr lang="en-US" altLang="en-US"/>
              <a:t> – strong downdrafts that spread out in all directions from a severe thunderstorm</a:t>
            </a:r>
          </a:p>
          <a:p>
            <a:pPr lvl="2"/>
            <a:r>
              <a:rPr lang="en-US" altLang="en-US"/>
              <a:t>Can reach 165 mph</a:t>
            </a:r>
          </a:p>
          <a:p>
            <a:pPr lvl="2"/>
            <a:r>
              <a:rPr lang="en-US" altLang="en-US"/>
              <a:t>Exist over much larger areas than tornadoes</a:t>
            </a:r>
          </a:p>
          <a:p>
            <a:pPr lvl="2"/>
            <a:r>
              <a:rPr lang="en-US" altLang="en-US"/>
              <a:t>Damage sometimes blamed on tornadoes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D768AEE3-CE6B-4F32-AEB8-F4B5CCC77E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Lightning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96B9A399-1525-4857-ACFA-74F9B8A398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382000" cy="4525963"/>
          </a:xfrm>
        </p:spPr>
        <p:txBody>
          <a:bodyPr/>
          <a:lstStyle/>
          <a:p>
            <a:r>
              <a:rPr lang="en-US" altLang="en-US"/>
              <a:t>Step 1: </a:t>
            </a:r>
            <a:r>
              <a:rPr lang="en-US" altLang="en-US" b="1"/>
              <a:t>Charge Separation </a:t>
            </a:r>
            <a:r>
              <a:rPr lang="en-US" altLang="en-US"/>
              <a:t>– the organization of different charges (+ and -) in different regions of a cloud</a:t>
            </a:r>
          </a:p>
          <a:p>
            <a:endParaRPr lang="en-US" altLang="en-US"/>
          </a:p>
          <a:p>
            <a:pPr lvl="2"/>
            <a:r>
              <a:rPr lang="en-US" altLang="en-US" sz="2800"/>
              <a:t>Occurs in precipitating clouds that extend above the freezing level</a:t>
            </a:r>
          </a:p>
          <a:p>
            <a:endParaRPr lang="en-US" altLang="en-US" sz="2800" b="1"/>
          </a:p>
          <a:p>
            <a:pPr lvl="1"/>
            <a:endParaRPr lang="en-US" altLang="en-US" b="1"/>
          </a:p>
          <a:p>
            <a:pPr>
              <a:buFontTx/>
              <a:buNone/>
            </a:pPr>
            <a:endParaRPr lang="en-US" altLang="en-US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>
            <a:extLst>
              <a:ext uri="{FF2B5EF4-FFF2-40B4-BE49-F238E27FC236}">
                <a16:creationId xmlns:a16="http://schemas.microsoft.com/office/drawing/2014/main" id="{589DBFEC-EEB9-417E-BD03-C5B5960042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Dangers of Severe Thunderstorms: Downbursts</a:t>
            </a:r>
          </a:p>
        </p:txBody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id="{F5ACEA93-24BA-42F8-8832-F1A7D34EB0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/>
              <a:t>Downbursts</a:t>
            </a:r>
            <a:r>
              <a:rPr lang="en-US" altLang="en-US"/>
              <a:t> – strong downdrafts that spread out in all directions from a severe thunderstorm</a:t>
            </a:r>
          </a:p>
          <a:p>
            <a:pPr lvl="2"/>
            <a:r>
              <a:rPr lang="en-US" altLang="en-US"/>
              <a:t>Can reach 165 mph</a:t>
            </a:r>
          </a:p>
          <a:p>
            <a:pPr lvl="2"/>
            <a:r>
              <a:rPr lang="en-US" altLang="en-US"/>
              <a:t>Exist over much larger areas than tornadoes</a:t>
            </a:r>
          </a:p>
          <a:p>
            <a:pPr lvl="2"/>
            <a:r>
              <a:rPr lang="en-US" altLang="en-US"/>
              <a:t>Damage sometimes blamed on tornadoes</a:t>
            </a:r>
          </a:p>
          <a:p>
            <a:pPr lvl="2"/>
            <a:r>
              <a:rPr lang="en-US" altLang="en-US"/>
              <a:t>Small downbursts (diameters less than 2.5 miles) are called </a:t>
            </a:r>
            <a:r>
              <a:rPr lang="en-US" altLang="en-US" b="1"/>
              <a:t>microbursts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>
            <a:extLst>
              <a:ext uri="{FF2B5EF4-FFF2-40B4-BE49-F238E27FC236}">
                <a16:creationId xmlns:a16="http://schemas.microsoft.com/office/drawing/2014/main" id="{CD7BD566-27CE-40F5-8D5E-965D857AD7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Dangers of Severe Thunderstorms: Downbursts</a:t>
            </a:r>
          </a:p>
        </p:txBody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357C4665-59AA-4834-93F4-A575684A5E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/>
              <a:t>Downbursts</a:t>
            </a:r>
            <a:r>
              <a:rPr lang="en-US" altLang="en-US"/>
              <a:t> – strong downdrafts that spread out in all directions from a severe thunderstorm</a:t>
            </a:r>
          </a:p>
          <a:p>
            <a:pPr lvl="2"/>
            <a:r>
              <a:rPr lang="en-US" altLang="en-US"/>
              <a:t>Can reach 165 mph</a:t>
            </a:r>
          </a:p>
          <a:p>
            <a:pPr lvl="2"/>
            <a:r>
              <a:rPr lang="en-US" altLang="en-US"/>
              <a:t>Exist over much larger areas than tornadoes</a:t>
            </a:r>
          </a:p>
          <a:p>
            <a:pPr lvl="2"/>
            <a:r>
              <a:rPr lang="en-US" altLang="en-US"/>
              <a:t>Damage sometimes blamed on tornadoes</a:t>
            </a:r>
          </a:p>
          <a:p>
            <a:pPr lvl="2"/>
            <a:r>
              <a:rPr lang="en-US" altLang="en-US"/>
              <a:t>Small downbursts (diameters less than 2.5 miles) are called </a:t>
            </a:r>
            <a:r>
              <a:rPr lang="en-US" altLang="en-US" b="1"/>
              <a:t>microbursts</a:t>
            </a:r>
          </a:p>
          <a:p>
            <a:pPr lvl="2"/>
            <a:r>
              <a:rPr lang="en-US" altLang="en-US"/>
              <a:t>Long-lasting downbursts are called </a:t>
            </a:r>
            <a:r>
              <a:rPr lang="en-US" altLang="en-US" b="1"/>
              <a:t>derechos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>
            <a:extLst>
              <a:ext uri="{FF2B5EF4-FFF2-40B4-BE49-F238E27FC236}">
                <a16:creationId xmlns:a16="http://schemas.microsoft.com/office/drawing/2014/main" id="{A3CBD7A2-86A7-4BD0-9E54-97BB87BC32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Derechos</a:t>
            </a:r>
          </a:p>
        </p:txBody>
      </p:sp>
      <p:pic>
        <p:nvPicPr>
          <p:cNvPr id="102404" name="Picture 4">
            <a:extLst>
              <a:ext uri="{FF2B5EF4-FFF2-40B4-BE49-F238E27FC236}">
                <a16:creationId xmlns:a16="http://schemas.microsoft.com/office/drawing/2014/main" id="{51AA5948-16AB-42C4-BF2E-74497CB9E970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3138" y="1600200"/>
            <a:ext cx="7197725" cy="4525963"/>
          </a:xfrm>
          <a:noFill/>
          <a:ln/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>
            <a:extLst>
              <a:ext uri="{FF2B5EF4-FFF2-40B4-BE49-F238E27FC236}">
                <a16:creationId xmlns:a16="http://schemas.microsoft.com/office/drawing/2014/main" id="{DA08DC66-72BB-4EDF-ADED-B261539328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Derechos</a:t>
            </a:r>
          </a:p>
        </p:txBody>
      </p:sp>
      <p:pic>
        <p:nvPicPr>
          <p:cNvPr id="103428" name="Picture 4">
            <a:extLst>
              <a:ext uri="{FF2B5EF4-FFF2-40B4-BE49-F238E27FC236}">
                <a16:creationId xmlns:a16="http://schemas.microsoft.com/office/drawing/2014/main" id="{E67E25CE-7723-4D3C-868E-26745608F469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1371600"/>
            <a:ext cx="4775200" cy="5334000"/>
          </a:xfrm>
          <a:noFill/>
          <a:ln/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>
            <a:extLst>
              <a:ext uri="{FF2B5EF4-FFF2-40B4-BE49-F238E27FC236}">
                <a16:creationId xmlns:a16="http://schemas.microsoft.com/office/drawing/2014/main" id="{EC39C666-E7CD-4988-868D-4228FB36D0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Microbursts:  A Problem for Airplanes</a:t>
            </a:r>
          </a:p>
        </p:txBody>
      </p:sp>
      <p:pic>
        <p:nvPicPr>
          <p:cNvPr id="104452" name="Picture 4">
            <a:extLst>
              <a:ext uri="{FF2B5EF4-FFF2-40B4-BE49-F238E27FC236}">
                <a16:creationId xmlns:a16="http://schemas.microsoft.com/office/drawing/2014/main" id="{BD423C52-C5D8-4540-976B-F7A08F1F5F36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524000"/>
            <a:ext cx="7848600" cy="5165725"/>
          </a:xfrm>
          <a:noFill/>
          <a:ln/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>
            <a:extLst>
              <a:ext uri="{FF2B5EF4-FFF2-40B4-BE49-F238E27FC236}">
                <a16:creationId xmlns:a16="http://schemas.microsoft.com/office/drawing/2014/main" id="{A104FADA-80B8-4701-BC1B-F05BA167C4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Tornadoes</a:t>
            </a:r>
          </a:p>
        </p:txBody>
      </p:sp>
      <p:sp>
        <p:nvSpPr>
          <p:cNvPr id="109571" name="Rectangle 3">
            <a:extLst>
              <a:ext uri="{FF2B5EF4-FFF2-40B4-BE49-F238E27FC236}">
                <a16:creationId xmlns:a16="http://schemas.microsoft.com/office/drawing/2014/main" id="{673A2C2E-2ADE-469D-90D2-1D3D60524A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382000" cy="5486400"/>
          </a:xfrm>
        </p:spPr>
        <p:txBody>
          <a:bodyPr/>
          <a:lstStyle/>
          <a:p>
            <a:r>
              <a:rPr lang="en-US" altLang="en-US" b="1"/>
              <a:t>Tornado</a:t>
            </a:r>
            <a:r>
              <a:rPr lang="en-US" altLang="en-US"/>
              <a:t> – an area of rapidly rotating winds beneath the base of a cumulonimbus cloud</a:t>
            </a:r>
            <a:endParaRPr lang="en-US" altLang="en-US" sz="350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>
            <a:extLst>
              <a:ext uri="{FF2B5EF4-FFF2-40B4-BE49-F238E27FC236}">
                <a16:creationId xmlns:a16="http://schemas.microsoft.com/office/drawing/2014/main" id="{AF3549AD-DA9B-46EE-BF0B-D2080FC0C5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Tornadoes</a:t>
            </a:r>
          </a:p>
        </p:txBody>
      </p:sp>
      <p:sp>
        <p:nvSpPr>
          <p:cNvPr id="110595" name="Rectangle 3">
            <a:extLst>
              <a:ext uri="{FF2B5EF4-FFF2-40B4-BE49-F238E27FC236}">
                <a16:creationId xmlns:a16="http://schemas.microsoft.com/office/drawing/2014/main" id="{E91235CF-AD57-4AB3-B69F-CAE07CE23A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382000" cy="5486400"/>
          </a:xfrm>
        </p:spPr>
        <p:txBody>
          <a:bodyPr/>
          <a:lstStyle/>
          <a:p>
            <a:r>
              <a:rPr lang="en-US" altLang="en-US" b="1"/>
              <a:t>Tornado</a:t>
            </a:r>
            <a:r>
              <a:rPr lang="en-US" altLang="en-US"/>
              <a:t> – an area of rapidly rotating winds beneath the base of a cumulonimbus cloud</a:t>
            </a:r>
          </a:p>
          <a:p>
            <a:pPr lvl="2"/>
            <a:r>
              <a:rPr lang="en-US" altLang="en-US" sz="2600"/>
              <a:t>Winds in a tornado range from 65-280+ mph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>
            <a:extLst>
              <a:ext uri="{FF2B5EF4-FFF2-40B4-BE49-F238E27FC236}">
                <a16:creationId xmlns:a16="http://schemas.microsoft.com/office/drawing/2014/main" id="{D874D6D8-6B48-4498-990F-295F75AEA5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Tornadoes</a:t>
            </a:r>
          </a:p>
        </p:txBody>
      </p:sp>
      <p:sp>
        <p:nvSpPr>
          <p:cNvPr id="111619" name="Rectangle 3">
            <a:extLst>
              <a:ext uri="{FF2B5EF4-FFF2-40B4-BE49-F238E27FC236}">
                <a16:creationId xmlns:a16="http://schemas.microsoft.com/office/drawing/2014/main" id="{BBD98142-84BF-4C74-8BDF-6934C05D64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382000" cy="5486400"/>
          </a:xfrm>
        </p:spPr>
        <p:txBody>
          <a:bodyPr/>
          <a:lstStyle/>
          <a:p>
            <a:r>
              <a:rPr lang="en-US" altLang="en-US" b="1"/>
              <a:t>Tornado</a:t>
            </a:r>
            <a:r>
              <a:rPr lang="en-US" altLang="en-US"/>
              <a:t> – an area of rapidly rotating winds beneath the base of a cumulonimbus cloud</a:t>
            </a:r>
          </a:p>
          <a:p>
            <a:pPr lvl="2"/>
            <a:r>
              <a:rPr lang="en-US" altLang="en-US" sz="2600"/>
              <a:t>Winds in a tornado range from 65-280+ mph</a:t>
            </a:r>
          </a:p>
          <a:p>
            <a:pPr lvl="2"/>
            <a:r>
              <a:rPr lang="en-US" altLang="en-US" sz="2600"/>
              <a:t>Diameter ranges from 300 ft. to over a mile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>
            <a:extLst>
              <a:ext uri="{FF2B5EF4-FFF2-40B4-BE49-F238E27FC236}">
                <a16:creationId xmlns:a16="http://schemas.microsoft.com/office/drawing/2014/main" id="{E0BE8199-2736-4FEA-9CE5-F529AAEED3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Tornadoes</a:t>
            </a:r>
          </a:p>
        </p:txBody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D72E05D5-168F-4A52-A16B-A4F0BCE249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382000" cy="5486400"/>
          </a:xfrm>
        </p:spPr>
        <p:txBody>
          <a:bodyPr/>
          <a:lstStyle/>
          <a:p>
            <a:r>
              <a:rPr lang="en-US" altLang="en-US" b="1"/>
              <a:t>Tornado</a:t>
            </a:r>
            <a:r>
              <a:rPr lang="en-US" altLang="en-US"/>
              <a:t> – an area of rapidly rotating winds beneath the base of a cumulonimbus cloud</a:t>
            </a:r>
          </a:p>
          <a:p>
            <a:pPr lvl="2"/>
            <a:r>
              <a:rPr lang="en-US" altLang="en-US" sz="2600"/>
              <a:t>Winds in a tornado range from 65-280+ mph</a:t>
            </a:r>
          </a:p>
          <a:p>
            <a:pPr lvl="2"/>
            <a:r>
              <a:rPr lang="en-US" altLang="en-US" sz="2600"/>
              <a:t>Diameter ranges from 300 ft. to over a mile</a:t>
            </a:r>
          </a:p>
          <a:p>
            <a:pPr lvl="2"/>
            <a:r>
              <a:rPr lang="en-US" altLang="en-US" sz="2600"/>
              <a:t>Tornadoes can last for seconds to hours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>
            <a:extLst>
              <a:ext uri="{FF2B5EF4-FFF2-40B4-BE49-F238E27FC236}">
                <a16:creationId xmlns:a16="http://schemas.microsoft.com/office/drawing/2014/main" id="{CC65A16F-8B42-4A54-8318-7BD3E6F245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Tornadoes</a:t>
            </a:r>
          </a:p>
        </p:txBody>
      </p:sp>
      <p:sp>
        <p:nvSpPr>
          <p:cNvPr id="113667" name="Rectangle 3">
            <a:extLst>
              <a:ext uri="{FF2B5EF4-FFF2-40B4-BE49-F238E27FC236}">
                <a16:creationId xmlns:a16="http://schemas.microsoft.com/office/drawing/2014/main" id="{47582F6C-429E-4589-B57B-B91D8861A4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382000" cy="5486400"/>
          </a:xfrm>
        </p:spPr>
        <p:txBody>
          <a:bodyPr/>
          <a:lstStyle/>
          <a:p>
            <a:r>
              <a:rPr lang="en-US" altLang="en-US" b="1"/>
              <a:t>Tornado</a:t>
            </a:r>
            <a:r>
              <a:rPr lang="en-US" altLang="en-US"/>
              <a:t> – an area of rapidly rotating winds beneath the base of a cumulonimbus cloud</a:t>
            </a:r>
          </a:p>
          <a:p>
            <a:pPr lvl="2"/>
            <a:r>
              <a:rPr lang="en-US" altLang="en-US" sz="2600"/>
              <a:t>Winds in a tornado range from 65-280+ mph</a:t>
            </a:r>
          </a:p>
          <a:p>
            <a:pPr lvl="2"/>
            <a:r>
              <a:rPr lang="en-US" altLang="en-US" sz="2600"/>
              <a:t>Diameter ranges from 300 ft. to over a mile</a:t>
            </a:r>
          </a:p>
          <a:p>
            <a:pPr lvl="2"/>
            <a:r>
              <a:rPr lang="en-US" altLang="en-US" sz="2600"/>
              <a:t>Tornadoes can last for seconds to hours</a:t>
            </a:r>
          </a:p>
          <a:p>
            <a:pPr lvl="2"/>
            <a:r>
              <a:rPr lang="en-US" altLang="en-US" sz="2600"/>
              <a:t>Typical speed of a tornado on the ground is 30 mph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5A3DBADB-D08E-45A2-A8DF-63D88F3620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Lightning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5075EF1E-122E-4690-BD48-7693403289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382000" cy="4525963"/>
          </a:xfrm>
        </p:spPr>
        <p:txBody>
          <a:bodyPr/>
          <a:lstStyle/>
          <a:p>
            <a:r>
              <a:rPr lang="en-US" altLang="en-US"/>
              <a:t>Step 1: </a:t>
            </a:r>
            <a:r>
              <a:rPr lang="en-US" altLang="en-US" b="1"/>
              <a:t>Charge Separation </a:t>
            </a:r>
            <a:r>
              <a:rPr lang="en-US" altLang="en-US"/>
              <a:t>– the organization of different charges (+ and -) in different regions of a cloud</a:t>
            </a:r>
          </a:p>
          <a:p>
            <a:endParaRPr lang="en-US" altLang="en-US"/>
          </a:p>
          <a:p>
            <a:pPr lvl="2"/>
            <a:r>
              <a:rPr lang="en-US" altLang="en-US" sz="2800"/>
              <a:t>Occurs in precipitating clouds that extend above the freezing level</a:t>
            </a:r>
          </a:p>
          <a:p>
            <a:pPr lvl="2"/>
            <a:r>
              <a:rPr lang="en-US" altLang="en-US" sz="2800"/>
              <a:t>Transfer of negative charge to graupel and hail (heavy), causing bottom of cloud to become negatively charged</a:t>
            </a:r>
          </a:p>
          <a:p>
            <a:endParaRPr lang="en-US" altLang="en-US" sz="2800" b="1"/>
          </a:p>
          <a:p>
            <a:pPr lvl="1"/>
            <a:endParaRPr lang="en-US" altLang="en-US" b="1"/>
          </a:p>
          <a:p>
            <a:pPr>
              <a:buFontTx/>
              <a:buNone/>
            </a:pPr>
            <a:endParaRPr lang="en-US" altLang="en-US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>
            <a:extLst>
              <a:ext uri="{FF2B5EF4-FFF2-40B4-BE49-F238E27FC236}">
                <a16:creationId xmlns:a16="http://schemas.microsoft.com/office/drawing/2014/main" id="{49C26FDC-CEA6-48D4-9258-64328A856B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Tornadoes</a:t>
            </a:r>
          </a:p>
        </p:txBody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4899897E-BDEF-4139-AE5A-535B56CCB9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382000" cy="5486400"/>
          </a:xfrm>
        </p:spPr>
        <p:txBody>
          <a:bodyPr/>
          <a:lstStyle/>
          <a:p>
            <a:r>
              <a:rPr lang="en-US" altLang="en-US" b="1"/>
              <a:t>Tornado</a:t>
            </a:r>
            <a:r>
              <a:rPr lang="en-US" altLang="en-US"/>
              <a:t> – an area of rapidly rotating winds beneath the base of a cumulonimbus cloud</a:t>
            </a:r>
          </a:p>
          <a:p>
            <a:pPr lvl="2"/>
            <a:r>
              <a:rPr lang="en-US" altLang="en-US" sz="2600"/>
              <a:t>Winds in a tornado range from 65-280+ mph</a:t>
            </a:r>
          </a:p>
          <a:p>
            <a:pPr lvl="2"/>
            <a:r>
              <a:rPr lang="en-US" altLang="en-US" sz="2600"/>
              <a:t>Diameter ranges from 300 ft. to over a mile</a:t>
            </a:r>
          </a:p>
          <a:p>
            <a:pPr lvl="2"/>
            <a:r>
              <a:rPr lang="en-US" altLang="en-US" sz="2600"/>
              <a:t>Tornadoes can last for seconds to hours</a:t>
            </a:r>
          </a:p>
          <a:p>
            <a:pPr lvl="2"/>
            <a:r>
              <a:rPr lang="en-US" altLang="en-US" sz="2600"/>
              <a:t>Typical speed of a tornado on the ground is 30 mph</a:t>
            </a:r>
          </a:p>
          <a:p>
            <a:pPr lvl="2"/>
            <a:r>
              <a:rPr lang="en-US" altLang="en-US" sz="2600"/>
              <a:t>Possess massive (up to 100 mb) pressure gradients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>
            <a:extLst>
              <a:ext uri="{FF2B5EF4-FFF2-40B4-BE49-F238E27FC236}">
                <a16:creationId xmlns:a16="http://schemas.microsoft.com/office/drawing/2014/main" id="{DB9D8AC3-F69E-4A2B-8EF6-024246E1E3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Tornadoes</a:t>
            </a:r>
          </a:p>
        </p:txBody>
      </p:sp>
      <p:sp>
        <p:nvSpPr>
          <p:cNvPr id="115715" name="Rectangle 3">
            <a:extLst>
              <a:ext uri="{FF2B5EF4-FFF2-40B4-BE49-F238E27FC236}">
                <a16:creationId xmlns:a16="http://schemas.microsoft.com/office/drawing/2014/main" id="{13E61C58-E40E-40E6-9BC4-4FB03B158D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382000" cy="5486400"/>
          </a:xfrm>
        </p:spPr>
        <p:txBody>
          <a:bodyPr/>
          <a:lstStyle/>
          <a:p>
            <a:r>
              <a:rPr lang="en-US" altLang="en-US" b="1"/>
              <a:t>Tornado</a:t>
            </a:r>
            <a:r>
              <a:rPr lang="en-US" altLang="en-US"/>
              <a:t> – an area of rapidly rotating winds beneath the base of a cumulonimbus cloud</a:t>
            </a:r>
          </a:p>
          <a:p>
            <a:pPr lvl="2"/>
            <a:r>
              <a:rPr lang="en-US" altLang="en-US" sz="2600"/>
              <a:t>Winds in a tornado range from 65-280+ mph</a:t>
            </a:r>
          </a:p>
          <a:p>
            <a:pPr lvl="2"/>
            <a:r>
              <a:rPr lang="en-US" altLang="en-US" sz="2600"/>
              <a:t>Diameter ranges from 300 ft. to over a mile</a:t>
            </a:r>
          </a:p>
          <a:p>
            <a:pPr lvl="2"/>
            <a:r>
              <a:rPr lang="en-US" altLang="en-US" sz="2600"/>
              <a:t>Tornadoes can last for seconds to hours</a:t>
            </a:r>
          </a:p>
          <a:p>
            <a:pPr lvl="2"/>
            <a:r>
              <a:rPr lang="en-US" altLang="en-US" sz="2600"/>
              <a:t>Typical speed of a tornado on the ground is 30 mph</a:t>
            </a:r>
          </a:p>
          <a:p>
            <a:pPr lvl="2"/>
            <a:r>
              <a:rPr lang="en-US" altLang="en-US" sz="2600"/>
              <a:t>Possess massive (up to 100 mb) pressure gradients</a:t>
            </a:r>
          </a:p>
          <a:p>
            <a:pPr lvl="2"/>
            <a:r>
              <a:rPr lang="en-US" altLang="en-US" sz="2600"/>
              <a:t>Tornadoes can form within any type of thunderstorm, but are most common with supercells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>
            <a:extLst>
              <a:ext uri="{FF2B5EF4-FFF2-40B4-BE49-F238E27FC236}">
                <a16:creationId xmlns:a16="http://schemas.microsoft.com/office/drawing/2014/main" id="{1F47270D-6FAA-4C07-82FB-98009272AA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Tornadoes</a:t>
            </a:r>
          </a:p>
        </p:txBody>
      </p:sp>
      <p:sp>
        <p:nvSpPr>
          <p:cNvPr id="125955" name="Rectangle 3">
            <a:extLst>
              <a:ext uri="{FF2B5EF4-FFF2-40B4-BE49-F238E27FC236}">
                <a16:creationId xmlns:a16="http://schemas.microsoft.com/office/drawing/2014/main" id="{88608479-6540-43E2-B730-708BE54672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382000" cy="5486400"/>
          </a:xfrm>
        </p:spPr>
        <p:txBody>
          <a:bodyPr/>
          <a:lstStyle/>
          <a:p>
            <a:r>
              <a:rPr lang="en-US" altLang="en-US" b="1"/>
              <a:t>Tornado</a:t>
            </a:r>
            <a:r>
              <a:rPr lang="en-US" altLang="en-US"/>
              <a:t> – an area of rapidly rotating winds beneath the base of a cumulonimbus cloud</a:t>
            </a:r>
          </a:p>
          <a:p>
            <a:pPr lvl="2"/>
            <a:r>
              <a:rPr lang="en-US" altLang="en-US" sz="2600"/>
              <a:t>Tornadoes can spin both CW and CCW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>
            <a:extLst>
              <a:ext uri="{FF2B5EF4-FFF2-40B4-BE49-F238E27FC236}">
                <a16:creationId xmlns:a16="http://schemas.microsoft.com/office/drawing/2014/main" id="{043ED1C7-E8FB-4095-9E39-17FDDD0E02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Tornadoes</a:t>
            </a:r>
          </a:p>
        </p:txBody>
      </p:sp>
      <p:sp>
        <p:nvSpPr>
          <p:cNvPr id="126979" name="Rectangle 3">
            <a:extLst>
              <a:ext uri="{FF2B5EF4-FFF2-40B4-BE49-F238E27FC236}">
                <a16:creationId xmlns:a16="http://schemas.microsoft.com/office/drawing/2014/main" id="{34638606-AD19-4BD9-8A5B-9A5B325420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382000" cy="5486400"/>
          </a:xfrm>
        </p:spPr>
        <p:txBody>
          <a:bodyPr/>
          <a:lstStyle/>
          <a:p>
            <a:r>
              <a:rPr lang="en-US" altLang="en-US" b="1"/>
              <a:t>Tornado</a:t>
            </a:r>
            <a:r>
              <a:rPr lang="en-US" altLang="en-US"/>
              <a:t> – an area of rapidly rotating winds beneath the base of a cumulonimbus cloud</a:t>
            </a:r>
          </a:p>
          <a:p>
            <a:pPr lvl="2"/>
            <a:r>
              <a:rPr lang="en-US" altLang="en-US" sz="2600"/>
              <a:t>Tornadoes can spin both CW and CCW</a:t>
            </a:r>
          </a:p>
          <a:p>
            <a:pPr lvl="2"/>
            <a:r>
              <a:rPr lang="en-US" altLang="en-US" sz="2600"/>
              <a:t>Tornadoes usually move from southwest to northeast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>
            <a:extLst>
              <a:ext uri="{FF2B5EF4-FFF2-40B4-BE49-F238E27FC236}">
                <a16:creationId xmlns:a16="http://schemas.microsoft.com/office/drawing/2014/main" id="{108B6151-1436-4BBE-9EAD-2AE492DDB3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Tornadoes</a:t>
            </a:r>
          </a:p>
        </p:txBody>
      </p:sp>
      <p:sp>
        <p:nvSpPr>
          <p:cNvPr id="131075" name="Rectangle 3">
            <a:extLst>
              <a:ext uri="{FF2B5EF4-FFF2-40B4-BE49-F238E27FC236}">
                <a16:creationId xmlns:a16="http://schemas.microsoft.com/office/drawing/2014/main" id="{9132C0F0-00DC-4D9E-A81A-32DE88E6EE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382000" cy="5486400"/>
          </a:xfrm>
        </p:spPr>
        <p:txBody>
          <a:bodyPr/>
          <a:lstStyle/>
          <a:p>
            <a:r>
              <a:rPr lang="en-US" altLang="en-US" b="1"/>
              <a:t>Tornado</a:t>
            </a:r>
            <a:r>
              <a:rPr lang="en-US" altLang="en-US"/>
              <a:t> – an area of rapidly rotating winds beneath the base of a cumulonimbus cloud</a:t>
            </a:r>
          </a:p>
          <a:p>
            <a:pPr lvl="2"/>
            <a:r>
              <a:rPr lang="en-US" altLang="en-US" sz="2600"/>
              <a:t>Tornadoes can spin both CW and CCW</a:t>
            </a:r>
          </a:p>
          <a:p>
            <a:pPr lvl="2"/>
            <a:r>
              <a:rPr lang="en-US" altLang="en-US" sz="2600"/>
              <a:t>Tornadoes usually move from southwest to northeast</a:t>
            </a:r>
          </a:p>
          <a:p>
            <a:pPr lvl="2"/>
            <a:r>
              <a:rPr lang="en-US" altLang="en-US" sz="2600"/>
              <a:t>Tornadoes are visible if condensation is occurring or if dust/debris is picked up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>
            <a:extLst>
              <a:ext uri="{FF2B5EF4-FFF2-40B4-BE49-F238E27FC236}">
                <a16:creationId xmlns:a16="http://schemas.microsoft.com/office/drawing/2014/main" id="{3FE0EF72-9756-4F81-8B28-FDA26AEF81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Tornadoes</a:t>
            </a:r>
          </a:p>
        </p:txBody>
      </p:sp>
      <p:sp>
        <p:nvSpPr>
          <p:cNvPr id="141315" name="Rectangle 3">
            <a:extLst>
              <a:ext uri="{FF2B5EF4-FFF2-40B4-BE49-F238E27FC236}">
                <a16:creationId xmlns:a16="http://schemas.microsoft.com/office/drawing/2014/main" id="{84134E13-95BD-499D-84DF-8AF6E55F61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382000" cy="5486400"/>
          </a:xfrm>
        </p:spPr>
        <p:txBody>
          <a:bodyPr/>
          <a:lstStyle/>
          <a:p>
            <a:r>
              <a:rPr lang="en-US" altLang="en-US" b="1"/>
              <a:t>Tornado</a:t>
            </a:r>
            <a:r>
              <a:rPr lang="en-US" altLang="en-US"/>
              <a:t> – an area of rapidly rotating winds beneath the base of a cumulonimbus cloud</a:t>
            </a:r>
          </a:p>
          <a:p>
            <a:pPr lvl="2"/>
            <a:r>
              <a:rPr lang="en-US" altLang="en-US" sz="2600"/>
              <a:t>Tornadoes can spin both CW and CCW</a:t>
            </a:r>
          </a:p>
          <a:p>
            <a:pPr lvl="2"/>
            <a:r>
              <a:rPr lang="en-US" altLang="en-US" sz="2600"/>
              <a:t>Tornadoes usually move from southwest to northeast</a:t>
            </a:r>
          </a:p>
          <a:p>
            <a:pPr lvl="2"/>
            <a:r>
              <a:rPr lang="en-US" altLang="en-US" sz="2600"/>
              <a:t>Tornadoes are visible if condensation is occurring or if dust/debris is picked up</a:t>
            </a:r>
          </a:p>
          <a:p>
            <a:pPr lvl="2"/>
            <a:r>
              <a:rPr lang="en-US" altLang="en-US" sz="2600"/>
              <a:t>Tornadoes occur mostly in the late afternoon/early evening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>
            <a:extLst>
              <a:ext uri="{FF2B5EF4-FFF2-40B4-BE49-F238E27FC236}">
                <a16:creationId xmlns:a16="http://schemas.microsoft.com/office/drawing/2014/main" id="{040EAD97-2E3B-4358-87BF-C039C4D4B2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Tornado Formation</a:t>
            </a:r>
          </a:p>
        </p:txBody>
      </p:sp>
      <p:sp>
        <p:nvSpPr>
          <p:cNvPr id="116742" name="Rectangle 6">
            <a:extLst>
              <a:ext uri="{FF2B5EF4-FFF2-40B4-BE49-F238E27FC236}">
                <a16:creationId xmlns:a16="http://schemas.microsoft.com/office/drawing/2014/main" id="{DE203840-CAFE-47FD-BD70-1BADCC1421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Primary ingredient necessary for tornadoes:</a:t>
            </a:r>
          </a:p>
          <a:p>
            <a:pPr>
              <a:buFontTx/>
              <a:buNone/>
            </a:pPr>
            <a:r>
              <a:rPr lang="en-US" altLang="en-US"/>
              <a:t>                        Vertical wind shear!!</a:t>
            </a:r>
          </a:p>
        </p:txBody>
      </p:sp>
      <p:sp>
        <p:nvSpPr>
          <p:cNvPr id="116743" name="Line 7">
            <a:extLst>
              <a:ext uri="{FF2B5EF4-FFF2-40B4-BE49-F238E27FC236}">
                <a16:creationId xmlns:a16="http://schemas.microsoft.com/office/drawing/2014/main" id="{8657E42D-C0F6-41E2-B824-75BE88EDBED9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6800" y="2971800"/>
            <a:ext cx="1905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>
            <a:extLst>
              <a:ext uri="{FF2B5EF4-FFF2-40B4-BE49-F238E27FC236}">
                <a16:creationId xmlns:a16="http://schemas.microsoft.com/office/drawing/2014/main" id="{086686A0-2781-4DEA-B239-30F7962D30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Tornado Formation</a:t>
            </a:r>
          </a:p>
        </p:txBody>
      </p:sp>
      <p:sp>
        <p:nvSpPr>
          <p:cNvPr id="119811" name="Rectangle 3">
            <a:extLst>
              <a:ext uri="{FF2B5EF4-FFF2-40B4-BE49-F238E27FC236}">
                <a16:creationId xmlns:a16="http://schemas.microsoft.com/office/drawing/2014/main" id="{77924B87-59CD-4A1B-8B9C-AAEFD92F54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Primary ingredient necessary for tornadoes:</a:t>
            </a:r>
          </a:p>
          <a:p>
            <a:pPr>
              <a:buFontTx/>
              <a:buNone/>
            </a:pPr>
            <a:r>
              <a:rPr lang="en-US" altLang="en-US"/>
              <a:t>                        Vertical wind shear!!</a:t>
            </a:r>
          </a:p>
        </p:txBody>
      </p:sp>
      <p:sp>
        <p:nvSpPr>
          <p:cNvPr id="119812" name="Line 4">
            <a:extLst>
              <a:ext uri="{FF2B5EF4-FFF2-40B4-BE49-F238E27FC236}">
                <a16:creationId xmlns:a16="http://schemas.microsoft.com/office/drawing/2014/main" id="{A87E6183-09AB-4C84-BBB3-0B0D83AAAB69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6800" y="2971800"/>
            <a:ext cx="1905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19813" name="Picture 5">
            <a:extLst>
              <a:ext uri="{FF2B5EF4-FFF2-40B4-BE49-F238E27FC236}">
                <a16:creationId xmlns:a16="http://schemas.microsoft.com/office/drawing/2014/main" id="{8F6642E3-DE66-4568-BD28-965C17CCD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2800"/>
            <a:ext cx="9039225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>
            <a:extLst>
              <a:ext uri="{FF2B5EF4-FFF2-40B4-BE49-F238E27FC236}">
                <a16:creationId xmlns:a16="http://schemas.microsoft.com/office/drawing/2014/main" id="{695CE734-00C6-445A-9962-3F3232B7CD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Tornado Formation</a:t>
            </a:r>
          </a:p>
        </p:txBody>
      </p:sp>
      <p:pic>
        <p:nvPicPr>
          <p:cNvPr id="120836" name="Picture 4">
            <a:extLst>
              <a:ext uri="{FF2B5EF4-FFF2-40B4-BE49-F238E27FC236}">
                <a16:creationId xmlns:a16="http://schemas.microsoft.com/office/drawing/2014/main" id="{D074593F-97A9-487A-9AD2-B652D1F940F3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0" y="1289050"/>
            <a:ext cx="6858000" cy="5568950"/>
          </a:xfrm>
          <a:noFill/>
          <a:ln/>
        </p:spPr>
      </p:pic>
      <p:sp>
        <p:nvSpPr>
          <p:cNvPr id="120837" name="Line 5">
            <a:extLst>
              <a:ext uri="{FF2B5EF4-FFF2-40B4-BE49-F238E27FC236}">
                <a16:creationId xmlns:a16="http://schemas.microsoft.com/office/drawing/2014/main" id="{F4DB7C26-08CC-41C1-BA3F-D9DC9C44C4C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343400" y="3657600"/>
            <a:ext cx="381000" cy="1524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38" name="Text Box 6">
            <a:extLst>
              <a:ext uri="{FF2B5EF4-FFF2-40B4-BE49-F238E27FC236}">
                <a16:creationId xmlns:a16="http://schemas.microsoft.com/office/drawing/2014/main" id="{B98FDF77-5857-4FC0-9195-FE85CF23C5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4572000"/>
            <a:ext cx="1158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/>
              <a:t>Updraft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>
            <a:extLst>
              <a:ext uri="{FF2B5EF4-FFF2-40B4-BE49-F238E27FC236}">
                <a16:creationId xmlns:a16="http://schemas.microsoft.com/office/drawing/2014/main" id="{BE22506A-B0F9-4380-90F4-93C3A38CA3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Tornado Formation</a:t>
            </a:r>
          </a:p>
        </p:txBody>
      </p:sp>
      <p:sp>
        <p:nvSpPr>
          <p:cNvPr id="121859" name="Rectangle 3">
            <a:extLst>
              <a:ext uri="{FF2B5EF4-FFF2-40B4-BE49-F238E27FC236}">
                <a16:creationId xmlns:a16="http://schemas.microsoft.com/office/drawing/2014/main" id="{B55AD8AF-8CA2-43D6-A66F-A68680B628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These vertical columns of rotating air make the entire storm rotate slowly</a:t>
            </a:r>
          </a:p>
          <a:p>
            <a:endParaRPr lang="en-US" alt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649</TotalTime>
  <Words>4027</Words>
  <Application>Microsoft Office PowerPoint</Application>
  <PresentationFormat>On-screen Show (4:3)</PresentationFormat>
  <Paragraphs>579</Paragraphs>
  <Slides>169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169</vt:i4>
      </vt:variant>
    </vt:vector>
  </HeadingPairs>
  <TitlesOfParts>
    <vt:vector size="171" baseType="lpstr">
      <vt:lpstr>Arial</vt:lpstr>
      <vt:lpstr>Default Design</vt:lpstr>
      <vt:lpstr>Chapter 11 - Lightning, Thunder, and Tornadoes</vt:lpstr>
      <vt:lpstr>Lightning, Thunder, and Tornadoes</vt:lpstr>
      <vt:lpstr>Lightning</vt:lpstr>
      <vt:lpstr>Lightning</vt:lpstr>
      <vt:lpstr>Lightning</vt:lpstr>
      <vt:lpstr>Lightning</vt:lpstr>
      <vt:lpstr>Lightning</vt:lpstr>
      <vt:lpstr>Lightning</vt:lpstr>
      <vt:lpstr>Lightning</vt:lpstr>
      <vt:lpstr>Cloud-to-ground Lightning</vt:lpstr>
      <vt:lpstr>Cloud-to-ground Lightning</vt:lpstr>
      <vt:lpstr>Cloud-to-ground Lightning</vt:lpstr>
      <vt:lpstr>Cloud-to-ground Lightning</vt:lpstr>
      <vt:lpstr>Cloud-to-ground Lightning</vt:lpstr>
      <vt:lpstr>Cloud-to-ground Lightning</vt:lpstr>
      <vt:lpstr>Cloud-to-ground Lightning</vt:lpstr>
      <vt:lpstr>Cloud-to-ground Lightning</vt:lpstr>
      <vt:lpstr>Ball Lightning</vt:lpstr>
      <vt:lpstr>Ball Lightning</vt:lpstr>
      <vt:lpstr>Ball Lightning</vt:lpstr>
      <vt:lpstr>Ball Lightning</vt:lpstr>
      <vt:lpstr>Other Types of Lightning</vt:lpstr>
      <vt:lpstr>Other Types of Lightning</vt:lpstr>
      <vt:lpstr>Other Types of Lightning</vt:lpstr>
      <vt:lpstr>St. Elmo’s Fire</vt:lpstr>
      <vt:lpstr>St. Elmo’s Fire</vt:lpstr>
      <vt:lpstr>Sprites</vt:lpstr>
      <vt:lpstr>Blue Jets</vt:lpstr>
      <vt:lpstr>Lightning Safety</vt:lpstr>
      <vt:lpstr>Lightning Safety</vt:lpstr>
      <vt:lpstr>Lightning Safety</vt:lpstr>
      <vt:lpstr>Lightning Safety</vt:lpstr>
      <vt:lpstr>Lightning Safety</vt:lpstr>
      <vt:lpstr>Lightning Safety</vt:lpstr>
      <vt:lpstr>Lightning Safety</vt:lpstr>
      <vt:lpstr>Lightning Detection</vt:lpstr>
      <vt:lpstr>Lightning Detection</vt:lpstr>
      <vt:lpstr>Lightning Distribution</vt:lpstr>
      <vt:lpstr>Lightning Distribution</vt:lpstr>
      <vt:lpstr>Thunder</vt:lpstr>
      <vt:lpstr>Thunder</vt:lpstr>
      <vt:lpstr>Thunder</vt:lpstr>
      <vt:lpstr>Thunderstorms</vt:lpstr>
      <vt:lpstr>Thunderstorms</vt:lpstr>
      <vt:lpstr>Thunderstorms</vt:lpstr>
      <vt:lpstr>Thunderstorms</vt:lpstr>
      <vt:lpstr>Severe Thunderstorms</vt:lpstr>
      <vt:lpstr>Air Mass Thunderstorms</vt:lpstr>
      <vt:lpstr>Air Mass Thunderstorms</vt:lpstr>
      <vt:lpstr>Air Mass Thunderstorms</vt:lpstr>
      <vt:lpstr>Air Mass Thunderstorms</vt:lpstr>
      <vt:lpstr>Air Mass Thunderstorms</vt:lpstr>
      <vt:lpstr>The 3 Stages of Air Mass Thunderstorms</vt:lpstr>
      <vt:lpstr>Air Mass Thunderstorms</vt:lpstr>
      <vt:lpstr>Mesoscale Convective Complexes</vt:lpstr>
      <vt:lpstr>Mesoscale Convective Complexes</vt:lpstr>
      <vt:lpstr>Mesoscale Convective Complexes</vt:lpstr>
      <vt:lpstr>Mesoscale Convective Complexes</vt:lpstr>
      <vt:lpstr>Squall Line Thunderstorms</vt:lpstr>
      <vt:lpstr>Squall Line Thunderstorms</vt:lpstr>
      <vt:lpstr>Squall Line Thunderstorms</vt:lpstr>
      <vt:lpstr>Squall Line Thunderstorms</vt:lpstr>
      <vt:lpstr>Squall Line Thunderstorms</vt:lpstr>
      <vt:lpstr>Squall Line Thunderstorms</vt:lpstr>
      <vt:lpstr>Squall Line Thunderstorms</vt:lpstr>
      <vt:lpstr>A Shelf Cloud</vt:lpstr>
      <vt:lpstr>Supercell Thunderstorms</vt:lpstr>
      <vt:lpstr>Supercell Thunderstorms</vt:lpstr>
      <vt:lpstr>Supercell Thunderstorms</vt:lpstr>
      <vt:lpstr>Supercell Thunderstorms</vt:lpstr>
      <vt:lpstr>Supercell Thunderstorms</vt:lpstr>
      <vt:lpstr>Supercell Thunderstorms</vt:lpstr>
      <vt:lpstr>Supercell Thunderstorms</vt:lpstr>
      <vt:lpstr>Supercell Thunderstorms and Doppler Radar</vt:lpstr>
      <vt:lpstr>Supercell Thunderstorms and Doppler Radar</vt:lpstr>
      <vt:lpstr>Dangers of Severe Thunderstorms: Downbursts</vt:lpstr>
      <vt:lpstr>Dangers of Severe Thunderstorms: Downbursts</vt:lpstr>
      <vt:lpstr>Dangers of Severe Thunderstorms: Downbursts</vt:lpstr>
      <vt:lpstr>Dangers of Severe Thunderstorms: Downbursts</vt:lpstr>
      <vt:lpstr>Dangers of Severe Thunderstorms: Downbursts</vt:lpstr>
      <vt:lpstr>Dangers of Severe Thunderstorms: Downbursts</vt:lpstr>
      <vt:lpstr>Derechos</vt:lpstr>
      <vt:lpstr>Derechos</vt:lpstr>
      <vt:lpstr>Microbursts:  A Problem for Airplanes</vt:lpstr>
      <vt:lpstr>Tornadoes</vt:lpstr>
      <vt:lpstr>Tornadoes</vt:lpstr>
      <vt:lpstr>Tornadoes</vt:lpstr>
      <vt:lpstr>Tornadoes</vt:lpstr>
      <vt:lpstr>Tornadoes</vt:lpstr>
      <vt:lpstr>Tornadoes</vt:lpstr>
      <vt:lpstr>Tornadoes</vt:lpstr>
      <vt:lpstr>Tornadoes</vt:lpstr>
      <vt:lpstr>Tornadoes</vt:lpstr>
      <vt:lpstr>Tornadoes</vt:lpstr>
      <vt:lpstr>Tornadoes</vt:lpstr>
      <vt:lpstr>Tornado Formation</vt:lpstr>
      <vt:lpstr>Tornado Formation</vt:lpstr>
      <vt:lpstr>Tornado Formation</vt:lpstr>
      <vt:lpstr>Tornado Formation</vt:lpstr>
      <vt:lpstr>Tornado Formation</vt:lpstr>
      <vt:lpstr>Tornado Formation</vt:lpstr>
      <vt:lpstr>Tornado Formation</vt:lpstr>
      <vt:lpstr>Tornado Formation</vt:lpstr>
      <vt:lpstr>Wall Clouds</vt:lpstr>
      <vt:lpstr>Tornado Formation</vt:lpstr>
      <vt:lpstr>Tornado Formation</vt:lpstr>
      <vt:lpstr>Tornado Formation</vt:lpstr>
      <vt:lpstr>A Tornadic Supercell</vt:lpstr>
      <vt:lpstr>Suction Vortices</vt:lpstr>
      <vt:lpstr>Suction Vortices</vt:lpstr>
      <vt:lpstr>Suction Vortices</vt:lpstr>
      <vt:lpstr>Global Distribution of Tornadoes</vt:lpstr>
      <vt:lpstr>U.S. Distribution of Tornadoes</vt:lpstr>
      <vt:lpstr>Tornado Alley</vt:lpstr>
      <vt:lpstr>U.S. Distribution of Tornadoes</vt:lpstr>
      <vt:lpstr>U.S. Distribution of Tornadoes</vt:lpstr>
      <vt:lpstr>U.S. Distribution of Tornadoes</vt:lpstr>
      <vt:lpstr>U.S. Distribution of Tornadoes</vt:lpstr>
      <vt:lpstr>Tornado Damage</vt:lpstr>
      <vt:lpstr>Tornado Damage</vt:lpstr>
      <vt:lpstr>Tornado Classification</vt:lpstr>
      <vt:lpstr>Tornado Classification</vt:lpstr>
      <vt:lpstr>The Enhanced Fujita Scale</vt:lpstr>
      <vt:lpstr>The Enhanced Fujita Scale</vt:lpstr>
      <vt:lpstr>The Enhanced Fujita Scale</vt:lpstr>
      <vt:lpstr>The Enhanced Fujita Scale</vt:lpstr>
      <vt:lpstr>The Enhanced Fujita Scale</vt:lpstr>
      <vt:lpstr>Tornado Deaths</vt:lpstr>
      <vt:lpstr>Tornado Deaths</vt:lpstr>
      <vt:lpstr>Tornado Deaths</vt:lpstr>
      <vt:lpstr>Tornado Deaths</vt:lpstr>
      <vt:lpstr>Tornado Deaths</vt:lpstr>
      <vt:lpstr>Tornado Deaths</vt:lpstr>
      <vt:lpstr>Tornado Deaths</vt:lpstr>
      <vt:lpstr>Tornado Safety</vt:lpstr>
      <vt:lpstr>Tornado Safety</vt:lpstr>
      <vt:lpstr>Tornado Safety</vt:lpstr>
      <vt:lpstr>Watches and Warnings</vt:lpstr>
      <vt:lpstr>Watches and Warnings</vt:lpstr>
      <vt:lpstr>Watches and Warnings</vt:lpstr>
      <vt:lpstr>Watches and Warnings</vt:lpstr>
      <vt:lpstr>Watches and Warnings</vt:lpstr>
      <vt:lpstr>Watches and Warnings</vt:lpstr>
      <vt:lpstr>Watches and Warnings</vt:lpstr>
      <vt:lpstr>Watches and Warnings</vt:lpstr>
      <vt:lpstr>Watches and Warnings</vt:lpstr>
      <vt:lpstr>SPC Convective Outlooks</vt:lpstr>
      <vt:lpstr>Tornado Outbreaks</vt:lpstr>
      <vt:lpstr>Tornado Outbreaks</vt:lpstr>
      <vt:lpstr>Tornado Outbreaks</vt:lpstr>
      <vt:lpstr>Tornado Outbreaks</vt:lpstr>
      <vt:lpstr>Tornado Outbreaks</vt:lpstr>
      <vt:lpstr>Tornado Outbreaks</vt:lpstr>
      <vt:lpstr>Tornado Outbreaks</vt:lpstr>
      <vt:lpstr>The Tri-state Tornado</vt:lpstr>
      <vt:lpstr>Tornado Outbreaks</vt:lpstr>
      <vt:lpstr>Tornado Outbreaks</vt:lpstr>
      <vt:lpstr>Tornado Outbreaks</vt:lpstr>
      <vt:lpstr>Tornado Outbreaks</vt:lpstr>
      <vt:lpstr>The Super Outbreak</vt:lpstr>
      <vt:lpstr>The Super Outbreak</vt:lpstr>
      <vt:lpstr>Tornado Outbreaks</vt:lpstr>
      <vt:lpstr>The May 1999 Tornado Outbreak</vt:lpstr>
      <vt:lpstr>Waterspouts</vt:lpstr>
      <vt:lpstr>Waterspouts</vt:lpstr>
      <vt:lpstr>Tornado Research</vt:lpstr>
      <vt:lpstr>Tornado Research</vt:lpstr>
      <vt:lpstr>Tornado Research</vt:lpstr>
      <vt:lpstr>Tornado Research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11 - Lightning, Thunder, and Tornadoes</dc:title>
  <dc:creator>bancell</dc:creator>
  <cp:lastModifiedBy>Ancell, Brian</cp:lastModifiedBy>
  <cp:revision>52</cp:revision>
  <dcterms:created xsi:type="dcterms:W3CDTF">2010-04-06T18:58:54Z</dcterms:created>
  <dcterms:modified xsi:type="dcterms:W3CDTF">2022-10-04T20:06:53Z</dcterms:modified>
</cp:coreProperties>
</file>