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314" r:id="rId19"/>
    <p:sldId id="276" r:id="rId20"/>
    <p:sldId id="277" r:id="rId21"/>
    <p:sldId id="278" r:id="rId22"/>
    <p:sldId id="287" r:id="rId23"/>
    <p:sldId id="279" r:id="rId24"/>
    <p:sldId id="280" r:id="rId25"/>
    <p:sldId id="281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9" r:id="rId39"/>
    <p:sldId id="298" r:id="rId40"/>
    <p:sldId id="301" r:id="rId41"/>
    <p:sldId id="300" r:id="rId42"/>
    <p:sldId id="302" r:id="rId43"/>
    <p:sldId id="304" r:id="rId44"/>
    <p:sldId id="315" r:id="rId45"/>
    <p:sldId id="316" r:id="rId46"/>
    <p:sldId id="317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8" r:id="rId57"/>
    <p:sldId id="319" r:id="rId58"/>
    <p:sldId id="32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EFBE-E642-4F91-BC0E-CC6ABD509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C401-31CE-4FF2-897C-3A2B7382D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00412-0912-4BD6-B1A4-EDB4B25E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2184-1F99-437E-9767-8570DD12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0482-1E4F-4E91-8C4B-A7106DAA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B238D-0CD1-43FD-8B50-F57011BB1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2EED-C437-46D2-9CA6-011F59FF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40428-A4E1-4E2C-83A9-6C466770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6AFB5-2A11-492D-A3E8-8000479E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A53CC-6D19-42BD-BC68-A69539F0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1E8E6-954D-44F9-AFEC-395C8312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E21B9-171C-4F05-A93C-B36092FC3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46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46FF2-4D8A-49B3-AD0B-F7E6373A0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B8417-6173-4A2F-8941-3F7CA47DC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D0B3-2C08-48A0-B12B-F8AD9187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E3C6-A909-4EFB-B669-5E8AB346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EA59-FA96-44EB-8022-0E2D5E08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0E9D8-A723-46F0-BB1D-2BFAFA463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5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33A-F6AE-41DA-A69F-CB668B97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6244E-CD7C-4F38-A997-542E913C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01B1-2271-43D1-94DF-C6D004DF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18F7-BBCD-4AC2-BCEA-FC1CC2E1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229B-0920-4CE3-B822-CB170E1E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30E8A-BA11-4D63-8B31-6ED9A7A98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7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3B99-8DC1-4F68-875C-BEA75A02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5A1BB-0805-44DF-9D68-93027FB4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895DC-DB85-4F38-A1FB-BEA3B08E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4580-B48A-469F-A5E0-81F0ECFE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ACA2-A50C-4530-BBB3-24C7AA12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61EDB-59A0-422A-B66C-9F3184922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5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AAB2-C251-4C3F-B18B-8FE0AD93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C7CE-37EB-478A-A399-D53E5DE7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7BEBC-7435-4E59-BE8F-E78F0676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41EFA-8794-45EE-BC94-B58678C8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723B-273F-4728-8815-22FFB3A7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17B7-F74D-4D49-BAE7-1063FEC9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5C3D-A06E-4C46-87F3-C556F4F31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3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66E4-C013-48AD-9CAB-596E8060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A9BA3-0E89-4168-90CD-82310700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E5342-77BB-4CF6-BD57-75E3F811C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35670-4033-438D-A380-E26DBD5C2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A686B-0B03-40BB-A637-080FA9E47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104EA-F822-487D-B2E5-A616565A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C3996-7246-49FD-B33C-80BFDE62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F9FFA-7F3D-4DBB-8432-CD90F5AD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A81C-412E-473F-A8D7-32CF7B002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811C-C613-45B2-9BB4-9B866487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46AB2-32EF-4491-98E7-0A431FC2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73D9F-FC3E-4C3D-B99E-8FD706C6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A558B-DEE4-4888-917D-38D1B201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A0876-24FA-4D36-8CB9-81D76103D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0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12AC7-16E8-43EE-9EB3-41B8FBA2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697CB-3769-4637-AC97-4EF8CEFB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C2C28-E217-400C-B87E-A2AF863D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0EC6-FBCF-4F84-BC40-44ECC3CA7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7F1A-3430-460E-B179-0E661332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FA0F-A0F4-46F0-9146-6EA6C5B5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04087-1441-4934-B854-9CC5BF755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7D9DE-44D8-44D4-9EE8-FACFC801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61B10-C308-4D1D-9A3D-36C54440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071A5-DAFB-44F0-A226-2D6A9B78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B907-C656-467C-9754-3C7E70D7C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B84F-7B85-4CA9-B27B-6EEADD1A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F7A66-2988-428D-BDC0-7DE94AE04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7F04D-4820-419A-8025-97BE3D308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09D92-FC38-496F-A623-E49921E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FD0D8-DECA-405C-9FD2-DDBAC965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7DA9-A457-4291-A537-3B5E6341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0307-972E-473B-913B-39BE5783F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A3C72C-AE9D-438B-9AA8-49B8B028F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31E139-26A1-4266-8143-8DCC3249C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486F4F-C3BA-47A8-8BB2-E2A5674884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B27334-210C-44B7-8CA6-9D39D5F6AA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576CE6-7989-45BD-B91F-69FAE189A0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7FBD8-AB46-478F-8921-CC182F0E0E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A73D57-9AA3-4783-9A77-8E1A54AE9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Chapter 10 – Midlatitude Cyclones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5D9F934-8849-49A0-8220-8B1CED69C49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4227513" cy="5105400"/>
          </a:xfrm>
          <a:noFill/>
          <a:ln/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E70FC308-6BF5-4B22-898B-B0D233D2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275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1F3A9CB-DC3C-4E52-8C3F-DD38F58BD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2EB3C270-4A9E-4F0B-A4A2-81C84155798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3" y="1570038"/>
            <a:ext cx="5337175" cy="45259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4E6443D-EE22-4762-ACCB-374D843C6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D85A480-B26B-4AC3-9A0E-1FFD3326A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Mature cyclone</a:t>
            </a:r>
            <a:r>
              <a:rPr lang="en-US" altLang="en-US"/>
              <a:t> – cyclone with active cold and warm fronts prior to occlusion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7D89EC0-A609-4106-AAB9-EBF7E2E51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B3A8C3A-0B6D-4777-9C3D-953A9F76B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Mature cyclone</a:t>
            </a:r>
            <a:r>
              <a:rPr lang="en-US" altLang="en-US"/>
              <a:t> – cyclone with active cold and warm fronts prior to occlusion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F642400-1FAF-43DC-882F-B2E89D59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830608F-CA7C-4F09-9237-EEC65F369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1B91FB-BF20-474B-8B01-3ECEEB721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Occlusion</a:t>
            </a:r>
            <a:r>
              <a:rPr lang="en-US" altLang="en-US"/>
              <a:t> – the end of the cyclone life cycle, associated with formation of occluded front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A20ABE-D52F-47F0-AE28-913BE352B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34FA121-56ED-40C3-9B5B-4B8B39B84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Occlusion</a:t>
            </a:r>
            <a:r>
              <a:rPr lang="en-US" altLang="en-US"/>
              <a:t> – the end of the cyclone life cycle, associated with formation of occluded front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0CE3E6AA-84D9-4528-9BDA-F22E0D78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0" b="14375"/>
          <a:stretch>
            <a:fillRect/>
          </a:stretch>
        </p:blipFill>
        <p:spPr bwMode="auto">
          <a:xfrm>
            <a:off x="1676400" y="3048000"/>
            <a:ext cx="6172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2DA585-1F80-4C9B-8B38-27F6D2F09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0DBF574-1AD1-4184-8C20-07A2ED135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There are roughly 600 cyclones per year in the northern hemisphere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C9E882-D968-47D0-ABA0-72B076668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00DABF-74BC-4AB5-912D-169C6428A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There are roughly 600 cyclones per year in the northern hemisphere</a:t>
            </a:r>
          </a:p>
          <a:p>
            <a:r>
              <a:rPr lang="en-US" altLang="en-US" sz="2800"/>
              <a:t>Cyclones generally travel from 0-100 mph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F1A59D9-ED1A-4220-804A-785D69B6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09949CB-19B5-4529-8DCB-E4D4463AE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There are roughly 600 cyclones per year in the northern hemisphere</a:t>
            </a:r>
          </a:p>
          <a:p>
            <a:r>
              <a:rPr lang="en-US" altLang="en-US" sz="2800"/>
              <a:t>Cyclones generally travel from 0-100 mph</a:t>
            </a:r>
          </a:p>
          <a:p>
            <a:r>
              <a:rPr lang="en-US" altLang="en-US" sz="2800"/>
              <a:t>There are various regions that are favored for cyclogenesis:</a:t>
            </a:r>
          </a:p>
          <a:p>
            <a:pPr>
              <a:buFontTx/>
              <a:buNone/>
            </a:pPr>
            <a:r>
              <a:rPr lang="en-US" altLang="en-US" sz="2800"/>
              <a:t>		1)  Lee of the Colorado Rockies</a:t>
            </a:r>
          </a:p>
          <a:p>
            <a:pPr>
              <a:buFontTx/>
              <a:buNone/>
            </a:pPr>
            <a:r>
              <a:rPr lang="en-US" altLang="en-US" sz="2800"/>
              <a:t>		2)  Gulf of Mexico U.S. coastline</a:t>
            </a:r>
          </a:p>
          <a:p>
            <a:pPr>
              <a:buFontTx/>
              <a:buNone/>
            </a:pPr>
            <a:r>
              <a:rPr lang="en-US" altLang="en-US" sz="2800"/>
              <a:t>		3)  East coast</a:t>
            </a:r>
          </a:p>
          <a:p>
            <a:pPr>
              <a:buFontTx/>
              <a:buNone/>
            </a:pPr>
            <a:r>
              <a:rPr lang="en-US" altLang="en-US" sz="2800"/>
              <a:t>		4)  Gulf of Alaska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CE08508-817A-43C4-BB87-2A39425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Typical Cyclone Tracks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57F4D033-DA12-4913-9D7D-837E32D8FAD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696200" cy="5357813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79120A-1945-4D1F-B367-1D69A71C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03B5D73-6CAF-43FD-B8E6-A400268B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81800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0702FB-58CE-4E07-9819-C7B965E63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Origin of the Theory of Midlatitude Cyclones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145CBB2-ABE8-4221-B97B-6B22EDA1D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The polar front theory (Norwegian cyclone model)</a:t>
            </a:r>
            <a:r>
              <a:rPr lang="en-US" altLang="en-US"/>
              <a:t> – description of the formation, life, and dissipation of a midlatitude cyclone (center of low pressure) that forms along a front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3B29B1-94DC-46C7-B95A-5479FE00D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6EAE352B-3CBE-4118-9C79-418CED8A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056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B3280BD-A0AA-4C90-A808-12FBD90BC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6A269C2-3729-43E9-B7BA-CD2D0935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26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8D81266-1C52-4445-91F6-32BFBDC73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03F599D1-B048-4FDD-9950-35796A7B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08F601E-BEB7-4994-B912-AB9244D90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48898932-8350-4ACA-B321-C27336BE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672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5E733F-D63F-4DE4-BD8C-E837145C6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C432F2A5-286B-4CA6-9399-B59B02549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248400" cy="5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8347884-702F-49D1-85BB-E303ACA76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Images of Cyclones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55EC89E8-318B-456F-97BB-E140BDD1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09038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4A8D1E-F867-4B86-8E20-29EA4746A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How do Cyclones Form???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04EE6A5-0B52-4AF1-860D-77A583FC2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Up to this point, we have only described midlatitude cyclones with no idea why they exist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BC1DA1A-D259-4DCE-8023-9D7BAC51E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How do Cyclones Form???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9D5B946-A115-4D2F-ABFD-97317E0ED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Up to this point, we have only described midlatitude cyclones with no idea why they exist</a:t>
            </a:r>
          </a:p>
          <a:p>
            <a:endParaRPr lang="en-US" altLang="en-US"/>
          </a:p>
          <a:p>
            <a:r>
              <a:rPr lang="en-US" altLang="en-US"/>
              <a:t>Midlatitude cyclones owe their life to the jet stream!!!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2875B3F-3AE4-4CCC-A5C0-E07B5986A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Jet Stream: Divergence and Convergence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27F3493-7533-47A0-A577-DFB316853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Convergence and divergence is caused by the jet stream in 2 ways: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6AD37CB-52BC-4269-8563-F31FF5FF8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Jet Stream: Divergence and Convergence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FB4ACB6-0A2D-462C-A706-06EA3DDC5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Convergence and divergence is caused by the jet stream in 2 ways: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1)  </a:t>
            </a:r>
            <a:r>
              <a:rPr lang="en-US" altLang="en-US" b="1"/>
              <a:t>Vorticity</a:t>
            </a:r>
            <a:r>
              <a:rPr lang="en-US" altLang="en-US"/>
              <a:t> – the “spin” of the atmosphere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D0E4763-386A-44B3-B63A-EF559A76C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Origin of the Theory of Midlatitude Cyclones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66D55B3-CD3B-409B-8320-08B4FF0D0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The polar front theory (Norwegian cyclone model)</a:t>
            </a:r>
            <a:r>
              <a:rPr lang="en-US" altLang="en-US"/>
              <a:t> – description of the formation, life, and dissipation of a midlatitude cyclone (center of low pressure) that forms along a front</a:t>
            </a:r>
          </a:p>
          <a:p>
            <a:endParaRPr lang="en-US" altLang="en-US"/>
          </a:p>
          <a:p>
            <a:r>
              <a:rPr lang="en-US" altLang="en-US"/>
              <a:t>Cyclones are important!  They travel far (thousands of miles), they travel big (hundreds of miles wide), they travel tough (precipitation, winds, severe weather)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94A3B29-A221-45BB-BEFD-3334811DD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Jet Stream: Divergence and Convergence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82B2D8-0386-45E7-BD78-EDCE7C12F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Convergence and divergence is caused by the jet stream in 2 ways: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1)  </a:t>
            </a:r>
            <a:r>
              <a:rPr lang="en-US" altLang="en-US" b="1"/>
              <a:t>Vorticity</a:t>
            </a:r>
            <a:r>
              <a:rPr lang="en-US" altLang="en-US"/>
              <a:t> – the “spin” of the atmosphere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2)  </a:t>
            </a:r>
            <a:r>
              <a:rPr lang="en-US" altLang="en-US" b="1"/>
              <a:t>Jet streaks</a:t>
            </a:r>
            <a:r>
              <a:rPr lang="en-US" altLang="en-US"/>
              <a:t> – localized regions of  </a:t>
            </a:r>
          </a:p>
          <a:p>
            <a:pPr>
              <a:buFontTx/>
              <a:buNone/>
            </a:pPr>
            <a:r>
              <a:rPr lang="en-US" altLang="en-US"/>
              <a:t>        maximum wind speeds along the jet  </a:t>
            </a:r>
          </a:p>
          <a:p>
            <a:pPr>
              <a:buFontTx/>
              <a:buNone/>
            </a:pPr>
            <a:r>
              <a:rPr lang="en-US" altLang="en-US"/>
              <a:t>        stream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38D191-ED6B-487C-8A2C-1718EB98B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Vorticity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0166759-1379-4BAA-9A66-FBA2B90F2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Regions downwind of positive (CCW) vorticity experience divergence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3602222-BC3A-4C8C-8A8F-942D1D54F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Vorticity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E7250B2-8ADE-4894-9A4C-9F86EB5C7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Regions downwind of positive (CCW) vorticity experience divergence</a:t>
            </a:r>
          </a:p>
          <a:p>
            <a:r>
              <a:rPr lang="en-US" altLang="en-US"/>
              <a:t>Regions downwind of negative (CW) vorticity experience convergence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01DFB8B-6BF3-4832-A176-C9A988645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Vorticity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F40D5D2-541F-4948-8051-7A0AC21F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Regions downwind of positive (CCW) vorticity experience divergence</a:t>
            </a:r>
          </a:p>
          <a:p>
            <a:r>
              <a:rPr lang="en-US" altLang="en-US"/>
              <a:t>Regions downwind of negative (CW) vorticity experience convergence</a:t>
            </a:r>
          </a:p>
          <a:p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412BC269-2CA6-43B3-8F09-B483AB09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4"/>
          <a:stretch>
            <a:fillRect/>
          </a:stretch>
        </p:blipFill>
        <p:spPr bwMode="auto">
          <a:xfrm>
            <a:off x="1905000" y="4054475"/>
            <a:ext cx="52578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7FEF34D9-1403-4C8B-BCB8-2B84052C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0" t="26401" r="19296" b="44400"/>
          <a:stretch>
            <a:fillRect/>
          </a:stretch>
        </p:blipFill>
        <p:spPr bwMode="auto">
          <a:xfrm>
            <a:off x="3657600" y="3886200"/>
            <a:ext cx="1981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7862E5-2F3C-43BC-BF84-3C28CDE3F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Vorticity</a:t>
            </a:r>
          </a:p>
        </p:txBody>
      </p:sp>
      <p:pic>
        <p:nvPicPr>
          <p:cNvPr id="39941" name="Picture 3" descr="Aguado_Figure_10_1_2u">
            <a:extLst>
              <a:ext uri="{FF2B5EF4-FFF2-40B4-BE49-F238E27FC236}">
                <a16:creationId xmlns:a16="http://schemas.microsoft.com/office/drawing/2014/main" id="{3D89AB59-1576-43FC-8285-EC712336F3D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92238"/>
            <a:ext cx="7467600" cy="546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5C1575A0-D1D7-4DBE-9351-DDB558FD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814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Convergence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BFFA2FBD-B395-4C3C-AA72-A325A571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Divergence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4B17BC1A-D575-48FA-808C-C471C007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Convergence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1214F7D1-95F0-4FB6-8455-00E0985E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733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Divergence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A1E50B2-7DB9-4875-A3F4-2A3CC377C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Jet Streaks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B66DA27-E742-474F-A586-F38AAAA21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Jet streaks cause convergence and divergence due to:</a:t>
            </a:r>
          </a:p>
          <a:p>
            <a:pPr>
              <a:buFontTx/>
              <a:buNone/>
            </a:pPr>
            <a:r>
              <a:rPr lang="en-US" altLang="en-US"/>
              <a:t>		1)  Confluence/diffluence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1738734-01E1-4229-8C51-CF8A53877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Jet Streaks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78FBA38-14CF-425E-B84D-A79B7B202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Jet streaks cause convergence and divergence due to:</a:t>
            </a:r>
          </a:p>
          <a:p>
            <a:pPr>
              <a:buFontTx/>
              <a:buNone/>
            </a:pPr>
            <a:r>
              <a:rPr lang="en-US" altLang="en-US"/>
              <a:t>		1)  Confluence/diffluence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F2EFB3AF-B778-4E44-95C0-E176565D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7912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CA54058-EA3D-4BF1-B141-952865266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Jet Stream: Divergence and Convergence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61F8C9C-247E-43FF-81E1-D36667FBE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Strongest divergence and convergence occurs when both vorticity and jet streak effects occur simultaneously: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14817968-F6B6-4F03-A607-F340AAE8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5245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46694AC-FFAA-4EDB-8DF7-8408B2D4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Jet Stream: Divergence and Convergence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A4C6EB9-FE56-4444-A7E9-ECB3027EE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Strongest divergence and convergence occurs when both vorticity and jet streak effects occur simultaneously: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7373E86A-7060-423F-B4C1-D24478B7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5245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44E29949-162C-46BD-90BD-843362DC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148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Strong Divergence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F3C189A7-4ECF-4596-A15B-08B6650DC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Strong Convergence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36941C4-421D-4955-B04D-B940B18A9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Convergence/Divergence and Vertical Motion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9127382-6AB7-4FBA-B620-505A57B38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the upper atmosphere:</a:t>
            </a:r>
          </a:p>
          <a:p>
            <a:pPr lvl="2"/>
            <a:r>
              <a:rPr lang="en-US" altLang="en-US" sz="3200"/>
              <a:t>Convergence -&gt; sinking motion</a:t>
            </a:r>
          </a:p>
          <a:p>
            <a:pPr lvl="2"/>
            <a:r>
              <a:rPr lang="en-US" altLang="en-US" sz="3200"/>
              <a:t>Divergence -&gt; rising motion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41EA160-E682-4BE1-9BDF-A758714F7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FB117DC-006A-43DA-8E5A-A3B468002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Cyclogenesis</a:t>
            </a:r>
            <a:r>
              <a:rPr lang="en-US" altLang="en-US"/>
              <a:t> – the formation of a midlatitude cyclone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4691E0B-9548-4E6A-8CDE-814B9AF23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Convergence/Divergence and Vertical Motion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94A7140-57B4-493C-AF4E-69B34C32E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the upper atmosphere:</a:t>
            </a:r>
          </a:p>
          <a:p>
            <a:pPr lvl="2"/>
            <a:r>
              <a:rPr lang="en-US" altLang="en-US" sz="3200"/>
              <a:t>Convergence -&gt; sinking motion</a:t>
            </a:r>
          </a:p>
          <a:p>
            <a:pPr lvl="2"/>
            <a:r>
              <a:rPr lang="en-US" altLang="en-US" sz="3200"/>
              <a:t>Divergence -&gt; rising motion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7034A30-1168-49C9-B006-29B1DDCC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5245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8D5684C7-264F-4E35-B7FF-84A2D5A6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672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Strong Divergence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9AA1E439-4455-4374-8019-A84F282C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Strong Convergence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BA261F0-56F9-46F2-8331-F79EC283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Convergence/Divergence and Vertical Motion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93E1EB8-938E-49B6-94C7-14F71E5D0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the upper atmosphere:</a:t>
            </a:r>
          </a:p>
          <a:p>
            <a:pPr lvl="2"/>
            <a:r>
              <a:rPr lang="en-US" altLang="en-US" sz="3200"/>
              <a:t>Convergence -&gt; sinking motion</a:t>
            </a:r>
          </a:p>
          <a:p>
            <a:pPr lvl="2"/>
            <a:r>
              <a:rPr lang="en-US" altLang="en-US" sz="3200"/>
              <a:t>Divergence -&gt; rising motion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A5DE03CC-CCD1-4D65-90A9-7C6BC285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5245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F9BF6815-D75A-45B9-86DD-0901E92E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672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Rising Motion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0F2DF230-716D-4B42-9A36-197C31D7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260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Sinking Motion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CF870C2-6D45-4E54-BEF1-6D1FFF1B1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Connection between the Jet Stream and the Surface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8F1987A7-F9BF-4D81-B5C3-58A8F9B32F2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82775"/>
            <a:ext cx="8229600" cy="4060825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7F97EF3-E48A-4ED2-85F8-0F3C3D806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Connection between the Jet Stream and the Surface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0A4F21B6-9A9E-4C99-853C-55D85479C49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82775"/>
            <a:ext cx="8229600" cy="4060825"/>
          </a:xfrm>
          <a:noFill/>
          <a:ln/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70D220D5-7EDD-4471-803B-4B795920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172200"/>
            <a:ext cx="649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Positive feedback causes growth of cyclones…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90B885F3-A761-409F-8085-563E6D8D1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246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342A6B9-9935-4CCD-93DF-228A9619F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 Motion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3D3504D-970C-4E58-A1CB-C0F1F304D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cyclones are linked with jet stream troughs, they move with jet stream troughs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687BAF8-47BB-45E9-857E-39373F54A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 Motion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E283DB0-970B-409D-88F7-B4D56AA7A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cyclones are linked with jet stream troughs, they move with jet stream troughs</a:t>
            </a:r>
          </a:p>
          <a:p>
            <a:endParaRPr lang="en-US" altLang="en-US"/>
          </a:p>
          <a:p>
            <a:r>
              <a:rPr lang="en-US" altLang="en-US"/>
              <a:t>Jet stream troughs are waves in the jet stream, and thus troughs move along the jet stream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BDF5762-86DD-4B79-BD8B-2DC51FD31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 Motion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F9A0440-217B-4CA5-817B-2558959FB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cyclones are linked with jet stream troughs, they move with jet stream troughs</a:t>
            </a:r>
          </a:p>
          <a:p>
            <a:endParaRPr lang="en-US" altLang="en-US"/>
          </a:p>
          <a:p>
            <a:r>
              <a:rPr lang="en-US" altLang="en-US"/>
              <a:t>Jet stream troughs are waves in the jet stream, and thus troughs move along the jet stream</a:t>
            </a:r>
          </a:p>
          <a:p>
            <a:endParaRPr lang="en-US" altLang="en-US"/>
          </a:p>
          <a:p>
            <a:r>
              <a:rPr lang="en-US" altLang="en-US"/>
              <a:t>The jet stream thus outlines the </a:t>
            </a:r>
            <a:r>
              <a:rPr lang="en-US" altLang="en-US" b="1"/>
              <a:t>storm track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FB7BB1D-5353-4382-AE8A-B3EE8EEF9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8F8E6348-1512-4EA7-9DB5-6A4057E9DAE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925" y="1600200"/>
            <a:ext cx="6280150" cy="4525963"/>
          </a:xfrm>
          <a:noFill/>
          <a:ln/>
        </p:spPr>
      </p:pic>
      <p:sp>
        <p:nvSpPr>
          <p:cNvPr id="52231" name="Text Box 7">
            <a:extLst>
              <a:ext uri="{FF2B5EF4-FFF2-40B4-BE49-F238E27FC236}">
                <a16:creationId xmlns:a16="http://schemas.microsoft.com/office/drawing/2014/main" id="{2F2E08E7-F754-4CCD-B8EF-D2DF9FD4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Surface Weather – Day 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CE103D2-D768-4FDF-9F80-382E93A2F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661B651E-C66D-4030-AFF6-62B69BBFC44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1600200"/>
            <a:ext cx="6318250" cy="4525963"/>
          </a:xfrm>
          <a:noFill/>
          <a:ln/>
        </p:spPr>
      </p:pic>
      <p:sp>
        <p:nvSpPr>
          <p:cNvPr id="55302" name="Text Box 6">
            <a:extLst>
              <a:ext uri="{FF2B5EF4-FFF2-40B4-BE49-F238E27FC236}">
                <a16:creationId xmlns:a16="http://schemas.microsoft.com/office/drawing/2014/main" id="{4BFE8700-CB83-47BD-B42C-A79DC8C1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Surface Weather – Day 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433E847-5FB5-4A83-818F-8F91969FC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F8FA5575-2DAF-4604-8E85-B2F94A16E88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600200"/>
            <a:ext cx="6286500" cy="4525963"/>
          </a:xfrm>
          <a:noFill/>
          <a:ln/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D17209A6-3136-4989-A4AF-8C0310F0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Surface Weather – Day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AF13A3-ED57-46C7-B5A8-87E63FD00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89FB43-3395-47F1-B5FE-CBD39EF6A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Cyclogenesis</a:t>
            </a:r>
            <a:r>
              <a:rPr lang="en-US" altLang="en-US"/>
              <a:t> – the formation of a midlatitude cyclone</a:t>
            </a:r>
          </a:p>
          <a:p>
            <a:endParaRPr lang="en-US" altLang="en-US"/>
          </a:p>
          <a:p>
            <a:r>
              <a:rPr lang="en-US" altLang="en-US"/>
              <a:t>Cyclones often form at fronts (just like the Norwegian cyclone model states)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E2D4CD6-957B-4F5B-9BF7-E2DF32AB5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F7A06A57-7DB4-4CE1-84EA-0AF221D184B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3" y="1600200"/>
            <a:ext cx="6173787" cy="4525963"/>
          </a:xfrm>
          <a:noFill/>
          <a:ln/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E07FDD5D-8EA0-4BEB-8A32-492D0812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500-mb flow/fronts – Day 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1CAEFFC-38DA-4BFC-BA5E-EE979D558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C7CA182B-C4DF-464B-8055-49F8B4991A3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725" y="1600200"/>
            <a:ext cx="6178550" cy="4525963"/>
          </a:xfrm>
          <a:noFill/>
          <a:ln/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596D8FF8-5175-410E-B993-C698A5C2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500-mb flow/fronts – Day 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44C5EB8-17F3-447A-974B-04D0C8750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A8B47CD1-1B9F-451F-BBBA-8FB6B428D14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3" y="1600200"/>
            <a:ext cx="6173787" cy="4525963"/>
          </a:xfrm>
          <a:noFill/>
          <a:ln/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920B3EBD-5C13-4FF9-8DEE-F42140E3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500-mb flow/fronts – Day 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C7B0F95-8B72-4E0E-88C4-3EAD7E5CF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864B036B-D1A7-4F1F-9669-F7BDD0570C0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675" y="1600200"/>
            <a:ext cx="4945063" cy="4525963"/>
          </a:xfrm>
          <a:noFill/>
          <a:ln/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85368DC4-C9E3-40B6-B9A1-D3B4BB6E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IR satellite – Day 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811B01E-BB53-464C-AF0B-2331C2A91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72144AEB-AD9D-4C02-8646-AD5079299EB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088" y="1600200"/>
            <a:ext cx="4948237" cy="4525963"/>
          </a:xfrm>
          <a:noFill/>
          <a:ln/>
        </p:spPr>
      </p:pic>
      <p:sp>
        <p:nvSpPr>
          <p:cNvPr id="61446" name="Text Box 6">
            <a:extLst>
              <a:ext uri="{FF2B5EF4-FFF2-40B4-BE49-F238E27FC236}">
                <a16:creationId xmlns:a16="http://schemas.microsoft.com/office/drawing/2014/main" id="{8A8F562A-EBE3-4D19-8B9D-5B9C7F52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IR satellite – Day 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2FDF3E6-6193-4AE1-B814-20BC84928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Cyclones: An Example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A21513D-107D-48E2-8FDC-E087361C34E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1600200"/>
            <a:ext cx="4838700" cy="4525963"/>
          </a:xfrm>
          <a:noFill/>
          <a:ln/>
        </p:spPr>
      </p:pic>
      <p:sp>
        <p:nvSpPr>
          <p:cNvPr id="62470" name="Text Box 6">
            <a:extLst>
              <a:ext uri="{FF2B5EF4-FFF2-40B4-BE49-F238E27FC236}">
                <a16:creationId xmlns:a16="http://schemas.microsoft.com/office/drawing/2014/main" id="{75FBB28B-6340-4AFE-A8C8-E5CA19A6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IR satellite – Day 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160F7D4-2BB3-41C8-8AF0-2AB01935B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 and Climate Change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2D39F4F-8F64-4DEA-95D8-7537E809A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Climate change will likely be involved with changing temperature distributions globally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BA453AC-85C6-4B34-BA57-38159D8F0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 and Climate Change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47E4676-2D2E-4728-B671-F1F471A3B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Climate change will likely be involved with changing temperature distributions globally</a:t>
            </a:r>
          </a:p>
          <a:p>
            <a:r>
              <a:rPr lang="en-US" altLang="en-US"/>
              <a:t>Since these temperature distributions force the position of the jet stream (and storm track), typical cyclone tracks will likely shift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00ED77-DF50-4991-AEA8-53713E526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Cyclones and Climate Change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77E32C2-9176-4A49-A89D-433AAC0B3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Climate change will likely be involved with changing temperature distributions globally</a:t>
            </a:r>
          </a:p>
          <a:p>
            <a:r>
              <a:rPr lang="en-US" altLang="en-US"/>
              <a:t>Since these temperature distributions force the position of the jet stream (and storm track), typical cyclone tracks will likely shift</a:t>
            </a:r>
          </a:p>
          <a:p>
            <a:r>
              <a:rPr lang="en-US" altLang="en-US"/>
              <a:t>Shifting cyclone tracks will likely lead to changes in average temperature and precipitation over the midlatitudes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7B6F8B-BF4B-4216-9654-3D4F6EC9E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893BEFD-731D-4C6B-AE45-48E28D8E46D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538" y="1600200"/>
            <a:ext cx="5367337" cy="45259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1147103-26E9-4183-9420-4608BC82A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0D3D9DF0-39C2-4C4F-BB30-2E344081632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1600200"/>
            <a:ext cx="5359400" cy="45259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B81ED25-A716-4D74-B588-6CBA89A6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B832F14-6759-4814-9165-8EDFD9D9D71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1600200"/>
            <a:ext cx="5362575" cy="452596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87594B-F10C-46C4-A3A2-7D1E6B84C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Life Cycle of Midlatitude Cyclones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CB2EB31-4059-4EAE-B857-E51D4AAFE65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1600200"/>
            <a:ext cx="5359400" cy="4525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1075</Words>
  <Application>Microsoft Office PowerPoint</Application>
  <PresentationFormat>On-screen Show (4:3)</PresentationFormat>
  <Paragraphs>150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Arial</vt:lpstr>
      <vt:lpstr>Default Design</vt:lpstr>
      <vt:lpstr>Chapter 10 – Midlatitude Cyclones</vt:lpstr>
      <vt:lpstr>The Origin of the Theory of Midlatitude Cyclones</vt:lpstr>
      <vt:lpstr>The Origin of the Theory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The Life Cycle of Midlatitude Cyclones</vt:lpstr>
      <vt:lpstr>Cyclones</vt:lpstr>
      <vt:lpstr>Cyclones</vt:lpstr>
      <vt:lpstr>Cyclones</vt:lpstr>
      <vt:lpstr>Typical Cyclone Tracks</vt:lpstr>
      <vt:lpstr>Satellite Images of Cyclones</vt:lpstr>
      <vt:lpstr>Satellite Images of Cyclones</vt:lpstr>
      <vt:lpstr>Satellite Images of Cyclones</vt:lpstr>
      <vt:lpstr>Satellite Images of Cyclones</vt:lpstr>
      <vt:lpstr>Satellite Images of Cyclones</vt:lpstr>
      <vt:lpstr>Satellite Images of Cyclones</vt:lpstr>
      <vt:lpstr>Satellite Images of Cyclones</vt:lpstr>
      <vt:lpstr>But How do Cyclones Form???</vt:lpstr>
      <vt:lpstr>But How do Cyclones Form???</vt:lpstr>
      <vt:lpstr>The Jet Stream: Divergence and Convergence</vt:lpstr>
      <vt:lpstr>The Jet Stream: Divergence and Convergence</vt:lpstr>
      <vt:lpstr>The Jet Stream: Divergence and Convergence</vt:lpstr>
      <vt:lpstr>Vorticity</vt:lpstr>
      <vt:lpstr>Vorticity</vt:lpstr>
      <vt:lpstr>Vorticity</vt:lpstr>
      <vt:lpstr>Vorticity</vt:lpstr>
      <vt:lpstr>Jet Streaks</vt:lpstr>
      <vt:lpstr>Jet Streaks</vt:lpstr>
      <vt:lpstr>The Jet Stream: Divergence and Convergence</vt:lpstr>
      <vt:lpstr>The Jet Stream: Divergence and Convergence</vt:lpstr>
      <vt:lpstr>Convergence/Divergence and Vertical Motion</vt:lpstr>
      <vt:lpstr>Convergence/Divergence and Vertical Motion</vt:lpstr>
      <vt:lpstr>Convergence/Divergence and Vertical Motion</vt:lpstr>
      <vt:lpstr>The Connection between the Jet Stream and the Surface</vt:lpstr>
      <vt:lpstr>The Connection between the Jet Stream and the Surface</vt:lpstr>
      <vt:lpstr>Cyclone Motion</vt:lpstr>
      <vt:lpstr>Cyclone Motion</vt:lpstr>
      <vt:lpstr>Cyclone Motion</vt:lpstr>
      <vt:lpstr>Cyclones: An Example</vt:lpstr>
      <vt:lpstr>Cyclones: An Example</vt:lpstr>
      <vt:lpstr>Cyclones: An Example</vt:lpstr>
      <vt:lpstr>Cyclones: An Example</vt:lpstr>
      <vt:lpstr>Cyclones: An Example</vt:lpstr>
      <vt:lpstr>Cyclones: An Example</vt:lpstr>
      <vt:lpstr>Cyclones: An Example</vt:lpstr>
      <vt:lpstr>Cyclones: An Example</vt:lpstr>
      <vt:lpstr>Cyclones: An Example</vt:lpstr>
      <vt:lpstr>Cyclones and Climate Change</vt:lpstr>
      <vt:lpstr>Cyclones and Climate Change</vt:lpstr>
      <vt:lpstr>Cyclones and Climate Change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– Midlatitude Cyclones</dc:title>
  <dc:creator>bancell</dc:creator>
  <cp:lastModifiedBy>Ancell, Brian</cp:lastModifiedBy>
  <cp:revision>23</cp:revision>
  <dcterms:created xsi:type="dcterms:W3CDTF">2010-04-01T20:54:03Z</dcterms:created>
  <dcterms:modified xsi:type="dcterms:W3CDTF">2022-03-30T18:29:25Z</dcterms:modified>
</cp:coreProperties>
</file>