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73" r:id="rId9"/>
    <p:sldId id="260" r:id="rId10"/>
    <p:sldId id="264" r:id="rId11"/>
    <p:sldId id="265" r:id="rId12"/>
    <p:sldId id="263" r:id="rId13"/>
    <p:sldId id="267" r:id="rId14"/>
    <p:sldId id="268" r:id="rId15"/>
    <p:sldId id="270" r:id="rId16"/>
    <p:sldId id="271" r:id="rId17"/>
    <p:sldId id="272" r:id="rId18"/>
    <p:sldId id="282" r:id="rId19"/>
    <p:sldId id="283" r:id="rId20"/>
    <p:sldId id="269" r:id="rId21"/>
    <p:sldId id="274" r:id="rId22"/>
    <p:sldId id="275" r:id="rId23"/>
    <p:sldId id="277" r:id="rId24"/>
    <p:sldId id="348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3" r:id="rId47"/>
    <p:sldId id="338" r:id="rId48"/>
    <p:sldId id="344" r:id="rId49"/>
    <p:sldId id="343" r:id="rId50"/>
    <p:sldId id="342" r:id="rId51"/>
    <p:sldId id="305" r:id="rId52"/>
    <p:sldId id="306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5" r:id="rId61"/>
    <p:sldId id="317" r:id="rId62"/>
    <p:sldId id="318" r:id="rId63"/>
    <p:sldId id="319" r:id="rId64"/>
    <p:sldId id="320" r:id="rId65"/>
    <p:sldId id="321" r:id="rId66"/>
    <p:sldId id="323" r:id="rId67"/>
    <p:sldId id="324" r:id="rId68"/>
    <p:sldId id="325" r:id="rId69"/>
    <p:sldId id="326" r:id="rId70"/>
    <p:sldId id="327" r:id="rId71"/>
    <p:sldId id="328" r:id="rId72"/>
    <p:sldId id="341" r:id="rId73"/>
    <p:sldId id="350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49" r:id="rId82"/>
    <p:sldId id="336" r:id="rId83"/>
    <p:sldId id="337" r:id="rId84"/>
    <p:sldId id="345" r:id="rId85"/>
    <p:sldId id="346" r:id="rId86"/>
    <p:sldId id="351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75" d="100"/>
          <a:sy n="75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300AA0-EA7A-4345-93C0-DB28E528B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8EB22E-A270-42DB-92C6-D6ED01919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D1D3D-BEAE-4F04-B026-D2C27B4FBE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A83B5-4A17-4930-8C35-E6240A29B9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B6BD0A-59E5-41E5-9302-B90FEE2D9E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DA017-6B06-4E0E-91C6-EB66C0374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95066-A2E5-40CF-BCBD-03CEBC73E9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9B0EC-CC23-4D5A-80B0-1D5356FF50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72CCA-6DCE-4B69-85A3-3721ECAA7F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B2C01-F0D4-42F7-AC85-87D1917FD6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8AD829-3213-4223-BACB-BE508FCC74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9817667-6F7D-497D-874C-63D6C61258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mailto:hpccsupport@ttu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920875"/>
          </a:xfrm>
        </p:spPr>
        <p:txBody>
          <a:bodyPr/>
          <a:lstStyle/>
          <a:p>
            <a:r>
              <a:rPr lang="en-US"/>
              <a:t>ATMO5332</a:t>
            </a:r>
            <a:br>
              <a:rPr lang="en-US"/>
            </a:br>
            <a:r>
              <a:rPr lang="en-US"/>
              <a:t>WRF-ARW Tutorial</a:t>
            </a:r>
          </a:p>
        </p:txBody>
      </p:sp>
      <p:pic>
        <p:nvPicPr>
          <p:cNvPr id="2052" name="Picture 4" descr="wind3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495800" cy="4046538"/>
          </a:xfrm>
          <a:prstGeom prst="rect">
            <a:avLst/>
          </a:prstGeom>
          <a:noFill/>
        </p:spPr>
      </p:pic>
      <p:pic>
        <p:nvPicPr>
          <p:cNvPr id="2053" name="Picture 5" descr="TTU_exampl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495800" cy="4046538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29600" y="6400800"/>
            <a:ext cx="457200" cy="214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0.01”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Geogrid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Define simulation domain (size, location,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 resolution)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Indicate which geographical data will be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used (</a:t>
            </a:r>
            <a:r>
              <a:rPr lang="en-US" b="1"/>
              <a:t>30-second</a:t>
            </a:r>
            <a:r>
              <a:rPr lang="en-US"/>
              <a:t>, 2-minute)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Geogrid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Define simulation domain (size, location,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 resolution)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Indicate which geographical data will be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used (</a:t>
            </a:r>
            <a:r>
              <a:rPr lang="en-US" b="1"/>
              <a:t>30-second</a:t>
            </a:r>
            <a:r>
              <a:rPr lang="en-US"/>
              <a:t>, 2-minute)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Choose map projection (</a:t>
            </a:r>
            <a:r>
              <a:rPr lang="en-US" b="1"/>
              <a:t>lambert 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              conformal</a:t>
            </a:r>
            <a:r>
              <a:rPr lang="en-US"/>
              <a:t>, polar stereographic,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mercator, lat/lon)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</a:t>
            </a:r>
          </a:p>
        </p:txBody>
      </p:sp>
      <p:pic>
        <p:nvPicPr>
          <p:cNvPr id="16389" name="Picture 5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(geogrid)</a:t>
            </a:r>
          </a:p>
        </p:txBody>
      </p:sp>
      <p:pic>
        <p:nvPicPr>
          <p:cNvPr id="21507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28800" y="2133600"/>
            <a:ext cx="5638800" cy="32004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(geogrid)</a:t>
            </a:r>
          </a:p>
        </p:txBody>
      </p:sp>
      <p:pic>
        <p:nvPicPr>
          <p:cNvPr id="22531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16499" r="4601" b="25500"/>
          <a:stretch>
            <a:fillRect/>
          </a:stretch>
        </p:blipFill>
        <p:spPr>
          <a:xfrm>
            <a:off x="304800" y="1371600"/>
            <a:ext cx="8534400" cy="5334000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62600" y="4572000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(Each column represents a different domain)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geogrid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Geographical data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(/</a:t>
            </a:r>
            <a:r>
              <a:rPr lang="en-US" dirty="0" err="1"/>
              <a:t>lustre</a:t>
            </a:r>
            <a:r>
              <a:rPr lang="en-US" dirty="0"/>
              <a:t>/research/</a:t>
            </a:r>
            <a:r>
              <a:rPr lang="en-US" dirty="0" err="1"/>
              <a:t>bancell</a:t>
            </a:r>
            <a:r>
              <a:rPr lang="en-US" dirty="0"/>
              <a:t>/geogV351)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geogrid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Geographical data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(/</a:t>
            </a:r>
            <a:r>
              <a:rPr lang="en-US" dirty="0" err="1"/>
              <a:t>lustre</a:t>
            </a:r>
            <a:r>
              <a:rPr lang="en-US" dirty="0"/>
              <a:t>/research/</a:t>
            </a:r>
            <a:r>
              <a:rPr lang="en-US" dirty="0" err="1"/>
              <a:t>bancell</a:t>
            </a:r>
            <a:r>
              <a:rPr lang="en-US" dirty="0"/>
              <a:t>/geogV351)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r>
              <a:rPr lang="en-US" dirty="0"/>
              <a:t>Output from </a:t>
            </a:r>
            <a:r>
              <a:rPr lang="en-US" dirty="0" err="1"/>
              <a:t>geogrid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geo_em.d01.nc (would also have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geo_em.d02.nc for 2</a:t>
            </a:r>
            <a:r>
              <a:rPr lang="en-US" baseline="30000" dirty="0"/>
              <a:t>nd</a:t>
            </a:r>
            <a:r>
              <a:rPr lang="en-US" dirty="0"/>
              <a:t> domain…)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geogrid.log files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</a:t>
            </a:r>
            <a:r>
              <a:rPr lang="en-US" b="1" u="sng" dirty="0" err="1"/>
              <a:t>geogrid</a:t>
            </a:r>
            <a:endParaRPr lang="en-US" b="1" u="sng" dirty="0"/>
          </a:p>
          <a:p>
            <a:r>
              <a:rPr lang="en-US" dirty="0" err="1"/>
              <a:t>geogrid</a:t>
            </a:r>
            <a:r>
              <a:rPr lang="en-US" dirty="0"/>
              <a:t> only needs to be run once for the same domain</a:t>
            </a:r>
          </a:p>
          <a:p>
            <a:r>
              <a:rPr lang="en-US" dirty="0"/>
              <a:t>Like most of the WRF system output, geo_em.d0X.nc files are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r>
              <a:rPr lang="en-US" dirty="0"/>
              <a:t>Nest parameters must be </a:t>
            </a:r>
            <a:r>
              <a:rPr lang="en-US" i="1" dirty="0"/>
              <a:t>carefully</a:t>
            </a:r>
            <a:r>
              <a:rPr lang="en-US" dirty="0"/>
              <a:t> set in </a:t>
            </a:r>
            <a:r>
              <a:rPr lang="en-US" b="1" dirty="0"/>
              <a:t>namelist.wps</a:t>
            </a:r>
            <a:r>
              <a:rPr lang="en-US" dirty="0"/>
              <a:t> for </a:t>
            </a:r>
            <a:r>
              <a:rPr lang="en-US" dirty="0" err="1"/>
              <a:t>geogrid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pic>
        <p:nvPicPr>
          <p:cNvPr id="37893" name="Picture 5" descr="n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5400"/>
            <a:ext cx="7696200" cy="53689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(geogrid)</a:t>
            </a:r>
          </a:p>
        </p:txBody>
      </p:sp>
      <p:pic>
        <p:nvPicPr>
          <p:cNvPr id="39939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16499" r="4601" b="25500"/>
          <a:stretch>
            <a:fillRect/>
          </a:stretch>
        </p:blipFill>
        <p:spPr>
          <a:xfrm>
            <a:off x="304800" y="1371600"/>
            <a:ext cx="8534400" cy="5334000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62600" y="4572000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(Each column represents a different domain)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3505200" y="4800600"/>
            <a:ext cx="0" cy="1143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 rot="-682753">
            <a:off x="3098800" y="3275013"/>
            <a:ext cx="558800" cy="1538287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WRF Modeling System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 bare-bones WRF run involves 4 major steps: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1) WRF Preprocessing System (WPS)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2)  Initialization (real)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3)  Numerical integration (WRF)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4)  Visualization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ungrib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ungrib</a:t>
            </a:r>
            <a:r>
              <a:rPr lang="en-US" dirty="0"/>
              <a:t> has the following purpose: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Extract fields from external </a:t>
            </a:r>
            <a:r>
              <a:rPr lang="en-US" dirty="0" err="1"/>
              <a:t>grib</a:t>
            </a:r>
            <a:r>
              <a:rPr lang="en-US" dirty="0"/>
              <a:t> files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(such as a GFS forecast) and write this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information to WPS file format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(ungrib)</a:t>
            </a:r>
          </a:p>
        </p:txBody>
      </p:sp>
      <p:pic>
        <p:nvPicPr>
          <p:cNvPr id="29699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828800" y="2133600"/>
            <a:ext cx="5638800" cy="1066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28800" y="5257800"/>
            <a:ext cx="5638800" cy="685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(ungrib)</a:t>
            </a:r>
          </a:p>
        </p:txBody>
      </p:sp>
      <p:pic>
        <p:nvPicPr>
          <p:cNvPr id="30723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72000" r="4601" b="16499"/>
          <a:stretch>
            <a:fillRect/>
          </a:stretch>
        </p:blipFill>
        <p:spPr>
          <a:xfrm>
            <a:off x="381000" y="3962400"/>
            <a:ext cx="8534400" cy="1219200"/>
          </a:xfrm>
          <a:noFill/>
          <a:ln/>
        </p:spPr>
      </p:pic>
      <p:pic>
        <p:nvPicPr>
          <p:cNvPr id="30726" name="Picture 6" descr="namelist"/>
          <p:cNvPicPr>
            <a:picLocks noChangeAspect="1" noChangeArrowheads="1"/>
          </p:cNvPicPr>
          <p:nvPr/>
        </p:nvPicPr>
        <p:blipFill>
          <a:blip r:embed="rId2" cstate="print"/>
          <a:srcRect l="4601" t="16499" r="4601" b="64500"/>
          <a:stretch>
            <a:fillRect/>
          </a:stretch>
        </p:blipFill>
        <p:spPr bwMode="auto">
          <a:xfrm>
            <a:off x="381000" y="16764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ungrib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ungrib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External </a:t>
            </a:r>
            <a:r>
              <a:rPr lang="en-US" dirty="0" err="1"/>
              <a:t>grib</a:t>
            </a:r>
            <a:r>
              <a:rPr lang="en-US" dirty="0"/>
              <a:t> files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	</a:t>
            </a:r>
            <a:r>
              <a:rPr lang="en-US" dirty="0"/>
              <a:t>3)  A file called </a:t>
            </a:r>
            <a:r>
              <a:rPr lang="en-US" dirty="0" err="1"/>
              <a:t>Vtable</a:t>
            </a:r>
            <a:r>
              <a:rPr lang="en-US" dirty="0"/>
              <a:t> (instructs </a:t>
            </a:r>
            <a:r>
              <a:rPr lang="en-US" dirty="0" err="1"/>
              <a:t>ungrib</a:t>
            </a:r>
            <a:r>
              <a:rPr lang="en-US" dirty="0"/>
              <a:t> to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pull specific variables from various </a:t>
            </a:r>
            <a:r>
              <a:rPr lang="en-US" dirty="0" err="1"/>
              <a:t>grib</a:t>
            </a:r>
            <a:r>
              <a:rPr lang="en-US" dirty="0"/>
              <a:t> files)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ungrib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ungrib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External </a:t>
            </a:r>
            <a:r>
              <a:rPr lang="en-US" dirty="0" err="1"/>
              <a:t>grib</a:t>
            </a:r>
            <a:r>
              <a:rPr lang="en-US" dirty="0"/>
              <a:t> files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	</a:t>
            </a:r>
            <a:r>
              <a:rPr lang="en-US" dirty="0"/>
              <a:t>3)  A file called </a:t>
            </a:r>
            <a:r>
              <a:rPr lang="en-US" dirty="0" err="1"/>
              <a:t>Vtable</a:t>
            </a:r>
            <a:r>
              <a:rPr lang="en-US" dirty="0"/>
              <a:t> (instructs </a:t>
            </a:r>
            <a:r>
              <a:rPr lang="en-US" dirty="0" err="1"/>
              <a:t>ungrib</a:t>
            </a:r>
            <a:r>
              <a:rPr lang="en-US" dirty="0"/>
              <a:t> to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pull specific variables from various </a:t>
            </a:r>
            <a:r>
              <a:rPr lang="en-US" dirty="0" err="1"/>
              <a:t>grib</a:t>
            </a:r>
            <a:r>
              <a:rPr lang="en-US" dirty="0"/>
              <a:t> files)</a:t>
            </a:r>
            <a:endParaRPr lang="en-US" b="1" dirty="0"/>
          </a:p>
          <a:p>
            <a:r>
              <a:rPr lang="en-US" dirty="0"/>
              <a:t>Output from </a:t>
            </a:r>
            <a:r>
              <a:rPr lang="en-US" dirty="0" err="1"/>
              <a:t>ungrib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WPS format files called FILE:date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ungrib.log file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metgrid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Interpolate external meteorological data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(originally from grib files, now in WPS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format through program ungrib)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horizontally to defined grid points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(metgrid)</a:t>
            </a:r>
          </a:p>
        </p:txBody>
      </p:sp>
      <p:pic>
        <p:nvPicPr>
          <p:cNvPr id="34819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828800" y="2133600"/>
            <a:ext cx="5638800" cy="1066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28800" y="5867400"/>
            <a:ext cx="5638800" cy="685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(metgrid)</a:t>
            </a:r>
          </a:p>
        </p:txBody>
      </p:sp>
      <p:pic>
        <p:nvPicPr>
          <p:cNvPr id="35843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84000" r="4601" b="6000"/>
          <a:stretch>
            <a:fillRect/>
          </a:stretch>
        </p:blipFill>
        <p:spPr>
          <a:xfrm>
            <a:off x="381000" y="4343400"/>
            <a:ext cx="8534400" cy="1058863"/>
          </a:xfrm>
          <a:noFill/>
          <a:ln/>
        </p:spPr>
      </p:pic>
      <p:pic>
        <p:nvPicPr>
          <p:cNvPr id="35844" name="Picture 4" descr="namelist"/>
          <p:cNvPicPr>
            <a:picLocks noChangeAspect="1" noChangeArrowheads="1"/>
          </p:cNvPicPr>
          <p:nvPr/>
        </p:nvPicPr>
        <p:blipFill>
          <a:blip r:embed="rId2" cstate="print"/>
          <a:srcRect l="4601" t="16499" r="4601" b="64500"/>
          <a:stretch>
            <a:fillRect/>
          </a:stretch>
        </p:blipFill>
        <p:spPr bwMode="auto">
          <a:xfrm>
            <a:off x="381000" y="16764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files needed to run metgrid: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FILE:date files from ungrib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geo_em.d0X.nc files from geogrid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</a:t>
            </a:r>
            <a:r>
              <a:rPr lang="en-US" b="1"/>
              <a:t>namelist.wps</a:t>
            </a:r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metgrid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FILE:date files from </a:t>
            </a:r>
            <a:r>
              <a:rPr lang="en-US" dirty="0" err="1"/>
              <a:t>ungrib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2)  geo_em.d0X.nc files from </a:t>
            </a:r>
            <a:r>
              <a:rPr lang="en-US" dirty="0" err="1"/>
              <a:t>geogrid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3)  </a:t>
            </a:r>
            <a:r>
              <a:rPr lang="en-US" b="1" dirty="0"/>
              <a:t>namelist.wps</a:t>
            </a:r>
          </a:p>
          <a:p>
            <a:r>
              <a:rPr lang="en-US" dirty="0"/>
              <a:t>Output from </a:t>
            </a:r>
            <a:r>
              <a:rPr lang="en-US" dirty="0" err="1"/>
              <a:t>metgrid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A set of files called met_em.d01.date.nc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(and met_em.d0X for nests)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metgrid.log files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WRF Modeling System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 bare-bones WRF run involves 4 major steps: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1) WRF Preprocessing System (WPS)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2)  Initialization (real)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3)  Numerical integration (WRF)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4)  Visualization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              </a:t>
            </a:r>
            <a:r>
              <a:rPr lang="en-US" dirty="0"/>
              <a:t>Most steps above are capable of running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in parallel mode using multiple CPUs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2400" y="6096000"/>
            <a:ext cx="175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</a:t>
            </a:r>
            <a:r>
              <a:rPr lang="en-US" b="1" u="sng" dirty="0" err="1"/>
              <a:t>metgrid</a:t>
            </a:r>
            <a:r>
              <a:rPr lang="en-US" b="1" u="sng" dirty="0"/>
              <a:t> and WPS</a:t>
            </a:r>
          </a:p>
          <a:p>
            <a:r>
              <a:rPr lang="en-US" dirty="0"/>
              <a:t>met_em.d0X.date.nc files are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r>
              <a:rPr lang="en-US" dirty="0"/>
              <a:t>All 3 WPS programs are run in the same directory (/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/WPSV3.5.1)</a:t>
            </a:r>
          </a:p>
          <a:p>
            <a:r>
              <a:rPr lang="en-US" dirty="0"/>
              <a:t>Make sure to clean up files before each new WPS run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Initialization (real)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Create vertical model levels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Initialization (real)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Create vertical model levels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Interpolate meteorological data to vertical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model levels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Initialization (real)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Create vertical model levels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Interpolate meteorological data to vertical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model levels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3)  Create input files (initial and boundary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conditions) for numerical integration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files needed to run real: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met_em.d0X.data.nc files from metgrid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</a:t>
            </a:r>
            <a:r>
              <a:rPr lang="en-US" b="1"/>
              <a:t>namelist.input </a:t>
            </a:r>
            <a:r>
              <a:rPr lang="en-US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and wrf)</a:t>
            </a: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real: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met_em.d0X.data.nc files from </a:t>
            </a:r>
            <a:r>
              <a:rPr lang="en-US" dirty="0" err="1"/>
              <a:t>metgrid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 err="1"/>
              <a:t>namelist.input</a:t>
            </a:r>
            <a:r>
              <a:rPr lang="en-US" b="1" dirty="0"/>
              <a:t> </a:t>
            </a:r>
            <a:r>
              <a:rPr lang="en-US" dirty="0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and </a:t>
            </a:r>
            <a:r>
              <a:rPr lang="en-US" dirty="0" err="1"/>
              <a:t>wrf</a:t>
            </a:r>
            <a:r>
              <a:rPr lang="en-US" dirty="0"/>
              <a:t>)</a:t>
            </a:r>
            <a:endParaRPr lang="en-US" b="1" dirty="0"/>
          </a:p>
          <a:p>
            <a:r>
              <a:rPr lang="en-US" dirty="0"/>
              <a:t>Output from real: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wrfinput_d01 and wrfbdy_d01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(additional wrfinput_d0X files if more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than 1 domain)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Log files (</a:t>
            </a:r>
            <a:r>
              <a:rPr lang="en-US" dirty="0" err="1"/>
              <a:t>rsl.out.XXXX</a:t>
            </a:r>
            <a:r>
              <a:rPr lang="en-US" dirty="0"/>
              <a:t>, </a:t>
            </a:r>
            <a:r>
              <a:rPr lang="en-US" dirty="0" err="1"/>
              <a:t>rsl.error.XXXX</a:t>
            </a:r>
            <a:r>
              <a:rPr lang="en-US" dirty="0"/>
              <a:t>)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 runs using parameters from the text file </a:t>
            </a:r>
            <a:r>
              <a:rPr lang="en-US" b="1"/>
              <a:t>namelist.input</a:t>
            </a:r>
            <a:r>
              <a:rPr lang="en-US"/>
              <a:t>, which has the following basic sections: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		</a:t>
            </a:r>
            <a:r>
              <a:rPr lang="en-US"/>
              <a:t>1)  time_control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domains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physics</a:t>
            </a:r>
          </a:p>
          <a:p>
            <a:pPr>
              <a:buFont typeface="Wingdings" pitchFamily="2" charset="2"/>
              <a:buNone/>
            </a:pPr>
            <a:r>
              <a:rPr lang="en-US"/>
              <a:t>		4)  dynamics</a:t>
            </a:r>
          </a:p>
          <a:p>
            <a:pPr>
              <a:buFont typeface="Wingdings" pitchFamily="2" charset="2"/>
              <a:buNone/>
            </a:pPr>
            <a:r>
              <a:rPr lang="en-US"/>
              <a:t>		5)  bdy_control</a:t>
            </a:r>
            <a:endParaRPr lang="en-US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namelist.input</a:t>
            </a:r>
          </a:p>
        </p:txBody>
      </p:sp>
      <p:pic>
        <p:nvPicPr>
          <p:cNvPr id="48133" name="Picture 5" descr="WRF_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143000"/>
            <a:ext cx="5040313" cy="5105400"/>
          </a:xfrm>
          <a:noFill/>
          <a:ln/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419600" y="6019800"/>
            <a:ext cx="0" cy="83820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581400" y="6248400"/>
            <a:ext cx="253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33"/>
                </a:solidFill>
              </a:rPr>
              <a:t>Much    More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time_control</a:t>
            </a:r>
          </a:p>
        </p:txBody>
      </p:sp>
      <p:pic>
        <p:nvPicPr>
          <p:cNvPr id="50181" name="Picture 5" descr="WRF_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8" t="13617" r="4138" b="31319"/>
          <a:stretch>
            <a:fillRect/>
          </a:stretch>
        </p:blipFill>
        <p:spPr>
          <a:xfrm>
            <a:off x="685800" y="1447800"/>
            <a:ext cx="7924800" cy="4818063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domains</a:t>
            </a:r>
          </a:p>
        </p:txBody>
      </p:sp>
      <p:pic>
        <p:nvPicPr>
          <p:cNvPr id="52229" name="Picture 5" descr="domai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8" t="19037" r="4138" b="20396"/>
          <a:stretch>
            <a:fillRect/>
          </a:stretch>
        </p:blipFill>
        <p:spPr>
          <a:xfrm>
            <a:off x="838200" y="1371600"/>
            <a:ext cx="7772400" cy="520223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WRF Modeling System</a:t>
            </a:r>
          </a:p>
        </p:txBody>
      </p:sp>
      <p:pic>
        <p:nvPicPr>
          <p:cNvPr id="10245" name="Picture 5" descr="WRF_flow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54175"/>
            <a:ext cx="7696200" cy="5203825"/>
          </a:xfrm>
          <a:noFill/>
          <a:ln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43200" y="5029200"/>
            <a:ext cx="914400" cy="533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886200" y="5029200"/>
            <a:ext cx="990600" cy="533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029200" y="4953000"/>
            <a:ext cx="1295400" cy="685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934200" y="4495800"/>
            <a:ext cx="762000" cy="304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352800" y="624840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Green boxes = Bare-bones run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physics</a:t>
            </a:r>
          </a:p>
        </p:txBody>
      </p:sp>
      <p:pic>
        <p:nvPicPr>
          <p:cNvPr id="53253" name="Picture 5" descr="phys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4" t="17677" r="4144" b="36714"/>
          <a:stretch>
            <a:fillRect/>
          </a:stretch>
        </p:blipFill>
        <p:spPr>
          <a:xfrm>
            <a:off x="381000" y="1676400"/>
            <a:ext cx="8458200" cy="42672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dynamics</a:t>
            </a:r>
          </a:p>
        </p:txBody>
      </p:sp>
      <p:pic>
        <p:nvPicPr>
          <p:cNvPr id="55300" name="Picture 4" descr="dynamics_b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2" t="24580" r="4132" b="45064"/>
          <a:stretch>
            <a:fillRect/>
          </a:stretch>
        </p:blipFill>
        <p:spPr>
          <a:xfrm>
            <a:off x="533400" y="1752600"/>
            <a:ext cx="8229600" cy="2744788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bdy_control</a:t>
            </a:r>
          </a:p>
        </p:txBody>
      </p:sp>
      <p:pic>
        <p:nvPicPr>
          <p:cNvPr id="54276" name="Picture 4" descr="dynamics_b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2" t="54623" r="4132" b="30043"/>
          <a:stretch>
            <a:fillRect/>
          </a:stretch>
        </p:blipFill>
        <p:spPr>
          <a:xfrm>
            <a:off x="609600" y="2057400"/>
            <a:ext cx="8001000" cy="1347788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Numerical Integration (wrf)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wrf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Numerically approximate the solutions to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the model equations to produce a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forecast!!!!  Finally!!!!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wrf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1)  wrfinput_d01 (and wrfinput_d0X for </a:t>
            </a:r>
          </a:p>
          <a:p>
            <a:pPr>
              <a:buNone/>
            </a:pPr>
            <a:r>
              <a:rPr lang="en-US" dirty="0"/>
              <a:t>              nests), wrfbdy_d01 files from real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 err="1"/>
              <a:t>namelist.input</a:t>
            </a:r>
            <a:r>
              <a:rPr lang="en-US" b="1" dirty="0"/>
              <a:t> </a:t>
            </a:r>
            <a:r>
              <a:rPr lang="en-US" dirty="0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and </a:t>
            </a:r>
            <a:r>
              <a:rPr lang="en-US" dirty="0" err="1"/>
              <a:t>wrf</a:t>
            </a:r>
            <a:r>
              <a:rPr lang="en-US" dirty="0"/>
              <a:t>)</a:t>
            </a:r>
            <a:endParaRPr lang="en-US" b="1" dirty="0"/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wrf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wrfinput_d01 (and wrfinput_d0X for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nests), wrfbdy_d01 files from real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 err="1"/>
              <a:t>namelist.input</a:t>
            </a:r>
            <a:r>
              <a:rPr lang="en-US" b="1" dirty="0"/>
              <a:t> </a:t>
            </a:r>
            <a:r>
              <a:rPr lang="en-US" dirty="0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and </a:t>
            </a:r>
            <a:r>
              <a:rPr lang="en-US" dirty="0" err="1"/>
              <a:t>wrf</a:t>
            </a:r>
            <a:r>
              <a:rPr lang="en-US" dirty="0"/>
              <a:t>)</a:t>
            </a:r>
            <a:endParaRPr lang="en-US" b="1" dirty="0"/>
          </a:p>
          <a:p>
            <a:r>
              <a:rPr lang="en-US" dirty="0"/>
              <a:t>Output from </a:t>
            </a:r>
            <a:r>
              <a:rPr lang="en-US" dirty="0" err="1"/>
              <a:t>wrf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wrfout_d01.date.nc (wrfout_d0X.date.nc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for more than one domain)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Log files (</a:t>
            </a:r>
            <a:r>
              <a:rPr lang="en-US" dirty="0" err="1"/>
              <a:t>rsl.out.XXXX</a:t>
            </a:r>
            <a:r>
              <a:rPr lang="en-US" dirty="0"/>
              <a:t>, </a:t>
            </a:r>
            <a:r>
              <a:rPr lang="en-US" dirty="0" err="1"/>
              <a:t>rsl.error.XXXX</a:t>
            </a:r>
            <a:r>
              <a:rPr lang="en-US" dirty="0"/>
              <a:t>)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dirty="0"/>
              <a:t>All output files from real and </a:t>
            </a:r>
            <a:r>
              <a:rPr lang="en-US" dirty="0" err="1"/>
              <a:t>wrf</a:t>
            </a:r>
            <a:r>
              <a:rPr lang="en-US" dirty="0"/>
              <a:t> are </a:t>
            </a:r>
            <a:r>
              <a:rPr lang="en-US" dirty="0" err="1"/>
              <a:t>netcdf</a:t>
            </a:r>
            <a:r>
              <a:rPr lang="en-US" dirty="0"/>
              <a:t> files, and the contents of </a:t>
            </a:r>
            <a:r>
              <a:rPr lang="en-US" dirty="0" err="1"/>
              <a:t>netcdf</a:t>
            </a:r>
            <a:r>
              <a:rPr lang="en-US" dirty="0"/>
              <a:t> files can be viewed with the command: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             </a:t>
            </a:r>
            <a:r>
              <a:rPr lang="en-US" sz="2800" dirty="0" err="1"/>
              <a:t>ncdump</a:t>
            </a:r>
            <a:r>
              <a:rPr lang="en-US" sz="2800" dirty="0"/>
              <a:t>  –h  filename</a:t>
            </a:r>
          </a:p>
          <a:p>
            <a:r>
              <a:rPr lang="en-US" dirty="0"/>
              <a:t>To view the contents of a single variable in a </a:t>
            </a:r>
            <a:r>
              <a:rPr lang="en-US" dirty="0" err="1"/>
              <a:t>netcdf</a:t>
            </a:r>
            <a:r>
              <a:rPr lang="en-US" dirty="0"/>
              <a:t> file, such as the variable “Times”, type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   </a:t>
            </a:r>
            <a:r>
              <a:rPr lang="en-US" sz="2800" dirty="0" err="1"/>
              <a:t>ncdump</a:t>
            </a:r>
            <a:r>
              <a:rPr lang="en-US" sz="2800" dirty="0"/>
              <a:t>  –v  Times  filename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>
                <a:sym typeface="Wingdings" pitchFamily="2" charset="2"/>
              </a:rPr>
              <a:t>   Make sure “module  load  </a:t>
            </a:r>
            <a:r>
              <a:rPr lang="en-US" sz="2800" dirty="0" err="1">
                <a:sym typeface="Wingdings" pitchFamily="2" charset="2"/>
              </a:rPr>
              <a:t>intel</a:t>
            </a:r>
            <a:r>
              <a:rPr lang="en-US" sz="2800" dirty="0">
                <a:sym typeface="Wingdings" pitchFamily="2" charset="2"/>
              </a:rPr>
              <a:t>  </a:t>
            </a:r>
            <a:r>
              <a:rPr lang="en-US" sz="2800" dirty="0" err="1">
                <a:sym typeface="Wingdings" pitchFamily="2" charset="2"/>
              </a:rPr>
              <a:t>netcdf</a:t>
            </a:r>
            <a:r>
              <a:rPr lang="en-US" sz="2800" dirty="0">
                <a:sym typeface="Wingdings" pitchFamily="2" charset="2"/>
              </a:rPr>
              <a:t>-serial  </a:t>
            </a:r>
            <a:r>
              <a:rPr lang="en-US" sz="2800" dirty="0" err="1">
                <a:sym typeface="Wingdings" pitchFamily="2" charset="2"/>
              </a:rPr>
              <a:t>impi</a:t>
            </a:r>
            <a:r>
              <a:rPr lang="en-US" sz="2800" dirty="0">
                <a:sym typeface="Wingdings" pitchFamily="2" charset="2"/>
              </a:rPr>
              <a:t>”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/>
              <a:t>Final Notes on real and wrf</a:t>
            </a:r>
          </a:p>
          <a:p>
            <a:r>
              <a:rPr lang="en-US" sz="2800"/>
              <a:t>Make sure to check the log files after a real and a wrf run to make sure your model run actually ran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sz="2800" dirty="0"/>
              <a:t>Make sure to check the log files after a real and a </a:t>
            </a:r>
            <a:r>
              <a:rPr lang="en-US" sz="2800" dirty="0" err="1"/>
              <a:t>wrf</a:t>
            </a:r>
            <a:r>
              <a:rPr lang="en-US" sz="2800" dirty="0"/>
              <a:t> run to make sure your model run actually ran</a:t>
            </a:r>
          </a:p>
          <a:p>
            <a:r>
              <a:rPr lang="en-US" sz="2800" dirty="0"/>
              <a:t>real and </a:t>
            </a:r>
            <a:r>
              <a:rPr lang="en-US" sz="2800" dirty="0" err="1"/>
              <a:t>wrf</a:t>
            </a:r>
            <a:r>
              <a:rPr lang="en-US" sz="2800" dirty="0"/>
              <a:t> are run in the same directory: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	  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/WRFV3.5.1/run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sz="2800" dirty="0"/>
              <a:t>Make sure to check the log files after a real and a </a:t>
            </a:r>
            <a:r>
              <a:rPr lang="en-US" sz="2800" dirty="0" err="1"/>
              <a:t>wrf</a:t>
            </a:r>
            <a:r>
              <a:rPr lang="en-US" sz="2800" dirty="0"/>
              <a:t> run to make sure your model run actually ran</a:t>
            </a:r>
          </a:p>
          <a:p>
            <a:r>
              <a:rPr lang="en-US" sz="2800" dirty="0"/>
              <a:t>real and </a:t>
            </a:r>
            <a:r>
              <a:rPr lang="en-US" sz="2800" dirty="0" err="1"/>
              <a:t>wrf</a:t>
            </a:r>
            <a:r>
              <a:rPr lang="en-US" sz="2800" dirty="0"/>
              <a:t> are run in the same directory: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	  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/WRFV3.5.1/run</a:t>
            </a:r>
          </a:p>
          <a:p>
            <a:r>
              <a:rPr lang="en-US" sz="2800" dirty="0"/>
              <a:t>Look at file </a:t>
            </a:r>
            <a:r>
              <a:rPr lang="en-US" sz="2800" dirty="0" err="1"/>
              <a:t>README.namelist</a:t>
            </a:r>
            <a:r>
              <a:rPr lang="en-US" sz="2800" dirty="0"/>
              <a:t> in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/WRFV3.5.1/run for a description of all </a:t>
            </a:r>
            <a:r>
              <a:rPr lang="en-US" sz="2800" dirty="0" err="1"/>
              <a:t>namelist</a:t>
            </a:r>
            <a:r>
              <a:rPr lang="en-US" sz="2800" dirty="0"/>
              <a:t> variables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WPS performs all preprocessing of data needed for a WRF numerical integration (define domains, get initial conditions…)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sz="2800" dirty="0"/>
              <a:t>Make sure to check the log files after a real and a </a:t>
            </a:r>
            <a:r>
              <a:rPr lang="en-US" sz="2800" dirty="0" err="1"/>
              <a:t>wrf</a:t>
            </a:r>
            <a:r>
              <a:rPr lang="en-US" sz="2800" dirty="0"/>
              <a:t> run to make sure your model run actually ran</a:t>
            </a:r>
          </a:p>
          <a:p>
            <a:r>
              <a:rPr lang="en-US" sz="2800" dirty="0"/>
              <a:t>real and </a:t>
            </a:r>
            <a:r>
              <a:rPr lang="en-US" sz="2800" dirty="0" err="1"/>
              <a:t>wrf</a:t>
            </a:r>
            <a:r>
              <a:rPr lang="en-US" sz="2800" dirty="0"/>
              <a:t> are run in the same directory: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	  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/WRFV3.5.1/run</a:t>
            </a:r>
          </a:p>
          <a:p>
            <a:r>
              <a:rPr lang="en-US" sz="2800" dirty="0"/>
              <a:t>Look at file </a:t>
            </a:r>
            <a:r>
              <a:rPr lang="en-US" sz="2800" dirty="0" err="1"/>
              <a:t>README.namelist</a:t>
            </a:r>
            <a:r>
              <a:rPr lang="en-US" sz="2800" dirty="0"/>
              <a:t> in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/WRFV3.5.1/run for a description of all </a:t>
            </a:r>
            <a:r>
              <a:rPr lang="en-US" sz="2800" dirty="0" err="1"/>
              <a:t>namelist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For one-way nests that are run after the parent domain, the program </a:t>
            </a:r>
            <a:r>
              <a:rPr lang="en-US" sz="2800" dirty="0" err="1"/>
              <a:t>ndown</a:t>
            </a:r>
            <a:r>
              <a:rPr lang="en-US" sz="2800" dirty="0"/>
              <a:t> must be run to get the initial and boundary conditions for a nested run…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Nestdown (ndown)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ndown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Supply the initial and boundary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conditions for a nest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ndown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files needed to run ndown (for domain 2):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wrfinput_d02 from real (renamed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wrfndi_d02)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wrfout_d01.date.nc file from mother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domain wrf run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</a:t>
            </a:r>
            <a:r>
              <a:rPr lang="en-US" b="1"/>
              <a:t>namelist.input </a:t>
            </a:r>
            <a:r>
              <a:rPr lang="en-US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and wrf and ndown)</a:t>
            </a:r>
            <a:endParaRPr lang="en-US" b="1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ndown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Output from ndown: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wrfinput_d02, wrfbdy_d02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Log files (rsl.out.XXXX, rsl.error.XXXX)</a:t>
            </a: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(RIP)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Forecasts have been made, now we have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to look at them – RIP produces plots of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desired forecast variables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(RIP)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Forecasts have been made, now we have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to look at them – RIP produces plots of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desired forecast variables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RIP runs using 2 programs: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ripdp_wrfarw – data preparation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rip - plotting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ripdp_wrfarw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ripdp_wrfarw is run on the command line with 3 arguments: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/>
              <a:t>ripdp_wrfarw  data/wrftemp  all  wrfout_file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4958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ripdp_wrfarw execute command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724400" y="56388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2) Tells ripdp_wrfarw to process all variables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1) Location where intermediate RIP data will go from ripdp_wrfarw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867400" y="4648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3) wrfout file from program WRF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1752600" y="3810000"/>
            <a:ext cx="228600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5105400" y="3886200"/>
            <a:ext cx="990600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3505200" y="3810000"/>
            <a:ext cx="838200" cy="1447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 flipV="1">
            <a:off x="7543800" y="3810000"/>
            <a:ext cx="45720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 is run on the command line using 2 arguments: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     </a:t>
            </a:r>
            <a:r>
              <a:rPr lang="en-US" b="1"/>
              <a:t>rip   data/wrftemp   sfct.in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rip execute command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1905000" y="3276600"/>
            <a:ext cx="68580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1) Temporary data name and location from ripdp_wrfarw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91200" y="44958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2) rip input file that tells rip what to plot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6629400" y="3276600"/>
            <a:ext cx="685800" cy="121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3124200" y="3352800"/>
            <a:ext cx="990600" cy="2057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rip input file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formatted file with the “.in” extension (e.g. slp.in) tells rip what to plot and how to plot it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rip input file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formatted file with the “.in” extension (e.g. </a:t>
            </a:r>
            <a:r>
              <a:rPr lang="en-US" dirty="0" err="1"/>
              <a:t>slp.in</a:t>
            </a:r>
            <a:r>
              <a:rPr lang="en-US" dirty="0"/>
              <a:t>) tells rip what to plot and how to plot it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There are 3 sections to every .in file: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User input section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Color table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3)  Plot specification 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WPS performs all preprocessing of data needed for a WRF numerical integration (define domains, get initial conditions…)</a:t>
            </a:r>
          </a:p>
          <a:p>
            <a:r>
              <a:rPr lang="en-US"/>
              <a:t>WPS is controlled through a user-defined namelist called </a:t>
            </a:r>
            <a:r>
              <a:rPr lang="en-US" b="1"/>
              <a:t>namelist.wps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slp2.in</a:t>
            </a:r>
          </a:p>
        </p:txBody>
      </p:sp>
      <p:pic>
        <p:nvPicPr>
          <p:cNvPr id="73733" name="Picture 5" descr="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2" t="16382" r="4652"/>
          <a:stretch>
            <a:fillRect/>
          </a:stretch>
        </p:blipFill>
        <p:spPr>
          <a:xfrm>
            <a:off x="1676400" y="1295400"/>
            <a:ext cx="5943600" cy="5186363"/>
          </a:xfrm>
          <a:noFill/>
          <a:ln/>
        </p:spPr>
      </p:pic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4419600" y="6477000"/>
            <a:ext cx="0" cy="38100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81400" y="6461125"/>
            <a:ext cx="253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33"/>
                </a:solidFill>
              </a:rPr>
              <a:t>Much    More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Input Section</a:t>
            </a:r>
          </a:p>
        </p:txBody>
      </p:sp>
      <p:pic>
        <p:nvPicPr>
          <p:cNvPr id="76805" name="Picture 5" descr="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2" t="16382" r="4652" b="60614"/>
          <a:stretch>
            <a:fillRect/>
          </a:stretch>
        </p:blipFill>
        <p:spPr>
          <a:xfrm>
            <a:off x="533400" y="1676400"/>
            <a:ext cx="8153400" cy="1957388"/>
          </a:xfrm>
          <a:noFill/>
          <a:ln/>
        </p:spPr>
      </p:pic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6248400" y="2590800"/>
            <a:ext cx="1981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2667000" y="1981200"/>
            <a:ext cx="1981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Table</a:t>
            </a:r>
          </a:p>
        </p:txBody>
      </p:sp>
      <p:pic>
        <p:nvPicPr>
          <p:cNvPr id="78853" name="Picture 5" descr="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2" t="39317" r="4652"/>
          <a:stretch>
            <a:fillRect/>
          </a:stretch>
        </p:blipFill>
        <p:spPr>
          <a:xfrm>
            <a:off x="1066800" y="1295400"/>
            <a:ext cx="7086600" cy="4489450"/>
          </a:xfrm>
          <a:noFill/>
          <a:ln/>
        </p:spPr>
      </p:pic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267200" y="5410200"/>
            <a:ext cx="0" cy="129540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429000" y="5867400"/>
            <a:ext cx="253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33"/>
                </a:solidFill>
              </a:rPr>
              <a:t>Much    More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Specification Table</a:t>
            </a:r>
          </a:p>
        </p:txBody>
      </p:sp>
      <p:pic>
        <p:nvPicPr>
          <p:cNvPr id="80901" name="Picture 5" descr="pst_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8229600" cy="4114800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Output from rip is a computer graphics metafile (file with extenstion “.cgm”) that can be viewed with the idt image display tool or converted into .gif image files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WPS/WRF/RIP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WPS, real, WRF, and RIP requires a variety of scripts that must be submitted to the </a:t>
            </a:r>
            <a:r>
              <a:rPr lang="en-US" dirty="0" err="1"/>
              <a:t>quanah</a:t>
            </a:r>
            <a:r>
              <a:rPr lang="en-US" dirty="0"/>
              <a:t> queue at the HPCC to run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WPS/WRF/RIP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WPS, real, WRF, and RIP requires a variety of scripts that must be submitted to the </a:t>
            </a:r>
            <a:r>
              <a:rPr lang="en-US" dirty="0" err="1"/>
              <a:t>quanah</a:t>
            </a:r>
            <a:r>
              <a:rPr lang="en-US" dirty="0"/>
              <a:t> queue at the HPCC to run</a:t>
            </a:r>
          </a:p>
          <a:p>
            <a:endParaRPr lang="en-US" dirty="0"/>
          </a:p>
          <a:p>
            <a:r>
              <a:rPr lang="en-US" dirty="0"/>
              <a:t>The following is a step-by-step guide on how to setup the required directories, get the required files, and run WPS/real/WRF/RIP from your own directory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WPS Directory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  “cp 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/WPSV3.5.1atmo5332     ./WPSV3.5.1”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WPS directory structure to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your work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run the WPS programs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      (in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/WPSV3.5.1)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real/WRF Directory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“cp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/WRFV3.5.1atmo5332        ./WRFV3.5.1”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real and WRF directory 	structure to your work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run real and </a:t>
            </a:r>
            <a:r>
              <a:rPr lang="en-US" dirty="0" err="1"/>
              <a:t>wrf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   (in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/WRFV3.5.1/run)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RIP directory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            “cp 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/RIPatmo5332   ./RIP”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RIP directory structure to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your work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run RIP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(in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/RIP)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WPS performs all preprocessing of data needed for a WRF numerical integration (define domains, get initial conditions…)</a:t>
            </a:r>
          </a:p>
          <a:p>
            <a:r>
              <a:rPr lang="en-US"/>
              <a:t>WPS is controlled through a user-defined namelist called </a:t>
            </a:r>
            <a:r>
              <a:rPr lang="en-US" b="1"/>
              <a:t>namelist.wps</a:t>
            </a:r>
          </a:p>
          <a:p>
            <a:r>
              <a:rPr lang="en-US"/>
              <a:t>WPS is composed of three programs: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geogrid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ungrib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metgrid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Required Submittal Script Directory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              “cp 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/sub_ATMO5332   ./sub”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directory structure containing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the HPCC submittal scripts to your work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submit the scripts that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run the WPS programs, real, and </a:t>
            </a:r>
            <a:r>
              <a:rPr lang="en-US" dirty="0" err="1"/>
              <a:t>wrf</a:t>
            </a:r>
            <a:r>
              <a:rPr lang="en-US" dirty="0"/>
              <a:t> (in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/sub)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u="sng" dirty="0" err="1"/>
              <a:t>geogrid</a:t>
            </a:r>
            <a:endParaRPr lang="en-US" sz="2800" b="1" u="sng" dirty="0"/>
          </a:p>
          <a:p>
            <a:r>
              <a:rPr lang="en-US" sz="2600" dirty="0"/>
              <a:t>Modify the namelist.wps for your case in /</a:t>
            </a:r>
            <a:r>
              <a:rPr lang="en-US" sz="2600" dirty="0" err="1"/>
              <a:t>lustre</a:t>
            </a:r>
            <a:r>
              <a:rPr lang="en-US" sz="2600" dirty="0"/>
              <a:t>/work/</a:t>
            </a:r>
            <a:r>
              <a:rPr lang="en-US" sz="2600" dirty="0" err="1"/>
              <a:t>your_userID</a:t>
            </a:r>
            <a:r>
              <a:rPr lang="en-US" sz="2600" dirty="0"/>
              <a:t>/WPSV3.5.1)</a:t>
            </a:r>
          </a:p>
          <a:p>
            <a:r>
              <a:rPr lang="en-US" sz="2600" dirty="0"/>
              <a:t>Go to /</a:t>
            </a:r>
            <a:r>
              <a:rPr lang="en-US" sz="2600" dirty="0" err="1"/>
              <a:t>lustre</a:t>
            </a:r>
            <a:r>
              <a:rPr lang="en-US" sz="2600" dirty="0"/>
              <a:t>/work/</a:t>
            </a:r>
            <a:r>
              <a:rPr lang="en-US" sz="2600" dirty="0" err="1"/>
              <a:t>your_userID</a:t>
            </a:r>
            <a:r>
              <a:rPr lang="en-US" sz="2600" dirty="0"/>
              <a:t>/sub</a:t>
            </a:r>
          </a:p>
          <a:p>
            <a:r>
              <a:rPr lang="en-US" sz="2600" dirty="0"/>
              <a:t>Modify geogridATMO5332.bash for the correct directory paths</a:t>
            </a:r>
          </a:p>
          <a:p>
            <a:r>
              <a:rPr lang="en-US" sz="2600" dirty="0"/>
              <a:t>Type “</a:t>
            </a:r>
            <a:r>
              <a:rPr lang="en-US" sz="2600" dirty="0" err="1"/>
              <a:t>sbatch</a:t>
            </a:r>
            <a:r>
              <a:rPr lang="en-US" sz="2600" dirty="0"/>
              <a:t>  geogridATMO5332.bash”</a:t>
            </a:r>
          </a:p>
          <a:p>
            <a:r>
              <a:rPr lang="en-US" sz="2600" dirty="0"/>
              <a:t>Make sure output files geo_em.d0X are generated in /</a:t>
            </a:r>
            <a:r>
              <a:rPr lang="en-US" sz="2600" dirty="0" err="1"/>
              <a:t>lustre</a:t>
            </a:r>
            <a:r>
              <a:rPr lang="en-US" sz="2600" dirty="0"/>
              <a:t>/work/</a:t>
            </a:r>
            <a:r>
              <a:rPr lang="en-US" sz="2600" dirty="0" err="1"/>
              <a:t>your_userID</a:t>
            </a:r>
            <a:r>
              <a:rPr lang="en-US" sz="2600" dirty="0"/>
              <a:t>/WPSV3.5.1</a:t>
            </a:r>
          </a:p>
          <a:p>
            <a:r>
              <a:rPr lang="en-US" sz="2600" dirty="0"/>
              <a:t>Check </a:t>
            </a:r>
            <a:r>
              <a:rPr lang="en-US" sz="2600" dirty="0" err="1"/>
              <a:t>geogrid</a:t>
            </a:r>
            <a:r>
              <a:rPr lang="en-US" sz="2600" dirty="0"/>
              <a:t> log files in the WPS directory and </a:t>
            </a:r>
            <a:r>
              <a:rPr lang="en-US" sz="2600" dirty="0" err="1"/>
              <a:t>error_out_geogrid</a:t>
            </a:r>
            <a:r>
              <a:rPr lang="en-US" sz="2600" dirty="0"/>
              <a:t>, </a:t>
            </a:r>
            <a:r>
              <a:rPr lang="en-US" sz="2600" dirty="0" err="1"/>
              <a:t>submit_out_geogrid</a:t>
            </a:r>
            <a:r>
              <a:rPr lang="en-US" sz="2600" dirty="0"/>
              <a:t> files in the sub directory if you have problems</a:t>
            </a:r>
          </a:p>
          <a:p>
            <a:endParaRPr lang="en-US" sz="26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Running WPS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u="sng" dirty="0" err="1"/>
              <a:t>geogrid</a:t>
            </a:r>
            <a:r>
              <a:rPr lang="en-US" sz="2800" b="1" u="sng" dirty="0"/>
              <a:t> – Viewing your domain</a:t>
            </a:r>
          </a:p>
          <a:p>
            <a:r>
              <a:rPr lang="en-US" sz="3000" dirty="0"/>
              <a:t>To view the domain you want to create with </a:t>
            </a:r>
            <a:r>
              <a:rPr lang="en-US" sz="3000" dirty="0" err="1"/>
              <a:t>geogrid</a:t>
            </a:r>
            <a:r>
              <a:rPr lang="en-US" sz="3000" dirty="0"/>
              <a:t>, use the plotgrids.ncl utility by following these steps: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1) Make sure you are in /</a:t>
            </a:r>
            <a:r>
              <a:rPr lang="en-US" sz="2000" dirty="0" err="1"/>
              <a:t>lustre</a:t>
            </a:r>
            <a:r>
              <a:rPr lang="en-US" sz="2000" dirty="0"/>
              <a:t>/work/</a:t>
            </a:r>
            <a:r>
              <a:rPr lang="en-US" sz="2000" dirty="0" err="1"/>
              <a:t>your_userID</a:t>
            </a:r>
            <a:r>
              <a:rPr lang="en-US" sz="2000" dirty="0"/>
              <a:t>/WPSV3.5.1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2) Type “module load singularity </a:t>
            </a:r>
            <a:r>
              <a:rPr lang="en-US" sz="2000" dirty="0" err="1"/>
              <a:t>ncl</a:t>
            </a:r>
            <a:r>
              <a:rPr lang="en-US" sz="2000" dirty="0"/>
              <a:t>”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3) Make sure </a:t>
            </a:r>
            <a:r>
              <a:rPr lang="en-US" sz="2000" dirty="0" err="1"/>
              <a:t>Xming</a:t>
            </a:r>
            <a:r>
              <a:rPr lang="en-US" sz="2000" dirty="0"/>
              <a:t> or </a:t>
            </a:r>
            <a:r>
              <a:rPr lang="en-US" sz="2000" dirty="0" err="1"/>
              <a:t>MobaXterm</a:t>
            </a:r>
            <a:r>
              <a:rPr lang="en-US" sz="2000" dirty="0"/>
              <a:t> is running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4) Type “ncl.img  </a:t>
            </a:r>
            <a:r>
              <a:rPr lang="en-US" sz="2000" dirty="0" err="1"/>
              <a:t>ncl</a:t>
            </a:r>
            <a:r>
              <a:rPr lang="en-US" sz="2000" dirty="0"/>
              <a:t>  </a:t>
            </a:r>
            <a:r>
              <a:rPr lang="en-US" sz="2000" dirty="0" err="1"/>
              <a:t>util</a:t>
            </a:r>
            <a:r>
              <a:rPr lang="en-US" sz="2000" dirty="0"/>
              <a:t>/plotgrids.ncl” </a:t>
            </a:r>
          </a:p>
          <a:p>
            <a:r>
              <a:rPr lang="en-US" sz="3000" dirty="0"/>
              <a:t>After running plotgrids.ncl, a picture of your domain should pop up on your screen (as specified by your namelist.wps)</a:t>
            </a:r>
          </a:p>
          <a:p>
            <a:r>
              <a:rPr lang="en-US" sz="3000" dirty="0"/>
              <a:t>Use this utility to tinker with your domain until it looks how you want it to look, then run geogrid.exe</a:t>
            </a:r>
            <a:endParaRPr lang="en-US" sz="20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4D2E1A-52A0-C9D9-A7F2-20332E5E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6" y="152400"/>
            <a:ext cx="717058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864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100" b="1" u="sng" dirty="0" err="1"/>
              <a:t>ungrib</a:t>
            </a:r>
            <a:endParaRPr lang="en-US" sz="3100" b="1" u="sng" dirty="0"/>
          </a:p>
          <a:p>
            <a:r>
              <a:rPr lang="en-US" sz="3100" dirty="0"/>
              <a:t>Get GFS files for the homework from /</a:t>
            </a:r>
            <a:r>
              <a:rPr lang="en-US" sz="3100" dirty="0" err="1"/>
              <a:t>lustre</a:t>
            </a:r>
            <a:r>
              <a:rPr lang="en-US" sz="3100" dirty="0"/>
              <a:t>/research/</a:t>
            </a:r>
            <a:r>
              <a:rPr lang="en-US" sz="3100" dirty="0" err="1"/>
              <a:t>bancell</a:t>
            </a:r>
            <a:r>
              <a:rPr lang="en-US" sz="3100" dirty="0"/>
              <a:t>/wrf_data_ATMO5332 and put them in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/WPSV3.5.1/data</a:t>
            </a:r>
          </a:p>
          <a:p>
            <a:r>
              <a:rPr lang="en-US" sz="3100" dirty="0"/>
              <a:t>Start a terminal instance on a </a:t>
            </a:r>
            <a:r>
              <a:rPr lang="en-US" sz="3100" dirty="0" err="1"/>
              <a:t>quanah</a:t>
            </a:r>
            <a:r>
              <a:rPr lang="en-US" sz="3100" dirty="0"/>
              <a:t> core like this:</a:t>
            </a:r>
          </a:p>
          <a:p>
            <a:pPr marL="0" indent="0">
              <a:buNone/>
            </a:pPr>
            <a:r>
              <a:rPr lang="en-US" sz="3100" dirty="0"/>
              <a:t>“interactive  –p  </a:t>
            </a:r>
            <a:r>
              <a:rPr lang="en-US" sz="3100" dirty="0" err="1"/>
              <a:t>quanah</a:t>
            </a:r>
            <a:r>
              <a:rPr lang="en-US" sz="3100" dirty="0"/>
              <a:t>”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/WPSV3.5.1 and then type “./link_grib.csh  data/*”</a:t>
            </a:r>
          </a:p>
          <a:p>
            <a:pPr>
              <a:buFont typeface="Wingdings" pitchFamily="2" charset="2"/>
              <a:buNone/>
            </a:pPr>
            <a:r>
              <a:rPr lang="en-US" sz="3100" dirty="0"/>
              <a:t>		- This links files to the GFS files in /data</a:t>
            </a:r>
          </a:p>
          <a:p>
            <a:pPr>
              <a:buFont typeface="Wingdings" pitchFamily="2" charset="2"/>
              <a:buNone/>
            </a:pP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 err="1"/>
              <a:t>ungrib</a:t>
            </a:r>
            <a:r>
              <a:rPr lang="en-US" b="1" u="sng" dirty="0"/>
              <a:t> cont’d</a:t>
            </a:r>
            <a:endParaRPr lang="en-US" sz="3200" dirty="0"/>
          </a:p>
          <a:p>
            <a:r>
              <a:rPr lang="en-US" sz="3200" dirty="0"/>
              <a:t>Load the appropriate modules with “module  load  intel  </a:t>
            </a:r>
            <a:r>
              <a:rPr lang="en-US" sz="3200" dirty="0" err="1"/>
              <a:t>netcdf</a:t>
            </a:r>
            <a:r>
              <a:rPr lang="en-US" sz="3200" dirty="0"/>
              <a:t>-serial”</a:t>
            </a:r>
          </a:p>
          <a:p>
            <a:r>
              <a:rPr lang="en-US" sz="3200" dirty="0"/>
              <a:t>Type “./ungrib.exe” to run </a:t>
            </a:r>
            <a:r>
              <a:rPr lang="en-US" sz="3200" dirty="0" err="1"/>
              <a:t>ungrib</a:t>
            </a:r>
            <a:r>
              <a:rPr lang="en-US" sz="3200" dirty="0"/>
              <a:t> on the command line (it’s a single processor job)</a:t>
            </a:r>
            <a:endParaRPr lang="en-US" dirty="0"/>
          </a:p>
          <a:p>
            <a:r>
              <a:rPr lang="en-US" dirty="0"/>
              <a:t>Make sure all FILE:date files exist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/WPSV3.5.1, check ungrib.log file in that directory if there are problems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100" b="1" u="sng" dirty="0" err="1"/>
              <a:t>metgrid</a:t>
            </a:r>
            <a:endParaRPr lang="en-US" sz="3100" dirty="0"/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/WPSV3.5.1</a:t>
            </a:r>
          </a:p>
          <a:p>
            <a:pPr marL="0" indent="0">
              <a:buNone/>
            </a:pPr>
            <a:r>
              <a:rPr lang="en-US" sz="3100" dirty="0"/>
              <a:t> (while still on the </a:t>
            </a:r>
            <a:r>
              <a:rPr lang="en-US" sz="3100" dirty="0" err="1"/>
              <a:t>quanah</a:t>
            </a:r>
            <a:r>
              <a:rPr lang="en-US" sz="3100" dirty="0"/>
              <a:t> core terminal instance)</a:t>
            </a:r>
          </a:p>
          <a:p>
            <a:r>
              <a:rPr lang="en-US" dirty="0"/>
              <a:t>Type “./metgrid.exe”</a:t>
            </a:r>
          </a:p>
          <a:p>
            <a:r>
              <a:rPr lang="en-US" dirty="0"/>
              <a:t>Make sure all met_em.d0X files exist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/WPSV3.5.1, check </a:t>
            </a:r>
            <a:r>
              <a:rPr lang="en-US" dirty="0" err="1"/>
              <a:t>metgrid</a:t>
            </a:r>
            <a:r>
              <a:rPr lang="en-US" dirty="0"/>
              <a:t> log file in that directory if there are problems</a:t>
            </a:r>
            <a:endParaRPr lang="en-US" sz="3100" dirty="0"/>
          </a:p>
          <a:p>
            <a:pPr>
              <a:buFont typeface="Wingdings" pitchFamily="2" charset="2"/>
              <a:buNone/>
            </a:pP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real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100" dirty="0"/>
              <a:t>Exit the terminal instance (it’s no longer needed)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/WRFV3.5.1/run</a:t>
            </a:r>
          </a:p>
          <a:p>
            <a:r>
              <a:rPr lang="en-US" sz="3100" dirty="0"/>
              <a:t>Copy all met_em.d0X files from the WPS directory to the above WRF directory</a:t>
            </a:r>
          </a:p>
          <a:p>
            <a:r>
              <a:rPr lang="en-US" sz="3100" dirty="0"/>
              <a:t>Modify the file </a:t>
            </a:r>
            <a:r>
              <a:rPr lang="en-US" sz="3100" dirty="0" err="1"/>
              <a:t>namelist.input</a:t>
            </a:r>
            <a:r>
              <a:rPr lang="en-US" sz="3100" dirty="0"/>
              <a:t> for your case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/sub</a:t>
            </a:r>
          </a:p>
          <a:p>
            <a:r>
              <a:rPr lang="en-US" sz="3100" dirty="0"/>
              <a:t>Modify realATMO5332.bash for the correct directory paths</a:t>
            </a:r>
          </a:p>
          <a:p>
            <a:r>
              <a:rPr lang="en-US" dirty="0"/>
              <a:t>Type “</a:t>
            </a:r>
            <a:r>
              <a:rPr lang="en-US" dirty="0" err="1"/>
              <a:t>sbatch</a:t>
            </a:r>
            <a:r>
              <a:rPr lang="en-US" dirty="0"/>
              <a:t>  realATMO5332.bash”</a:t>
            </a: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real cont’d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Make sure the files wrfinput_d0X and wrfbdy_d01 exist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/WRFV3.5.1/run, check  </a:t>
            </a:r>
            <a:r>
              <a:rPr lang="en-US" dirty="0" err="1"/>
              <a:t>rsl</a:t>
            </a:r>
            <a:r>
              <a:rPr lang="en-US" dirty="0"/>
              <a:t> log files in that directory as well as </a:t>
            </a:r>
            <a:r>
              <a:rPr lang="en-US" dirty="0" err="1"/>
              <a:t>submit_out_real</a:t>
            </a:r>
            <a:r>
              <a:rPr lang="en-US" dirty="0"/>
              <a:t>, </a:t>
            </a:r>
            <a:r>
              <a:rPr lang="en-US" dirty="0" err="1"/>
              <a:t>error_out_real</a:t>
            </a:r>
            <a:r>
              <a:rPr lang="en-US" dirty="0"/>
              <a:t> log files in the sub directory if you have problems</a:t>
            </a: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wrf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/sub</a:t>
            </a:r>
          </a:p>
          <a:p>
            <a:r>
              <a:rPr lang="en-US" sz="3100" dirty="0"/>
              <a:t>Modify wrfATMO5332.bash for the correct directory paths</a:t>
            </a:r>
          </a:p>
          <a:p>
            <a:r>
              <a:rPr lang="en-US" dirty="0"/>
              <a:t>Type “</a:t>
            </a:r>
            <a:r>
              <a:rPr lang="en-US" dirty="0" err="1"/>
              <a:t>sbatch</a:t>
            </a:r>
            <a:r>
              <a:rPr lang="en-US" dirty="0"/>
              <a:t>  wrfATMO5332.bash”</a:t>
            </a:r>
          </a:p>
          <a:p>
            <a:r>
              <a:rPr lang="en-US" dirty="0"/>
              <a:t>Make sure the file wrfout_d0X.date.nc exists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/WRFV3.5.1/run, check  </a:t>
            </a:r>
            <a:r>
              <a:rPr lang="en-US" dirty="0" err="1"/>
              <a:t>rsl</a:t>
            </a:r>
            <a:r>
              <a:rPr lang="en-US" dirty="0"/>
              <a:t> log files in that directory as well as </a:t>
            </a:r>
            <a:r>
              <a:rPr lang="en-US" dirty="0" err="1"/>
              <a:t>submit_out_wrf</a:t>
            </a:r>
            <a:r>
              <a:rPr lang="en-US" dirty="0"/>
              <a:t>, </a:t>
            </a:r>
            <a:r>
              <a:rPr lang="en-US" dirty="0" err="1"/>
              <a:t>error_out_wrf</a:t>
            </a:r>
            <a:r>
              <a:rPr lang="en-US" dirty="0"/>
              <a:t> log files in the sub directory if you have problems</a:t>
            </a:r>
          </a:p>
          <a:p>
            <a:r>
              <a:rPr lang="en-US" dirty="0"/>
              <a:t>Make sure your run finished by looking at the end of the rsl.out.0000 file in the WRF directory</a:t>
            </a: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pic>
        <p:nvPicPr>
          <p:cNvPr id="27653" name="Picture 5" descr="WPS_flow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8534400" cy="4953000"/>
          </a:xfrm>
          <a:noFill/>
          <a:ln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RIP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r>
              <a:rPr lang="en-US" sz="3100" dirty="0"/>
              <a:t>RIP will be run on a terminal instance on </a:t>
            </a:r>
            <a:r>
              <a:rPr lang="en-US" sz="3100" dirty="0" err="1"/>
              <a:t>quanah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(interactive  -p  </a:t>
            </a:r>
            <a:r>
              <a:rPr lang="en-US" sz="3100" dirty="0" err="1"/>
              <a:t>quanah</a:t>
            </a:r>
            <a:r>
              <a:rPr lang="en-US" sz="3100" dirty="0"/>
              <a:t>)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/RIP</a:t>
            </a:r>
          </a:p>
          <a:p>
            <a:r>
              <a:rPr lang="en-US" sz="3100" dirty="0"/>
              <a:t>Load the following modules by typing </a:t>
            </a:r>
          </a:p>
          <a:p>
            <a:pPr marL="0" indent="0">
              <a:buNone/>
            </a:pPr>
            <a:r>
              <a:rPr lang="en-US" sz="3100" dirty="0"/>
              <a:t>“module  load  intel  </a:t>
            </a:r>
            <a:r>
              <a:rPr lang="en-US" sz="3100" dirty="0" err="1"/>
              <a:t>netcdf</a:t>
            </a:r>
            <a:r>
              <a:rPr lang="en-US" sz="3100" dirty="0"/>
              <a:t>-serial  </a:t>
            </a:r>
            <a:r>
              <a:rPr lang="en-US" sz="3100" dirty="0" err="1"/>
              <a:t>xanim</a:t>
            </a:r>
            <a:r>
              <a:rPr lang="en-US" sz="3100" dirty="0"/>
              <a:t>”</a:t>
            </a:r>
          </a:p>
          <a:p>
            <a:r>
              <a:rPr lang="en-US" sz="3100" dirty="0"/>
              <a:t>Set the following environmental variables by typing the following three commands:</a:t>
            </a:r>
          </a:p>
          <a:p>
            <a:pPr marL="0" indent="0">
              <a:buNone/>
            </a:pPr>
            <a:r>
              <a:rPr lang="en-US" sz="1800" dirty="0"/>
              <a:t>“export  RIP_ROOT=.”</a:t>
            </a:r>
          </a:p>
          <a:p>
            <a:pPr marL="0" indent="0">
              <a:buNone/>
            </a:pPr>
            <a:r>
              <a:rPr lang="en-US" sz="1800" dirty="0"/>
              <a:t>“export  NCARG_ROOT=/home/</a:t>
            </a:r>
            <a:r>
              <a:rPr lang="en-US" sz="1800" dirty="0" err="1"/>
              <a:t>bancell</a:t>
            </a:r>
            <a:r>
              <a:rPr lang="en-US" sz="1800" dirty="0"/>
              <a:t>/</a:t>
            </a:r>
            <a:r>
              <a:rPr lang="en-US" sz="1800" dirty="0" err="1"/>
              <a:t>ncl_ncarg</a:t>
            </a:r>
            <a:r>
              <a:rPr lang="en-US" sz="1800" dirty="0"/>
              <a:t>”</a:t>
            </a:r>
          </a:p>
          <a:p>
            <a:pPr marL="0" indent="0">
              <a:buNone/>
            </a:pPr>
            <a:r>
              <a:rPr lang="en-US" sz="1800" dirty="0"/>
              <a:t>“export</a:t>
            </a:r>
            <a:r>
              <a:rPr lang="en-US" sz="1800" b="0" i="0" dirty="0">
                <a:effectLst/>
                <a:latin typeface="+mj-lt"/>
              </a:rPr>
              <a:t> LD_LIBRARY_PATH=/home/</a:t>
            </a:r>
            <a:r>
              <a:rPr lang="en-US" sz="1800" b="0" i="0" dirty="0" err="1">
                <a:effectLst/>
                <a:latin typeface="+mj-lt"/>
              </a:rPr>
              <a:t>bancell</a:t>
            </a:r>
            <a:r>
              <a:rPr lang="en-US" sz="1800" b="0" i="0" dirty="0">
                <a:effectLst/>
                <a:latin typeface="+mj-lt"/>
              </a:rPr>
              <a:t>/</a:t>
            </a:r>
            <a:r>
              <a:rPr lang="en-US" sz="1800" b="0" i="0" dirty="0" err="1">
                <a:effectLst/>
                <a:latin typeface="+mj-lt"/>
              </a:rPr>
              <a:t>netpbm</a:t>
            </a:r>
            <a:r>
              <a:rPr lang="en-US" sz="1800" b="0" i="0" dirty="0">
                <a:effectLst/>
                <a:latin typeface="+mj-lt"/>
              </a:rPr>
              <a:t>/lib:$LD_LIBRARY_PATH</a:t>
            </a: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31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RIP cont’d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100" dirty="0"/>
              <a:t>Copy the </a:t>
            </a:r>
            <a:r>
              <a:rPr lang="en-US" sz="3100" dirty="0" err="1"/>
              <a:t>wrfout</a:t>
            </a:r>
            <a:r>
              <a:rPr lang="en-US" sz="3100" dirty="0"/>
              <a:t> files from the </a:t>
            </a:r>
            <a:r>
              <a:rPr lang="en-US" sz="3100" dirty="0" err="1"/>
              <a:t>wrf</a:t>
            </a:r>
            <a:r>
              <a:rPr lang="en-US" sz="3100" dirty="0"/>
              <a:t> run to your RIP directory</a:t>
            </a:r>
          </a:p>
          <a:p>
            <a:r>
              <a:rPr lang="en-US" dirty="0"/>
              <a:t>Type </a:t>
            </a:r>
            <a:r>
              <a:rPr lang="en-US" sz="2800" dirty="0"/>
              <a:t>“./</a:t>
            </a:r>
            <a:r>
              <a:rPr lang="en-US" sz="2800" dirty="0" err="1"/>
              <a:t>ripdp_wrfarw</a:t>
            </a:r>
            <a:r>
              <a:rPr lang="en-US" sz="2800" dirty="0"/>
              <a:t>   data/</a:t>
            </a:r>
            <a:r>
              <a:rPr lang="en-US" sz="2800" dirty="0" err="1"/>
              <a:t>wrftemp</a:t>
            </a:r>
            <a:r>
              <a:rPr lang="en-US" sz="2800" dirty="0"/>
              <a:t>   all   </a:t>
            </a:r>
            <a:r>
              <a:rPr lang="en-US" sz="2800" dirty="0" err="1"/>
              <a:t>wrfout</a:t>
            </a:r>
            <a:r>
              <a:rPr lang="en-US" sz="2800" dirty="0"/>
              <a:t>*”</a:t>
            </a:r>
            <a:r>
              <a:rPr lang="en-US" dirty="0"/>
              <a:t> – this runs </a:t>
            </a:r>
            <a:r>
              <a:rPr lang="en-US" dirty="0" err="1"/>
              <a:t>ripdp_wrfarw</a:t>
            </a:r>
            <a:r>
              <a:rPr lang="en-US" dirty="0"/>
              <a:t> and prepares data for rip (make sure to process one domain at a time)</a:t>
            </a:r>
          </a:p>
          <a:p>
            <a:r>
              <a:rPr lang="en-US" dirty="0"/>
              <a:t>Modify /lustre/work/your_userID/RIP/slp2.in for your desired plot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296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RIP cont’d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Type “./rip   data/</a:t>
            </a:r>
            <a:r>
              <a:rPr lang="en-US" dirty="0" err="1"/>
              <a:t>wrftemp</a:t>
            </a:r>
            <a:r>
              <a:rPr lang="en-US" dirty="0"/>
              <a:t>   slp2.in” – this runs rip and produces a single .</a:t>
            </a:r>
            <a:r>
              <a:rPr lang="en-US" dirty="0" err="1"/>
              <a:t>cgm</a:t>
            </a:r>
            <a:r>
              <a:rPr lang="en-US" dirty="0"/>
              <a:t> file</a:t>
            </a:r>
          </a:p>
          <a:p>
            <a:r>
              <a:rPr lang="en-US" dirty="0"/>
              <a:t>Convert the single file slp2.cgm to gif files valid at each time by typing “./</a:t>
            </a:r>
            <a:r>
              <a:rPr lang="en-US" dirty="0" err="1"/>
              <a:t>cgmtogif</a:t>
            </a:r>
            <a:r>
              <a:rPr lang="en-US" dirty="0"/>
              <a:t>   slp2.cgm”</a:t>
            </a:r>
          </a:p>
          <a:p>
            <a:r>
              <a:rPr lang="en-US" dirty="0"/>
              <a:t>You can look at the gif images with the command “</a:t>
            </a:r>
            <a:r>
              <a:rPr lang="en-US" dirty="0" err="1"/>
              <a:t>xanim</a:t>
            </a:r>
            <a:r>
              <a:rPr lang="en-US" dirty="0"/>
              <a:t>  slp2.frame001.gif” (or loop through all images with “</a:t>
            </a:r>
            <a:r>
              <a:rPr lang="en-US" dirty="0" err="1"/>
              <a:t>xanim</a:t>
            </a:r>
            <a:r>
              <a:rPr lang="en-US" dirty="0"/>
              <a:t>  *.gif”)</a:t>
            </a:r>
          </a:p>
          <a:p>
            <a:r>
              <a:rPr lang="en-US" dirty="0"/>
              <a:t>You can see several examples of rip  .in files in the /</a:t>
            </a:r>
            <a:r>
              <a:rPr lang="en-US" dirty="0" err="1"/>
              <a:t>exampleripfiles</a:t>
            </a:r>
            <a:r>
              <a:rPr lang="en-US" dirty="0"/>
              <a:t> directory of your RIP directory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WPS/WRF/RIP Notes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/>
              <a:t>Clean up all files!!!! (WPS, real, </a:t>
            </a:r>
            <a:r>
              <a:rPr lang="en-US" sz="3100" dirty="0" err="1"/>
              <a:t>wrf</a:t>
            </a:r>
            <a:r>
              <a:rPr lang="en-US" sz="3100" dirty="0"/>
              <a:t>, RIP, and sub)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run WPS/WRF/RIP at HPCC on a shell using a PC, you need to download 2 things: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- </a:t>
            </a:r>
            <a:r>
              <a:rPr lang="en-US" sz="2800" u="sng" dirty="0"/>
              <a:t>Putty</a:t>
            </a:r>
            <a:r>
              <a:rPr lang="en-US" sz="2800" dirty="0"/>
              <a:t> (gives you the shell, make sure to enable  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X11 forwarding at Connection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SSH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X11), use 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address quanah.hpcc.ttu.edu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- </a:t>
            </a:r>
            <a:r>
              <a:rPr lang="en-US" sz="2800" u="sng" dirty="0" err="1"/>
              <a:t>MobaXterm</a:t>
            </a:r>
            <a:r>
              <a:rPr lang="en-US" sz="2800" dirty="0"/>
              <a:t> (gives ability to bring up external 	   windows for graphics and text editing) – this  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needs to be active to bring up external windows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/>
              <a:t>On a Mac, no downloads needed!  Just bring up a shell and </a:t>
            </a:r>
            <a:r>
              <a:rPr lang="en-US" sz="2800" dirty="0" err="1"/>
              <a:t>ssh</a:t>
            </a:r>
            <a:r>
              <a:rPr lang="en-US" sz="2800" dirty="0"/>
              <a:t> to </a:t>
            </a:r>
            <a:r>
              <a:rPr lang="en-US" sz="2800" dirty="0" err="1"/>
              <a:t>quanah</a:t>
            </a:r>
            <a:r>
              <a:rPr lang="en-US" sz="2800" dirty="0"/>
              <a:t> with: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</a:t>
            </a:r>
            <a:r>
              <a:rPr lang="en-US" sz="2800" dirty="0" err="1"/>
              <a:t>ssh</a:t>
            </a:r>
            <a:r>
              <a:rPr lang="en-US" sz="2800" dirty="0"/>
              <a:t>  –X  your_userID@quanah.hpcc.ttu.edu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u="sng" dirty="0"/>
              <a:t>Note</a:t>
            </a:r>
            <a:r>
              <a:rPr lang="en-US" sz="2800" dirty="0"/>
              <a:t>:  When you login to </a:t>
            </a:r>
            <a:r>
              <a:rPr lang="en-US" sz="2800" dirty="0" err="1"/>
              <a:t>quanah</a:t>
            </a:r>
            <a:r>
              <a:rPr lang="en-US" sz="2800" dirty="0"/>
              <a:t>, you’ll be in your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home directory (/home/</a:t>
            </a:r>
            <a:r>
              <a:rPr lang="en-US" sz="2800" dirty="0" err="1"/>
              <a:t>your_userID</a:t>
            </a:r>
            <a:r>
              <a:rPr lang="en-US" sz="2800" dirty="0"/>
              <a:t>)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disk space limit on /home/</a:t>
            </a:r>
            <a:r>
              <a:rPr lang="en-US" sz="2800" dirty="0" err="1"/>
              <a:t>your_userID</a:t>
            </a:r>
            <a:r>
              <a:rPr lang="en-US" sz="2800" dirty="0"/>
              <a:t>:              150 GB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disk space limit on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:     700 GB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/>
              <a:t>A common problem is the display variable for new users, if your </a:t>
            </a:r>
            <a:r>
              <a:rPr lang="en-US" sz="2800" dirty="0" err="1"/>
              <a:t>plotgrids</a:t>
            </a:r>
            <a:r>
              <a:rPr lang="en-US" sz="2800" dirty="0"/>
              <a:t> program does not work or if you can’t enable external windows (e.g. with emacs), contact </a:t>
            </a:r>
            <a:r>
              <a:rPr lang="en-US" sz="2800" dirty="0">
                <a:hlinkClick r:id="rId2"/>
              </a:rPr>
              <a:t>hpccsupport@ttu.edu</a:t>
            </a:r>
            <a:r>
              <a:rPr lang="en-US" sz="2800" dirty="0"/>
              <a:t> right away!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Geogrid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Define simulation domain (size, location,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 resolution)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1435</TotalTime>
  <Words>3910</Words>
  <Application>Microsoft Office PowerPoint</Application>
  <PresentationFormat>On-screen Show (4:3)</PresentationFormat>
  <Paragraphs>464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Garamond</vt:lpstr>
      <vt:lpstr>Wingdings</vt:lpstr>
      <vt:lpstr>Stream</vt:lpstr>
      <vt:lpstr>ATMO5332 WRF-ARW Tutorial</vt:lpstr>
      <vt:lpstr>Overview of WRF Modeling System </vt:lpstr>
      <vt:lpstr>Overview of WRF Modeling System </vt:lpstr>
      <vt:lpstr>Overview of WRF Modeling System</vt:lpstr>
      <vt:lpstr>WPS</vt:lpstr>
      <vt:lpstr>WPS</vt:lpstr>
      <vt:lpstr>WPS</vt:lpstr>
      <vt:lpstr>WPS</vt:lpstr>
      <vt:lpstr>WPS - geogrid</vt:lpstr>
      <vt:lpstr>WPS - geogrid</vt:lpstr>
      <vt:lpstr>WPS - geogrid</vt:lpstr>
      <vt:lpstr>namelist.wps</vt:lpstr>
      <vt:lpstr>namelist.wps (geogrid)</vt:lpstr>
      <vt:lpstr>namelist.wps (geogrid)</vt:lpstr>
      <vt:lpstr>WPS - geogrid</vt:lpstr>
      <vt:lpstr>WPS - geogrid</vt:lpstr>
      <vt:lpstr>WPS - geogrid</vt:lpstr>
      <vt:lpstr>WPS - geogrid</vt:lpstr>
      <vt:lpstr>namelist.wps (geogrid)</vt:lpstr>
      <vt:lpstr>WPS - ungrib</vt:lpstr>
      <vt:lpstr>namelist.wps (ungrib)</vt:lpstr>
      <vt:lpstr>namelist.wps (ungrib)</vt:lpstr>
      <vt:lpstr>WPS - ungrib</vt:lpstr>
      <vt:lpstr>WPS - ungrib</vt:lpstr>
      <vt:lpstr>WPS - metgrid</vt:lpstr>
      <vt:lpstr>namelist.wps (metgrid)</vt:lpstr>
      <vt:lpstr>namelist.wps (metgrid)</vt:lpstr>
      <vt:lpstr>WPS - metgrid</vt:lpstr>
      <vt:lpstr>WPS - metgrid</vt:lpstr>
      <vt:lpstr>WPS - metgrid</vt:lpstr>
      <vt:lpstr>WRF Initialization (real)</vt:lpstr>
      <vt:lpstr>WRF Initialization (real)</vt:lpstr>
      <vt:lpstr>WRF Initialization (real)</vt:lpstr>
      <vt:lpstr>real</vt:lpstr>
      <vt:lpstr>real</vt:lpstr>
      <vt:lpstr>namelist.input</vt:lpstr>
      <vt:lpstr>namelist.input</vt:lpstr>
      <vt:lpstr>namelist.input – time_control</vt:lpstr>
      <vt:lpstr>namelist.input – domains</vt:lpstr>
      <vt:lpstr>namelist.input – physics</vt:lpstr>
      <vt:lpstr>namelist.input – dynamics</vt:lpstr>
      <vt:lpstr>namelist.input – bdy_control</vt:lpstr>
      <vt:lpstr>WRF Numerical Integration (wrf)</vt:lpstr>
      <vt:lpstr>wrf</vt:lpstr>
      <vt:lpstr>wrf</vt:lpstr>
      <vt:lpstr>real and wrf</vt:lpstr>
      <vt:lpstr>real and wrf</vt:lpstr>
      <vt:lpstr>real and wrf</vt:lpstr>
      <vt:lpstr>real and wrf</vt:lpstr>
      <vt:lpstr>real and wrf</vt:lpstr>
      <vt:lpstr>Nestdown (ndown)</vt:lpstr>
      <vt:lpstr>ndown</vt:lpstr>
      <vt:lpstr>ndown</vt:lpstr>
      <vt:lpstr>Visualization (RIP)</vt:lpstr>
      <vt:lpstr>Visualization (RIP)</vt:lpstr>
      <vt:lpstr>ripdp_wrfarw</vt:lpstr>
      <vt:lpstr>rip</vt:lpstr>
      <vt:lpstr>The rip input file</vt:lpstr>
      <vt:lpstr>The rip input file</vt:lpstr>
      <vt:lpstr>slp2.in</vt:lpstr>
      <vt:lpstr>User Input Section</vt:lpstr>
      <vt:lpstr>Color Table</vt:lpstr>
      <vt:lpstr>Plot Specification Table</vt:lpstr>
      <vt:lpstr>rip</vt:lpstr>
      <vt:lpstr>Running WPS/WRF/RIP</vt:lpstr>
      <vt:lpstr>Running WPS/WRF/RIP</vt:lpstr>
      <vt:lpstr>Required WPS Directory</vt:lpstr>
      <vt:lpstr>Required real/WRF Directory</vt:lpstr>
      <vt:lpstr>Required RIP directory</vt:lpstr>
      <vt:lpstr>Required Submittal Script Directory</vt:lpstr>
      <vt:lpstr>Running WPS</vt:lpstr>
      <vt:lpstr>Running WPS</vt:lpstr>
      <vt:lpstr>PowerPoint Presentation</vt:lpstr>
      <vt:lpstr>Running WPS</vt:lpstr>
      <vt:lpstr>Running WPS</vt:lpstr>
      <vt:lpstr>Running WPS</vt:lpstr>
      <vt:lpstr>Running real</vt:lpstr>
      <vt:lpstr>Running real cont’d</vt:lpstr>
      <vt:lpstr>Running wrf</vt:lpstr>
      <vt:lpstr>Running RIP</vt:lpstr>
      <vt:lpstr>Running RIP cont’d</vt:lpstr>
      <vt:lpstr>Running RIP cont’d</vt:lpstr>
      <vt:lpstr>Final WPS/WRF/RIP Notes</vt:lpstr>
      <vt:lpstr>First Things First</vt:lpstr>
      <vt:lpstr>First Things First</vt:lpstr>
      <vt:lpstr>First Things First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ATMO5332 WRF-ARW Tutorial</dc:title>
  <dc:creator>bancell</dc:creator>
  <cp:lastModifiedBy>Ancell, Brian</cp:lastModifiedBy>
  <cp:revision>129</cp:revision>
  <dcterms:created xsi:type="dcterms:W3CDTF">2010-09-07T03:41:45Z</dcterms:created>
  <dcterms:modified xsi:type="dcterms:W3CDTF">2022-09-06T15:47:46Z</dcterms:modified>
</cp:coreProperties>
</file>