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BA0FF-966E-43D1-BC59-36409FF67AB5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6D620-7DB8-4BDD-A6C1-ABCDD9E3D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</a:t>
            </a:r>
            <a:r>
              <a:rPr lang="en-US" dirty="0" smtClean="0"/>
              <a:t>) Briefly </a:t>
            </a:r>
            <a:r>
              <a:rPr lang="en-US" dirty="0"/>
              <a:t>describe the weather forecasting methods we discussed.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Persistence – tomorrow = today</a:t>
            </a:r>
          </a:p>
          <a:p>
            <a:pPr lvl="0"/>
            <a:r>
              <a:rPr lang="en-US" sz="2800" dirty="0"/>
              <a:t>Climatology – tomorrow = what average weather for tomorrow’s date is</a:t>
            </a:r>
          </a:p>
          <a:p>
            <a:pPr lvl="0"/>
            <a:r>
              <a:rPr lang="en-US" sz="2800" dirty="0"/>
              <a:t>Trend – whatever is upstream will be </a:t>
            </a:r>
            <a:r>
              <a:rPr lang="en-US" sz="2800" dirty="0" err="1"/>
              <a:t>advected</a:t>
            </a:r>
            <a:r>
              <a:rPr lang="en-US" sz="2800" dirty="0"/>
              <a:t> downstream (short term forecasts)</a:t>
            </a:r>
          </a:p>
          <a:p>
            <a:pPr lvl="0"/>
            <a:r>
              <a:rPr lang="en-US" sz="2800" dirty="0"/>
              <a:t>Analog – whatever most similarly happened in the past will happen again</a:t>
            </a:r>
          </a:p>
          <a:p>
            <a:pPr lvl="0"/>
            <a:r>
              <a:rPr lang="en-US" sz="2800" dirty="0"/>
              <a:t>NWP – computation of equations to determine </a:t>
            </a:r>
            <a:r>
              <a:rPr lang="en-US" sz="2800" dirty="0" err="1"/>
              <a:t>forcings</a:t>
            </a:r>
            <a:r>
              <a:rPr lang="en-US" sz="2800" dirty="0"/>
              <a:t> and resulting weather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10) </a:t>
            </a:r>
            <a:r>
              <a:rPr lang="en-US" sz="3600" dirty="0"/>
              <a:t>What are the steps in running a weather model? What does each one give us? What are the main error 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2211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Data assimilation – find the most likely state given observations and previous model</a:t>
            </a:r>
          </a:p>
          <a:p>
            <a:pPr lvl="0"/>
            <a:r>
              <a:rPr lang="en-US" dirty="0"/>
              <a:t>NWP – calculates the equations of state at each grid point</a:t>
            </a:r>
          </a:p>
          <a:p>
            <a:pPr lvl="0"/>
            <a:r>
              <a:rPr lang="en-US" dirty="0"/>
              <a:t>Post processing – creates images, statistics from the model output</a:t>
            </a:r>
          </a:p>
          <a:p>
            <a:pPr lvl="0"/>
            <a:r>
              <a:rPr lang="en-US" dirty="0"/>
              <a:t>Interpretation – the human factor, how well did the model do?</a:t>
            </a:r>
          </a:p>
          <a:p>
            <a:pPr lvl="0"/>
            <a:r>
              <a:rPr lang="en-US" dirty="0"/>
              <a:t>Error: physics, initial conditions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11) What are some of the steps/tools forecasters use in the weather analysis phase? What do these different tools reveal to a forecaster?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221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Observations</a:t>
            </a:r>
          </a:p>
          <a:p>
            <a:pPr lvl="0"/>
            <a:r>
              <a:rPr lang="en-US" dirty="0" smtClean="0"/>
              <a:t>Weather maps (surface and aloft)</a:t>
            </a:r>
          </a:p>
          <a:p>
            <a:pPr lvl="0"/>
            <a:r>
              <a:rPr lang="en-US" dirty="0" smtClean="0"/>
              <a:t>Reveal what is ‘actually’ going on, so they don’t rely just on models</a:t>
            </a:r>
          </a:p>
          <a:p>
            <a:pPr lvl="0"/>
            <a:r>
              <a:rPr lang="en-US" dirty="0" smtClean="0"/>
              <a:t>How are the models currently different from reality? Says something about if the model is realistic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8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12) </a:t>
            </a:r>
            <a:r>
              <a:rPr lang="en-US" sz="3200" dirty="0"/>
              <a:t>What are some of the ways we can investigate past climates? What are some of the larger natural impacts on climate? What about anthropogenic?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lvl="0"/>
            <a:r>
              <a:rPr lang="en-US" dirty="0"/>
              <a:t>Tree rings, ice bubbles, carbon dating, sediment</a:t>
            </a:r>
          </a:p>
          <a:p>
            <a:pPr lvl="0"/>
            <a:r>
              <a:rPr lang="en-US" dirty="0" smtClean="0"/>
              <a:t>Natural: Solar </a:t>
            </a:r>
            <a:r>
              <a:rPr lang="en-US" dirty="0"/>
              <a:t>cycles, volcanic activity, current disruption, movement of plate and land surfaces</a:t>
            </a:r>
          </a:p>
          <a:p>
            <a:pPr lvl="0"/>
            <a:r>
              <a:rPr lang="en-US" dirty="0" smtClean="0"/>
              <a:t>Anthropogenic: Urban </a:t>
            </a:r>
            <a:r>
              <a:rPr lang="en-US" dirty="0"/>
              <a:t>heat island, land surface changes, emissions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Needed for intense thunderstorms: instability, lifting, wind shear</a:t>
            </a:r>
          </a:p>
          <a:p>
            <a:r>
              <a:rPr lang="en-US" dirty="0" smtClean="0"/>
              <a:t>Most thunderstorms – weak single/multi-cell</a:t>
            </a:r>
          </a:p>
          <a:p>
            <a:r>
              <a:rPr lang="en-US" dirty="0" smtClean="0"/>
              <a:t>Highest concentration of severe threats – </a:t>
            </a:r>
            <a:r>
              <a:rPr lang="en-US" dirty="0" err="1" smtClean="0"/>
              <a:t>supercells</a:t>
            </a:r>
            <a:endParaRPr lang="en-US" dirty="0" smtClean="0"/>
          </a:p>
          <a:p>
            <a:r>
              <a:rPr lang="en-US" dirty="0" smtClean="0"/>
              <a:t>Lifecycle</a:t>
            </a:r>
          </a:p>
          <a:p>
            <a:pPr lvl="1"/>
            <a:r>
              <a:rPr lang="en-US" dirty="0" smtClean="0"/>
              <a:t>Cumulus – updrafts </a:t>
            </a:r>
          </a:p>
          <a:p>
            <a:pPr lvl="1"/>
            <a:r>
              <a:rPr lang="en-US" dirty="0" smtClean="0"/>
              <a:t>Mature – both updrafts and downdrafts</a:t>
            </a:r>
          </a:p>
          <a:p>
            <a:pPr lvl="1"/>
            <a:r>
              <a:rPr lang="en-US" dirty="0" smtClean="0"/>
              <a:t>Dissipating – downdrafts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5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Severe requirements</a:t>
            </a:r>
          </a:p>
          <a:p>
            <a:pPr lvl="1"/>
            <a:r>
              <a:rPr lang="en-US" dirty="0" smtClean="0"/>
              <a:t>58 mph winds</a:t>
            </a:r>
          </a:p>
          <a:p>
            <a:pPr lvl="1"/>
            <a:r>
              <a:rPr lang="en-US" dirty="0" smtClean="0"/>
              <a:t>1 in hail</a:t>
            </a:r>
          </a:p>
          <a:p>
            <a:pPr lvl="1"/>
            <a:r>
              <a:rPr lang="en-US" dirty="0" smtClean="0"/>
              <a:t>Tornado/funnel</a:t>
            </a:r>
          </a:p>
          <a:p>
            <a:r>
              <a:rPr lang="en-US" dirty="0" err="1" smtClean="0"/>
              <a:t>Mesoscale</a:t>
            </a:r>
            <a:r>
              <a:rPr lang="en-US" dirty="0" smtClean="0"/>
              <a:t> Convective Systems – wind produces</a:t>
            </a:r>
          </a:p>
          <a:p>
            <a:pPr lvl="1"/>
            <a:r>
              <a:rPr lang="en-US" dirty="0" smtClean="0"/>
              <a:t>Squall line</a:t>
            </a:r>
          </a:p>
          <a:p>
            <a:pPr lvl="1"/>
            <a:r>
              <a:rPr lang="en-US" dirty="0" err="1" smtClean="0"/>
              <a:t>Mesoscale</a:t>
            </a:r>
            <a:r>
              <a:rPr lang="en-US" dirty="0" smtClean="0"/>
              <a:t> Convective Complex</a:t>
            </a:r>
          </a:p>
          <a:p>
            <a:r>
              <a:rPr lang="en-US" dirty="0" smtClean="0"/>
              <a:t>Gust front </a:t>
            </a:r>
          </a:p>
          <a:p>
            <a:pPr lvl="1"/>
            <a:r>
              <a:rPr lang="en-US" dirty="0" smtClean="0"/>
              <a:t>cool, outflow air</a:t>
            </a:r>
          </a:p>
          <a:p>
            <a:pPr lvl="1"/>
            <a:r>
              <a:rPr lang="en-US" dirty="0" smtClean="0"/>
              <a:t>Shelf cloud, </a:t>
            </a:r>
            <a:r>
              <a:rPr lang="en-US" dirty="0" err="1" smtClean="0"/>
              <a:t>haboobs</a:t>
            </a:r>
            <a:endParaRPr lang="en-US" dirty="0" smtClean="0"/>
          </a:p>
          <a:p>
            <a:pPr lvl="1"/>
            <a:r>
              <a:rPr lang="en-US" dirty="0" smtClean="0"/>
              <a:t>Can aid in the production of new cells</a:t>
            </a:r>
          </a:p>
          <a:p>
            <a:r>
              <a:rPr lang="en-US" dirty="0" smtClean="0"/>
              <a:t>Downburst – localized downdraft</a:t>
            </a:r>
          </a:p>
          <a:p>
            <a:r>
              <a:rPr lang="en-US" dirty="0" smtClean="0"/>
              <a:t>Microburst – small, short-lived downdraft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08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intense land-based convection</a:t>
            </a:r>
          </a:p>
          <a:p>
            <a:r>
              <a:rPr lang="en-US" dirty="0" smtClean="0"/>
              <a:t>Characterized by </a:t>
            </a:r>
            <a:r>
              <a:rPr lang="en-US" dirty="0" err="1" smtClean="0"/>
              <a:t>mesocyclone</a:t>
            </a:r>
            <a:r>
              <a:rPr lang="en-US" dirty="0" smtClean="0"/>
              <a:t> (rotating updraft) and strong vertical </a:t>
            </a:r>
            <a:r>
              <a:rPr lang="en-US" smtClean="0"/>
              <a:t>wind shear</a:t>
            </a:r>
            <a:endParaRPr lang="en-US" dirty="0" smtClean="0"/>
          </a:p>
          <a:p>
            <a:r>
              <a:rPr lang="en-US" dirty="0" smtClean="0"/>
              <a:t>Abundant severe-weather producers</a:t>
            </a:r>
          </a:p>
          <a:p>
            <a:r>
              <a:rPr lang="en-US" dirty="0" smtClean="0"/>
              <a:t>Overshooting top –clouds above the </a:t>
            </a:r>
            <a:r>
              <a:rPr lang="en-US" dirty="0" err="1" smtClean="0"/>
              <a:t>tropopause</a:t>
            </a:r>
            <a:r>
              <a:rPr lang="en-US" dirty="0" smtClean="0"/>
              <a:t> due to a strong updraft</a:t>
            </a:r>
          </a:p>
          <a:p>
            <a:r>
              <a:rPr lang="en-US" dirty="0" err="1" smtClean="0"/>
              <a:t>Tropopause</a:t>
            </a:r>
            <a:r>
              <a:rPr lang="en-US" dirty="0" smtClean="0"/>
              <a:t> co-located with the anvil</a:t>
            </a:r>
          </a:p>
          <a:p>
            <a:r>
              <a:rPr lang="en-US" dirty="0" smtClean="0"/>
              <a:t>Wall cloud – lowering in the updraft due to inflow into the storm, occurs in the “hook” of the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8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Characterized by amount of </a:t>
            </a:r>
            <a:r>
              <a:rPr lang="en-US" dirty="0" err="1" smtClean="0"/>
              <a:t>precip</a:t>
            </a:r>
            <a:r>
              <a:rPr lang="en-US" dirty="0" smtClean="0"/>
              <a:t> around the updraft</a:t>
            </a:r>
          </a:p>
          <a:p>
            <a:pPr lvl="1"/>
            <a:r>
              <a:rPr lang="en-US" dirty="0" smtClean="0"/>
              <a:t>High precipitation: obscured base, obscured tornadoes, scud clouds, hail</a:t>
            </a:r>
          </a:p>
          <a:p>
            <a:pPr lvl="1"/>
            <a:r>
              <a:rPr lang="en-US" dirty="0" smtClean="0"/>
              <a:t>Low precipitation: rain-free base, typical of drier environments (</a:t>
            </a:r>
            <a:r>
              <a:rPr lang="en-US" dirty="0" err="1" smtClean="0"/>
              <a:t>dryline</a:t>
            </a:r>
            <a:r>
              <a:rPr lang="en-US" dirty="0" smtClean="0"/>
              <a:t>, upslope), low tornado threat</a:t>
            </a:r>
          </a:p>
          <a:p>
            <a:pPr lvl="1"/>
            <a:r>
              <a:rPr lang="en-US" dirty="0" smtClean="0"/>
              <a:t>Classic: between Low and High </a:t>
            </a:r>
            <a:r>
              <a:rPr lang="en-US" dirty="0" err="1" smtClean="0"/>
              <a:t>precip</a:t>
            </a:r>
            <a:r>
              <a:rPr lang="en-US" dirty="0" smtClean="0"/>
              <a:t> </a:t>
            </a:r>
            <a:r>
              <a:rPr lang="en-US" dirty="0" err="1" smtClean="0"/>
              <a:t>supercells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319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Floods – largest toll on life, more rain for longer time = more likelihood of flooding</a:t>
            </a:r>
          </a:p>
          <a:p>
            <a:r>
              <a:rPr lang="en-US" dirty="0" smtClean="0"/>
              <a:t>Lightning </a:t>
            </a:r>
          </a:p>
          <a:p>
            <a:pPr lvl="1"/>
            <a:r>
              <a:rPr lang="en-US" dirty="0" smtClean="0"/>
              <a:t>Charging in cloud from collisions of different </a:t>
            </a:r>
            <a:r>
              <a:rPr lang="en-US" dirty="0" err="1" smtClean="0"/>
              <a:t>precip</a:t>
            </a:r>
            <a:r>
              <a:rPr lang="en-US" dirty="0" smtClean="0"/>
              <a:t> particles, especially when ice is involved</a:t>
            </a:r>
          </a:p>
          <a:p>
            <a:pPr lvl="1"/>
            <a:r>
              <a:rPr lang="en-US" dirty="0" smtClean="0"/>
              <a:t>Stepped leader – initial part of a flash</a:t>
            </a:r>
          </a:p>
          <a:p>
            <a:pPr lvl="1"/>
            <a:r>
              <a:rPr lang="en-US" dirty="0" smtClean="0"/>
              <a:t>Return stroke – occurs if leader reaches the ground</a:t>
            </a:r>
          </a:p>
          <a:p>
            <a:r>
              <a:rPr lang="en-US" dirty="0" smtClean="0"/>
              <a:t>Thunder – the shock wave from the pressure changes associated with the high temperature of the lightning</a:t>
            </a:r>
          </a:p>
          <a:p>
            <a:r>
              <a:rPr lang="en-US" dirty="0" smtClean="0"/>
              <a:t>Distance to lightning (miles) = seconds between flash and thunder / 5</a:t>
            </a:r>
          </a:p>
          <a:p>
            <a:r>
              <a:rPr lang="en-US" dirty="0" smtClean="0"/>
              <a:t>Bolt from the Blue – lightning that strikes the ground from the side of the cloud, not the bottom</a:t>
            </a:r>
          </a:p>
          <a:p>
            <a:r>
              <a:rPr lang="en-US" dirty="0" smtClean="0"/>
              <a:t>More IC’s than CG’s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7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Violently rotating column of air in contact with the ground</a:t>
            </a:r>
          </a:p>
          <a:p>
            <a:r>
              <a:rPr lang="en-US" dirty="0" smtClean="0"/>
              <a:t>Funnel – one that does not reach the ground</a:t>
            </a:r>
          </a:p>
          <a:p>
            <a:r>
              <a:rPr lang="en-US" dirty="0" smtClean="0"/>
              <a:t>Most formed by </a:t>
            </a:r>
            <a:r>
              <a:rPr lang="en-US" dirty="0" err="1" smtClean="0"/>
              <a:t>supercells</a:t>
            </a:r>
            <a:r>
              <a:rPr lang="en-US" dirty="0" smtClean="0"/>
              <a:t> in a lowering of the wall cloud, short-lived, less than 1 mile wide</a:t>
            </a:r>
          </a:p>
          <a:p>
            <a:r>
              <a:rPr lang="en-US" dirty="0" smtClean="0"/>
              <a:t>Tri-state Tornado – longest path recorded (MO, IL, IN)</a:t>
            </a:r>
          </a:p>
          <a:p>
            <a:r>
              <a:rPr lang="en-US" dirty="0" smtClean="0"/>
              <a:t>El Reno – largest diameter recorded</a:t>
            </a:r>
          </a:p>
          <a:p>
            <a:r>
              <a:rPr lang="en-US" dirty="0" smtClean="0"/>
              <a:t>Largest outbreak – SE in late April 2011</a:t>
            </a:r>
          </a:p>
          <a:p>
            <a:r>
              <a:rPr lang="en-US" dirty="0" smtClean="0"/>
              <a:t>Joplin, MO 2011 - costliest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99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1) </a:t>
            </a:r>
            <a:r>
              <a:rPr lang="en-US" dirty="0"/>
              <a:t>Briefly describe the three stages of thunderstorm development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9781284027372_CH11_FIG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229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498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updrafts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498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downdrafts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410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Updrafts &amp; Downdrafts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Stages</a:t>
            </a:r>
          </a:p>
          <a:p>
            <a:pPr lvl="1"/>
            <a:r>
              <a:rPr lang="en-US" dirty="0" smtClean="0"/>
              <a:t>Organizing – funnel + debris cloud</a:t>
            </a:r>
          </a:p>
          <a:p>
            <a:pPr lvl="1"/>
            <a:r>
              <a:rPr lang="en-US" dirty="0" smtClean="0"/>
              <a:t>Mature – peak intensity, typically largest size</a:t>
            </a:r>
          </a:p>
          <a:p>
            <a:pPr lvl="1"/>
            <a:r>
              <a:rPr lang="en-US" dirty="0" smtClean="0"/>
              <a:t>Shrinking / Rope – lose warm inflow</a:t>
            </a:r>
          </a:p>
          <a:p>
            <a:r>
              <a:rPr lang="en-US" dirty="0" smtClean="0"/>
              <a:t>Typically cannot be seen with the national radars – they show the </a:t>
            </a:r>
            <a:r>
              <a:rPr lang="en-US" dirty="0" err="1" smtClean="0"/>
              <a:t>mesocyclone</a:t>
            </a:r>
            <a:r>
              <a:rPr lang="en-US" dirty="0" smtClean="0"/>
              <a:t> not </a:t>
            </a:r>
            <a:r>
              <a:rPr lang="en-US" dirty="0" err="1" smtClean="0"/>
              <a:t>tornadic</a:t>
            </a:r>
            <a:r>
              <a:rPr lang="en-US" dirty="0" smtClean="0"/>
              <a:t> circulations due to their resolution</a:t>
            </a:r>
          </a:p>
          <a:p>
            <a:r>
              <a:rPr lang="en-US" dirty="0" smtClean="0"/>
              <a:t>Tend to form in storms moving to the right of average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00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Fujita scale – developed to rank tornados based on max damage observed</a:t>
            </a:r>
          </a:p>
          <a:p>
            <a:pPr lvl="1"/>
            <a:r>
              <a:rPr lang="en-US" dirty="0" smtClean="0"/>
              <a:t>most tornadoes rated as weak (F0-F1)</a:t>
            </a:r>
          </a:p>
          <a:p>
            <a:pPr lvl="1"/>
            <a:r>
              <a:rPr lang="en-US" dirty="0" smtClean="0"/>
              <a:t>Most deaths in violent tornadoes (F4-F5)</a:t>
            </a:r>
          </a:p>
          <a:p>
            <a:r>
              <a:rPr lang="en-US" dirty="0" smtClean="0"/>
              <a:t>Enhanced-Fujita scale (2007) – takes different types of structures into account before ranking the damage</a:t>
            </a:r>
          </a:p>
          <a:p>
            <a:r>
              <a:rPr lang="en-US" dirty="0" smtClean="0"/>
              <a:t>Tornado Alley – region in the Southern Plains were the highest concentration of tornadoes occur on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27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Dixie Alley – region with the most tornado deaths on average</a:t>
            </a:r>
          </a:p>
          <a:p>
            <a:pPr lvl="1"/>
            <a:r>
              <a:rPr lang="en-US" dirty="0" smtClean="0"/>
              <a:t>Harder to spot – typically in HP </a:t>
            </a:r>
            <a:r>
              <a:rPr lang="en-US" dirty="0" err="1" smtClean="0"/>
              <a:t>supercells</a:t>
            </a:r>
            <a:r>
              <a:rPr lang="en-US" dirty="0" smtClean="0"/>
              <a:t>, hills and trees</a:t>
            </a:r>
          </a:p>
          <a:p>
            <a:pPr lvl="1"/>
            <a:r>
              <a:rPr lang="en-US" dirty="0" smtClean="0"/>
              <a:t>Happen more often overnight than in other locations</a:t>
            </a:r>
          </a:p>
          <a:p>
            <a:pPr lvl="1"/>
            <a:r>
              <a:rPr lang="en-US" dirty="0" smtClean="0"/>
              <a:t>Fast moving</a:t>
            </a:r>
          </a:p>
          <a:p>
            <a:pPr lvl="1"/>
            <a:r>
              <a:rPr lang="en-US" dirty="0" smtClean="0"/>
              <a:t>High population density as compared to the plains</a:t>
            </a:r>
          </a:p>
          <a:p>
            <a:pPr lvl="1"/>
            <a:r>
              <a:rPr lang="en-US" dirty="0" smtClean="0"/>
              <a:t>Large number of manufactured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8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Tornado structure – low pressure at center, strong inflow at surface, upward motion in vortex, can have multiple vortexes around the periphery</a:t>
            </a:r>
          </a:p>
          <a:p>
            <a:r>
              <a:rPr lang="en-US" dirty="0" smtClean="0"/>
              <a:t>Highest threat – flying debris</a:t>
            </a:r>
          </a:p>
          <a:p>
            <a:r>
              <a:rPr lang="en-US" dirty="0" smtClean="0"/>
              <a:t>Watch – favorable conditions for given weather (hours before)</a:t>
            </a:r>
          </a:p>
          <a:p>
            <a:r>
              <a:rPr lang="en-US" dirty="0" smtClean="0"/>
              <a:t>Warning – given weather indicated or observed, immediate action</a:t>
            </a:r>
          </a:p>
          <a:p>
            <a:r>
              <a:rPr lang="en-US" dirty="0" smtClean="0"/>
              <a:t>Safest place – indoors, underground, away from walls/windows</a:t>
            </a:r>
          </a:p>
          <a:p>
            <a:r>
              <a:rPr lang="en-US" dirty="0" err="1" smtClean="0"/>
              <a:t>Landspout</a:t>
            </a:r>
            <a:r>
              <a:rPr lang="en-US" dirty="0" smtClean="0"/>
              <a:t> – non-</a:t>
            </a:r>
            <a:r>
              <a:rPr lang="en-US" dirty="0" err="1" smtClean="0"/>
              <a:t>supercell</a:t>
            </a:r>
            <a:r>
              <a:rPr lang="en-US" dirty="0" smtClean="0"/>
              <a:t> tornado, usually short-lived, rapidly formed</a:t>
            </a:r>
          </a:p>
          <a:p>
            <a:r>
              <a:rPr lang="en-US" dirty="0" smtClean="0"/>
              <a:t>Waterspout – non-</a:t>
            </a:r>
            <a:r>
              <a:rPr lang="en-US" dirty="0" err="1" smtClean="0"/>
              <a:t>supercell</a:t>
            </a:r>
            <a:r>
              <a:rPr lang="en-US" dirty="0" smtClean="0"/>
              <a:t> rotation over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41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Persistence </a:t>
            </a:r>
            <a:r>
              <a:rPr lang="en-US" dirty="0" smtClean="0"/>
              <a:t>forecast – uses repeat of today’s weather</a:t>
            </a:r>
          </a:p>
          <a:p>
            <a:r>
              <a:rPr lang="en-US" b="1" dirty="0" smtClean="0"/>
              <a:t>Climatology</a:t>
            </a:r>
            <a:r>
              <a:rPr lang="en-US" dirty="0" smtClean="0"/>
              <a:t> forecast – uses average weather for a given day of the year</a:t>
            </a:r>
          </a:p>
          <a:p>
            <a:r>
              <a:rPr lang="en-US" b="1" dirty="0" smtClean="0"/>
              <a:t>Trend</a:t>
            </a:r>
            <a:r>
              <a:rPr lang="en-US" dirty="0" smtClean="0"/>
              <a:t> forecast – uses direct advection of upstream weather</a:t>
            </a:r>
          </a:p>
          <a:p>
            <a:r>
              <a:rPr lang="en-US" b="1" dirty="0" smtClean="0"/>
              <a:t>Analog</a:t>
            </a:r>
            <a:r>
              <a:rPr lang="en-US" dirty="0" smtClean="0"/>
              <a:t> forecast – uses historic, similar case</a:t>
            </a:r>
          </a:p>
          <a:p>
            <a:r>
              <a:rPr lang="en-US" b="1" dirty="0" err="1" smtClean="0"/>
              <a:t>Nowcasting</a:t>
            </a:r>
            <a:r>
              <a:rPr lang="en-US" dirty="0" smtClean="0"/>
              <a:t> – forecasting immediate weather changes (few hours), observation based</a:t>
            </a:r>
          </a:p>
          <a:p>
            <a:r>
              <a:rPr lang="en-US" b="1" dirty="0" smtClean="0"/>
              <a:t>Numerical Weather Prediction</a:t>
            </a:r>
            <a:r>
              <a:rPr lang="en-US" dirty="0" smtClean="0"/>
              <a:t> – computer models, solutions of governing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92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Analysis</a:t>
            </a:r>
          </a:p>
          <a:p>
            <a:pPr lvl="1"/>
            <a:r>
              <a:rPr lang="en-US" dirty="0" smtClean="0"/>
              <a:t>Combination of previous forecast and observations (</a:t>
            </a:r>
            <a:r>
              <a:rPr lang="en-US" b="1" dirty="0" smtClean="0"/>
              <a:t>data assimilation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Tries to find the </a:t>
            </a:r>
            <a:r>
              <a:rPr lang="en-US" b="1" dirty="0" smtClean="0"/>
              <a:t>most likely state </a:t>
            </a:r>
            <a:r>
              <a:rPr lang="en-US" dirty="0" smtClean="0"/>
              <a:t>of the atmosphere</a:t>
            </a:r>
          </a:p>
          <a:p>
            <a:r>
              <a:rPr lang="en-US" b="1" dirty="0" smtClean="0"/>
              <a:t>Prediction</a:t>
            </a:r>
          </a:p>
          <a:p>
            <a:pPr lvl="1"/>
            <a:r>
              <a:rPr lang="en-US" dirty="0" smtClean="0"/>
              <a:t>Solutions to </a:t>
            </a:r>
            <a:r>
              <a:rPr lang="en-US" b="1" dirty="0" smtClean="0"/>
              <a:t>equations</a:t>
            </a:r>
            <a:r>
              <a:rPr lang="en-US" dirty="0" smtClean="0"/>
              <a:t> at grid points</a:t>
            </a:r>
          </a:p>
          <a:p>
            <a:pPr lvl="1"/>
            <a:r>
              <a:rPr lang="en-US" dirty="0" smtClean="0"/>
              <a:t>High use of computing power</a:t>
            </a:r>
          </a:p>
          <a:p>
            <a:pPr lvl="1"/>
            <a:r>
              <a:rPr lang="en-US" b="1" dirty="0" smtClean="0"/>
              <a:t>Deterministic</a:t>
            </a:r>
            <a:r>
              <a:rPr lang="en-US" dirty="0" smtClean="0"/>
              <a:t>: single forecast</a:t>
            </a:r>
          </a:p>
          <a:p>
            <a:pPr lvl="1"/>
            <a:r>
              <a:rPr lang="en-US" b="1" dirty="0" smtClean="0"/>
              <a:t>Probabilistic</a:t>
            </a:r>
            <a:r>
              <a:rPr lang="en-US" dirty="0" smtClean="0"/>
              <a:t>: many deterministic forecasts ran, ensemble (mean and probabilities) used, expresses the uncertainty of the analysis and the solution</a:t>
            </a:r>
          </a:p>
          <a:p>
            <a:pPr lvl="1"/>
            <a:r>
              <a:rPr lang="en-US" dirty="0" smtClean="0"/>
              <a:t>Errors: </a:t>
            </a:r>
            <a:r>
              <a:rPr lang="en-US" b="1" dirty="0" smtClean="0"/>
              <a:t>initial conditions and physics </a:t>
            </a:r>
            <a:r>
              <a:rPr lang="en-US" dirty="0" smtClean="0"/>
              <a:t>of the model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07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Post-processing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Statistical bias of model (MOS – model output statistics)</a:t>
            </a:r>
          </a:p>
          <a:p>
            <a:r>
              <a:rPr lang="en-US" dirty="0" smtClean="0"/>
              <a:t>Eventually </a:t>
            </a:r>
            <a:r>
              <a:rPr lang="en-US" b="1" dirty="0" smtClean="0"/>
              <a:t>human interpretation</a:t>
            </a:r>
          </a:p>
          <a:p>
            <a:r>
              <a:rPr lang="en-US" dirty="0" smtClean="0"/>
              <a:t>Comparing to observations – know what data / interpretations of the atmosphere we can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25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14/15/16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– lots of controlling factors! </a:t>
            </a:r>
          </a:p>
          <a:p>
            <a:r>
              <a:rPr lang="en-US" dirty="0" smtClean="0"/>
              <a:t>Classified on the </a:t>
            </a:r>
            <a:r>
              <a:rPr lang="en-US" b="1" dirty="0" err="1" smtClean="0"/>
              <a:t>Koppen</a:t>
            </a:r>
            <a:r>
              <a:rPr lang="en-US" b="1" dirty="0" smtClean="0"/>
              <a:t> Scheme </a:t>
            </a:r>
            <a:r>
              <a:rPr lang="en-US" dirty="0" smtClean="0"/>
              <a:t>(temperature pattern, when rainfall happens)</a:t>
            </a:r>
          </a:p>
          <a:p>
            <a:pPr lvl="1"/>
            <a:r>
              <a:rPr lang="en-US" dirty="0" smtClean="0"/>
              <a:t>Lubbock is </a:t>
            </a:r>
            <a:r>
              <a:rPr lang="en-US" dirty="0" err="1" smtClean="0"/>
              <a:t>midlatitude</a:t>
            </a:r>
            <a:r>
              <a:rPr lang="en-US" dirty="0" smtClean="0"/>
              <a:t>, steppe, semi-dry</a:t>
            </a:r>
          </a:p>
          <a:p>
            <a:pPr lvl="1"/>
            <a:r>
              <a:rPr lang="en-US" dirty="0" smtClean="0"/>
              <a:t>Globally these line up with the global wind pattern</a:t>
            </a:r>
          </a:p>
          <a:p>
            <a:r>
              <a:rPr lang="en-US" dirty="0" smtClean="0"/>
              <a:t>Changed throughout history, our ability to monitor it has improved greatly in the past hundred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5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Past climates and how / why they change studied through things like ice cores, fossils, sediment, tree rings, pollen, radiocarbon dating</a:t>
            </a:r>
          </a:p>
          <a:p>
            <a:r>
              <a:rPr lang="en-US" dirty="0" smtClean="0"/>
              <a:t>Natural impacts</a:t>
            </a:r>
          </a:p>
          <a:p>
            <a:pPr lvl="1"/>
            <a:r>
              <a:rPr lang="en-US" dirty="0" smtClean="0"/>
              <a:t>Orbit (</a:t>
            </a:r>
            <a:r>
              <a:rPr lang="en-US" dirty="0" err="1" smtClean="0"/>
              <a:t>Milankovitch</a:t>
            </a:r>
            <a:r>
              <a:rPr lang="en-US" dirty="0" smtClean="0"/>
              <a:t> cycles – precession, obliquity, eccentricity)</a:t>
            </a:r>
          </a:p>
          <a:p>
            <a:pPr lvl="1"/>
            <a:r>
              <a:rPr lang="en-US" dirty="0" smtClean="0"/>
              <a:t>Solar changes</a:t>
            </a:r>
          </a:p>
          <a:p>
            <a:pPr lvl="1"/>
            <a:r>
              <a:rPr lang="en-US" dirty="0" smtClean="0"/>
              <a:t>Tectonics (movement of the crust)</a:t>
            </a:r>
          </a:p>
          <a:p>
            <a:pPr lvl="1"/>
            <a:r>
              <a:rPr lang="en-US" dirty="0" smtClean="0"/>
              <a:t>Volcanic activity (aerosols can reflect incoming radiation)</a:t>
            </a:r>
          </a:p>
          <a:p>
            <a:pPr lvl="1"/>
            <a:r>
              <a:rPr lang="en-US" dirty="0" smtClean="0"/>
              <a:t>Asteroids</a:t>
            </a:r>
          </a:p>
          <a:p>
            <a:pPr lvl="1"/>
            <a:r>
              <a:rPr lang="en-US" dirty="0" smtClean="0"/>
              <a:t>Sea levels and disruption of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Anthropogenic concerns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nhanced greenhouse effect (CO</a:t>
            </a:r>
            <a:r>
              <a:rPr lang="en-US" baseline="-25000" dirty="0" smtClean="0"/>
              <a:t>2</a:t>
            </a:r>
            <a:r>
              <a:rPr lang="en-US" dirty="0" smtClean="0"/>
              <a:t>) – global warming</a:t>
            </a:r>
          </a:p>
          <a:p>
            <a:pPr lvl="2"/>
            <a:r>
              <a:rPr lang="en-US" dirty="0" smtClean="0"/>
              <a:t>Increasing Earth temperatures</a:t>
            </a:r>
          </a:p>
          <a:p>
            <a:pPr lvl="2"/>
            <a:r>
              <a:rPr lang="en-US" dirty="0" smtClean="0"/>
              <a:t>Increased CO</a:t>
            </a:r>
            <a:r>
              <a:rPr lang="en-US" baseline="-25000" dirty="0" smtClean="0"/>
              <a:t>2 </a:t>
            </a:r>
            <a:r>
              <a:rPr lang="en-US" dirty="0" smtClean="0"/>
              <a:t>since Industrial Revolution</a:t>
            </a:r>
            <a:endParaRPr lang="en-US" baseline="-25000" dirty="0" smtClean="0"/>
          </a:p>
          <a:p>
            <a:pPr lvl="2"/>
            <a:r>
              <a:rPr lang="en-US" dirty="0" smtClean="0"/>
              <a:t>We help produce CO</a:t>
            </a:r>
            <a:r>
              <a:rPr lang="en-US" baseline="-25000" dirty="0" smtClean="0"/>
              <a:t>2 </a:t>
            </a:r>
            <a:r>
              <a:rPr lang="en-US" dirty="0" smtClean="0"/>
              <a:t>that wouldn’t be in the environment otherwise</a:t>
            </a:r>
            <a:endParaRPr lang="en-US" baseline="-25000" dirty="0" smtClean="0"/>
          </a:p>
          <a:p>
            <a:pPr lvl="2"/>
            <a:r>
              <a:rPr lang="en-US" dirty="0" smtClean="0"/>
              <a:t>We can model impacts to prove that it is likely that extra human production of CO</a:t>
            </a:r>
            <a:r>
              <a:rPr lang="en-US" baseline="-25000" dirty="0" smtClean="0"/>
              <a:t>2</a:t>
            </a:r>
            <a:r>
              <a:rPr lang="en-US" dirty="0" smtClean="0"/>
              <a:t> has aided in the increased temperature</a:t>
            </a:r>
          </a:p>
          <a:p>
            <a:pPr lvl="2"/>
            <a:r>
              <a:rPr lang="en-US" dirty="0" smtClean="0"/>
              <a:t>We cannot create another Earth and test the theory just like we cannot change the entire atmosphere to create/destroy a tornado, so there is uncertainty in these models, but they describe things to the best of our current understanding</a:t>
            </a:r>
          </a:p>
          <a:p>
            <a:pPr lvl="1"/>
            <a:r>
              <a:rPr lang="en-US" dirty="0" smtClean="0"/>
              <a:t>Air pollution – acid rain</a:t>
            </a:r>
          </a:p>
          <a:p>
            <a:pPr lvl="1"/>
            <a:r>
              <a:rPr lang="en-US" dirty="0" smtClean="0"/>
              <a:t>Land surface changes</a:t>
            </a:r>
          </a:p>
          <a:p>
            <a:pPr lvl="2"/>
            <a:r>
              <a:rPr lang="en-US" dirty="0" smtClean="0"/>
              <a:t>Desertification</a:t>
            </a:r>
          </a:p>
          <a:p>
            <a:pPr lvl="2"/>
            <a:r>
              <a:rPr lang="en-US" dirty="0" smtClean="0"/>
              <a:t>Urban heat island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9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2) </a:t>
            </a:r>
            <a:r>
              <a:rPr lang="en-US" sz="2800" dirty="0"/>
              <a:t>What is required for a thunderstorm to be considered severe? If it is severe, who releases warnings and/or surveys the damage for storm ratings? How are tornadoes rated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Severe: 58 mph winds, 1 inch hail, tornado/funnel</a:t>
            </a:r>
          </a:p>
          <a:p>
            <a:r>
              <a:rPr lang="en-US" sz="2400" dirty="0" smtClean="0"/>
              <a:t>NWS releases warnings, surveys damage</a:t>
            </a:r>
          </a:p>
          <a:p>
            <a:r>
              <a:rPr lang="en-US" sz="2400" dirty="0" smtClean="0"/>
              <a:t>Tornadoes currently rated on the Enhanced Fujita scale, </a:t>
            </a:r>
            <a:r>
              <a:rPr lang="en-US" sz="2400" b="1" dirty="0" smtClean="0"/>
              <a:t>based on damage</a:t>
            </a:r>
            <a:r>
              <a:rPr lang="en-US" sz="2400" dirty="0" smtClean="0"/>
              <a:t> accounting for </a:t>
            </a:r>
            <a:r>
              <a:rPr lang="en-US" sz="2400" b="1" dirty="0" smtClean="0"/>
              <a:t>different construction types </a:t>
            </a:r>
            <a:r>
              <a:rPr lang="en-US" sz="2400" dirty="0" smtClean="0"/>
              <a:t>to estimate wind speeds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IPCC – Intergovernmental Panel on Climate Change: developed different scenarios / mitigations and researched possible impacts globally</a:t>
            </a:r>
          </a:p>
          <a:p>
            <a:r>
              <a:rPr lang="en-US" dirty="0" smtClean="0"/>
              <a:t>Impacts if temperatures increase by a few degrees globally</a:t>
            </a:r>
          </a:p>
          <a:p>
            <a:pPr lvl="1"/>
            <a:r>
              <a:rPr lang="en-US" dirty="0" smtClean="0"/>
              <a:t>Elevated extinction threats of species</a:t>
            </a:r>
          </a:p>
          <a:p>
            <a:pPr lvl="1"/>
            <a:r>
              <a:rPr lang="en-US" dirty="0" smtClean="0"/>
              <a:t>Less redistribution of energy from </a:t>
            </a:r>
            <a:r>
              <a:rPr lang="en-US" dirty="0" err="1" smtClean="0"/>
              <a:t>meridional</a:t>
            </a:r>
            <a:r>
              <a:rPr lang="en-US" dirty="0" smtClean="0"/>
              <a:t> motion</a:t>
            </a:r>
          </a:p>
          <a:p>
            <a:pPr lvl="1"/>
            <a:r>
              <a:rPr lang="en-US" dirty="0" smtClean="0"/>
              <a:t>Higher probability of extreme events (large heat waves, etc.) but no conclusion on hurricane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9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Mitigation – limiting emissions to lessen the worst case scenario</a:t>
            </a:r>
          </a:p>
          <a:p>
            <a:r>
              <a:rPr lang="en-US" dirty="0" smtClean="0"/>
              <a:t>Adaption – adjusting our society to better handle changes in climate</a:t>
            </a:r>
          </a:p>
          <a:p>
            <a:r>
              <a:rPr lang="en-US" dirty="0" smtClean="0"/>
              <a:t>Kyoto Protocol – attempt to limit emissions</a:t>
            </a:r>
          </a:p>
          <a:p>
            <a:r>
              <a:rPr lang="en-US" dirty="0" smtClean="0"/>
              <a:t>Copenhagen Accord – attempt to limit warming to 2 C</a:t>
            </a:r>
          </a:p>
          <a:p>
            <a:r>
              <a:rPr lang="en-US" dirty="0" smtClean="0"/>
              <a:t>Carbon trading – limits overall emission</a:t>
            </a:r>
          </a:p>
          <a:p>
            <a:r>
              <a:rPr lang="en-US" dirty="0" smtClean="0"/>
              <a:t>Carbon tax – charges per unit of emission</a:t>
            </a:r>
          </a:p>
          <a:p>
            <a:r>
              <a:rPr lang="en-US" dirty="0" smtClean="0"/>
              <a:t>Interest in Green Renewable Energy (Wind, Water, Solar)</a:t>
            </a:r>
          </a:p>
          <a:p>
            <a:r>
              <a:rPr lang="en-US" dirty="0" err="1" smtClean="0"/>
              <a:t>Geoengineering</a:t>
            </a:r>
            <a:r>
              <a:rPr lang="en-US" dirty="0" smtClean="0"/>
              <a:t> – </a:t>
            </a:r>
            <a:r>
              <a:rPr lang="en-US" dirty="0" err="1" smtClean="0"/>
              <a:t>anthropogenically</a:t>
            </a:r>
            <a:r>
              <a:rPr lang="en-US" dirty="0" smtClean="0"/>
              <a:t> modifying the environment to counteract anthropogenic changes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0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3) </a:t>
            </a:r>
            <a:r>
              <a:rPr lang="en-US" sz="3600" dirty="0"/>
              <a:t>What is a </a:t>
            </a:r>
            <a:r>
              <a:rPr lang="en-US" sz="3600" dirty="0" err="1"/>
              <a:t>multicell</a:t>
            </a:r>
            <a:r>
              <a:rPr lang="en-US" sz="3600" dirty="0"/>
              <a:t> storm? What different modes did we talk about and how are they different</a:t>
            </a:r>
            <a:r>
              <a:rPr lang="en-US" sz="3600" dirty="0" smtClean="0"/>
              <a:t>?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51054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Cluster of cells in different stages in the same region</a:t>
            </a:r>
          </a:p>
          <a:p>
            <a:pPr lvl="0"/>
            <a:r>
              <a:rPr lang="en-US" dirty="0" smtClean="0"/>
              <a:t>MCS – organized </a:t>
            </a:r>
            <a:r>
              <a:rPr lang="en-US" dirty="0" err="1" smtClean="0"/>
              <a:t>multicell</a:t>
            </a:r>
            <a:r>
              <a:rPr lang="en-US" dirty="0" smtClean="0"/>
              <a:t> storms, </a:t>
            </a:r>
            <a:r>
              <a:rPr lang="en-US" b="1" dirty="0" smtClean="0"/>
              <a:t>wind risk</a:t>
            </a:r>
            <a:endParaRPr lang="en-US" b="1" dirty="0"/>
          </a:p>
          <a:p>
            <a:pPr lvl="1"/>
            <a:r>
              <a:rPr lang="en-US" dirty="0"/>
              <a:t>MCC – roughly circular</a:t>
            </a:r>
          </a:p>
          <a:p>
            <a:pPr lvl="1"/>
            <a:r>
              <a:rPr lang="en-US" dirty="0"/>
              <a:t>Squall Line – roughly linear</a:t>
            </a:r>
          </a:p>
          <a:p>
            <a:pPr lvl="2"/>
            <a:r>
              <a:rPr lang="en-US" dirty="0"/>
              <a:t>Bow Echo – curved deviation from </a:t>
            </a:r>
            <a:r>
              <a:rPr lang="en-US" dirty="0" smtClean="0"/>
              <a:t>linear, wind threat</a:t>
            </a:r>
            <a:endParaRPr lang="en-US" dirty="0"/>
          </a:p>
          <a:p>
            <a:pPr lvl="2"/>
            <a:r>
              <a:rPr lang="en-US" dirty="0" err="1"/>
              <a:t>Derecho</a:t>
            </a:r>
            <a:r>
              <a:rPr lang="en-US" dirty="0"/>
              <a:t> – extremely severe, long lasting squall </a:t>
            </a:r>
            <a:r>
              <a:rPr lang="en-US" dirty="0" smtClean="0"/>
              <a:t>line, wind threat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13224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9781284027372_CH11_FIG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418" y="1828800"/>
            <a:ext cx="315258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53340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4) </a:t>
            </a:r>
            <a:r>
              <a:rPr lang="en-US" sz="2800" dirty="0"/>
              <a:t>What is a gust front? Why do gust fronts matter (what other things do we associate with gust fronts)? How is this different than a microburst?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5486400" cy="3382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Gust front: cold </a:t>
            </a:r>
            <a:r>
              <a:rPr lang="en-US" sz="2400" dirty="0"/>
              <a:t>outflow air from a thunderstorm</a:t>
            </a:r>
          </a:p>
          <a:p>
            <a:pPr lvl="0"/>
            <a:r>
              <a:rPr lang="en-US" sz="2400" dirty="0" smtClean="0"/>
              <a:t>Can initiate </a:t>
            </a:r>
            <a:r>
              <a:rPr lang="en-US" sz="2400" dirty="0"/>
              <a:t>more </a:t>
            </a:r>
            <a:r>
              <a:rPr lang="en-US" sz="2400" dirty="0" smtClean="0"/>
              <a:t>storm cells </a:t>
            </a:r>
            <a:r>
              <a:rPr lang="en-US" sz="2400" dirty="0"/>
              <a:t>(can organize convection), shelf clouds, </a:t>
            </a:r>
            <a:r>
              <a:rPr lang="en-US" sz="2400" dirty="0" err="1" smtClean="0"/>
              <a:t>haboobs</a:t>
            </a:r>
            <a:r>
              <a:rPr lang="en-US" sz="2400" dirty="0" smtClean="0"/>
              <a:t>, strong straight-line winds</a:t>
            </a:r>
            <a:endParaRPr lang="en-US" sz="2400" dirty="0"/>
          </a:p>
          <a:p>
            <a:pPr lvl="0"/>
            <a:r>
              <a:rPr lang="en-US" sz="2400" dirty="0" err="1"/>
              <a:t>Microbursts</a:t>
            </a:r>
            <a:r>
              <a:rPr lang="en-US" sz="2400" dirty="0"/>
              <a:t> are smaller and less sustained.</a:t>
            </a:r>
          </a:p>
          <a:p>
            <a:endParaRPr lang="en-US" sz="2400" dirty="0"/>
          </a:p>
        </p:txBody>
      </p:sp>
      <p:pic>
        <p:nvPicPr>
          <p:cNvPr id="4" name="Picture 5" descr="9781284027372_CH11_FIG18.jpg"/>
          <p:cNvPicPr>
            <a:picLocks noChangeAspect="1"/>
          </p:cNvPicPr>
          <p:nvPr/>
        </p:nvPicPr>
        <p:blipFill>
          <a:blip r:embed="rId2" cstate="print"/>
          <a:srcRect t="59455"/>
          <a:stretch>
            <a:fillRect/>
          </a:stretch>
        </p:blipFill>
        <p:spPr bwMode="auto">
          <a:xfrm>
            <a:off x="6248400" y="3124200"/>
            <a:ext cx="2375507" cy="349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5) </a:t>
            </a:r>
            <a:r>
              <a:rPr lang="en-US" sz="2800" dirty="0"/>
              <a:t>Describe the overall structure of a </a:t>
            </a:r>
            <a:r>
              <a:rPr lang="en-US" sz="2800" dirty="0" err="1"/>
              <a:t>supercell</a:t>
            </a:r>
            <a:r>
              <a:rPr lang="en-US" sz="2800" dirty="0"/>
              <a:t>. How do the different types vary? Where would you expect any tornadoes to form? What other risks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LP – no rain in updraft, high cloud base</a:t>
            </a:r>
          </a:p>
          <a:p>
            <a:pPr lvl="0"/>
            <a:r>
              <a:rPr lang="en-US" sz="2400" dirty="0"/>
              <a:t>HP – rain obscuring the updraft</a:t>
            </a:r>
          </a:p>
          <a:p>
            <a:pPr lvl="0"/>
            <a:r>
              <a:rPr lang="en-US" sz="2400" dirty="0"/>
              <a:t>Classic – between LP and HP</a:t>
            </a:r>
          </a:p>
          <a:p>
            <a:pPr lvl="0"/>
            <a:r>
              <a:rPr lang="en-US" sz="2400" dirty="0"/>
              <a:t>Tornadoes form in the updraft – in the </a:t>
            </a:r>
            <a:r>
              <a:rPr lang="en-US" sz="2400" dirty="0" err="1"/>
              <a:t>mesocyclone</a:t>
            </a:r>
            <a:r>
              <a:rPr lang="en-US" sz="2400" dirty="0"/>
              <a:t>, under the wall cloud</a:t>
            </a:r>
          </a:p>
          <a:p>
            <a:pPr lvl="0"/>
            <a:r>
              <a:rPr lang="en-US" sz="2400" dirty="0"/>
              <a:t>Flooding, hail, strong winds, lightning</a:t>
            </a:r>
          </a:p>
          <a:p>
            <a:endParaRPr lang="en-US" sz="2400" dirty="0"/>
          </a:p>
        </p:txBody>
      </p:sp>
      <p:pic>
        <p:nvPicPr>
          <p:cNvPr id="4" name="Picture 4" descr="'Textbook' Supercell 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250266"/>
            <a:ext cx="4267200" cy="260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6) </a:t>
            </a:r>
            <a:r>
              <a:rPr lang="en-US" dirty="0"/>
              <a:t>How can you tell the distance to a lightning flash?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Count the seconds between visible flash and thunder</a:t>
            </a:r>
          </a:p>
          <a:p>
            <a:pPr lvl="0"/>
            <a:r>
              <a:rPr lang="en-US" dirty="0"/>
              <a:t>Divide by 5</a:t>
            </a:r>
          </a:p>
          <a:p>
            <a:pPr lvl="0"/>
            <a:r>
              <a:rPr lang="en-US" dirty="0"/>
              <a:t>Results in the miles to the flash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7) </a:t>
            </a:r>
            <a:r>
              <a:rPr lang="en-US" sz="3200" dirty="0"/>
              <a:t>Briefly describe the stages of a tornado. What are most tornadoes rated? Which do the most damage?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Organizing – funnel and debris cloud</a:t>
            </a:r>
          </a:p>
          <a:p>
            <a:pPr lvl="0"/>
            <a:r>
              <a:rPr lang="en-US" sz="2400" dirty="0"/>
              <a:t>Mature – peak intensity, often largest</a:t>
            </a:r>
          </a:p>
          <a:p>
            <a:pPr lvl="0"/>
            <a:r>
              <a:rPr lang="en-US" sz="2400" dirty="0"/>
              <a:t>Rope/Dissipating – rope-like, lose of warm buoyant air</a:t>
            </a:r>
          </a:p>
          <a:p>
            <a:pPr lvl="0"/>
            <a:r>
              <a:rPr lang="en-US" sz="2400" dirty="0" smtClean="0"/>
              <a:t>Most tornadoes: EF0-EF1</a:t>
            </a:r>
            <a:endParaRPr lang="en-US" sz="2400" dirty="0"/>
          </a:p>
          <a:p>
            <a:pPr lvl="0"/>
            <a:r>
              <a:rPr lang="en-US" sz="2400" dirty="0" smtClean="0"/>
              <a:t>Most damage: EF4-EF5</a:t>
            </a:r>
            <a:endParaRPr lang="en-US" sz="24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8</a:t>
            </a:r>
            <a:r>
              <a:rPr lang="en-US" sz="3600" dirty="0" smtClean="0"/>
              <a:t>) What scale is used to rate tornadoes? What are some of its limitations?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Enhanced-Fujita scale</a:t>
            </a:r>
          </a:p>
          <a:p>
            <a:pPr lvl="0"/>
            <a:r>
              <a:rPr lang="en-US" sz="2800" dirty="0" smtClean="0"/>
              <a:t>EF scale measures the structure damage, NOT the wind speeds</a:t>
            </a:r>
          </a:p>
          <a:p>
            <a:pPr lvl="0"/>
            <a:r>
              <a:rPr lang="en-US" sz="2800" dirty="0" smtClean="0"/>
              <a:t>Limitations:</a:t>
            </a:r>
          </a:p>
          <a:p>
            <a:pPr lvl="1"/>
            <a:r>
              <a:rPr lang="en-US" sz="2400" dirty="0" smtClean="0"/>
              <a:t>Tornadoes don’t always hit structures</a:t>
            </a:r>
          </a:p>
          <a:p>
            <a:pPr lvl="1"/>
            <a:r>
              <a:rPr lang="en-US" sz="2400" dirty="0" smtClean="0"/>
              <a:t>Building codes vary</a:t>
            </a:r>
          </a:p>
          <a:p>
            <a:pPr lvl="1"/>
            <a:r>
              <a:rPr lang="en-US" sz="2400" dirty="0" smtClean="0"/>
              <a:t>Debris may damage structures too, not just the wind</a:t>
            </a:r>
          </a:p>
          <a:p>
            <a:pPr lvl="1"/>
            <a:r>
              <a:rPr lang="en-US" sz="2400" dirty="0" smtClean="0"/>
              <a:t>Surveyors are subjective</a:t>
            </a:r>
          </a:p>
          <a:p>
            <a:pPr lvl="1"/>
            <a:r>
              <a:rPr lang="en-US" sz="2400" dirty="0" smtClean="0"/>
              <a:t>Can’t verify the ratings with wind speed data, need mobile radars for this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982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1934</Words>
  <Application>Microsoft Macintosh PowerPoint</Application>
  <PresentationFormat>On-screen Show (4:3)</PresentationFormat>
  <Paragraphs>204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Review</vt:lpstr>
      <vt:lpstr>1) Briefly describe the three stages of thunderstorm development.</vt:lpstr>
      <vt:lpstr>2) What is required for a thunderstorm to be considered severe? If it is severe, who releases warnings and/or surveys the damage for storm ratings? How are tornadoes rated?</vt:lpstr>
      <vt:lpstr>3) What is a multicell storm? What different modes did we talk about and how are they different? </vt:lpstr>
      <vt:lpstr>4) What is a gust front? Why do gust fronts matter (what other things do we associate with gust fronts)? How is this different than a microburst?</vt:lpstr>
      <vt:lpstr>5) Describe the overall structure of a supercell. How do the different types vary? Where would you expect any tornadoes to form? What other risks are there?</vt:lpstr>
      <vt:lpstr>6) How can you tell the distance to a lightning flash?</vt:lpstr>
      <vt:lpstr>7) Briefly describe the stages of a tornado. What are most tornadoes rated? Which do the most damage? </vt:lpstr>
      <vt:lpstr>8) What scale is used to rate tornadoes? What are some of its limitations?</vt:lpstr>
      <vt:lpstr>9) Briefly describe the weather forecasting methods we discussed.</vt:lpstr>
      <vt:lpstr>10) What are the steps in running a weather model? What does each one give us? What are the main error sources?</vt:lpstr>
      <vt:lpstr>11) What are some of the steps/tools forecasters use in the weather analysis phase? What do these different tools reveal to a forecaster?</vt:lpstr>
      <vt:lpstr>12) What are some of the ways we can investigate past climates? What are some of the larger natural impacts on climate? What about anthropogenic?</vt:lpstr>
      <vt:lpstr>Chapter 11</vt:lpstr>
      <vt:lpstr>PowerPoint Presentation</vt:lpstr>
      <vt:lpstr>Supercells</vt:lpstr>
      <vt:lpstr>Supercells</vt:lpstr>
      <vt:lpstr>PowerPoint Presentation</vt:lpstr>
      <vt:lpstr>Tornadoes</vt:lpstr>
      <vt:lpstr>Tornadoes</vt:lpstr>
      <vt:lpstr>Tornadoes</vt:lpstr>
      <vt:lpstr>Tornadoes</vt:lpstr>
      <vt:lpstr>PowerPoint Presentation</vt:lpstr>
      <vt:lpstr>Chapter 13</vt:lpstr>
      <vt:lpstr>NWP</vt:lpstr>
      <vt:lpstr>NWP</vt:lpstr>
      <vt:lpstr>Chapters 14/15/16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Vanna</dc:creator>
  <cp:lastModifiedBy>Aaron Hill</cp:lastModifiedBy>
  <cp:revision>16</cp:revision>
  <dcterms:created xsi:type="dcterms:W3CDTF">2015-07-26T17:40:12Z</dcterms:created>
  <dcterms:modified xsi:type="dcterms:W3CDTF">2016-08-09T13:47:56Z</dcterms:modified>
</cp:coreProperties>
</file>