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notesSlides/notesSlide6.xml" ContentType="application/vnd.openxmlformats-officedocument.presentationml.notesSlide+xml"/>
  <Override PartName="/ppt/tags/tag7.xml" ContentType="application/vnd.openxmlformats-officedocument.presentationml.tags+xml"/>
  <Override PartName="/ppt/notesSlides/notesSlide7.xml" ContentType="application/vnd.openxmlformats-officedocument.presentationml.notesSlide+xml"/>
  <Override PartName="/ppt/tags/tag8.xml" ContentType="application/vnd.openxmlformats-officedocument.presentationml.tags+xml"/>
  <Override PartName="/ppt/notesSlides/notesSlide8.xml" ContentType="application/vnd.openxmlformats-officedocument.presentationml.notesSlide+xml"/>
  <Override PartName="/ppt/tags/tag9.xml" ContentType="application/vnd.openxmlformats-officedocument.presentationml.tags+xml"/>
  <Override PartName="/ppt/notesSlides/notesSlide9.xml" ContentType="application/vnd.openxmlformats-officedocument.presentationml.notesSlide+xml"/>
  <Override PartName="/ppt/tags/tag10.xml" ContentType="application/vnd.openxmlformats-officedocument.presentationml.tags+xml"/>
  <Override PartName="/ppt/notesSlides/notesSlide10.xml" ContentType="application/vnd.openxmlformats-officedocument.presentationml.notesSlide+xml"/>
  <Override PartName="/ppt/tags/tag11.xml" ContentType="application/vnd.openxmlformats-officedocument.presentationml.tags+xml"/>
  <Override PartName="/ppt/notesSlides/notesSlide11.xml" ContentType="application/vnd.openxmlformats-officedocument.presentationml.notesSlide+xml"/>
  <Override PartName="/ppt/tags/tag12.xml" ContentType="application/vnd.openxmlformats-officedocument.presentationml.tags+xml"/>
  <Override PartName="/ppt/notesSlides/notesSlide12.xml" ContentType="application/vnd.openxmlformats-officedocument.presentationml.notesSlide+xml"/>
  <Override PartName="/ppt/tags/tag13.xml" ContentType="application/vnd.openxmlformats-officedocument.presentationml.tags+xml"/>
  <Override PartName="/ppt/notesSlides/notesSlide13.xml" ContentType="application/vnd.openxmlformats-officedocument.presentationml.notesSlide+xml"/>
  <Override PartName="/ppt/tags/tag14.xml" ContentType="application/vnd.openxmlformats-officedocument.presentationml.tags+xml"/>
  <Override PartName="/ppt/notesSlides/notesSlide14.xml" ContentType="application/vnd.openxmlformats-officedocument.presentationml.notesSlide+xml"/>
  <Override PartName="/ppt/tags/tag15.xml" ContentType="application/vnd.openxmlformats-officedocument.presentationml.tags+xml"/>
  <Override PartName="/ppt/notesSlides/notesSlide15.xml" ContentType="application/vnd.openxmlformats-officedocument.presentationml.notesSlide+xml"/>
  <Override PartName="/ppt/tags/tag16.xml" ContentType="application/vnd.openxmlformats-officedocument.presentationml.tags+xml"/>
  <Override PartName="/ppt/notesSlides/notesSlide16.xml" ContentType="application/vnd.openxmlformats-officedocument.presentationml.notesSlide+xml"/>
  <Override PartName="/ppt/tags/tag17.xml" ContentType="application/vnd.openxmlformats-officedocument.presentationml.tags+xml"/>
  <Override PartName="/ppt/notesSlides/notesSlide17.xml" ContentType="application/vnd.openxmlformats-officedocument.presentationml.notesSlide+xml"/>
  <Override PartName="/ppt/tags/tag18.xml" ContentType="application/vnd.openxmlformats-officedocument.presentationml.tags+xml"/>
  <Override PartName="/ppt/notesSlides/notesSlide18.xml" ContentType="application/vnd.openxmlformats-officedocument.presentationml.notesSlide+xml"/>
  <Override PartName="/ppt/tags/tag19.xml" ContentType="application/vnd.openxmlformats-officedocument.presentationml.tags+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77" r:id="rId12"/>
    <p:sldId id="278" r:id="rId13"/>
    <p:sldId id="279" r:id="rId14"/>
    <p:sldId id="266" r:id="rId15"/>
    <p:sldId id="267" r:id="rId16"/>
    <p:sldId id="268" r:id="rId17"/>
    <p:sldId id="269" r:id="rId18"/>
    <p:sldId id="270" r:id="rId19"/>
    <p:sldId id="271" r:id="rId20"/>
    <p:sldId id="272" r:id="rId21"/>
    <p:sldId id="273" r:id="rId22"/>
    <p:sldId id="274" r:id="rId23"/>
    <p:sldId id="280" r:id="rId24"/>
    <p:sldId id="281" r:id="rId25"/>
    <p:sldId id="276" r:id="rId26"/>
    <p:sldId id="275"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976"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A0ACD7-EDD3-4FD5-AE95-FC55F2E4C995}" type="datetimeFigureOut">
              <a:rPr lang="en-US" smtClean="0"/>
              <a:pPr/>
              <a:t>7/17/17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1906AD-B907-4140-A03E-75B7EE307BD7}" type="slidenum">
              <a:rPr lang="en-US" smtClean="0"/>
              <a:pPr/>
              <a:t>‹#›</a:t>
            </a:fld>
            <a:endParaRPr lang="en-US"/>
          </a:p>
        </p:txBody>
      </p:sp>
    </p:spTree>
    <p:extLst>
      <p:ext uri="{BB962C8B-B14F-4D97-AF65-F5344CB8AC3E}">
        <p14:creationId xmlns:p14="http://schemas.microsoft.com/office/powerpoint/2010/main" val="297962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000BEDCF-A6DE-4C1D-A282-3A4AEF3DE291}" type="slidenum">
              <a:rPr lang="en-US" smtClean="0">
                <a:latin typeface="Arial" charset="0"/>
              </a:rPr>
              <a:pPr/>
              <a:t>2</a:t>
            </a:fld>
            <a:endParaRPr lang="en-US" smtClean="0">
              <a:latin typeface="Arial" charset="0"/>
            </a:endParaRPr>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DE8BEBCC-F43A-4CAF-A1A4-3919BF5267D5}" type="slidenum">
              <a:rPr lang="en-US" smtClean="0"/>
              <a:pPr/>
              <a:t>11</a:t>
            </a:fld>
            <a:endParaRPr lang="en-US" smtClean="0"/>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pPr eaLnBrk="1" hangingPunct="1"/>
            <a:r>
              <a:rPr lang="en-US" smtClean="0"/>
              <a:t>Slide23.mp3</a:t>
            </a:r>
          </a:p>
          <a:p>
            <a:pPr eaLnBrk="1" hangingPunct="1"/>
            <a:r>
              <a:rPr lang="en-US" smtClean="0"/>
              <a:t>Take a look at this example.  In the column labeled ENVIRON are temperatures obtained from a radiosonde observation.  They are just the air temperatures at the given altitudes.  This column represents the environmental lapse rate.  Now we are going to see what would happen if a parcel of air at the surface with a temperature of 70 deg were forced to rise in the atmosphere.  We’ll assume the parcel is not saturated.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fld id="{928446F1-99E3-4296-8F9B-CC9F4D5BAD8E}" type="slidenum">
              <a:rPr lang="en-US"/>
              <a:pPr/>
              <a:t>12</a:t>
            </a:fld>
            <a:endParaRPr lang="en-US"/>
          </a:p>
        </p:txBody>
      </p:sp>
      <p:sp>
        <p:nvSpPr>
          <p:cNvPr id="18227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82275" name="Rectangle 3"/>
          <p:cNvSpPr>
            <a:spLocks noGrp="1" noChangeArrowheads="1"/>
          </p:cNvSpPr>
          <p:nvPr>
            <p:ph type="body" idx="1"/>
          </p:nvPr>
        </p:nvSpPr>
        <p:spPr/>
        <p:txBody>
          <a:bodyPr/>
          <a:lstStyle/>
          <a:p>
            <a:pPr eaLnBrk="1" hangingPunct="1"/>
            <a:r>
              <a:rPr lang="en-US" smtClean="0">
                <a:latin typeface="Arial" pitchFamily="34" charset="0"/>
                <a:ea typeface="ＭＳ Ｐゴシック" pitchFamily="34" charset="-128"/>
              </a:rPr>
              <a:t>Slide30.mp3</a:t>
            </a:r>
          </a:p>
          <a:p>
            <a:pPr eaLnBrk="1" hangingPunct="1"/>
            <a:r>
              <a:rPr lang="en-US" smtClean="0">
                <a:latin typeface="Arial" pitchFamily="34" charset="0"/>
                <a:ea typeface="ＭＳ Ｐゴシック" pitchFamily="34" charset="-128"/>
              </a:rPr>
              <a:t>This table illustrates an absolutely stable layer.  Note that at each level, the parcel temperature is colder than the environmental temperature regardless of whether the parcel is saturated or not.  The parcel at each level is stable meaning there will be a resistance to vertical displacement.  No where in this layer does the parcel become unstable.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9DA82425-974F-4E3C-B3E0-AB35E08C7508}" type="slidenum">
              <a:rPr lang="en-US" smtClean="0"/>
              <a:pPr/>
              <a:t>13</a:t>
            </a:fld>
            <a:endParaRPr lang="en-US" smtClean="0"/>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eaLnBrk="1" hangingPunct="1"/>
            <a:r>
              <a:rPr lang="en-US" smtClean="0"/>
              <a:t>Slide30.mp3</a:t>
            </a:r>
          </a:p>
          <a:p>
            <a:pPr eaLnBrk="1" hangingPunct="1"/>
            <a:r>
              <a:rPr lang="en-US" smtClean="0"/>
              <a:t>This table illustrates an absolutely stable layer.  Note that at each level, the parcel temperature is colder than the environmental temperature regardless of whether the parcel is saturated or not.  The parcel at each level is stable meaning there will be a resistance to vertical displacement.  No where in this layer does the parcel become unstable.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000BEDCF-A6DE-4C1D-A282-3A4AEF3DE291}" type="slidenum">
              <a:rPr lang="en-US" smtClean="0">
                <a:latin typeface="Arial" charset="0"/>
              </a:rPr>
              <a:pPr/>
              <a:t>14</a:t>
            </a:fld>
            <a:endParaRPr lang="en-US" smtClean="0">
              <a:latin typeface="Arial" charset="0"/>
            </a:endParaRPr>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000BEDCF-A6DE-4C1D-A282-3A4AEF3DE291}" type="slidenum">
              <a:rPr lang="en-US" smtClean="0">
                <a:latin typeface="Arial" charset="0"/>
              </a:rPr>
              <a:pPr/>
              <a:t>19</a:t>
            </a:fld>
            <a:endParaRPr lang="en-US" smtClean="0">
              <a:latin typeface="Arial" charset="0"/>
            </a:endParaRPr>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000BEDCF-A6DE-4C1D-A282-3A4AEF3DE291}" type="slidenum">
              <a:rPr lang="en-US" smtClean="0">
                <a:latin typeface="Arial" charset="0"/>
              </a:rPr>
              <a:pPr/>
              <a:t>20</a:t>
            </a:fld>
            <a:endParaRPr lang="en-US" smtClean="0">
              <a:latin typeface="Arial" charset="0"/>
            </a:endParaRPr>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000BEDCF-A6DE-4C1D-A282-3A4AEF3DE291}" type="slidenum">
              <a:rPr lang="en-US" smtClean="0">
                <a:latin typeface="Arial" charset="0"/>
              </a:rPr>
              <a:pPr/>
              <a:t>21</a:t>
            </a:fld>
            <a:endParaRPr lang="en-US" smtClean="0">
              <a:latin typeface="Arial" charset="0"/>
            </a:endParaRPr>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000BEDCF-A6DE-4C1D-A282-3A4AEF3DE291}" type="slidenum">
              <a:rPr lang="en-US" smtClean="0">
                <a:latin typeface="Arial" charset="0"/>
              </a:rPr>
              <a:pPr/>
              <a:t>22</a:t>
            </a:fld>
            <a:endParaRPr lang="en-US" smtClean="0">
              <a:latin typeface="Arial" charset="0"/>
            </a:endParaRPr>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78958A-FC9F-4CCD-80E4-E612ACC398B6}" type="slidenum">
              <a:rPr lang="en-US"/>
              <a:pPr/>
              <a:t>23</a:t>
            </a:fld>
            <a:endParaRPr lang="en-US"/>
          </a:p>
        </p:txBody>
      </p:sp>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p:txBody>
          <a:bodyPr/>
          <a:lstStyle/>
          <a:p>
            <a:r>
              <a:rPr lang="en-US"/>
              <a:t>Slide30.mp3</a:t>
            </a:r>
          </a:p>
          <a:p>
            <a:r>
              <a:rPr lang="en-US"/>
              <a:t>This table illustrates an absolutely stable layer.  Note that at each level, the parcel temperature is colder than the environmental temperature regardless of whether the parcel is saturated or not.  The parcel at each level is stable meaning there will be a resistance to vertical displacement.  No where in this layer does the parcel become unstable.</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gradFill rotWithShape="0">
          <a:gsLst>
            <a:gs pos="0">
              <a:srgbClr val="000000"/>
            </a:gs>
            <a:gs pos="20000">
              <a:srgbClr val="000040"/>
            </a:gs>
            <a:gs pos="50000">
              <a:srgbClr val="400040"/>
            </a:gs>
            <a:gs pos="75000">
              <a:srgbClr val="8F0040"/>
            </a:gs>
            <a:gs pos="89999">
              <a:srgbClr val="F27300"/>
            </a:gs>
            <a:gs pos="100000">
              <a:srgbClr val="FFBF00"/>
            </a:gs>
          </a:gsLst>
          <a:lin ang="5400000" scaled="1"/>
        </a:gra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8B3764-CBA5-43C0-935C-01F9BEFF51B8}" type="slidenum">
              <a:rPr lang="en-US"/>
              <a:pPr/>
              <a:t>24</a:t>
            </a:fld>
            <a:endParaRPr lang="en-US"/>
          </a:p>
        </p:txBody>
      </p:sp>
      <p:sp>
        <p:nvSpPr>
          <p:cNvPr id="123906" name="Rectangle 2"/>
          <p:cNvSpPr>
            <a:spLocks noGrp="1" noRot="1" noChangeAspect="1" noChangeArrowheads="1" noTextEdit="1"/>
          </p:cNvSpPr>
          <p:nvPr>
            <p:ph type="sldImg"/>
          </p:nvPr>
        </p:nvSpPr>
        <p:spPr>
          <a:xfrm>
            <a:off x="1143000" y="687388"/>
            <a:ext cx="4572000" cy="3429000"/>
          </a:xfrm>
          <a:ln/>
        </p:spPr>
      </p:sp>
      <p:sp>
        <p:nvSpPr>
          <p:cNvPr id="123907" name="Rectangle 3"/>
          <p:cNvSpPr>
            <a:spLocks noGrp="1" noChangeArrowheads="1"/>
          </p:cNvSpPr>
          <p:nvPr>
            <p:ph type="body" idx="1"/>
          </p:nvPr>
        </p:nvSpPr>
        <p:spPr>
          <a:xfrm>
            <a:off x="912813" y="4343400"/>
            <a:ext cx="5032375" cy="4113213"/>
          </a:xfrm>
        </p:spPr>
        <p:txBody>
          <a:bodyPr lIns="91426" tIns="45714" rIns="91426" bIns="45714"/>
          <a:lstStyle/>
          <a:p>
            <a:endParaRPr lang="el-GR">
              <a:solidFill>
                <a:srgbClr val="000000"/>
              </a:solidFill>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000BEDCF-A6DE-4C1D-A282-3A4AEF3DE291}" type="slidenum">
              <a:rPr lang="en-US" smtClean="0">
                <a:latin typeface="Arial" charset="0"/>
              </a:rPr>
              <a:pPr/>
              <a:t>3</a:t>
            </a:fld>
            <a:endParaRPr lang="en-US" smtClean="0">
              <a:latin typeface="Arial" charset="0"/>
            </a:endParaRPr>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000BEDCF-A6DE-4C1D-A282-3A4AEF3DE291}" type="slidenum">
              <a:rPr lang="en-US" smtClean="0">
                <a:latin typeface="Arial" charset="0"/>
              </a:rPr>
              <a:pPr/>
              <a:t>4</a:t>
            </a:fld>
            <a:endParaRPr lang="en-US" smtClean="0">
              <a:latin typeface="Arial" charset="0"/>
            </a:endParaRPr>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000BEDCF-A6DE-4C1D-A282-3A4AEF3DE291}" type="slidenum">
              <a:rPr lang="en-US" smtClean="0">
                <a:latin typeface="Arial" charset="0"/>
              </a:rPr>
              <a:pPr/>
              <a:t>5</a:t>
            </a:fld>
            <a:endParaRPr lang="en-US" smtClean="0">
              <a:latin typeface="Arial" charset="0"/>
            </a:endParaRPr>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000BEDCF-A6DE-4C1D-A282-3A4AEF3DE291}" type="slidenum">
              <a:rPr lang="en-US" smtClean="0">
                <a:latin typeface="Arial" charset="0"/>
              </a:rPr>
              <a:pPr/>
              <a:t>6</a:t>
            </a:fld>
            <a:endParaRPr lang="en-US" smtClean="0">
              <a:latin typeface="Arial" charset="0"/>
            </a:endParaRPr>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000BEDCF-A6DE-4C1D-A282-3A4AEF3DE291}" type="slidenum">
              <a:rPr lang="en-US" smtClean="0">
                <a:latin typeface="Arial" charset="0"/>
              </a:rPr>
              <a:pPr/>
              <a:t>7</a:t>
            </a:fld>
            <a:endParaRPr lang="en-US" smtClean="0">
              <a:latin typeface="Arial" charset="0"/>
            </a:endParaRPr>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000BEDCF-A6DE-4C1D-A282-3A4AEF3DE291}" type="slidenum">
              <a:rPr lang="en-US" smtClean="0">
                <a:latin typeface="Arial" charset="0"/>
              </a:rPr>
              <a:pPr/>
              <a:t>8</a:t>
            </a:fld>
            <a:endParaRPr lang="en-US" smtClean="0">
              <a:latin typeface="Arial" charset="0"/>
            </a:endParaRPr>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000BEDCF-A6DE-4C1D-A282-3A4AEF3DE291}" type="slidenum">
              <a:rPr lang="en-US" smtClean="0">
                <a:latin typeface="Arial" charset="0"/>
              </a:rPr>
              <a:pPr/>
              <a:t>9</a:t>
            </a:fld>
            <a:endParaRPr lang="en-US" smtClean="0">
              <a:latin typeface="Arial" charset="0"/>
            </a:endParaRPr>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000BEDCF-A6DE-4C1D-A282-3A4AEF3DE291}" type="slidenum">
              <a:rPr lang="en-US" smtClean="0">
                <a:latin typeface="Arial" charset="0"/>
              </a:rPr>
              <a:pPr/>
              <a:t>10</a:t>
            </a:fld>
            <a:endParaRPr lang="en-US" smtClean="0">
              <a:latin typeface="Arial" charset="0"/>
            </a:endParaRPr>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BE386D2-27CA-4024-8830-45CF056D590B}" type="datetimeFigureOut">
              <a:rPr lang="en-US" smtClean="0"/>
              <a:pPr/>
              <a:t>7/17/17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02BBE-E10F-4747-A952-0FC6571D52C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E386D2-27CA-4024-8830-45CF056D590B}" type="datetimeFigureOut">
              <a:rPr lang="en-US" smtClean="0"/>
              <a:pPr/>
              <a:t>7/17/17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02BBE-E10F-4747-A952-0FC6571D52C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E386D2-27CA-4024-8830-45CF056D590B}" type="datetimeFigureOut">
              <a:rPr lang="en-US" smtClean="0"/>
              <a:pPr/>
              <a:t>7/17/17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02BBE-E10F-4747-A952-0FC6571D52C6}"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D2D00CD-45A5-479F-8A1D-882A5783D9A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E386D2-27CA-4024-8830-45CF056D590B}" type="datetimeFigureOut">
              <a:rPr lang="en-US" smtClean="0"/>
              <a:pPr/>
              <a:t>7/17/17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02BBE-E10F-4747-A952-0FC6571D52C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E386D2-27CA-4024-8830-45CF056D590B}" type="datetimeFigureOut">
              <a:rPr lang="en-US" smtClean="0"/>
              <a:pPr/>
              <a:t>7/17/17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02BBE-E10F-4747-A952-0FC6571D52C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BE386D2-27CA-4024-8830-45CF056D590B}" type="datetimeFigureOut">
              <a:rPr lang="en-US" smtClean="0"/>
              <a:pPr/>
              <a:t>7/17/17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202BBE-E10F-4747-A952-0FC6571D52C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E386D2-27CA-4024-8830-45CF056D590B}" type="datetimeFigureOut">
              <a:rPr lang="en-US" smtClean="0"/>
              <a:pPr/>
              <a:t>7/17/17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202BBE-E10F-4747-A952-0FC6571D52C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E386D2-27CA-4024-8830-45CF056D590B}" type="datetimeFigureOut">
              <a:rPr lang="en-US" smtClean="0"/>
              <a:pPr/>
              <a:t>7/17/17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202BBE-E10F-4747-A952-0FC6571D52C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E386D2-27CA-4024-8830-45CF056D590B}" type="datetimeFigureOut">
              <a:rPr lang="en-US" smtClean="0"/>
              <a:pPr/>
              <a:t>7/17/17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202BBE-E10F-4747-A952-0FC6571D52C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E386D2-27CA-4024-8830-45CF056D590B}" type="datetimeFigureOut">
              <a:rPr lang="en-US" smtClean="0"/>
              <a:pPr/>
              <a:t>7/17/17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202BBE-E10F-4747-A952-0FC6571D52C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E386D2-27CA-4024-8830-45CF056D590B}" type="datetimeFigureOut">
              <a:rPr lang="en-US" smtClean="0"/>
              <a:pPr/>
              <a:t>7/17/17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202BBE-E10F-4747-A952-0FC6571D52C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E386D2-27CA-4024-8830-45CF056D590B}" type="datetimeFigureOut">
              <a:rPr lang="en-US" smtClean="0"/>
              <a:pPr/>
              <a:t>7/17/17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202BBE-E10F-4747-A952-0FC6571D52C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tags" Target="../tags/tag9.xml"/><Relationship Id="rId2" Type="http://schemas.openxmlformats.org/officeDocument/2006/relationships/slideLayout" Target="../slideLayouts/slideLayout12.xml"/><Relationship Id="rId3"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tags" Target="../tags/tag10.xml"/><Relationship Id="rId2" Type="http://schemas.openxmlformats.org/officeDocument/2006/relationships/slideLayout" Target="../slideLayouts/slideLayout2.xml"/><Relationship Id="rId3"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tags" Target="../tags/tag11.xml"/><Relationship Id="rId2" Type="http://schemas.openxmlformats.org/officeDocument/2006/relationships/slideLayout" Target="../slideLayouts/slideLayout2.xml"/><Relationship Id="rId3"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tags" Target="../tags/tag12.xml"/><Relationship Id="rId2" Type="http://schemas.openxmlformats.org/officeDocument/2006/relationships/slideLayout" Target="../slideLayouts/slideLayout2.xml"/><Relationship Id="rId3"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tags" Target="../tags/tag13.xml"/><Relationship Id="rId2" Type="http://schemas.openxmlformats.org/officeDocument/2006/relationships/slideLayout" Target="../slideLayouts/slideLayout12.xml"/><Relationship Id="rId3"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tags" Target="../tags/tag14.xml"/><Relationship Id="rId2" Type="http://schemas.openxmlformats.org/officeDocument/2006/relationships/slideLayout" Target="../slideLayouts/slideLayout12.xml"/><Relationship Id="rId3"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tags" Target="../tags/tag1.xml"/><Relationship Id="rId2" Type="http://schemas.openxmlformats.org/officeDocument/2006/relationships/slideLayout" Target="../slideLayouts/slideLayout12.xml"/><Relationship Id="rId3"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tags" Target="../tags/tag15.xml"/><Relationship Id="rId2" Type="http://schemas.openxmlformats.org/officeDocument/2006/relationships/slideLayout" Target="../slideLayouts/slideLayout12.xml"/><Relationship Id="rId3" Type="http://schemas.openxmlformats.org/officeDocument/2006/relationships/notesSlide" Target="../notesSlides/notesSlide15.xml"/></Relationships>
</file>

<file path=ppt/slides/_rels/slide21.xml.rels><?xml version="1.0" encoding="UTF-8" standalone="yes"?>
<Relationships xmlns="http://schemas.openxmlformats.org/package/2006/relationships"><Relationship Id="rId1" Type="http://schemas.openxmlformats.org/officeDocument/2006/relationships/tags" Target="../tags/tag16.xml"/><Relationship Id="rId2" Type="http://schemas.openxmlformats.org/officeDocument/2006/relationships/slideLayout" Target="../slideLayouts/slideLayout12.xml"/><Relationship Id="rId3" Type="http://schemas.openxmlformats.org/officeDocument/2006/relationships/notesSlide" Target="../notesSlides/notesSlide16.xml"/></Relationships>
</file>

<file path=ppt/slides/_rels/slide22.xml.rels><?xml version="1.0" encoding="UTF-8" standalone="yes"?>
<Relationships xmlns="http://schemas.openxmlformats.org/package/2006/relationships"><Relationship Id="rId1" Type="http://schemas.openxmlformats.org/officeDocument/2006/relationships/tags" Target="../tags/tag17.xml"/><Relationship Id="rId2" Type="http://schemas.openxmlformats.org/officeDocument/2006/relationships/slideLayout" Target="../slideLayouts/slideLayout12.xml"/><Relationship Id="rId3" Type="http://schemas.openxmlformats.org/officeDocument/2006/relationships/notesSlide" Target="../notesSlides/notesSlide17.xml"/></Relationships>
</file>

<file path=ppt/slides/_rels/slide23.xml.rels><?xml version="1.0" encoding="UTF-8" standalone="yes"?>
<Relationships xmlns="http://schemas.openxmlformats.org/package/2006/relationships"><Relationship Id="rId1" Type="http://schemas.openxmlformats.org/officeDocument/2006/relationships/tags" Target="../tags/tag18.xml"/><Relationship Id="rId2" Type="http://schemas.openxmlformats.org/officeDocument/2006/relationships/slideLayout" Target="../slideLayouts/slideLayout2.xml"/><Relationship Id="rId3" Type="http://schemas.openxmlformats.org/officeDocument/2006/relationships/notesSlide" Target="../notesSlides/notesSlide18.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9.xml"/><Relationship Id="rId4" Type="http://schemas.openxmlformats.org/officeDocument/2006/relationships/image" Target="../media/image1.jpeg"/><Relationship Id="rId1" Type="http://schemas.openxmlformats.org/officeDocument/2006/relationships/tags" Target="../tags/tag19.xml"/><Relationship Id="rId2"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tags" Target="../tags/tag2.xml"/><Relationship Id="rId2" Type="http://schemas.openxmlformats.org/officeDocument/2006/relationships/slideLayout" Target="../slideLayouts/slideLayout12.xml"/><Relationship Id="rId3"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tags" Target="../tags/tag3.xml"/><Relationship Id="rId2" Type="http://schemas.openxmlformats.org/officeDocument/2006/relationships/slideLayout" Target="../slideLayouts/slideLayout12.xml"/><Relationship Id="rId3"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tags" Target="../tags/tag4.xml"/><Relationship Id="rId2" Type="http://schemas.openxmlformats.org/officeDocument/2006/relationships/slideLayout" Target="../slideLayouts/slideLayout12.xml"/><Relationship Id="rId3"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tags" Target="../tags/tag5.xml"/><Relationship Id="rId2" Type="http://schemas.openxmlformats.org/officeDocument/2006/relationships/slideLayout" Target="../slideLayouts/slideLayout12.xml"/><Relationship Id="rId3"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tags" Target="../tags/tag6.xml"/><Relationship Id="rId2" Type="http://schemas.openxmlformats.org/officeDocument/2006/relationships/slideLayout" Target="../slideLayouts/slideLayout12.xml"/><Relationship Id="rId3"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tags" Target="../tags/tag7.xml"/><Relationship Id="rId2" Type="http://schemas.openxmlformats.org/officeDocument/2006/relationships/slideLayout" Target="../slideLayouts/slideLayout12.xml"/><Relationship Id="rId3"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tags" Target="../tags/tag8.xml"/><Relationship Id="rId2" Type="http://schemas.openxmlformats.org/officeDocument/2006/relationships/slideLayout" Target="../slideLayouts/slideLayout12.xml"/><Relationship Id="rId3"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Review for Exam 1</a:t>
            </a:r>
            <a:endParaRPr lang="en-US" dirty="0"/>
          </a:p>
        </p:txBody>
      </p:sp>
      <p:sp>
        <p:nvSpPr>
          <p:cNvPr id="3" name="Subtitle 2"/>
          <p:cNvSpPr>
            <a:spLocks noGrp="1"/>
          </p:cNvSpPr>
          <p:nvPr>
            <p:ph type="subTitle" idx="1"/>
          </p:nvPr>
        </p:nvSpPr>
        <p:spPr/>
        <p:txBody>
          <a:bodyPr/>
          <a:lstStyle/>
          <a:p>
            <a:r>
              <a:rPr lang="en-US" dirty="0" smtClean="0"/>
              <a:t>ATMO 1300</a:t>
            </a:r>
          </a:p>
          <a:p>
            <a:r>
              <a:rPr lang="en-US" dirty="0" smtClean="0"/>
              <a:t>Summer II 2017</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4"/>
          <p:cNvSpPr>
            <a:spLocks noGrp="1" noChangeArrowheads="1"/>
          </p:cNvSpPr>
          <p:nvPr>
            <p:ph type="title"/>
          </p:nvPr>
        </p:nvSpPr>
        <p:spPr/>
        <p:txBody>
          <a:bodyPr/>
          <a:lstStyle/>
          <a:p>
            <a:pPr eaLnBrk="1" hangingPunct="1"/>
            <a:r>
              <a:rPr lang="en-US" b="1" u="sng" dirty="0" smtClean="0">
                <a:latin typeface="Arial" pitchFamily="34" charset="0"/>
              </a:rPr>
              <a:t>Ch 3</a:t>
            </a:r>
          </a:p>
        </p:txBody>
      </p:sp>
      <p:sp>
        <p:nvSpPr>
          <p:cNvPr id="50179" name="Rectangle 5"/>
          <p:cNvSpPr>
            <a:spLocks noGrp="1" noChangeArrowheads="1"/>
          </p:cNvSpPr>
          <p:nvPr>
            <p:ph type="body" sz="half" idx="1"/>
          </p:nvPr>
        </p:nvSpPr>
        <p:spPr>
          <a:xfrm>
            <a:off x="533400" y="1295400"/>
            <a:ext cx="8229600" cy="5181600"/>
          </a:xfrm>
        </p:spPr>
        <p:txBody>
          <a:bodyPr>
            <a:normAutofit/>
          </a:bodyPr>
          <a:lstStyle/>
          <a:p>
            <a:pPr eaLnBrk="1" hangingPunct="1"/>
            <a:r>
              <a:rPr lang="en-US" sz="2000" dirty="0" smtClean="0">
                <a:latin typeface="Arial" pitchFamily="34" charset="0"/>
              </a:rPr>
              <a:t>Stability: condition that affects vertical motion</a:t>
            </a:r>
          </a:p>
          <a:p>
            <a:pPr eaLnBrk="1" hangingPunct="1"/>
            <a:r>
              <a:rPr lang="en-US" sz="2000" dirty="0" smtClean="0">
                <a:latin typeface="Arial" pitchFamily="34" charset="0"/>
              </a:rPr>
              <a:t>Unstable: positive buoyancy of a parcel (parcel less dense than environment with </a:t>
            </a:r>
            <a:r>
              <a:rPr lang="en-US" sz="2000" b="1" dirty="0" smtClean="0">
                <a:latin typeface="Arial" pitchFamily="34" charset="0"/>
              </a:rPr>
              <a:t>warmer temperature </a:t>
            </a:r>
            <a:r>
              <a:rPr lang="en-US" sz="2000" dirty="0" smtClean="0">
                <a:latin typeface="Arial" pitchFamily="34" charset="0"/>
              </a:rPr>
              <a:t>or more moisture), positive vertical motion</a:t>
            </a:r>
          </a:p>
          <a:p>
            <a:pPr eaLnBrk="1" hangingPunct="1"/>
            <a:r>
              <a:rPr lang="en-US" sz="2000" dirty="0" smtClean="0">
                <a:latin typeface="Arial" pitchFamily="34" charset="0"/>
              </a:rPr>
              <a:t>Stable: sinking of a parcel, negative buoyancy (parcel more dense than environment with </a:t>
            </a:r>
            <a:r>
              <a:rPr lang="en-US" sz="2000" b="1" dirty="0" smtClean="0">
                <a:latin typeface="Arial" pitchFamily="34" charset="0"/>
              </a:rPr>
              <a:t>cooler temperature</a:t>
            </a:r>
            <a:r>
              <a:rPr lang="en-US" sz="2000" dirty="0" smtClean="0">
                <a:latin typeface="Arial" pitchFamily="34" charset="0"/>
              </a:rPr>
              <a:t>)</a:t>
            </a:r>
          </a:p>
          <a:p>
            <a:pPr eaLnBrk="1" hangingPunct="1"/>
            <a:r>
              <a:rPr lang="en-US" sz="2000" dirty="0" smtClean="0">
                <a:latin typeface="Arial" pitchFamily="34" charset="0"/>
              </a:rPr>
              <a:t>Adiabatic motion</a:t>
            </a:r>
          </a:p>
          <a:p>
            <a:pPr lvl="1" eaLnBrk="1" hangingPunct="1"/>
            <a:r>
              <a:rPr lang="en-US" sz="1600" dirty="0" smtClean="0">
                <a:latin typeface="Arial" pitchFamily="34" charset="0"/>
              </a:rPr>
              <a:t>10 C / km (unsaturated)</a:t>
            </a:r>
          </a:p>
          <a:p>
            <a:pPr lvl="1" eaLnBrk="1" hangingPunct="1"/>
            <a:r>
              <a:rPr lang="en-US" sz="1600" dirty="0" smtClean="0">
                <a:latin typeface="Arial" pitchFamily="34" charset="0"/>
              </a:rPr>
              <a:t>Energy used to lift parcel</a:t>
            </a:r>
          </a:p>
          <a:p>
            <a:pPr lvl="1" eaLnBrk="1" hangingPunct="1"/>
            <a:r>
              <a:rPr lang="en-US" sz="1600" dirty="0" smtClean="0">
                <a:latin typeface="Arial" pitchFamily="34" charset="0"/>
              </a:rPr>
              <a:t>Parcel expands reducing pressure, kinetic energy transferred to potential</a:t>
            </a:r>
          </a:p>
          <a:p>
            <a:pPr lvl="1" eaLnBrk="1" hangingPunct="1"/>
            <a:r>
              <a:rPr lang="en-US" sz="1600" dirty="0" smtClean="0">
                <a:latin typeface="Arial" pitchFamily="34" charset="0"/>
              </a:rPr>
              <a:t>Temperature cools</a:t>
            </a:r>
          </a:p>
          <a:p>
            <a:pPr eaLnBrk="1" hangingPunct="1"/>
            <a:r>
              <a:rPr lang="en-US" sz="2000" dirty="0" smtClean="0">
                <a:latin typeface="Arial" pitchFamily="34" charset="0"/>
              </a:rPr>
              <a:t>Stability determined by comparing parcel’s theoretical temperature to environmental temperature (determined </a:t>
            </a:r>
            <a:r>
              <a:rPr lang="en-US" sz="2000" dirty="0" smtClean="0">
                <a:latin typeface="Arial" pitchFamily="34" charset="0"/>
              </a:rPr>
              <a:t>by </a:t>
            </a:r>
            <a:r>
              <a:rPr lang="en-US" sz="2000" dirty="0" err="1" smtClean="0">
                <a:latin typeface="Arial" pitchFamily="34" charset="0"/>
              </a:rPr>
              <a:t>radiosonde</a:t>
            </a:r>
            <a:r>
              <a:rPr lang="en-US" sz="2000" dirty="0" smtClean="0">
                <a:latin typeface="Arial" pitchFamily="34" charset="0"/>
              </a:rPr>
              <a:t> measurement) – KNOW HOW TO DO THIS</a:t>
            </a:r>
          </a:p>
          <a:p>
            <a:pPr lvl="1" eaLnBrk="1" hangingPunct="1"/>
            <a:endParaRPr lang="en-US" sz="1600" dirty="0" smtClean="0">
              <a:latin typeface="Arial" pitchFamily="34" charset="0"/>
            </a:endParaRPr>
          </a:p>
          <a:p>
            <a:pPr lvl="1" eaLnBrk="1" hangingPunct="1"/>
            <a:endParaRPr lang="en-US" sz="1600" dirty="0" smtClean="0">
              <a:latin typeface="Arial" pitchFamily="34" charset="0"/>
            </a:endParaRPr>
          </a:p>
          <a:p>
            <a:pPr eaLnBrk="1" hangingPunct="1"/>
            <a:endParaRPr lang="en-US" sz="2000" dirty="0" smtClean="0">
              <a:latin typeface="Arial" pitchFamily="34" charset="0"/>
            </a:endParaRPr>
          </a:p>
        </p:txBody>
      </p:sp>
    </p:spTree>
    <p:custDataLst>
      <p:tags r:id="rId1"/>
    </p:custData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p:txBody>
          <a:bodyPr/>
          <a:lstStyle/>
          <a:p>
            <a:pPr eaLnBrk="1" hangingPunct="1">
              <a:defRPr/>
            </a:pPr>
            <a:r>
              <a:rPr lang="en-US" b="1" smtClean="0">
                <a:solidFill>
                  <a:schemeClr val="tx1"/>
                </a:solidFill>
                <a:effectLst>
                  <a:outerShdw blurRad="38100" dist="38100" dir="2700000" algn="tl">
                    <a:srgbClr val="C0C0C0"/>
                  </a:outerShdw>
                </a:effectLst>
                <a:latin typeface="Palatino Linotype" pitchFamily="18" charset="0"/>
              </a:rPr>
              <a:t>Determining Stability</a:t>
            </a:r>
          </a:p>
        </p:txBody>
      </p:sp>
      <p:sp>
        <p:nvSpPr>
          <p:cNvPr id="40963" name="Rectangle 3"/>
          <p:cNvSpPr>
            <a:spLocks noGrp="1" noChangeArrowheads="1"/>
          </p:cNvSpPr>
          <p:nvPr>
            <p:ph type="body" idx="1"/>
          </p:nvPr>
        </p:nvSpPr>
        <p:spPr/>
        <p:txBody>
          <a:bodyPr>
            <a:normAutofit lnSpcReduction="10000"/>
          </a:bodyPr>
          <a:lstStyle/>
          <a:p>
            <a:pPr eaLnBrk="1" hangingPunct="1"/>
            <a:r>
              <a:rPr lang="en-US" dirty="0" smtClean="0">
                <a:latin typeface="Palatino Linotype" pitchFamily="18" charset="0"/>
              </a:rPr>
              <a:t>Compare environmental &amp; parcel temp</a:t>
            </a:r>
          </a:p>
          <a:p>
            <a:pPr eaLnBrk="1" hangingPunct="1">
              <a:buFontTx/>
              <a:buNone/>
            </a:pPr>
            <a:r>
              <a:rPr lang="en-US" sz="2400" dirty="0" smtClean="0"/>
              <a:t>       </a:t>
            </a:r>
            <a:r>
              <a:rPr lang="en-US" sz="2400" u="sng" dirty="0" smtClean="0">
                <a:latin typeface="Palatino Linotype" pitchFamily="18" charset="0"/>
              </a:rPr>
              <a:t>HEIGHT            ENVIRON TEMP      PARCEL  TEMP</a:t>
            </a:r>
          </a:p>
          <a:p>
            <a:pPr eaLnBrk="1" hangingPunct="1">
              <a:buFontTx/>
              <a:buNone/>
            </a:pPr>
            <a:endParaRPr lang="en-US" sz="2400" dirty="0" smtClean="0">
              <a:latin typeface="Palatino Linotype" pitchFamily="18" charset="0"/>
            </a:endParaRPr>
          </a:p>
          <a:p>
            <a:pPr eaLnBrk="1" hangingPunct="1">
              <a:buFontTx/>
              <a:buNone/>
            </a:pPr>
            <a:r>
              <a:rPr lang="en-US" dirty="0" smtClean="0">
                <a:latin typeface="Palatino Linotype" pitchFamily="18" charset="0"/>
              </a:rPr>
              <a:t>      3 km AGL       8 </a:t>
            </a:r>
            <a:r>
              <a:rPr lang="en-US" dirty="0" err="1" smtClean="0">
                <a:latin typeface="Palatino Linotype" pitchFamily="18" charset="0"/>
              </a:rPr>
              <a:t>deg</a:t>
            </a:r>
            <a:r>
              <a:rPr lang="en-US" dirty="0" smtClean="0">
                <a:latin typeface="Palatino Linotype" pitchFamily="18" charset="0"/>
              </a:rPr>
              <a:t> C		         ?</a:t>
            </a:r>
          </a:p>
          <a:p>
            <a:pPr eaLnBrk="1" hangingPunct="1">
              <a:buFontTx/>
              <a:buNone/>
            </a:pPr>
            <a:r>
              <a:rPr lang="en-US" dirty="0" smtClean="0">
                <a:latin typeface="Palatino Linotype" pitchFamily="18" charset="0"/>
              </a:rPr>
              <a:t>      2 km AGL	    15 </a:t>
            </a:r>
            <a:r>
              <a:rPr lang="en-US" dirty="0" err="1" smtClean="0">
                <a:latin typeface="Palatino Linotype" pitchFamily="18" charset="0"/>
              </a:rPr>
              <a:t>deg</a:t>
            </a:r>
            <a:r>
              <a:rPr lang="en-US" dirty="0" smtClean="0">
                <a:latin typeface="Palatino Linotype" pitchFamily="18" charset="0"/>
              </a:rPr>
              <a:t> C		?</a:t>
            </a:r>
          </a:p>
          <a:p>
            <a:pPr eaLnBrk="1" hangingPunct="1">
              <a:buFontTx/>
              <a:buNone/>
            </a:pPr>
            <a:r>
              <a:rPr lang="en-US" dirty="0" smtClean="0">
                <a:latin typeface="Palatino Linotype" pitchFamily="18" charset="0"/>
              </a:rPr>
              <a:t>	   1 km AGL	    22 </a:t>
            </a:r>
            <a:r>
              <a:rPr lang="en-US" dirty="0" err="1" smtClean="0">
                <a:latin typeface="Palatino Linotype" pitchFamily="18" charset="0"/>
              </a:rPr>
              <a:t>deg</a:t>
            </a:r>
            <a:r>
              <a:rPr lang="en-US" dirty="0" smtClean="0">
                <a:latin typeface="Palatino Linotype" pitchFamily="18" charset="0"/>
              </a:rPr>
              <a:t> C		?</a:t>
            </a:r>
          </a:p>
          <a:p>
            <a:pPr eaLnBrk="1" hangingPunct="1">
              <a:buFontTx/>
              <a:buNone/>
            </a:pPr>
            <a:r>
              <a:rPr lang="en-US" dirty="0" smtClean="0">
                <a:latin typeface="Palatino Linotype" pitchFamily="18" charset="0"/>
              </a:rPr>
              <a:t>      SFC		    30 </a:t>
            </a:r>
            <a:r>
              <a:rPr lang="en-US" dirty="0" err="1" smtClean="0">
                <a:latin typeface="Palatino Linotype" pitchFamily="18" charset="0"/>
              </a:rPr>
              <a:t>deg</a:t>
            </a:r>
            <a:r>
              <a:rPr lang="en-US" dirty="0" smtClean="0">
                <a:latin typeface="Palatino Linotype" pitchFamily="18" charset="0"/>
              </a:rPr>
              <a:t> C	        30</a:t>
            </a:r>
          </a:p>
          <a:p>
            <a:pPr eaLnBrk="1" hangingPunct="1">
              <a:buFontTx/>
              <a:buNone/>
            </a:pPr>
            <a:endParaRPr lang="en-US" dirty="0" smtClean="0">
              <a:latin typeface="Palatino Linotype" pitchFamily="18" charset="0"/>
            </a:endParaRPr>
          </a:p>
          <a:p>
            <a:pPr eaLnBrk="1" hangingPunct="1">
              <a:buFontTx/>
              <a:buNone/>
            </a:pPr>
            <a:r>
              <a:rPr lang="en-US" sz="2400" dirty="0" smtClean="0">
                <a:latin typeface="Palatino Linotype" pitchFamily="18" charset="0"/>
              </a:rPr>
              <a:t>What must the parcel temperature be so that it is unstable?</a:t>
            </a:r>
          </a:p>
        </p:txBody>
      </p:sp>
      <p:sp>
        <p:nvSpPr>
          <p:cNvPr id="40964" name="Rectangle 4"/>
          <p:cNvSpPr>
            <a:spLocks noChangeArrowheads="1"/>
          </p:cNvSpPr>
          <p:nvPr/>
        </p:nvSpPr>
        <p:spPr bwMode="auto">
          <a:xfrm>
            <a:off x="914400" y="5410200"/>
            <a:ext cx="7239000" cy="304800"/>
          </a:xfrm>
          <a:prstGeom prst="rect">
            <a:avLst/>
          </a:prstGeom>
          <a:solidFill>
            <a:srgbClr val="993300"/>
          </a:solidFill>
          <a:ln w="9525">
            <a:solidFill>
              <a:schemeClr val="tx1"/>
            </a:solidFill>
            <a:miter lim="800000"/>
            <a:headEnd/>
            <a:tailEnd/>
          </a:ln>
        </p:spPr>
        <p:txBody>
          <a:bodyPr wrap="none" anchor="ctr"/>
          <a:lstStyle/>
          <a:p>
            <a:endParaRPr lang="en-US"/>
          </a:p>
        </p:txBody>
      </p:sp>
      <p:sp>
        <p:nvSpPr>
          <p:cNvPr id="40965" name="AutoShape 5"/>
          <p:cNvSpPr>
            <a:spLocks noChangeArrowheads="1"/>
          </p:cNvSpPr>
          <p:nvPr/>
        </p:nvSpPr>
        <p:spPr bwMode="auto">
          <a:xfrm rot="-5400000">
            <a:off x="-723900" y="4000500"/>
            <a:ext cx="2438400" cy="533400"/>
          </a:xfrm>
          <a:custGeom>
            <a:avLst/>
            <a:gdLst>
              <a:gd name="T0" fmla="*/ 2147483647 w 21600"/>
              <a:gd name="T1" fmla="*/ 0 h 21600"/>
              <a:gd name="T2" fmla="*/ 0 w 21600"/>
              <a:gd name="T3" fmla="*/ 162637799 h 21600"/>
              <a:gd name="T4" fmla="*/ 2147483647 w 21600"/>
              <a:gd name="T5" fmla="*/ 325275598 h 21600"/>
              <a:gd name="T6" fmla="*/ 2147483647 w 21600"/>
              <a:gd name="T7" fmla="*/ 162637799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2" name="TextBox 1"/>
          <p:cNvSpPr txBox="1"/>
          <p:nvPr/>
        </p:nvSpPr>
        <p:spPr>
          <a:xfrm>
            <a:off x="6781800" y="3962400"/>
            <a:ext cx="762000" cy="584776"/>
          </a:xfrm>
          <a:prstGeom prst="rect">
            <a:avLst/>
          </a:prstGeom>
          <a:solidFill>
            <a:schemeClr val="bg1"/>
          </a:solidFill>
        </p:spPr>
        <p:txBody>
          <a:bodyPr wrap="square" rtlCol="0">
            <a:spAutoFit/>
          </a:bodyPr>
          <a:lstStyle/>
          <a:p>
            <a:r>
              <a:rPr lang="en-US" sz="3200" dirty="0" smtClean="0">
                <a:solidFill>
                  <a:srgbClr val="FF0000"/>
                </a:solidFill>
              </a:rPr>
              <a:t>23</a:t>
            </a:r>
            <a:endParaRPr lang="en-US" sz="3200" dirty="0">
              <a:solidFill>
                <a:srgbClr val="FF0000"/>
              </a:solidFill>
            </a:endParaRPr>
          </a:p>
        </p:txBody>
      </p:sp>
      <p:sp>
        <p:nvSpPr>
          <p:cNvPr id="7" name="TextBox 6"/>
          <p:cNvSpPr txBox="1"/>
          <p:nvPr/>
        </p:nvSpPr>
        <p:spPr>
          <a:xfrm>
            <a:off x="6781800" y="3429000"/>
            <a:ext cx="762000" cy="584776"/>
          </a:xfrm>
          <a:prstGeom prst="rect">
            <a:avLst/>
          </a:prstGeom>
          <a:solidFill>
            <a:schemeClr val="bg1"/>
          </a:solidFill>
        </p:spPr>
        <p:txBody>
          <a:bodyPr wrap="square" rtlCol="0">
            <a:spAutoFit/>
          </a:bodyPr>
          <a:lstStyle/>
          <a:p>
            <a:r>
              <a:rPr lang="en-US" sz="3200" dirty="0" smtClean="0">
                <a:solidFill>
                  <a:srgbClr val="FF0000"/>
                </a:solidFill>
              </a:rPr>
              <a:t>1</a:t>
            </a:r>
            <a:r>
              <a:rPr lang="en-US" sz="3200" dirty="0">
                <a:solidFill>
                  <a:srgbClr val="FF0000"/>
                </a:solidFill>
              </a:rPr>
              <a:t>6</a:t>
            </a:r>
          </a:p>
        </p:txBody>
      </p:sp>
      <p:sp>
        <p:nvSpPr>
          <p:cNvPr id="8" name="TextBox 7"/>
          <p:cNvSpPr txBox="1"/>
          <p:nvPr/>
        </p:nvSpPr>
        <p:spPr>
          <a:xfrm>
            <a:off x="6781800" y="2819400"/>
            <a:ext cx="762000" cy="584776"/>
          </a:xfrm>
          <a:prstGeom prst="rect">
            <a:avLst/>
          </a:prstGeom>
          <a:solidFill>
            <a:schemeClr val="bg1"/>
          </a:solidFill>
        </p:spPr>
        <p:txBody>
          <a:bodyPr wrap="square" rtlCol="0">
            <a:spAutoFit/>
          </a:bodyPr>
          <a:lstStyle/>
          <a:p>
            <a:r>
              <a:rPr lang="en-US" sz="3200" dirty="0">
                <a:solidFill>
                  <a:srgbClr val="FF0000"/>
                </a:solidFill>
              </a:rPr>
              <a:t>9</a:t>
            </a:r>
          </a:p>
        </p:txBody>
      </p:sp>
      <p:sp>
        <p:nvSpPr>
          <p:cNvPr id="3" name="TextBox 2"/>
          <p:cNvSpPr txBox="1"/>
          <p:nvPr/>
        </p:nvSpPr>
        <p:spPr>
          <a:xfrm>
            <a:off x="1676400" y="6324600"/>
            <a:ext cx="6934200" cy="369332"/>
          </a:xfrm>
          <a:prstGeom prst="rect">
            <a:avLst/>
          </a:prstGeom>
          <a:noFill/>
        </p:spPr>
        <p:txBody>
          <a:bodyPr wrap="square" rtlCol="0">
            <a:spAutoFit/>
          </a:bodyPr>
          <a:lstStyle/>
          <a:p>
            <a:r>
              <a:rPr lang="en-US" dirty="0" smtClean="0">
                <a:solidFill>
                  <a:srgbClr val="FF0000"/>
                </a:solidFill>
              </a:rPr>
              <a:t>HAS TO BE WARMER THAN THE ENVIRONMENT</a:t>
            </a:r>
            <a:endParaRPr lang="en-US" dirty="0">
              <a:solidFill>
                <a:srgbClr val="FF0000"/>
              </a:solidFill>
            </a:endParaRPr>
          </a:p>
        </p:txBody>
      </p:sp>
    </p:spTree>
    <p:custDataLst>
      <p:tags r:id="rId1"/>
    </p:custDataLst>
    <p:extLst>
      <p:ext uri="{BB962C8B-B14F-4D97-AF65-F5344CB8AC3E}">
        <p14:creationId xmlns:p14="http://schemas.microsoft.com/office/powerpoint/2010/main" val="322421130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dissolv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dissolv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dissolve">
                                      <p:cBhvr>
                                        <p:cTn id="2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8" grpId="0" animBg="1"/>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p:txBody>
          <a:bodyPr/>
          <a:lstStyle/>
          <a:p>
            <a:pPr eaLnBrk="1" hangingPunct="1"/>
            <a:r>
              <a:rPr lang="en-US" b="1" smtClean="0">
                <a:solidFill>
                  <a:schemeClr val="tx1"/>
                </a:solidFill>
                <a:effectLst>
                  <a:outerShdw blurRad="38100" dist="38100" dir="2700000" algn="tl">
                    <a:srgbClr val="C0C0C0"/>
                  </a:outerShdw>
                </a:effectLst>
                <a:latin typeface="Palatino Linotype" pitchFamily="18" charset="0"/>
              </a:rPr>
              <a:t>Neutral Stability</a:t>
            </a:r>
          </a:p>
        </p:txBody>
      </p:sp>
      <p:sp>
        <p:nvSpPr>
          <p:cNvPr id="181251" name="Rectangle 3"/>
          <p:cNvSpPr>
            <a:spLocks noGrp="1" noChangeArrowheads="1"/>
          </p:cNvSpPr>
          <p:nvPr>
            <p:ph type="body" idx="1"/>
          </p:nvPr>
        </p:nvSpPr>
        <p:spPr/>
        <p:txBody>
          <a:bodyPr/>
          <a:lstStyle/>
          <a:p>
            <a:pPr eaLnBrk="1" hangingPunct="1">
              <a:buFontTx/>
              <a:buNone/>
              <a:defRPr/>
            </a:pPr>
            <a:r>
              <a:rPr lang="en-US" sz="2400" dirty="0" smtClean="0"/>
              <a:t>       </a:t>
            </a:r>
            <a:r>
              <a:rPr lang="en-US" sz="2400" u="sng" dirty="0" smtClean="0">
                <a:latin typeface="Palatino Linotype" charset="0"/>
              </a:rPr>
              <a:t>HEIGHT         ENVIRON TEMP    PARCEL  TEMP</a:t>
            </a:r>
            <a:r>
              <a:rPr lang="en-US" dirty="0" smtClean="0">
                <a:latin typeface="Palatino Linotype" charset="0"/>
              </a:rPr>
              <a:t> </a:t>
            </a:r>
          </a:p>
          <a:p>
            <a:pPr eaLnBrk="1" hangingPunct="1">
              <a:buFontTx/>
              <a:buNone/>
              <a:defRPr/>
            </a:pPr>
            <a:r>
              <a:rPr lang="en-US" dirty="0" smtClean="0">
                <a:latin typeface="Palatino Linotype" charset="0"/>
              </a:rPr>
              <a:t>	  3 km AGL     0 </a:t>
            </a:r>
            <a:r>
              <a:rPr lang="en-US" dirty="0" err="1" smtClean="0">
                <a:latin typeface="Palatino Linotype" charset="0"/>
              </a:rPr>
              <a:t>deg</a:t>
            </a:r>
            <a:r>
              <a:rPr lang="en-US" dirty="0" smtClean="0">
                <a:latin typeface="Palatino Linotype" charset="0"/>
              </a:rPr>
              <a:t> C            ?</a:t>
            </a:r>
          </a:p>
          <a:p>
            <a:pPr eaLnBrk="1" hangingPunct="1">
              <a:buFontTx/>
              <a:buNone/>
              <a:defRPr/>
            </a:pPr>
            <a:r>
              <a:rPr lang="en-US" dirty="0" smtClean="0">
                <a:latin typeface="Palatino Linotype" charset="0"/>
              </a:rPr>
              <a:t>     2 km AGL     10 </a:t>
            </a:r>
            <a:r>
              <a:rPr lang="en-US" dirty="0" err="1" smtClean="0">
                <a:latin typeface="Palatino Linotype" charset="0"/>
              </a:rPr>
              <a:t>deg</a:t>
            </a:r>
            <a:r>
              <a:rPr lang="en-US" dirty="0" smtClean="0">
                <a:latin typeface="Palatino Linotype" charset="0"/>
              </a:rPr>
              <a:t> C            ?  </a:t>
            </a:r>
          </a:p>
          <a:p>
            <a:pPr eaLnBrk="1" hangingPunct="1">
              <a:buFontTx/>
              <a:buNone/>
              <a:defRPr/>
            </a:pPr>
            <a:r>
              <a:rPr lang="en-US" dirty="0" smtClean="0">
                <a:latin typeface="Palatino Linotype" charset="0"/>
              </a:rPr>
              <a:t>     1 km AGL     20 </a:t>
            </a:r>
            <a:r>
              <a:rPr lang="en-US" dirty="0" err="1" smtClean="0">
                <a:latin typeface="Palatino Linotype" charset="0"/>
              </a:rPr>
              <a:t>deg</a:t>
            </a:r>
            <a:r>
              <a:rPr lang="en-US" dirty="0" smtClean="0">
                <a:latin typeface="Palatino Linotype" charset="0"/>
              </a:rPr>
              <a:t> C            ?</a:t>
            </a:r>
          </a:p>
          <a:p>
            <a:pPr eaLnBrk="1" hangingPunct="1">
              <a:buFontTx/>
              <a:buNone/>
              <a:defRPr/>
            </a:pPr>
            <a:r>
              <a:rPr lang="en-US" dirty="0" smtClean="0">
                <a:latin typeface="Palatino Linotype" charset="0"/>
              </a:rPr>
              <a:t>      SFC               30 </a:t>
            </a:r>
            <a:r>
              <a:rPr lang="en-US" dirty="0" err="1" smtClean="0">
                <a:latin typeface="Palatino Linotype" charset="0"/>
              </a:rPr>
              <a:t>deg</a:t>
            </a:r>
            <a:r>
              <a:rPr lang="en-US" dirty="0" smtClean="0">
                <a:latin typeface="Palatino Linotype" charset="0"/>
              </a:rPr>
              <a:t> C           30</a:t>
            </a:r>
          </a:p>
          <a:p>
            <a:pPr eaLnBrk="1" hangingPunct="1">
              <a:buFontTx/>
              <a:buNone/>
              <a:defRPr/>
            </a:pPr>
            <a:endParaRPr lang="en-US" dirty="0" smtClean="0">
              <a:latin typeface="Palatino Linotype" charset="0"/>
            </a:endParaRPr>
          </a:p>
        </p:txBody>
      </p:sp>
      <p:sp>
        <p:nvSpPr>
          <p:cNvPr id="181252" name="Rectangle 4"/>
          <p:cNvSpPr>
            <a:spLocks noChangeArrowheads="1"/>
          </p:cNvSpPr>
          <p:nvPr/>
        </p:nvSpPr>
        <p:spPr bwMode="auto">
          <a:xfrm>
            <a:off x="685800" y="4572000"/>
            <a:ext cx="7696200" cy="381000"/>
          </a:xfrm>
          <a:prstGeom prst="rect">
            <a:avLst/>
          </a:prstGeom>
          <a:solidFill>
            <a:srgbClr val="9933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181253" name="AutoShape 5"/>
          <p:cNvSpPr>
            <a:spLocks noChangeArrowheads="1"/>
          </p:cNvSpPr>
          <p:nvPr/>
        </p:nvSpPr>
        <p:spPr bwMode="auto">
          <a:xfrm rot="-5400000">
            <a:off x="-495300" y="2933700"/>
            <a:ext cx="2057400" cy="609600"/>
          </a:xfrm>
          <a:custGeom>
            <a:avLst/>
            <a:gdLst>
              <a:gd name="T0" fmla="*/ 1543050 w 21600"/>
              <a:gd name="T1" fmla="*/ 0 h 21600"/>
              <a:gd name="T2" fmla="*/ 0 w 21600"/>
              <a:gd name="T3" fmla="*/ 304800 h 21600"/>
              <a:gd name="T4" fmla="*/ 1543050 w 21600"/>
              <a:gd name="T5" fmla="*/ 609600 h 21600"/>
              <a:gd name="T6" fmla="*/ 2057400 w 21600"/>
              <a:gd name="T7" fmla="*/ 3048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chemeClr val="accent1"/>
          </a:solidFill>
          <a:ln w="9525">
            <a:solidFill>
              <a:schemeClr val="tx1"/>
            </a:solidFill>
            <a:miter lim="800000"/>
            <a:headEnd/>
            <a:tailEnd/>
          </a:ln>
          <a:effectLst/>
        </p:spPr>
        <p:txBody>
          <a:bodyPr wrap="none" anchor="ctr"/>
          <a:lstStyle/>
          <a:p>
            <a:endParaRPr lang="en-US"/>
          </a:p>
        </p:txBody>
      </p:sp>
      <p:sp>
        <p:nvSpPr>
          <p:cNvPr id="2" name="TextBox 1"/>
          <p:cNvSpPr txBox="1"/>
          <p:nvPr/>
        </p:nvSpPr>
        <p:spPr>
          <a:xfrm>
            <a:off x="5943600" y="3352800"/>
            <a:ext cx="685800" cy="584776"/>
          </a:xfrm>
          <a:prstGeom prst="rect">
            <a:avLst/>
          </a:prstGeom>
          <a:solidFill>
            <a:srgbClr val="FFFFFF"/>
          </a:solidFill>
        </p:spPr>
        <p:txBody>
          <a:bodyPr wrap="square" rtlCol="0">
            <a:spAutoFit/>
          </a:bodyPr>
          <a:lstStyle/>
          <a:p>
            <a:r>
              <a:rPr lang="en-US" sz="3200" dirty="0" smtClean="0">
                <a:solidFill>
                  <a:srgbClr val="FF0000"/>
                </a:solidFill>
              </a:rPr>
              <a:t>20</a:t>
            </a:r>
            <a:endParaRPr lang="en-US" sz="3200" dirty="0">
              <a:solidFill>
                <a:srgbClr val="FF0000"/>
              </a:solidFill>
            </a:endParaRPr>
          </a:p>
        </p:txBody>
      </p:sp>
      <p:sp>
        <p:nvSpPr>
          <p:cNvPr id="7" name="TextBox 6"/>
          <p:cNvSpPr txBox="1"/>
          <p:nvPr/>
        </p:nvSpPr>
        <p:spPr>
          <a:xfrm>
            <a:off x="6019800" y="2743200"/>
            <a:ext cx="685800" cy="584776"/>
          </a:xfrm>
          <a:prstGeom prst="rect">
            <a:avLst/>
          </a:prstGeom>
          <a:solidFill>
            <a:srgbClr val="FFFFFF"/>
          </a:solidFill>
        </p:spPr>
        <p:txBody>
          <a:bodyPr wrap="square" rtlCol="0">
            <a:spAutoFit/>
          </a:bodyPr>
          <a:lstStyle/>
          <a:p>
            <a:r>
              <a:rPr lang="en-US" sz="3200" dirty="0">
                <a:solidFill>
                  <a:srgbClr val="FF0000"/>
                </a:solidFill>
              </a:rPr>
              <a:t>1</a:t>
            </a:r>
            <a:r>
              <a:rPr lang="en-US" sz="3200" dirty="0" smtClean="0">
                <a:solidFill>
                  <a:srgbClr val="FF0000"/>
                </a:solidFill>
              </a:rPr>
              <a:t>0</a:t>
            </a:r>
            <a:endParaRPr lang="en-US" sz="3200" dirty="0">
              <a:solidFill>
                <a:srgbClr val="FF0000"/>
              </a:solidFill>
            </a:endParaRPr>
          </a:p>
        </p:txBody>
      </p:sp>
      <p:sp>
        <p:nvSpPr>
          <p:cNvPr id="8" name="TextBox 7"/>
          <p:cNvSpPr txBox="1"/>
          <p:nvPr/>
        </p:nvSpPr>
        <p:spPr>
          <a:xfrm>
            <a:off x="6019800" y="2133600"/>
            <a:ext cx="685800" cy="584776"/>
          </a:xfrm>
          <a:prstGeom prst="rect">
            <a:avLst/>
          </a:prstGeom>
          <a:solidFill>
            <a:srgbClr val="FFFFFF"/>
          </a:solidFill>
        </p:spPr>
        <p:txBody>
          <a:bodyPr wrap="square" rtlCol="0">
            <a:spAutoFit/>
          </a:bodyPr>
          <a:lstStyle/>
          <a:p>
            <a:r>
              <a:rPr lang="en-US" sz="3200" dirty="0" smtClean="0">
                <a:solidFill>
                  <a:srgbClr val="FF0000"/>
                </a:solidFill>
              </a:rPr>
              <a:t>0</a:t>
            </a:r>
            <a:endParaRPr lang="en-US" sz="3200" dirty="0">
              <a:solidFill>
                <a:srgbClr val="FF0000"/>
              </a:solidFill>
            </a:endParaRPr>
          </a:p>
        </p:txBody>
      </p:sp>
    </p:spTree>
    <p:custDataLst>
      <p:tags r:id="rId1"/>
    </p:custDataLst>
    <p:extLst>
      <p:ext uri="{BB962C8B-B14F-4D97-AF65-F5344CB8AC3E}">
        <p14:creationId xmlns:p14="http://schemas.microsoft.com/office/powerpoint/2010/main" val="246280029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dissolv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dissolv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p:txBody>
          <a:bodyPr/>
          <a:lstStyle/>
          <a:p>
            <a:pPr eaLnBrk="1" hangingPunct="1">
              <a:defRPr/>
            </a:pPr>
            <a:r>
              <a:rPr lang="en-US" b="1" dirty="0" smtClean="0">
                <a:solidFill>
                  <a:schemeClr val="tx1"/>
                </a:solidFill>
                <a:effectLst>
                  <a:outerShdw blurRad="38100" dist="38100" dir="2700000" algn="tl">
                    <a:srgbClr val="C0C0C0"/>
                  </a:outerShdw>
                </a:effectLst>
                <a:latin typeface="Palatino Linotype" pitchFamily="18" charset="0"/>
              </a:rPr>
              <a:t>Absolutely </a:t>
            </a:r>
            <a:r>
              <a:rPr lang="en-US" b="1" dirty="0">
                <a:solidFill>
                  <a:schemeClr val="tx1"/>
                </a:solidFill>
                <a:effectLst>
                  <a:outerShdw blurRad="38100" dist="38100" dir="2700000" algn="tl">
                    <a:srgbClr val="C0C0C0"/>
                  </a:outerShdw>
                </a:effectLst>
                <a:latin typeface="Palatino Linotype" pitchFamily="18" charset="0"/>
              </a:rPr>
              <a:t>S</a:t>
            </a:r>
            <a:r>
              <a:rPr lang="en-US" b="1" dirty="0" smtClean="0">
                <a:solidFill>
                  <a:schemeClr val="tx1"/>
                </a:solidFill>
                <a:effectLst>
                  <a:outerShdw blurRad="38100" dist="38100" dir="2700000" algn="tl">
                    <a:srgbClr val="C0C0C0"/>
                  </a:outerShdw>
                </a:effectLst>
                <a:latin typeface="Palatino Linotype" pitchFamily="18" charset="0"/>
              </a:rPr>
              <a:t>table Layer</a:t>
            </a:r>
          </a:p>
        </p:txBody>
      </p:sp>
      <p:sp>
        <p:nvSpPr>
          <p:cNvPr id="43011" name="Rectangle 3"/>
          <p:cNvSpPr>
            <a:spLocks noGrp="1" noChangeArrowheads="1"/>
          </p:cNvSpPr>
          <p:nvPr>
            <p:ph type="body" idx="1"/>
          </p:nvPr>
        </p:nvSpPr>
        <p:spPr/>
        <p:txBody>
          <a:bodyPr/>
          <a:lstStyle/>
          <a:p>
            <a:pPr eaLnBrk="1" hangingPunct="1">
              <a:buFontTx/>
              <a:buNone/>
            </a:pPr>
            <a:r>
              <a:rPr lang="en-US" sz="2400" dirty="0" smtClean="0"/>
              <a:t>      </a:t>
            </a:r>
            <a:r>
              <a:rPr lang="en-US" sz="2400" u="sng" dirty="0" smtClean="0">
                <a:latin typeface="Palatino Linotype" pitchFamily="18" charset="0"/>
              </a:rPr>
              <a:t>HEIGHT         ENVIRON TEMP    PARCEL  TEMP</a:t>
            </a:r>
            <a:r>
              <a:rPr lang="en-US" u="sng" dirty="0" smtClean="0">
                <a:latin typeface="Palatino Linotype" pitchFamily="18" charset="0"/>
              </a:rPr>
              <a:t> </a:t>
            </a:r>
          </a:p>
          <a:p>
            <a:pPr eaLnBrk="1" hangingPunct="1">
              <a:buFontTx/>
              <a:buNone/>
            </a:pPr>
            <a:r>
              <a:rPr lang="en-US" dirty="0" smtClean="0">
                <a:latin typeface="Palatino Linotype" pitchFamily="18" charset="0"/>
              </a:rPr>
              <a:t>	  3 km AGL     18 </a:t>
            </a:r>
            <a:r>
              <a:rPr lang="en-US" dirty="0" err="1" smtClean="0">
                <a:latin typeface="Palatino Linotype" pitchFamily="18" charset="0"/>
              </a:rPr>
              <a:t>deg</a:t>
            </a:r>
            <a:r>
              <a:rPr lang="en-US" dirty="0" smtClean="0">
                <a:latin typeface="Palatino Linotype" pitchFamily="18" charset="0"/>
              </a:rPr>
              <a:t> C            ?</a:t>
            </a:r>
          </a:p>
          <a:p>
            <a:pPr eaLnBrk="1" hangingPunct="1">
              <a:buFontTx/>
              <a:buNone/>
            </a:pPr>
            <a:r>
              <a:rPr lang="en-US" dirty="0" smtClean="0">
                <a:latin typeface="Palatino Linotype" pitchFamily="18" charset="0"/>
              </a:rPr>
              <a:t>     2 km AGL     22 </a:t>
            </a:r>
            <a:r>
              <a:rPr lang="en-US" dirty="0" err="1" smtClean="0">
                <a:latin typeface="Palatino Linotype" pitchFamily="18" charset="0"/>
              </a:rPr>
              <a:t>deg</a:t>
            </a:r>
            <a:r>
              <a:rPr lang="en-US" dirty="0" smtClean="0">
                <a:latin typeface="Palatino Linotype" pitchFamily="18" charset="0"/>
              </a:rPr>
              <a:t> C            ?  </a:t>
            </a:r>
          </a:p>
          <a:p>
            <a:pPr eaLnBrk="1" hangingPunct="1">
              <a:buFontTx/>
              <a:buNone/>
            </a:pPr>
            <a:r>
              <a:rPr lang="en-US" dirty="0" smtClean="0">
                <a:latin typeface="Palatino Linotype" pitchFamily="18" charset="0"/>
              </a:rPr>
              <a:t>     1 km AGL     26 </a:t>
            </a:r>
            <a:r>
              <a:rPr lang="en-US" dirty="0" err="1" smtClean="0">
                <a:latin typeface="Palatino Linotype" pitchFamily="18" charset="0"/>
              </a:rPr>
              <a:t>deg</a:t>
            </a:r>
            <a:r>
              <a:rPr lang="en-US" dirty="0" smtClean="0">
                <a:latin typeface="Palatino Linotype" pitchFamily="18" charset="0"/>
              </a:rPr>
              <a:t> C            ?</a:t>
            </a:r>
          </a:p>
          <a:p>
            <a:pPr eaLnBrk="1" hangingPunct="1">
              <a:buFontTx/>
              <a:buNone/>
            </a:pPr>
            <a:r>
              <a:rPr lang="en-US" dirty="0" smtClean="0">
                <a:latin typeface="Palatino Linotype" pitchFamily="18" charset="0"/>
              </a:rPr>
              <a:t>      SFC               30 </a:t>
            </a:r>
            <a:r>
              <a:rPr lang="en-US" dirty="0" err="1" smtClean="0">
                <a:latin typeface="Palatino Linotype" pitchFamily="18" charset="0"/>
              </a:rPr>
              <a:t>deg</a:t>
            </a:r>
            <a:r>
              <a:rPr lang="en-US" dirty="0" smtClean="0">
                <a:latin typeface="Palatino Linotype" pitchFamily="18" charset="0"/>
              </a:rPr>
              <a:t> C           30</a:t>
            </a:r>
          </a:p>
          <a:p>
            <a:pPr eaLnBrk="1" hangingPunct="1">
              <a:buFontTx/>
              <a:buNone/>
            </a:pPr>
            <a:endParaRPr lang="en-US" dirty="0" smtClean="0">
              <a:latin typeface="Palatino Linotype" pitchFamily="18" charset="0"/>
            </a:endParaRPr>
          </a:p>
        </p:txBody>
      </p:sp>
      <p:sp>
        <p:nvSpPr>
          <p:cNvPr id="43012" name="Rectangle 4"/>
          <p:cNvSpPr>
            <a:spLocks noChangeArrowheads="1"/>
          </p:cNvSpPr>
          <p:nvPr/>
        </p:nvSpPr>
        <p:spPr bwMode="auto">
          <a:xfrm>
            <a:off x="762000" y="4495800"/>
            <a:ext cx="7772400" cy="533400"/>
          </a:xfrm>
          <a:prstGeom prst="rect">
            <a:avLst/>
          </a:prstGeom>
          <a:solidFill>
            <a:srgbClr val="993300"/>
          </a:solidFill>
          <a:ln w="9525">
            <a:solidFill>
              <a:schemeClr val="tx1"/>
            </a:solidFill>
            <a:miter lim="800000"/>
            <a:headEnd/>
            <a:tailEnd/>
          </a:ln>
        </p:spPr>
        <p:txBody>
          <a:bodyPr wrap="none" anchor="ctr"/>
          <a:lstStyle/>
          <a:p>
            <a:endParaRPr lang="en-US"/>
          </a:p>
        </p:txBody>
      </p:sp>
      <p:sp>
        <p:nvSpPr>
          <p:cNvPr id="43013" name="AutoShape 5"/>
          <p:cNvSpPr>
            <a:spLocks noChangeArrowheads="1"/>
          </p:cNvSpPr>
          <p:nvPr/>
        </p:nvSpPr>
        <p:spPr bwMode="auto">
          <a:xfrm rot="-5400000">
            <a:off x="-609600" y="2895600"/>
            <a:ext cx="2209800" cy="685800"/>
          </a:xfrm>
          <a:custGeom>
            <a:avLst/>
            <a:gdLst>
              <a:gd name="T0" fmla="*/ 2147483647 w 21600"/>
              <a:gd name="T1" fmla="*/ 0 h 21600"/>
              <a:gd name="T2" fmla="*/ 0 w 21600"/>
              <a:gd name="T3" fmla="*/ 345664538 h 21600"/>
              <a:gd name="T4" fmla="*/ 2147483647 w 21600"/>
              <a:gd name="T5" fmla="*/ 691329076 h 21600"/>
              <a:gd name="T6" fmla="*/ 2147483647 w 21600"/>
              <a:gd name="T7" fmla="*/ 34566453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US"/>
          </a:p>
        </p:txBody>
      </p:sp>
      <p:sp>
        <p:nvSpPr>
          <p:cNvPr id="179209" name="Text Box 9"/>
          <p:cNvSpPr txBox="1">
            <a:spLocks noChangeArrowheads="1"/>
          </p:cNvSpPr>
          <p:nvPr/>
        </p:nvSpPr>
        <p:spPr bwMode="auto">
          <a:xfrm>
            <a:off x="0" y="5334000"/>
            <a:ext cx="8839200" cy="830997"/>
          </a:xfrm>
          <a:prstGeom prst="rect">
            <a:avLst/>
          </a:prstGeom>
          <a:noFill/>
          <a:ln w="9525">
            <a:noFill/>
            <a:miter lim="800000"/>
            <a:headEnd/>
            <a:tailEnd/>
          </a:ln>
        </p:spPr>
        <p:txBody>
          <a:bodyPr>
            <a:spAutoFit/>
          </a:bodyPr>
          <a:lstStyle/>
          <a:p>
            <a:r>
              <a:rPr lang="en-US" sz="2400" dirty="0">
                <a:latin typeface="Palatino Linotype" pitchFamily="18" charset="0"/>
              </a:rPr>
              <a:t>As we go up… parcel temperature is always colder than the environment. There is a resistance to vertical displacement</a:t>
            </a:r>
            <a:r>
              <a:rPr lang="en-US" sz="2400" dirty="0" smtClean="0">
                <a:latin typeface="Palatino Linotype" pitchFamily="18" charset="0"/>
              </a:rPr>
              <a:t>…</a:t>
            </a:r>
            <a:endParaRPr lang="en-US" sz="2400" dirty="0">
              <a:latin typeface="Palatino Linotype" pitchFamily="18" charset="0"/>
            </a:endParaRPr>
          </a:p>
        </p:txBody>
      </p:sp>
      <p:sp>
        <p:nvSpPr>
          <p:cNvPr id="7" name="TextBox 6"/>
          <p:cNvSpPr txBox="1"/>
          <p:nvPr/>
        </p:nvSpPr>
        <p:spPr>
          <a:xfrm>
            <a:off x="5943600" y="3352800"/>
            <a:ext cx="685800" cy="584776"/>
          </a:xfrm>
          <a:prstGeom prst="rect">
            <a:avLst/>
          </a:prstGeom>
          <a:solidFill>
            <a:srgbClr val="FFFFFF"/>
          </a:solidFill>
        </p:spPr>
        <p:txBody>
          <a:bodyPr wrap="square" rtlCol="0">
            <a:spAutoFit/>
          </a:bodyPr>
          <a:lstStyle/>
          <a:p>
            <a:r>
              <a:rPr lang="en-US" sz="3200" dirty="0" smtClean="0">
                <a:solidFill>
                  <a:srgbClr val="FF0000"/>
                </a:solidFill>
              </a:rPr>
              <a:t>20</a:t>
            </a:r>
            <a:endParaRPr lang="en-US" sz="3200" dirty="0">
              <a:solidFill>
                <a:srgbClr val="FF0000"/>
              </a:solidFill>
            </a:endParaRPr>
          </a:p>
        </p:txBody>
      </p:sp>
      <p:sp>
        <p:nvSpPr>
          <p:cNvPr id="8" name="TextBox 7"/>
          <p:cNvSpPr txBox="1"/>
          <p:nvPr/>
        </p:nvSpPr>
        <p:spPr>
          <a:xfrm>
            <a:off x="6019800" y="2743200"/>
            <a:ext cx="685800" cy="584776"/>
          </a:xfrm>
          <a:prstGeom prst="rect">
            <a:avLst/>
          </a:prstGeom>
          <a:solidFill>
            <a:srgbClr val="FFFFFF"/>
          </a:solidFill>
        </p:spPr>
        <p:txBody>
          <a:bodyPr wrap="square" rtlCol="0">
            <a:spAutoFit/>
          </a:bodyPr>
          <a:lstStyle/>
          <a:p>
            <a:r>
              <a:rPr lang="en-US" sz="3200" dirty="0">
                <a:solidFill>
                  <a:srgbClr val="FF0000"/>
                </a:solidFill>
              </a:rPr>
              <a:t>1</a:t>
            </a:r>
            <a:r>
              <a:rPr lang="en-US" sz="3200" dirty="0" smtClean="0">
                <a:solidFill>
                  <a:srgbClr val="FF0000"/>
                </a:solidFill>
              </a:rPr>
              <a:t>0</a:t>
            </a:r>
            <a:endParaRPr lang="en-US" sz="3200" dirty="0">
              <a:solidFill>
                <a:srgbClr val="FF0000"/>
              </a:solidFill>
            </a:endParaRPr>
          </a:p>
        </p:txBody>
      </p:sp>
      <p:sp>
        <p:nvSpPr>
          <p:cNvPr id="9" name="TextBox 8"/>
          <p:cNvSpPr txBox="1"/>
          <p:nvPr/>
        </p:nvSpPr>
        <p:spPr>
          <a:xfrm>
            <a:off x="6019800" y="2133600"/>
            <a:ext cx="685800" cy="584776"/>
          </a:xfrm>
          <a:prstGeom prst="rect">
            <a:avLst/>
          </a:prstGeom>
          <a:solidFill>
            <a:srgbClr val="FFFFFF"/>
          </a:solidFill>
        </p:spPr>
        <p:txBody>
          <a:bodyPr wrap="square" rtlCol="0">
            <a:spAutoFit/>
          </a:bodyPr>
          <a:lstStyle/>
          <a:p>
            <a:r>
              <a:rPr lang="en-US" sz="3200" dirty="0" smtClean="0">
                <a:solidFill>
                  <a:srgbClr val="FF0000"/>
                </a:solidFill>
              </a:rPr>
              <a:t>0</a:t>
            </a:r>
            <a:endParaRPr lang="en-US" sz="3200" dirty="0">
              <a:solidFill>
                <a:srgbClr val="FF0000"/>
              </a:solidFill>
            </a:endParaRPr>
          </a:p>
        </p:txBody>
      </p:sp>
    </p:spTree>
    <p:custDataLst>
      <p:tags r:id="rId1"/>
    </p:custDataLst>
    <p:extLst>
      <p:ext uri="{BB962C8B-B14F-4D97-AF65-F5344CB8AC3E}">
        <p14:creationId xmlns:p14="http://schemas.microsoft.com/office/powerpoint/2010/main" val="273861969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9209"/>
                                        </p:tgtEl>
                                        <p:attrNameLst>
                                          <p:attrName>style.visibility</p:attrName>
                                        </p:attrNameLst>
                                      </p:cBhvr>
                                      <p:to>
                                        <p:strVal val="visible"/>
                                      </p:to>
                                    </p:set>
                                    <p:anim calcmode="lin" valueType="num">
                                      <p:cBhvr additive="base">
                                        <p:cTn id="7" dur="500" fill="hold"/>
                                        <p:tgtEl>
                                          <p:spTgt spid="179209"/>
                                        </p:tgtEl>
                                        <p:attrNameLst>
                                          <p:attrName>ppt_x</p:attrName>
                                        </p:attrNameLst>
                                      </p:cBhvr>
                                      <p:tavLst>
                                        <p:tav tm="0">
                                          <p:val>
                                            <p:strVal val="#ppt_x"/>
                                          </p:val>
                                        </p:tav>
                                        <p:tav tm="100000">
                                          <p:val>
                                            <p:strVal val="#ppt_x"/>
                                          </p:val>
                                        </p:tav>
                                      </p:tavLst>
                                    </p:anim>
                                    <p:anim calcmode="lin" valueType="num">
                                      <p:cBhvr additive="base">
                                        <p:cTn id="8" dur="500" fill="hold"/>
                                        <p:tgtEl>
                                          <p:spTgt spid="17920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dissolve">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dissolve">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dissolve">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209" grpId="0"/>
      <p:bldP spid="7" grpId="0" animBg="1"/>
      <p:bldP spid="8" grpId="0" animBg="1"/>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4"/>
          <p:cNvSpPr>
            <a:spLocks noGrp="1" noChangeArrowheads="1"/>
          </p:cNvSpPr>
          <p:nvPr>
            <p:ph type="title"/>
          </p:nvPr>
        </p:nvSpPr>
        <p:spPr/>
        <p:txBody>
          <a:bodyPr/>
          <a:lstStyle/>
          <a:p>
            <a:pPr eaLnBrk="1" hangingPunct="1"/>
            <a:r>
              <a:rPr lang="en-US" b="1" u="sng" dirty="0" smtClean="0">
                <a:latin typeface="Arial" pitchFamily="34" charset="0"/>
              </a:rPr>
              <a:t>Ch 3</a:t>
            </a:r>
          </a:p>
        </p:txBody>
      </p:sp>
      <p:sp>
        <p:nvSpPr>
          <p:cNvPr id="50179" name="Rectangle 5"/>
          <p:cNvSpPr>
            <a:spLocks noGrp="1" noChangeArrowheads="1"/>
          </p:cNvSpPr>
          <p:nvPr>
            <p:ph type="body" sz="half" idx="1"/>
          </p:nvPr>
        </p:nvSpPr>
        <p:spPr>
          <a:xfrm>
            <a:off x="533400" y="1295400"/>
            <a:ext cx="8229600" cy="5181600"/>
          </a:xfrm>
        </p:spPr>
        <p:txBody>
          <a:bodyPr>
            <a:normAutofit/>
          </a:bodyPr>
          <a:lstStyle/>
          <a:p>
            <a:pPr eaLnBrk="1" hangingPunct="1"/>
            <a:r>
              <a:rPr lang="en-US" sz="2000" dirty="0" smtClean="0">
                <a:latin typeface="Arial" pitchFamily="34" charset="0"/>
              </a:rPr>
              <a:t>Absolutely stable: stable for both saturated and unsaturated ascent</a:t>
            </a:r>
          </a:p>
          <a:p>
            <a:pPr eaLnBrk="1" hangingPunct="1"/>
            <a:r>
              <a:rPr lang="en-US" sz="2000" dirty="0" smtClean="0">
                <a:latin typeface="Arial" pitchFamily="34" charset="0"/>
              </a:rPr>
              <a:t>Absolutely unstable: unstable for all ascent</a:t>
            </a:r>
          </a:p>
          <a:p>
            <a:pPr eaLnBrk="1" hangingPunct="1"/>
            <a:r>
              <a:rPr lang="en-US" sz="2000" dirty="0" smtClean="0">
                <a:latin typeface="Arial" pitchFamily="34" charset="0"/>
              </a:rPr>
              <a:t>Neutral stability: no motion</a:t>
            </a:r>
          </a:p>
          <a:p>
            <a:pPr eaLnBrk="1" hangingPunct="1"/>
            <a:r>
              <a:rPr lang="en-US" sz="2000" dirty="0" smtClean="0">
                <a:latin typeface="Arial" pitchFamily="34" charset="0"/>
              </a:rPr>
              <a:t>Inversion: extremely stable, temperature increases with height</a:t>
            </a:r>
          </a:p>
          <a:p>
            <a:pPr lvl="1" eaLnBrk="1" hangingPunct="1"/>
            <a:r>
              <a:rPr lang="en-US" sz="1600" dirty="0" smtClean="0">
                <a:latin typeface="Arial" pitchFamily="34" charset="0"/>
              </a:rPr>
              <a:t>Can be caused by quick </a:t>
            </a:r>
            <a:r>
              <a:rPr lang="en-US" sz="1600" dirty="0" err="1" smtClean="0">
                <a:latin typeface="Arial" pitchFamily="34" charset="0"/>
              </a:rPr>
              <a:t>radiative</a:t>
            </a:r>
            <a:r>
              <a:rPr lang="en-US" sz="1600" dirty="0" smtClean="0">
                <a:latin typeface="Arial" pitchFamily="34" charset="0"/>
              </a:rPr>
              <a:t> cooling at night</a:t>
            </a:r>
          </a:p>
          <a:p>
            <a:pPr lvl="1" eaLnBrk="1" hangingPunct="1"/>
            <a:r>
              <a:rPr lang="en-US" sz="1600" dirty="0" smtClean="0">
                <a:latin typeface="Arial" pitchFamily="34" charset="0"/>
              </a:rPr>
              <a:t>Traps pollution</a:t>
            </a:r>
          </a:p>
          <a:p>
            <a:pPr lvl="1" eaLnBrk="1" hangingPunct="1"/>
            <a:r>
              <a:rPr lang="en-US" sz="1600" dirty="0" smtClean="0">
                <a:latin typeface="Arial" pitchFamily="34" charset="0"/>
              </a:rPr>
              <a:t>“Caps” storms</a:t>
            </a:r>
          </a:p>
          <a:p>
            <a:pPr eaLnBrk="1" hangingPunct="1"/>
            <a:endParaRPr lang="en-US" sz="2000" dirty="0" smtClean="0">
              <a:latin typeface="Arial" pitchFamily="34" charset="0"/>
            </a:endParaRPr>
          </a:p>
          <a:p>
            <a:pPr lvl="1" eaLnBrk="1" hangingPunct="1"/>
            <a:endParaRPr lang="en-US" sz="1600" dirty="0" smtClean="0">
              <a:latin typeface="Arial" pitchFamily="34" charset="0"/>
            </a:endParaRPr>
          </a:p>
          <a:p>
            <a:pPr eaLnBrk="1" hangingPunct="1"/>
            <a:endParaRPr lang="en-US" sz="2000" dirty="0" smtClean="0">
              <a:latin typeface="Arial" pitchFamily="34" charset="0"/>
            </a:endParaRPr>
          </a:p>
        </p:txBody>
      </p:sp>
    </p:spTree>
    <p:custDataLst>
      <p:tags r:id="rId1"/>
    </p:custData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Arial" pitchFamily="34" charset="0"/>
                <a:cs typeface="Arial" pitchFamily="34" charset="0"/>
              </a:rPr>
              <a:t>Ch 6</a:t>
            </a:r>
            <a:endParaRPr lang="en-US" b="1" u="sng" dirty="0">
              <a:latin typeface="Arial" pitchFamily="34" charset="0"/>
              <a:cs typeface="Arial" pitchFamily="34" charset="0"/>
            </a:endParaRPr>
          </a:p>
        </p:txBody>
      </p:sp>
      <p:sp>
        <p:nvSpPr>
          <p:cNvPr id="4" name="Rectangle 4"/>
          <p:cNvSpPr txBox="1">
            <a:spLocks noChangeArrowheads="1"/>
          </p:cNvSpPr>
          <p:nvPr/>
        </p:nvSpPr>
        <p:spPr>
          <a:xfrm>
            <a:off x="457200" y="1447800"/>
            <a:ext cx="8229600" cy="4930775"/>
          </a:xfrm>
          <a:prstGeom prst="rect">
            <a:avLst/>
          </a:prstGeom>
        </p:spPr>
        <p:txBody>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chemeClr val="tx1"/>
                </a:solidFill>
                <a:effectLst/>
                <a:uLnTx/>
                <a:uFillTx/>
                <a:latin typeface="Arial" pitchFamily="34" charset="0"/>
                <a:cs typeface="Arial" pitchFamily="34" charset="0"/>
              </a:rPr>
              <a:t>Winds – large scale motion of air that is the result</a:t>
            </a:r>
            <a:r>
              <a:rPr kumimoji="0" lang="en-US" sz="2000" b="0" i="0" u="none" strike="noStrike" kern="0" cap="none" spc="0" normalizeH="0" noProof="0" dirty="0" smtClean="0">
                <a:ln>
                  <a:noFill/>
                </a:ln>
                <a:solidFill>
                  <a:schemeClr val="tx1"/>
                </a:solidFill>
                <a:effectLst/>
                <a:uLnTx/>
                <a:uFillTx/>
                <a:latin typeface="Arial" pitchFamily="34" charset="0"/>
                <a:cs typeface="Arial" pitchFamily="34" charset="0"/>
              </a:rPr>
              <a:t> of forces in the atmosphere, labeled by the direction they come from</a:t>
            </a:r>
            <a:endParaRPr kumimoji="0" lang="en-US" sz="2000" b="0" i="0" u="none" strike="noStrike" kern="0" cap="none" spc="0" normalizeH="0" baseline="0" noProof="0" dirty="0" smtClean="0">
              <a:ln>
                <a:noFill/>
              </a:ln>
              <a:solidFill>
                <a:schemeClr val="tx1"/>
              </a:solidFill>
              <a:effectLst/>
              <a:uLnTx/>
              <a:uFillTx/>
              <a:latin typeface="Arial" pitchFamily="34" charset="0"/>
              <a:cs typeface="Arial" pitchFamily="34" charset="0"/>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chemeClr val="tx1"/>
                </a:solidFill>
                <a:effectLst/>
                <a:uLnTx/>
                <a:uFillTx/>
                <a:latin typeface="Arial" pitchFamily="34" charset="0"/>
                <a:cs typeface="Arial" pitchFamily="34" charset="0"/>
              </a:rPr>
              <a:t>Forces</a:t>
            </a:r>
          </a:p>
          <a:p>
            <a:pPr marL="800100" lvl="1" indent="-342900">
              <a:spcBef>
                <a:spcPct val="20000"/>
              </a:spcBef>
              <a:buFontTx/>
              <a:buChar char="•"/>
              <a:defRPr/>
            </a:pPr>
            <a:r>
              <a:rPr lang="en-US" sz="2000" kern="0" dirty="0" smtClean="0">
                <a:latin typeface="Arial" pitchFamily="34" charset="0"/>
                <a:cs typeface="Arial" pitchFamily="34" charset="0"/>
              </a:rPr>
              <a:t>Depend on mass and acceleration</a:t>
            </a:r>
          </a:p>
          <a:p>
            <a:pPr marL="800100" lvl="1" indent="-342900">
              <a:spcBef>
                <a:spcPct val="20000"/>
              </a:spcBef>
              <a:buFontTx/>
              <a:buChar char="•"/>
              <a:defRPr/>
            </a:pPr>
            <a:r>
              <a:rPr lang="en-US" sz="2000" kern="0" dirty="0" smtClean="0">
                <a:latin typeface="Arial" pitchFamily="34" charset="0"/>
                <a:cs typeface="Arial" pitchFamily="34" charset="0"/>
              </a:rPr>
              <a:t>Have direction and magnitude</a:t>
            </a:r>
          </a:p>
          <a:p>
            <a:pPr marL="800100" lvl="1" indent="-342900">
              <a:spcBef>
                <a:spcPct val="20000"/>
              </a:spcBef>
              <a:buFontTx/>
              <a:buChar char="•"/>
              <a:defRPr/>
            </a:pPr>
            <a:r>
              <a:rPr kumimoji="0" lang="en-US" sz="2000" b="0" i="0" u="none" strike="noStrike" kern="0" cap="none" spc="0" normalizeH="0" baseline="0" noProof="0" dirty="0" smtClean="0">
                <a:ln>
                  <a:noFill/>
                </a:ln>
                <a:solidFill>
                  <a:schemeClr val="tx1"/>
                </a:solidFill>
                <a:effectLst/>
                <a:uLnTx/>
                <a:uFillTx/>
                <a:latin typeface="Arial" pitchFamily="34" charset="0"/>
                <a:cs typeface="Arial" pitchFamily="34" charset="0"/>
              </a:rPr>
              <a:t>Total</a:t>
            </a:r>
            <a:r>
              <a:rPr kumimoji="0" lang="en-US" sz="2000" b="0" i="0" u="none" strike="noStrike" kern="0" cap="none" spc="0" normalizeH="0" noProof="0" dirty="0" smtClean="0">
                <a:ln>
                  <a:noFill/>
                </a:ln>
                <a:solidFill>
                  <a:schemeClr val="tx1"/>
                </a:solidFill>
                <a:effectLst/>
                <a:uLnTx/>
                <a:uFillTx/>
                <a:latin typeface="Arial" pitchFamily="34" charset="0"/>
                <a:cs typeface="Arial" pitchFamily="34" charset="0"/>
              </a:rPr>
              <a:t> force is the sum of all the forces</a:t>
            </a:r>
            <a:endParaRPr kumimoji="0" lang="en-US" sz="2000" b="0" i="0" u="none" strike="noStrike" kern="0" cap="none" spc="0" normalizeH="0" baseline="0" noProof="0" dirty="0" smtClean="0">
              <a:ln>
                <a:noFill/>
              </a:ln>
              <a:solidFill>
                <a:schemeClr val="tx1"/>
              </a:solidFill>
              <a:effectLst/>
              <a:uLnTx/>
              <a:uFillTx/>
              <a:latin typeface="Arial" pitchFamily="34" charset="0"/>
              <a:cs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latin typeface="Arial" pitchFamily="34" charset="0"/>
                <a:cs typeface="Arial" pitchFamily="34" charset="0"/>
              </a:rPr>
              <a:t>Ch 6</a:t>
            </a:r>
            <a:endParaRPr lang="en-US" b="1" u="sng" dirty="0">
              <a:latin typeface="Arial" pitchFamily="34" charset="0"/>
              <a:cs typeface="Arial" pitchFamily="34" charset="0"/>
            </a:endParaRPr>
          </a:p>
        </p:txBody>
      </p:sp>
      <p:sp>
        <p:nvSpPr>
          <p:cNvPr id="4" name="Rectangle 4"/>
          <p:cNvSpPr txBox="1">
            <a:spLocks noChangeArrowheads="1"/>
          </p:cNvSpPr>
          <p:nvPr/>
        </p:nvSpPr>
        <p:spPr>
          <a:xfrm>
            <a:off x="457200" y="1447800"/>
            <a:ext cx="8229600" cy="4930775"/>
          </a:xfrm>
          <a:prstGeom prst="rect">
            <a:avLst/>
          </a:prstGeom>
        </p:spPr>
        <p:txBody>
          <a:bodyPr/>
          <a:lstStyle/>
          <a:p>
            <a:pPr marL="342900" indent="-342900">
              <a:spcBef>
                <a:spcPct val="20000"/>
              </a:spcBef>
              <a:buFontTx/>
              <a:buChar char="•"/>
              <a:defRPr/>
            </a:pPr>
            <a:r>
              <a:rPr lang="en-US" sz="2000" kern="0" baseline="0" dirty="0" smtClean="0">
                <a:latin typeface="Arial" pitchFamily="34" charset="0"/>
                <a:cs typeface="Arial" pitchFamily="34" charset="0"/>
              </a:rPr>
              <a:t>Gravity – acts downward towards the surface</a:t>
            </a:r>
          </a:p>
          <a:p>
            <a:pPr marL="342900" indent="-342900">
              <a:spcBef>
                <a:spcPct val="20000"/>
              </a:spcBef>
              <a:buFontTx/>
              <a:buChar char="•"/>
              <a:defRPr/>
            </a:pPr>
            <a:r>
              <a:rPr lang="en-US" sz="2000" b="1" kern="0" baseline="0" dirty="0" smtClean="0">
                <a:latin typeface="Arial" pitchFamily="34" charset="0"/>
                <a:cs typeface="Arial" pitchFamily="34" charset="0"/>
              </a:rPr>
              <a:t>PGF</a:t>
            </a:r>
          </a:p>
          <a:p>
            <a:pPr marL="800100" lvl="1" indent="-342900">
              <a:spcBef>
                <a:spcPct val="20000"/>
              </a:spcBef>
              <a:buFontTx/>
              <a:buChar char="•"/>
              <a:defRPr/>
            </a:pPr>
            <a:r>
              <a:rPr lang="en-US" sz="2000" kern="0" dirty="0" smtClean="0">
                <a:latin typeface="Arial" pitchFamily="34" charset="0"/>
                <a:cs typeface="Arial" pitchFamily="34" charset="0"/>
              </a:rPr>
              <a:t>From H -&gt; L pressure</a:t>
            </a:r>
          </a:p>
          <a:p>
            <a:pPr marL="800100" lvl="1" indent="-342900">
              <a:spcBef>
                <a:spcPct val="20000"/>
              </a:spcBef>
              <a:buFontTx/>
              <a:buChar char="•"/>
              <a:defRPr/>
            </a:pPr>
            <a:r>
              <a:rPr lang="en-US" sz="2000" kern="0" dirty="0" smtClean="0">
                <a:latin typeface="Arial" pitchFamily="34" charset="0"/>
                <a:cs typeface="Arial" pitchFamily="34" charset="0"/>
              </a:rPr>
              <a:t>Stronger for larger changes (gradients) in pressure (or height on a constant pressure chart) with distance, greatest in the vertical</a:t>
            </a:r>
            <a:endParaRPr lang="en-US" sz="2000" kern="0" baseline="0" dirty="0" smtClean="0">
              <a:latin typeface="Arial" pitchFamily="34" charset="0"/>
              <a:cs typeface="Arial" pitchFamily="34" charset="0"/>
            </a:endParaRPr>
          </a:p>
          <a:p>
            <a:pPr marL="342900" indent="-342900">
              <a:spcBef>
                <a:spcPct val="20000"/>
              </a:spcBef>
              <a:buFontTx/>
              <a:buChar char="•"/>
              <a:defRPr/>
            </a:pPr>
            <a:r>
              <a:rPr kumimoji="0" lang="en-US" sz="2000" b="0" i="0" u="none" strike="noStrike" kern="0" cap="none" spc="0" normalizeH="0" noProof="0" dirty="0" smtClean="0">
                <a:ln>
                  <a:noFill/>
                </a:ln>
                <a:solidFill>
                  <a:schemeClr val="tx1"/>
                </a:solidFill>
                <a:effectLst/>
                <a:uLnTx/>
                <a:uFillTx/>
                <a:latin typeface="Arial" pitchFamily="34" charset="0"/>
                <a:cs typeface="Arial" pitchFamily="34" charset="0"/>
              </a:rPr>
              <a:t>Coriolis</a:t>
            </a:r>
          </a:p>
          <a:p>
            <a:pPr marL="800100" lvl="1" indent="-342900">
              <a:spcBef>
                <a:spcPct val="20000"/>
              </a:spcBef>
              <a:buFontTx/>
              <a:buChar char="•"/>
              <a:defRPr/>
            </a:pPr>
            <a:r>
              <a:rPr lang="en-US" sz="2000" kern="0" dirty="0" smtClean="0">
                <a:latin typeface="Arial" pitchFamily="34" charset="0"/>
                <a:cs typeface="Arial" pitchFamily="34" charset="0"/>
              </a:rPr>
              <a:t>Deflects wind to the right of motion (NH)</a:t>
            </a:r>
          </a:p>
          <a:p>
            <a:pPr marL="800100" lvl="1" indent="-342900">
              <a:spcBef>
                <a:spcPct val="20000"/>
              </a:spcBef>
              <a:buFontTx/>
              <a:buChar char="•"/>
              <a:defRPr/>
            </a:pPr>
            <a:r>
              <a:rPr kumimoji="0" lang="en-US" sz="2000" b="0" i="0" u="none" strike="noStrike" kern="0" cap="none" spc="0" normalizeH="0" noProof="0" dirty="0" smtClean="0">
                <a:ln>
                  <a:noFill/>
                </a:ln>
                <a:solidFill>
                  <a:schemeClr val="tx1"/>
                </a:solidFill>
                <a:effectLst/>
                <a:uLnTx/>
                <a:uFillTx/>
                <a:latin typeface="Arial" pitchFamily="34" charset="0"/>
                <a:cs typeface="Arial" pitchFamily="34" charset="0"/>
              </a:rPr>
              <a:t>Applies to large time and space scales</a:t>
            </a:r>
          </a:p>
          <a:p>
            <a:pPr marL="800100" lvl="1" indent="-342900">
              <a:spcBef>
                <a:spcPct val="20000"/>
              </a:spcBef>
              <a:buFontTx/>
              <a:buChar char="•"/>
              <a:defRPr/>
            </a:pPr>
            <a:r>
              <a:rPr lang="en-US" sz="2000" kern="0" dirty="0" smtClean="0">
                <a:latin typeface="Arial" pitchFamily="34" charset="0"/>
                <a:cs typeface="Arial" pitchFamily="34" charset="0"/>
              </a:rPr>
              <a:t>Stronger for higher winds and latitudes (closer to the pole)</a:t>
            </a:r>
            <a:endParaRPr kumimoji="0" lang="en-US" sz="2000" b="0" i="0" u="none" strike="noStrike" kern="0" cap="none" spc="0" normalizeH="0" noProof="0" dirty="0" smtClean="0">
              <a:ln>
                <a:noFill/>
              </a:ln>
              <a:solidFill>
                <a:schemeClr val="tx1"/>
              </a:solidFill>
              <a:effectLst/>
              <a:uLnTx/>
              <a:uFillTx/>
              <a:latin typeface="Arial" pitchFamily="34" charset="0"/>
              <a:cs typeface="Arial" pitchFamily="34" charset="0"/>
            </a:endParaRPr>
          </a:p>
          <a:p>
            <a:pPr marL="342900" indent="-342900">
              <a:spcBef>
                <a:spcPct val="20000"/>
              </a:spcBef>
              <a:buFontTx/>
              <a:buChar char="•"/>
              <a:defRPr/>
            </a:pPr>
            <a:r>
              <a:rPr lang="en-US" sz="2000" kern="0" baseline="0" dirty="0" smtClean="0">
                <a:latin typeface="Arial" pitchFamily="34" charset="0"/>
                <a:cs typeface="Arial" pitchFamily="34" charset="0"/>
              </a:rPr>
              <a:t>Centrifugal </a:t>
            </a:r>
          </a:p>
          <a:p>
            <a:pPr marL="800100" lvl="1" indent="-342900">
              <a:spcBef>
                <a:spcPct val="20000"/>
              </a:spcBef>
              <a:buFontTx/>
              <a:buChar char="•"/>
              <a:defRPr/>
            </a:pPr>
            <a:r>
              <a:rPr lang="en-US" sz="2000" kern="0" baseline="0" dirty="0" smtClean="0">
                <a:latin typeface="Arial" pitchFamily="34" charset="0"/>
                <a:cs typeface="Arial" pitchFamily="34" charset="0"/>
              </a:rPr>
              <a:t>Outward</a:t>
            </a:r>
            <a:r>
              <a:rPr lang="en-US" sz="2000" kern="0" dirty="0" smtClean="0">
                <a:latin typeface="Arial" pitchFamily="34" charset="0"/>
                <a:cs typeface="Arial" pitchFamily="34" charset="0"/>
              </a:rPr>
              <a:t> from curved flow</a:t>
            </a:r>
          </a:p>
          <a:p>
            <a:pPr marL="800100" lvl="1" indent="-342900">
              <a:spcBef>
                <a:spcPct val="20000"/>
              </a:spcBef>
              <a:buFontTx/>
              <a:buChar char="•"/>
              <a:defRPr/>
            </a:pPr>
            <a:r>
              <a:rPr lang="en-US" sz="2000" kern="0" baseline="0" dirty="0" smtClean="0">
                <a:latin typeface="Arial" pitchFamily="34" charset="0"/>
                <a:cs typeface="Arial" pitchFamily="34" charset="0"/>
              </a:rPr>
              <a:t>Stronger for faster motion or tighter rotation</a:t>
            </a:r>
          </a:p>
          <a:p>
            <a:pPr marL="342900" indent="-342900">
              <a:spcBef>
                <a:spcPct val="20000"/>
              </a:spcBef>
              <a:buFontTx/>
              <a:buChar char="•"/>
              <a:defRPr/>
            </a:pPr>
            <a:r>
              <a:rPr kumimoji="0" lang="en-US" sz="2000" b="0" i="0" u="none" strike="noStrike" kern="0" cap="none" spc="0" normalizeH="0" noProof="0" dirty="0" smtClean="0">
                <a:ln>
                  <a:noFill/>
                </a:ln>
                <a:solidFill>
                  <a:schemeClr val="tx1"/>
                </a:solidFill>
                <a:effectLst/>
                <a:uLnTx/>
                <a:uFillTx/>
                <a:latin typeface="Arial" pitchFamily="34" charset="0"/>
                <a:cs typeface="Arial" pitchFamily="34" charset="0"/>
              </a:rPr>
              <a:t>Friction – opposes flow near the surface, weaker over a smooth surface</a:t>
            </a:r>
            <a:endParaRPr kumimoji="0" lang="en-US" sz="2000" b="0" i="0" u="none" strike="noStrike" kern="0" cap="none" spc="0" normalizeH="0" baseline="0" noProof="0" dirty="0" smtClean="0">
              <a:ln>
                <a:noFill/>
              </a:ln>
              <a:solidFill>
                <a:schemeClr val="tx1"/>
              </a:solidFill>
              <a:effectLst/>
              <a:uLnTx/>
              <a:uFillTx/>
              <a:latin typeface="Arial" pitchFamily="34" charset="0"/>
              <a:cs typeface="Arial" pitchFamily="34" charset="0"/>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Arial" pitchFamily="34" charset="0"/>
              <a:cs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Arial" pitchFamily="34" charset="0"/>
                <a:cs typeface="Arial" pitchFamily="34" charset="0"/>
              </a:rPr>
              <a:t>Ch 6</a:t>
            </a:r>
            <a:endParaRPr lang="en-US" b="1" u="sng" dirty="0">
              <a:latin typeface="Arial" pitchFamily="34" charset="0"/>
              <a:cs typeface="Arial" pitchFamily="34" charset="0"/>
            </a:endParaRPr>
          </a:p>
        </p:txBody>
      </p:sp>
      <p:sp>
        <p:nvSpPr>
          <p:cNvPr id="4" name="Rectangle 4"/>
          <p:cNvSpPr txBox="1">
            <a:spLocks noChangeArrowheads="1"/>
          </p:cNvSpPr>
          <p:nvPr/>
        </p:nvSpPr>
        <p:spPr>
          <a:xfrm>
            <a:off x="457200" y="1447800"/>
            <a:ext cx="8229600" cy="4930775"/>
          </a:xfrm>
          <a:prstGeom prst="rect">
            <a:avLst/>
          </a:prstGeom>
        </p:spPr>
        <p:txBody>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1" i="0" u="none" strike="noStrike" kern="0" cap="none" spc="0" normalizeH="0" baseline="0" noProof="0" dirty="0" err="1" smtClean="0">
                <a:ln>
                  <a:noFill/>
                </a:ln>
                <a:solidFill>
                  <a:schemeClr val="tx1"/>
                </a:solidFill>
                <a:effectLst/>
                <a:uLnTx/>
                <a:uFillTx/>
                <a:latin typeface="Arial" pitchFamily="34" charset="0"/>
                <a:cs typeface="Arial" pitchFamily="34" charset="0"/>
              </a:rPr>
              <a:t>Geostrophic</a:t>
            </a:r>
            <a:r>
              <a:rPr kumimoji="0" lang="en-US" sz="2000" b="1" i="0" u="none" strike="noStrike" kern="0" cap="none" spc="0" normalizeH="0" baseline="0" noProof="0" dirty="0" smtClean="0">
                <a:ln>
                  <a:noFill/>
                </a:ln>
                <a:solidFill>
                  <a:schemeClr val="tx1"/>
                </a:solidFill>
                <a:effectLst/>
                <a:uLnTx/>
                <a:uFillTx/>
                <a:latin typeface="Arial" pitchFamily="34" charset="0"/>
                <a:cs typeface="Arial" pitchFamily="34" charset="0"/>
              </a:rPr>
              <a:t> </a:t>
            </a:r>
          </a:p>
          <a:p>
            <a:pPr marL="800100" lvl="1" indent="-342900">
              <a:spcBef>
                <a:spcPct val="20000"/>
              </a:spcBef>
              <a:buFontTx/>
              <a:buChar char="•"/>
              <a:defRPr/>
            </a:pPr>
            <a:r>
              <a:rPr lang="en-US" sz="2000" kern="0" dirty="0" smtClean="0">
                <a:latin typeface="Arial" pitchFamily="34" charset="0"/>
                <a:cs typeface="Arial" pitchFamily="34" charset="0"/>
              </a:rPr>
              <a:t>Horizontal Coriolis &amp; PGF</a:t>
            </a:r>
          </a:p>
          <a:p>
            <a:pPr marL="800100" lvl="1" indent="-342900">
              <a:spcBef>
                <a:spcPct val="20000"/>
              </a:spcBef>
              <a:buFontTx/>
              <a:buChar char="•"/>
              <a:defRPr/>
            </a:pPr>
            <a:r>
              <a:rPr kumimoji="0" lang="en-US" sz="2000" b="0" i="0" u="none" strike="noStrike" kern="0" cap="none" spc="0" normalizeH="0" baseline="0" noProof="0" dirty="0" smtClean="0">
                <a:ln>
                  <a:noFill/>
                </a:ln>
                <a:solidFill>
                  <a:schemeClr val="tx1"/>
                </a:solidFill>
                <a:effectLst/>
                <a:uLnTx/>
                <a:uFillTx/>
                <a:latin typeface="Arial" pitchFamily="34" charset="0"/>
                <a:cs typeface="Arial" pitchFamily="34" charset="0"/>
              </a:rPr>
              <a:t>Upper atmosphere</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lang="en-US" sz="2000" kern="0" dirty="0" smtClean="0">
                <a:latin typeface="Arial" pitchFamily="34" charset="0"/>
                <a:cs typeface="Arial" pitchFamily="34" charset="0"/>
              </a:rPr>
              <a:t>Gradient</a:t>
            </a:r>
          </a:p>
          <a:p>
            <a:pPr marL="800100" lvl="1" indent="-342900">
              <a:spcBef>
                <a:spcPct val="20000"/>
              </a:spcBef>
              <a:buFontTx/>
              <a:buChar char="•"/>
              <a:defRPr/>
            </a:pPr>
            <a:r>
              <a:rPr lang="en-US" sz="2000" kern="0" dirty="0" smtClean="0">
                <a:latin typeface="Arial" pitchFamily="34" charset="0"/>
                <a:cs typeface="Arial" pitchFamily="34" charset="0"/>
              </a:rPr>
              <a:t>Horizontal Coriolis &amp; PGF &amp; </a:t>
            </a:r>
            <a:r>
              <a:rPr lang="en-US" sz="2000" kern="0" dirty="0" err="1" smtClean="0">
                <a:latin typeface="Arial" pitchFamily="34" charset="0"/>
                <a:cs typeface="Arial" pitchFamily="34" charset="0"/>
              </a:rPr>
              <a:t>Cetrifugal</a:t>
            </a:r>
            <a:endParaRPr lang="en-US" sz="2000" kern="0" dirty="0" smtClean="0">
              <a:latin typeface="Arial" pitchFamily="34" charset="0"/>
              <a:cs typeface="Arial" pitchFamily="34" charset="0"/>
            </a:endParaRPr>
          </a:p>
          <a:p>
            <a:pPr marL="800100" lvl="1" indent="-342900">
              <a:spcBef>
                <a:spcPct val="20000"/>
              </a:spcBef>
              <a:buFontTx/>
              <a:buChar char="•"/>
              <a:defRPr/>
            </a:pPr>
            <a:r>
              <a:rPr lang="en-US" sz="2000" kern="0" dirty="0" smtClean="0">
                <a:latin typeface="Arial" pitchFamily="34" charset="0"/>
                <a:cs typeface="Arial" pitchFamily="34" charset="0"/>
              </a:rPr>
              <a:t>Results in higher wind speeds around highs than lows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chemeClr val="tx1"/>
                </a:solidFill>
                <a:effectLst/>
                <a:uLnTx/>
                <a:uFillTx/>
                <a:latin typeface="Arial" pitchFamily="34" charset="0"/>
                <a:cs typeface="Arial" pitchFamily="34" charset="0"/>
              </a:rPr>
              <a:t>Hydrostatic Equilibrium</a:t>
            </a:r>
          </a:p>
          <a:p>
            <a:pPr marL="800100" lvl="1" indent="-342900">
              <a:spcBef>
                <a:spcPct val="20000"/>
              </a:spcBef>
              <a:buFontTx/>
              <a:buChar char="•"/>
              <a:defRPr/>
            </a:pPr>
            <a:r>
              <a:rPr lang="en-US" sz="2000" kern="0" dirty="0" smtClean="0">
                <a:latin typeface="Arial" pitchFamily="34" charset="0"/>
                <a:cs typeface="Arial" pitchFamily="34" charset="0"/>
              </a:rPr>
              <a:t>Vertical PGF &amp; Gravity</a:t>
            </a:r>
          </a:p>
          <a:p>
            <a:pPr marL="800100" lvl="1" indent="-342900">
              <a:spcBef>
                <a:spcPct val="20000"/>
              </a:spcBef>
              <a:buFontTx/>
              <a:buChar char="•"/>
              <a:defRPr/>
            </a:pPr>
            <a:r>
              <a:rPr kumimoji="0" lang="en-US" sz="2000" b="0" i="0" u="none" strike="noStrike" kern="0" cap="none" spc="0" normalizeH="0" baseline="0" noProof="0" dirty="0" smtClean="0">
                <a:ln>
                  <a:noFill/>
                </a:ln>
                <a:solidFill>
                  <a:schemeClr val="tx1"/>
                </a:solidFill>
                <a:effectLst/>
                <a:uLnTx/>
                <a:uFillTx/>
                <a:latin typeface="Arial" pitchFamily="34" charset="0"/>
                <a:cs typeface="Arial" pitchFamily="34" charset="0"/>
              </a:rPr>
              <a:t>Keeps</a:t>
            </a:r>
            <a:r>
              <a:rPr kumimoji="0" lang="en-US" sz="2000" b="0" i="0" u="none" strike="noStrike" kern="0" cap="none" spc="0" normalizeH="0" noProof="0" dirty="0" smtClean="0">
                <a:ln>
                  <a:noFill/>
                </a:ln>
                <a:solidFill>
                  <a:schemeClr val="tx1"/>
                </a:solidFill>
                <a:effectLst/>
                <a:uLnTx/>
                <a:uFillTx/>
                <a:latin typeface="Arial" pitchFamily="34" charset="0"/>
                <a:cs typeface="Arial" pitchFamily="34" charset="0"/>
              </a:rPr>
              <a:t> the air from leaving the atmosphere or compressing to the surface</a:t>
            </a:r>
            <a:endParaRPr kumimoji="0" lang="en-US" sz="2000" b="0" i="0" u="none" strike="noStrike" kern="0" cap="none" spc="0" normalizeH="0" baseline="0" noProof="0" dirty="0" smtClean="0">
              <a:ln>
                <a:noFill/>
              </a:ln>
              <a:solidFill>
                <a:schemeClr val="tx1"/>
              </a:solidFill>
              <a:effectLst/>
              <a:uLnTx/>
              <a:uFillTx/>
              <a:latin typeface="Arial" pitchFamily="34" charset="0"/>
              <a:cs typeface="Arial" pitchFamily="34" charset="0"/>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lang="en-US" sz="2000" kern="0" noProof="0" dirty="0" smtClean="0">
                <a:latin typeface="Arial" pitchFamily="34" charset="0"/>
                <a:cs typeface="Arial" pitchFamily="34" charset="0"/>
              </a:rPr>
              <a:t>Near surface (</a:t>
            </a:r>
            <a:r>
              <a:rPr lang="en-US" sz="2000" kern="0" noProof="0" dirty="0" err="1" smtClean="0">
                <a:latin typeface="Arial" pitchFamily="34" charset="0"/>
                <a:cs typeface="Arial" pitchFamily="34" charset="0"/>
              </a:rPr>
              <a:t>Guldberg-Mohn</a:t>
            </a:r>
            <a:r>
              <a:rPr lang="en-US" sz="2000" kern="0" noProof="0" dirty="0" smtClean="0">
                <a:latin typeface="Arial" pitchFamily="34" charset="0"/>
                <a:cs typeface="Arial" pitchFamily="34" charset="0"/>
              </a:rPr>
              <a:t>)</a:t>
            </a:r>
          </a:p>
          <a:p>
            <a:pPr marL="800100" lvl="1" indent="-342900">
              <a:spcBef>
                <a:spcPct val="20000"/>
              </a:spcBef>
              <a:buFontTx/>
              <a:buChar char="•"/>
              <a:defRPr/>
            </a:pPr>
            <a:r>
              <a:rPr kumimoji="0" lang="en-US" sz="2000" b="0" i="0" u="none" strike="noStrike" kern="0" cap="none" spc="0" normalizeH="0" baseline="0" dirty="0" smtClean="0">
                <a:ln>
                  <a:noFill/>
                </a:ln>
                <a:solidFill>
                  <a:schemeClr val="tx1"/>
                </a:solidFill>
                <a:effectLst/>
                <a:uLnTx/>
                <a:uFillTx/>
                <a:latin typeface="Arial" pitchFamily="34" charset="0"/>
                <a:cs typeface="Arial" pitchFamily="34" charset="0"/>
              </a:rPr>
              <a:t>Horizontal</a:t>
            </a:r>
            <a:r>
              <a:rPr kumimoji="0" lang="en-US" sz="2000" b="0" i="0" u="none" strike="noStrike" kern="0" cap="none" spc="0" normalizeH="0" dirty="0" smtClean="0">
                <a:ln>
                  <a:noFill/>
                </a:ln>
                <a:solidFill>
                  <a:schemeClr val="tx1"/>
                </a:solidFill>
                <a:effectLst/>
                <a:uLnTx/>
                <a:uFillTx/>
                <a:latin typeface="Arial" pitchFamily="34" charset="0"/>
                <a:cs typeface="Arial" pitchFamily="34" charset="0"/>
              </a:rPr>
              <a:t> PGF &amp; Coriolis &amp; Friction</a:t>
            </a:r>
          </a:p>
          <a:p>
            <a:pPr marL="800100" lvl="1" indent="-342900">
              <a:spcBef>
                <a:spcPct val="20000"/>
              </a:spcBef>
              <a:buFontTx/>
              <a:buChar char="•"/>
              <a:defRPr/>
            </a:pPr>
            <a:r>
              <a:rPr lang="en-US" sz="2000" kern="0" baseline="0" noProof="0" dirty="0" smtClean="0">
                <a:latin typeface="Arial" pitchFamily="34" charset="0"/>
                <a:cs typeface="Arial" pitchFamily="34" charset="0"/>
              </a:rPr>
              <a:t>Results</a:t>
            </a:r>
            <a:r>
              <a:rPr lang="en-US" sz="2000" kern="0" noProof="0" dirty="0" smtClean="0">
                <a:latin typeface="Arial" pitchFamily="34" charset="0"/>
                <a:cs typeface="Arial" pitchFamily="34" charset="0"/>
              </a:rPr>
              <a:t> in wind blowing across isobars towards lower pressure</a:t>
            </a:r>
            <a:endParaRPr kumimoji="0" lang="en-US" sz="2000" b="0" i="0" u="none" strike="noStrike" kern="0" cap="none" spc="0" normalizeH="0" baseline="0" noProof="0" dirty="0" smtClean="0">
              <a:ln>
                <a:noFill/>
              </a:ln>
              <a:solidFill>
                <a:schemeClr val="tx1"/>
              </a:solidFill>
              <a:effectLst/>
              <a:uLnTx/>
              <a:uFillTx/>
              <a:latin typeface="Arial" pitchFamily="34" charset="0"/>
              <a:cs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Arial" pitchFamily="34" charset="0"/>
                <a:cs typeface="Arial" pitchFamily="34" charset="0"/>
              </a:rPr>
              <a:t>Ch 6</a:t>
            </a:r>
            <a:endParaRPr lang="en-US" b="1" u="sng" dirty="0">
              <a:latin typeface="Arial" pitchFamily="34" charset="0"/>
              <a:cs typeface="Arial" pitchFamily="34" charset="0"/>
            </a:endParaRPr>
          </a:p>
        </p:txBody>
      </p:sp>
      <p:sp>
        <p:nvSpPr>
          <p:cNvPr id="4" name="Rectangle 4"/>
          <p:cNvSpPr txBox="1">
            <a:spLocks noChangeArrowheads="1"/>
          </p:cNvSpPr>
          <p:nvPr/>
        </p:nvSpPr>
        <p:spPr>
          <a:xfrm>
            <a:off x="457200" y="1447800"/>
            <a:ext cx="8229600" cy="4930775"/>
          </a:xfrm>
          <a:prstGeom prst="rect">
            <a:avLst/>
          </a:prstGeom>
        </p:spPr>
        <p:txBody>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chemeClr val="tx1"/>
                </a:solidFill>
                <a:effectLst/>
                <a:uLnTx/>
                <a:uFillTx/>
                <a:latin typeface="Arial" pitchFamily="34" charset="0"/>
                <a:cs typeface="Arial" pitchFamily="34" charset="0"/>
              </a:rPr>
              <a:t>Wind generally blows parallel to isobars with lower pressure on the left,</a:t>
            </a:r>
            <a:r>
              <a:rPr kumimoji="0" lang="en-US" sz="2000" b="0" i="0" u="none" strike="noStrike" kern="0" cap="none" spc="0" normalizeH="0" noProof="0" dirty="0" smtClean="0">
                <a:ln>
                  <a:noFill/>
                </a:ln>
                <a:solidFill>
                  <a:schemeClr val="tx1"/>
                </a:solidFill>
                <a:effectLst/>
                <a:uLnTx/>
                <a:uFillTx/>
                <a:latin typeface="Arial" pitchFamily="34" charset="0"/>
                <a:cs typeface="Arial" pitchFamily="34" charset="0"/>
              </a:rPr>
              <a:t> but a</a:t>
            </a:r>
            <a:r>
              <a:rPr lang="en-US" sz="2000" kern="0" dirty="0" smtClean="0">
                <a:latin typeface="Arial" pitchFamily="34" charset="0"/>
                <a:cs typeface="Arial" pitchFamily="34" charset="0"/>
              </a:rPr>
              <a:t>t the surface</a:t>
            </a:r>
          </a:p>
          <a:p>
            <a:pPr marL="800100" lvl="1" indent="-342900">
              <a:spcBef>
                <a:spcPct val="20000"/>
              </a:spcBef>
              <a:buFontTx/>
              <a:buChar char="•"/>
              <a:defRPr/>
            </a:pPr>
            <a:r>
              <a:rPr lang="en-US" sz="2000" kern="0" dirty="0">
                <a:latin typeface="Arial" pitchFamily="34" charset="0"/>
                <a:cs typeface="Arial" pitchFamily="34" charset="0"/>
              </a:rPr>
              <a:t>L</a:t>
            </a:r>
            <a:r>
              <a:rPr lang="en-US" sz="2000" kern="0" dirty="0" smtClean="0">
                <a:latin typeface="Arial" pitchFamily="34" charset="0"/>
                <a:cs typeface="Arial" pitchFamily="34" charset="0"/>
              </a:rPr>
              <a:t>ow pressure -&gt; convergence -&gt; upward motion</a:t>
            </a:r>
          </a:p>
          <a:p>
            <a:pPr marL="800100" lvl="1" indent="-342900">
              <a:spcBef>
                <a:spcPct val="20000"/>
              </a:spcBef>
              <a:buFontTx/>
              <a:buChar char="•"/>
              <a:defRPr/>
            </a:pPr>
            <a:r>
              <a:rPr kumimoji="0" lang="en-US" sz="2000" b="0" i="0" u="none" strike="noStrike" kern="0" cap="none" spc="0" normalizeH="0" baseline="0" noProof="0" dirty="0" smtClean="0">
                <a:ln>
                  <a:noFill/>
                </a:ln>
                <a:solidFill>
                  <a:schemeClr val="tx1"/>
                </a:solidFill>
                <a:effectLst/>
                <a:uLnTx/>
                <a:uFillTx/>
                <a:latin typeface="Arial" pitchFamily="34" charset="0"/>
                <a:cs typeface="Arial" pitchFamily="34" charset="0"/>
              </a:rPr>
              <a:t>High pressure -&gt; divergence -&gt; downward motion -&gt; clear skies</a:t>
            </a:r>
          </a:p>
          <a:p>
            <a:pPr marL="342900" indent="-342900">
              <a:spcBef>
                <a:spcPct val="20000"/>
              </a:spcBef>
              <a:buFontTx/>
              <a:buChar char="•"/>
              <a:defRPr/>
            </a:pPr>
            <a:r>
              <a:rPr lang="en-US" sz="2000" kern="0" dirty="0" smtClean="0">
                <a:latin typeface="Arial" pitchFamily="34" charset="0"/>
                <a:cs typeface="Arial" pitchFamily="34" charset="0"/>
              </a:rPr>
              <a:t>Sea level pressure – correction of station pressure based on the altitude and the standard atmosphere in order to compare horizontal changes (~10 </a:t>
            </a:r>
            <a:r>
              <a:rPr lang="en-US" sz="2000" kern="0" dirty="0" err="1" smtClean="0">
                <a:latin typeface="Arial" pitchFamily="34" charset="0"/>
                <a:cs typeface="Arial" pitchFamily="34" charset="0"/>
              </a:rPr>
              <a:t>mb</a:t>
            </a:r>
            <a:r>
              <a:rPr lang="en-US" sz="2000" kern="0" dirty="0" smtClean="0">
                <a:latin typeface="Arial" pitchFamily="34" charset="0"/>
                <a:cs typeface="Arial" pitchFamily="34" charset="0"/>
              </a:rPr>
              <a:t> for 100 m)</a:t>
            </a:r>
          </a:p>
          <a:p>
            <a:pPr marL="342900" indent="-342900">
              <a:spcBef>
                <a:spcPct val="20000"/>
              </a:spcBef>
              <a:buFontTx/>
              <a:buChar char="•"/>
              <a:defRPr/>
            </a:pPr>
            <a:r>
              <a:rPr kumimoji="0" lang="en-US" sz="2000" b="0" i="0" u="none" strike="noStrike" kern="0" cap="none" spc="0" normalizeH="0" baseline="0" noProof="0" dirty="0" smtClean="0">
                <a:ln>
                  <a:noFill/>
                </a:ln>
                <a:solidFill>
                  <a:schemeClr val="tx1"/>
                </a:solidFill>
                <a:effectLst/>
                <a:uLnTx/>
                <a:uFillTx/>
                <a:latin typeface="Arial" pitchFamily="34" charset="0"/>
                <a:cs typeface="Arial" pitchFamily="34" charset="0"/>
              </a:rPr>
              <a:t>Common features:</a:t>
            </a:r>
          </a:p>
          <a:p>
            <a:pPr marL="800100" lvl="1" indent="-342900">
              <a:spcBef>
                <a:spcPct val="20000"/>
              </a:spcBef>
              <a:buFontTx/>
              <a:buChar char="•"/>
              <a:defRPr/>
            </a:pPr>
            <a:r>
              <a:rPr lang="en-US" sz="2000" kern="0" dirty="0" smtClean="0">
                <a:latin typeface="Arial" pitchFamily="34" charset="0"/>
                <a:cs typeface="Arial" pitchFamily="34" charset="0"/>
              </a:rPr>
              <a:t>High pressure center (closed) </a:t>
            </a:r>
            <a:r>
              <a:rPr lang="en-US" sz="2000" kern="0" dirty="0" err="1" smtClean="0">
                <a:latin typeface="Arial" pitchFamily="34" charset="0"/>
                <a:cs typeface="Arial" pitchFamily="34" charset="0"/>
              </a:rPr>
              <a:t>vs</a:t>
            </a:r>
            <a:r>
              <a:rPr lang="en-US" sz="2000" kern="0" dirty="0" smtClean="0">
                <a:latin typeface="Arial" pitchFamily="34" charset="0"/>
                <a:cs typeface="Arial" pitchFamily="34" charset="0"/>
              </a:rPr>
              <a:t> ridge (open), clockwise motion</a:t>
            </a:r>
          </a:p>
          <a:p>
            <a:pPr marL="800100" lvl="1" indent="-342900">
              <a:spcBef>
                <a:spcPct val="20000"/>
              </a:spcBef>
              <a:buFontTx/>
              <a:buChar char="•"/>
              <a:defRPr/>
            </a:pPr>
            <a:r>
              <a:rPr kumimoji="0" lang="en-US" sz="2000" b="0" i="0" u="none" strike="noStrike" kern="0" cap="none" spc="0" normalizeH="0" baseline="0" noProof="0" dirty="0" smtClean="0">
                <a:ln>
                  <a:noFill/>
                </a:ln>
                <a:solidFill>
                  <a:schemeClr val="tx1"/>
                </a:solidFill>
                <a:effectLst/>
                <a:uLnTx/>
                <a:uFillTx/>
                <a:latin typeface="Arial" pitchFamily="34" charset="0"/>
                <a:cs typeface="Arial" pitchFamily="34" charset="0"/>
              </a:rPr>
              <a:t>Low pressure center (closed) </a:t>
            </a:r>
            <a:r>
              <a:rPr kumimoji="0" lang="en-US" sz="2000" b="0" i="0" u="none" strike="noStrike" kern="0" cap="none" spc="0" normalizeH="0" baseline="0" noProof="0" dirty="0" err="1" smtClean="0">
                <a:ln>
                  <a:noFill/>
                </a:ln>
                <a:solidFill>
                  <a:schemeClr val="tx1"/>
                </a:solidFill>
                <a:effectLst/>
                <a:uLnTx/>
                <a:uFillTx/>
                <a:latin typeface="Arial" pitchFamily="34" charset="0"/>
                <a:cs typeface="Arial" pitchFamily="34" charset="0"/>
              </a:rPr>
              <a:t>vs</a:t>
            </a:r>
            <a:r>
              <a:rPr kumimoji="0" lang="en-US" sz="2000" b="0" i="0" u="none" strike="noStrike" kern="0" cap="none" spc="0" normalizeH="0" baseline="0" noProof="0" dirty="0" smtClean="0">
                <a:ln>
                  <a:noFill/>
                </a:ln>
                <a:solidFill>
                  <a:schemeClr val="tx1"/>
                </a:solidFill>
                <a:effectLst/>
                <a:uLnTx/>
                <a:uFillTx/>
                <a:latin typeface="Arial" pitchFamily="34" charset="0"/>
                <a:cs typeface="Arial" pitchFamily="34" charset="0"/>
              </a:rPr>
              <a:t> trough (open),</a:t>
            </a:r>
            <a:r>
              <a:rPr kumimoji="0" lang="en-US" sz="2000" b="0" i="0" u="none" strike="noStrike" kern="0" cap="none" spc="0" normalizeH="0" noProof="0" dirty="0" smtClean="0">
                <a:ln>
                  <a:noFill/>
                </a:ln>
                <a:solidFill>
                  <a:schemeClr val="tx1"/>
                </a:solidFill>
                <a:effectLst/>
                <a:uLnTx/>
                <a:uFillTx/>
                <a:latin typeface="Arial" pitchFamily="34" charset="0"/>
                <a:cs typeface="Arial" pitchFamily="34" charset="0"/>
              </a:rPr>
              <a:t> counterclockwise</a:t>
            </a:r>
            <a:endParaRPr kumimoji="0" lang="en-US" sz="2000" b="0" i="0" u="none" strike="noStrike" kern="0" cap="none" spc="0" normalizeH="0" baseline="0" noProof="0" dirty="0" smtClean="0">
              <a:ln>
                <a:noFill/>
              </a:ln>
              <a:solidFill>
                <a:schemeClr val="tx1"/>
              </a:solidFill>
              <a:effectLst/>
              <a:uLnTx/>
              <a:uFillTx/>
              <a:latin typeface="Arial" pitchFamily="34" charset="0"/>
              <a:cs typeface="Arial" pitchFamily="34" charset="0"/>
            </a:endParaRPr>
          </a:p>
          <a:p>
            <a:pPr marL="342900" indent="-342900">
              <a:spcBef>
                <a:spcPct val="20000"/>
              </a:spcBef>
              <a:buFontTx/>
              <a:buChar char="•"/>
              <a:defRPr/>
            </a:pPr>
            <a:r>
              <a:rPr lang="en-US" sz="2000" kern="0" dirty="0" smtClean="0">
                <a:latin typeface="Arial" pitchFamily="34" charset="0"/>
                <a:cs typeface="Arial" pitchFamily="34" charset="0"/>
              </a:rPr>
              <a:t>Constant pressure map – height at which the given pressure is reached</a:t>
            </a:r>
          </a:p>
          <a:p>
            <a:pPr marL="342900" indent="-342900">
              <a:spcBef>
                <a:spcPct val="20000"/>
              </a:spcBef>
              <a:buFontTx/>
              <a:buChar char="•"/>
              <a:defRPr/>
            </a:pPr>
            <a:r>
              <a:rPr kumimoji="0" lang="en-US" sz="2000" b="0" i="0" u="none" strike="noStrike" kern="0" cap="none" spc="0" normalizeH="0" baseline="0" noProof="0" dirty="0" smtClean="0">
                <a:ln>
                  <a:noFill/>
                </a:ln>
                <a:solidFill>
                  <a:schemeClr val="tx1"/>
                </a:solidFill>
                <a:effectLst/>
                <a:uLnTx/>
                <a:uFillTx/>
                <a:latin typeface="Arial" pitchFamily="34" charset="0"/>
                <a:cs typeface="Arial" pitchFamily="34" charset="0"/>
              </a:rPr>
              <a:t>Warmer</a:t>
            </a:r>
            <a:r>
              <a:rPr kumimoji="0" lang="en-US" sz="2000" b="0" i="0" u="none" strike="noStrike" kern="0" cap="none" spc="0" normalizeH="0" noProof="0" dirty="0" smtClean="0">
                <a:ln>
                  <a:noFill/>
                </a:ln>
                <a:solidFill>
                  <a:schemeClr val="tx1"/>
                </a:solidFill>
                <a:effectLst/>
                <a:uLnTx/>
                <a:uFillTx/>
                <a:latin typeface="Arial" pitchFamily="34" charset="0"/>
                <a:cs typeface="Arial" pitchFamily="34" charset="0"/>
              </a:rPr>
              <a:t> column = higher pressure at a given height = higher height of a given pressure level</a:t>
            </a:r>
            <a:endParaRPr kumimoji="0" lang="en-US" sz="2000" b="0" i="0" u="none" strike="noStrike" kern="0" cap="none" spc="0" normalizeH="0" baseline="0" noProof="0" dirty="0" smtClean="0">
              <a:ln>
                <a:noFill/>
              </a:ln>
              <a:solidFill>
                <a:schemeClr val="tx1"/>
              </a:solidFill>
              <a:effectLst/>
              <a:uLnTx/>
              <a:uFillTx/>
              <a:latin typeface="Arial" pitchFamily="34" charset="0"/>
              <a:cs typeface="Arial" pitchFamily="34" charset="0"/>
            </a:endParaRPr>
          </a:p>
          <a:p>
            <a:pPr marL="342900" indent="-342900">
              <a:spcBef>
                <a:spcPct val="20000"/>
              </a:spcBef>
              <a:buFontTx/>
              <a:buChar char="•"/>
              <a:defRPr/>
            </a:pPr>
            <a:endParaRPr kumimoji="0" lang="en-US" sz="2000" b="0" i="0" u="none" strike="noStrike" kern="0" cap="none" spc="0" normalizeH="0" baseline="0" noProof="0" dirty="0" smtClean="0">
              <a:ln>
                <a:noFill/>
              </a:ln>
              <a:solidFill>
                <a:schemeClr val="tx1"/>
              </a:solidFill>
              <a:effectLst/>
              <a:uLnTx/>
              <a:uFillTx/>
              <a:latin typeface="Arial" pitchFamily="34" charset="0"/>
              <a:cs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4"/>
          <p:cNvSpPr>
            <a:spLocks noGrp="1" noChangeArrowheads="1"/>
          </p:cNvSpPr>
          <p:nvPr>
            <p:ph type="title"/>
          </p:nvPr>
        </p:nvSpPr>
        <p:spPr/>
        <p:txBody>
          <a:bodyPr/>
          <a:lstStyle/>
          <a:p>
            <a:pPr eaLnBrk="1" hangingPunct="1"/>
            <a:r>
              <a:rPr lang="en-US" b="1" u="sng" dirty="0" smtClean="0">
                <a:latin typeface="Arial" pitchFamily="34" charset="0"/>
              </a:rPr>
              <a:t>Ch 4</a:t>
            </a:r>
          </a:p>
        </p:txBody>
      </p:sp>
      <p:sp>
        <p:nvSpPr>
          <p:cNvPr id="50179" name="Rectangle 5"/>
          <p:cNvSpPr>
            <a:spLocks noGrp="1" noChangeArrowheads="1"/>
          </p:cNvSpPr>
          <p:nvPr>
            <p:ph type="body" sz="half" idx="1"/>
          </p:nvPr>
        </p:nvSpPr>
        <p:spPr>
          <a:xfrm>
            <a:off x="533400" y="1295400"/>
            <a:ext cx="8229600" cy="5181600"/>
          </a:xfrm>
        </p:spPr>
        <p:txBody>
          <a:bodyPr>
            <a:normAutofit lnSpcReduction="10000"/>
          </a:bodyPr>
          <a:lstStyle/>
          <a:p>
            <a:pPr eaLnBrk="1" hangingPunct="1"/>
            <a:r>
              <a:rPr lang="en-US" sz="2000" dirty="0" smtClean="0">
                <a:latin typeface="Arial" pitchFamily="34" charset="0"/>
              </a:rPr>
              <a:t>Water vapor supplied by evaporation/transpiration (cooling)</a:t>
            </a:r>
          </a:p>
          <a:p>
            <a:pPr eaLnBrk="1" hangingPunct="1"/>
            <a:r>
              <a:rPr lang="en-US" sz="2000" dirty="0" smtClean="0">
                <a:latin typeface="Arial" pitchFamily="34" charset="0"/>
              </a:rPr>
              <a:t>Saturation: rate of evaporation = rate of condensation</a:t>
            </a:r>
          </a:p>
          <a:p>
            <a:pPr eaLnBrk="1" hangingPunct="1"/>
            <a:r>
              <a:rPr lang="en-US" sz="2000" dirty="0" smtClean="0">
                <a:latin typeface="Arial" pitchFamily="34" charset="0"/>
              </a:rPr>
              <a:t>Know how humidity is measured and how saturation could be expressed in each</a:t>
            </a:r>
          </a:p>
          <a:p>
            <a:pPr lvl="1"/>
            <a:r>
              <a:rPr lang="en-US" sz="1600" dirty="0" smtClean="0">
                <a:latin typeface="Arial" pitchFamily="34" charset="0"/>
              </a:rPr>
              <a:t>Mixing ratio: g of water vapor / kg of air (pure measure)</a:t>
            </a:r>
          </a:p>
          <a:p>
            <a:pPr lvl="1"/>
            <a:r>
              <a:rPr lang="en-US" sz="1600" dirty="0" smtClean="0">
                <a:latin typeface="Arial" pitchFamily="34" charset="0"/>
              </a:rPr>
              <a:t>Vapor pressure: pressure of only water vapor (pure measure)</a:t>
            </a:r>
          </a:p>
          <a:p>
            <a:pPr lvl="1"/>
            <a:r>
              <a:rPr lang="en-US" sz="1600" dirty="0" smtClean="0">
                <a:latin typeface="Arial" pitchFamily="34" charset="0"/>
              </a:rPr>
              <a:t>Relative humidity: ratio of vapor pressure to saturation vapor pressure (depends on temperature and moisture content, ex: decreased temperature = increased RH)</a:t>
            </a:r>
          </a:p>
          <a:p>
            <a:pPr lvl="1"/>
            <a:r>
              <a:rPr lang="en-US" sz="1600" dirty="0" smtClean="0">
                <a:latin typeface="Arial" pitchFamily="34" charset="0"/>
              </a:rPr>
              <a:t>Dew point: the temperature at which cooled air would reach saturation (depends on pressure but not temperature)</a:t>
            </a:r>
          </a:p>
          <a:p>
            <a:pPr eaLnBrk="1" hangingPunct="1"/>
            <a:r>
              <a:rPr lang="en-US" sz="2000" dirty="0" smtClean="0">
                <a:latin typeface="Arial" pitchFamily="34" charset="0"/>
              </a:rPr>
              <a:t>Dew: </a:t>
            </a:r>
            <a:r>
              <a:rPr lang="en-US" sz="2000" b="1" dirty="0" smtClean="0">
                <a:latin typeface="Arial" pitchFamily="34" charset="0"/>
              </a:rPr>
              <a:t>condensation</a:t>
            </a:r>
            <a:r>
              <a:rPr lang="en-US" sz="2000" dirty="0" smtClean="0">
                <a:latin typeface="Arial" pitchFamily="34" charset="0"/>
              </a:rPr>
              <a:t> caused on a surface when saturation is reached</a:t>
            </a:r>
          </a:p>
          <a:p>
            <a:pPr eaLnBrk="1" hangingPunct="1"/>
            <a:r>
              <a:rPr lang="en-US" sz="2000" dirty="0" smtClean="0">
                <a:latin typeface="Arial" pitchFamily="34" charset="0"/>
              </a:rPr>
              <a:t>Frost: </a:t>
            </a:r>
            <a:r>
              <a:rPr lang="en-US" sz="2000" b="1" dirty="0" smtClean="0">
                <a:latin typeface="Arial" pitchFamily="34" charset="0"/>
              </a:rPr>
              <a:t>deposition</a:t>
            </a:r>
            <a:r>
              <a:rPr lang="en-US" sz="2000" dirty="0" smtClean="0">
                <a:latin typeface="Arial" pitchFamily="34" charset="0"/>
              </a:rPr>
              <a:t> on a surface when saturation is reached below freezing</a:t>
            </a:r>
          </a:p>
          <a:p>
            <a:pPr eaLnBrk="1" hangingPunct="1"/>
            <a:r>
              <a:rPr lang="en-US" sz="2000" dirty="0" smtClean="0">
                <a:latin typeface="Arial" pitchFamily="34" charset="0"/>
              </a:rPr>
              <a:t>Higher dew point = higher water content</a:t>
            </a:r>
          </a:p>
          <a:p>
            <a:pPr eaLnBrk="1" hangingPunct="1"/>
            <a:r>
              <a:rPr lang="en-US" sz="2000" dirty="0" smtClean="0">
                <a:latin typeface="Arial" pitchFamily="34" charset="0"/>
              </a:rPr>
              <a:t>Lower spread between dew point and temperature = higher RH</a:t>
            </a:r>
          </a:p>
          <a:p>
            <a:pPr lvl="1" eaLnBrk="1" hangingPunct="1"/>
            <a:endParaRPr lang="en-US" sz="1600" dirty="0" smtClean="0">
              <a:latin typeface="Arial" pitchFamily="34" charset="0"/>
            </a:endParaRPr>
          </a:p>
          <a:p>
            <a:pPr eaLnBrk="1" hangingPunct="1"/>
            <a:endParaRPr lang="en-US" sz="2000" dirty="0" smtClean="0">
              <a:latin typeface="Arial" pitchFamily="34" charset="0"/>
            </a:endParaRPr>
          </a:p>
        </p:txBody>
      </p:sp>
    </p:spTree>
    <p:custDataLst>
      <p:tags r:id="rId1"/>
    </p:custData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4"/>
          <p:cNvSpPr>
            <a:spLocks noGrp="1" noChangeArrowheads="1"/>
          </p:cNvSpPr>
          <p:nvPr>
            <p:ph type="title"/>
          </p:nvPr>
        </p:nvSpPr>
        <p:spPr/>
        <p:txBody>
          <a:bodyPr/>
          <a:lstStyle/>
          <a:p>
            <a:pPr eaLnBrk="1" hangingPunct="1"/>
            <a:r>
              <a:rPr lang="en-US" b="1" u="sng" dirty="0" smtClean="0">
                <a:latin typeface="Arial" pitchFamily="34" charset="0"/>
              </a:rPr>
              <a:t>Ch 1</a:t>
            </a:r>
          </a:p>
        </p:txBody>
      </p:sp>
      <p:sp>
        <p:nvSpPr>
          <p:cNvPr id="50179" name="Rectangle 5"/>
          <p:cNvSpPr>
            <a:spLocks noGrp="1" noChangeArrowheads="1"/>
          </p:cNvSpPr>
          <p:nvPr>
            <p:ph type="body" sz="half" idx="1"/>
          </p:nvPr>
        </p:nvSpPr>
        <p:spPr>
          <a:xfrm>
            <a:off x="533400" y="1295400"/>
            <a:ext cx="8229600" cy="5181600"/>
          </a:xfrm>
        </p:spPr>
        <p:txBody>
          <a:bodyPr>
            <a:normAutofit lnSpcReduction="10000"/>
          </a:bodyPr>
          <a:lstStyle/>
          <a:p>
            <a:pPr eaLnBrk="1" hangingPunct="1"/>
            <a:r>
              <a:rPr lang="en-US" sz="2000" dirty="0" smtClean="0">
                <a:latin typeface="Arial" pitchFamily="34" charset="0"/>
              </a:rPr>
              <a:t>Weather (short term variations) </a:t>
            </a:r>
            <a:r>
              <a:rPr lang="en-US" sz="2000" dirty="0" err="1" smtClean="0">
                <a:latin typeface="Arial" pitchFamily="34" charset="0"/>
              </a:rPr>
              <a:t>vs</a:t>
            </a:r>
            <a:r>
              <a:rPr lang="en-US" sz="2000" dirty="0" smtClean="0">
                <a:latin typeface="Arial" pitchFamily="34" charset="0"/>
              </a:rPr>
              <a:t> Climate (long term state)</a:t>
            </a:r>
          </a:p>
          <a:p>
            <a:pPr eaLnBrk="1" hangingPunct="1"/>
            <a:r>
              <a:rPr lang="en-US" sz="2000" dirty="0" smtClean="0">
                <a:latin typeface="Arial" pitchFamily="34" charset="0"/>
              </a:rPr>
              <a:t>Meteorology vs. Climatology</a:t>
            </a:r>
          </a:p>
          <a:p>
            <a:pPr eaLnBrk="1" hangingPunct="1"/>
            <a:r>
              <a:rPr lang="en-US" sz="2000" dirty="0" smtClean="0">
                <a:latin typeface="Arial" pitchFamily="34" charset="0"/>
              </a:rPr>
              <a:t>Atmosphere – shallow, 3D fluid, has mass, no “top,” keeps Earth warm and protects from harmful radiation</a:t>
            </a:r>
          </a:p>
          <a:p>
            <a:pPr eaLnBrk="1" hangingPunct="1"/>
            <a:r>
              <a:rPr lang="en-US" sz="2000" dirty="0" smtClean="0">
                <a:latin typeface="Arial" pitchFamily="34" charset="0"/>
              </a:rPr>
              <a:t>Know the approximate breakdown of the permanent gases</a:t>
            </a:r>
          </a:p>
          <a:p>
            <a:pPr eaLnBrk="1" hangingPunct="1"/>
            <a:r>
              <a:rPr lang="en-US" sz="2000" dirty="0" smtClean="0">
                <a:latin typeface="Arial" pitchFamily="34" charset="0"/>
              </a:rPr>
              <a:t>Important variable gases, know the cycles (sources/sinks), trends, uses, implications</a:t>
            </a:r>
          </a:p>
          <a:p>
            <a:pPr lvl="1" eaLnBrk="1" hangingPunct="1"/>
            <a:r>
              <a:rPr lang="en-US" sz="1800" dirty="0" smtClean="0">
                <a:latin typeface="Arial" pitchFamily="34" charset="0"/>
              </a:rPr>
              <a:t>CO</a:t>
            </a:r>
            <a:r>
              <a:rPr lang="en-US" sz="1800" baseline="-25000" dirty="0" smtClean="0">
                <a:latin typeface="Arial" pitchFamily="34" charset="0"/>
              </a:rPr>
              <a:t>2</a:t>
            </a:r>
            <a:r>
              <a:rPr lang="en-US" sz="1800" dirty="0" smtClean="0">
                <a:latin typeface="Arial" pitchFamily="34" charset="0"/>
              </a:rPr>
              <a:t>: greenhouse gas, increasing trend, various sources and sinks (both natural and anthropogenic)</a:t>
            </a:r>
          </a:p>
          <a:p>
            <a:pPr lvl="1" eaLnBrk="1" hangingPunct="1"/>
            <a:r>
              <a:rPr lang="en-US" sz="1800" dirty="0" smtClean="0">
                <a:latin typeface="Arial" pitchFamily="34" charset="0"/>
              </a:rPr>
              <a:t>Methane: greenhouse gas, increasing trend</a:t>
            </a:r>
          </a:p>
          <a:p>
            <a:pPr lvl="1" eaLnBrk="1" hangingPunct="1"/>
            <a:r>
              <a:rPr lang="en-US" sz="1800" dirty="0" smtClean="0">
                <a:latin typeface="Arial" pitchFamily="34" charset="0"/>
              </a:rPr>
              <a:t>Water Vapor: greenhouse gas, highly variable (0-4%), import source of energy in the atmosphere, invisible, needed for cloud formation</a:t>
            </a:r>
          </a:p>
          <a:p>
            <a:pPr lvl="1" eaLnBrk="1" hangingPunct="1"/>
            <a:r>
              <a:rPr lang="en-US" sz="1800" dirty="0" smtClean="0">
                <a:latin typeface="Arial" pitchFamily="34" charset="0"/>
              </a:rPr>
              <a:t>O</a:t>
            </a:r>
            <a:r>
              <a:rPr lang="en-US" sz="1800" baseline="-25000" dirty="0" smtClean="0">
                <a:latin typeface="Arial" pitchFamily="34" charset="0"/>
              </a:rPr>
              <a:t>3</a:t>
            </a:r>
            <a:r>
              <a:rPr lang="en-US" sz="1800" dirty="0" smtClean="0">
                <a:latin typeface="Arial" pitchFamily="34" charset="0"/>
              </a:rPr>
              <a:t>: mostly in the stratosphere, protects from energetic UV radiation, broken down by CFC’s, annual cycle is normal but not large </a:t>
            </a:r>
            <a:r>
              <a:rPr lang="en-US" sz="1800" dirty="0" err="1" smtClean="0">
                <a:latin typeface="Arial" pitchFamily="34" charset="0"/>
              </a:rPr>
              <a:t>interannual</a:t>
            </a:r>
            <a:r>
              <a:rPr lang="en-US" sz="1800" dirty="0" smtClean="0">
                <a:latin typeface="Arial" pitchFamily="34" charset="0"/>
              </a:rPr>
              <a:t> changes</a:t>
            </a:r>
          </a:p>
          <a:p>
            <a:pPr lvl="1" eaLnBrk="1" hangingPunct="1"/>
            <a:r>
              <a:rPr lang="en-US" sz="1800" dirty="0" smtClean="0">
                <a:latin typeface="Arial" pitchFamily="34" charset="0"/>
              </a:rPr>
              <a:t>Aerosols: small solid particles such as dust, smoke, salt, smog, bacteria; important for cloud formation, pollution</a:t>
            </a:r>
          </a:p>
          <a:p>
            <a:pPr eaLnBrk="1" hangingPunct="1"/>
            <a:endParaRPr lang="en-US" sz="2000" dirty="0" smtClean="0">
              <a:latin typeface="Arial" pitchFamily="34" charset="0"/>
            </a:endParaRPr>
          </a:p>
        </p:txBody>
      </p:sp>
    </p:spTree>
    <p:custDataLst>
      <p:tags r:id="rId1"/>
    </p:custData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4"/>
          <p:cNvSpPr>
            <a:spLocks noGrp="1" noChangeArrowheads="1"/>
          </p:cNvSpPr>
          <p:nvPr>
            <p:ph type="title"/>
          </p:nvPr>
        </p:nvSpPr>
        <p:spPr/>
        <p:txBody>
          <a:bodyPr/>
          <a:lstStyle/>
          <a:p>
            <a:pPr eaLnBrk="1" hangingPunct="1"/>
            <a:r>
              <a:rPr lang="en-US" b="1" u="sng" dirty="0" smtClean="0">
                <a:latin typeface="Arial" pitchFamily="34" charset="0"/>
              </a:rPr>
              <a:t>Ch 4</a:t>
            </a:r>
          </a:p>
        </p:txBody>
      </p:sp>
      <p:sp>
        <p:nvSpPr>
          <p:cNvPr id="50179" name="Rectangle 5"/>
          <p:cNvSpPr>
            <a:spLocks noGrp="1" noChangeArrowheads="1"/>
          </p:cNvSpPr>
          <p:nvPr>
            <p:ph type="body" sz="half" idx="1"/>
          </p:nvPr>
        </p:nvSpPr>
        <p:spPr>
          <a:xfrm>
            <a:off x="533400" y="1295400"/>
            <a:ext cx="8229600" cy="5181600"/>
          </a:xfrm>
        </p:spPr>
        <p:txBody>
          <a:bodyPr>
            <a:normAutofit/>
          </a:bodyPr>
          <a:lstStyle/>
          <a:p>
            <a:r>
              <a:rPr lang="en-US" sz="2000" dirty="0" smtClean="0">
                <a:latin typeface="Arial" pitchFamily="34" charset="0"/>
              </a:rPr>
              <a:t>Homogeneous nucleation: condensation of water directly in the air, cold temperatures, not common</a:t>
            </a:r>
          </a:p>
          <a:p>
            <a:r>
              <a:rPr lang="en-US" sz="2000" b="1" dirty="0" smtClean="0">
                <a:latin typeface="Arial" pitchFamily="34" charset="0"/>
              </a:rPr>
              <a:t>Heterogeneous nucleation</a:t>
            </a:r>
            <a:r>
              <a:rPr lang="en-US" sz="2000" dirty="0" smtClean="0">
                <a:latin typeface="Arial" pitchFamily="34" charset="0"/>
              </a:rPr>
              <a:t>: condensation with other particles (</a:t>
            </a:r>
            <a:r>
              <a:rPr lang="en-US" sz="2000" b="1" dirty="0" smtClean="0">
                <a:latin typeface="Arial" pitchFamily="34" charset="0"/>
              </a:rPr>
              <a:t>CCN</a:t>
            </a:r>
            <a:r>
              <a:rPr lang="en-US" sz="2000" dirty="0" smtClean="0">
                <a:latin typeface="Arial" pitchFamily="34" charset="0"/>
              </a:rPr>
              <a:t>)</a:t>
            </a:r>
          </a:p>
          <a:p>
            <a:pPr lvl="1"/>
            <a:r>
              <a:rPr lang="en-US" sz="1600" dirty="0" smtClean="0">
                <a:latin typeface="Arial" pitchFamily="34" charset="0"/>
              </a:rPr>
              <a:t>Solute effect: reduce evaporation from drops, faster droplet formation</a:t>
            </a:r>
          </a:p>
          <a:p>
            <a:pPr lvl="1"/>
            <a:r>
              <a:rPr lang="en-US" sz="1600" dirty="0" smtClean="0">
                <a:latin typeface="Arial" pitchFamily="34" charset="0"/>
              </a:rPr>
              <a:t>Curvature effect: increases starting curvature</a:t>
            </a:r>
          </a:p>
          <a:p>
            <a:r>
              <a:rPr lang="en-US" sz="2000" dirty="0" smtClean="0">
                <a:latin typeface="Arial" pitchFamily="34" charset="0"/>
              </a:rPr>
              <a:t>Ice formation</a:t>
            </a:r>
          </a:p>
          <a:p>
            <a:pPr lvl="1"/>
            <a:r>
              <a:rPr lang="en-US" sz="1600" dirty="0" smtClean="0">
                <a:latin typeface="Arial" pitchFamily="34" charset="0"/>
              </a:rPr>
              <a:t>Spontaneous freezing, also not common</a:t>
            </a:r>
          </a:p>
          <a:p>
            <a:pPr lvl="1"/>
            <a:r>
              <a:rPr lang="en-US" sz="1600" b="1" dirty="0" smtClean="0">
                <a:latin typeface="Arial" pitchFamily="34" charset="0"/>
              </a:rPr>
              <a:t>Deposition onto ice nuclei</a:t>
            </a:r>
          </a:p>
          <a:p>
            <a:r>
              <a:rPr lang="en-US" sz="2000" dirty="0" smtClean="0">
                <a:latin typeface="Arial" pitchFamily="34" charset="0"/>
              </a:rPr>
              <a:t>Fog: formation of cloud droplets at the surface from increased moisture or decreased temperature</a:t>
            </a:r>
          </a:p>
          <a:p>
            <a:pPr lvl="1"/>
            <a:r>
              <a:rPr lang="en-US" sz="1600" b="1" dirty="0" smtClean="0">
                <a:latin typeface="Arial" pitchFamily="34" charset="0"/>
              </a:rPr>
              <a:t>Radiation cooling </a:t>
            </a:r>
            <a:r>
              <a:rPr lang="en-US" sz="1600" dirty="0" smtClean="0">
                <a:latin typeface="Arial" pitchFamily="34" charset="0"/>
              </a:rPr>
              <a:t>– cooling to dew point due to loss of radiation</a:t>
            </a:r>
          </a:p>
          <a:p>
            <a:pPr lvl="1"/>
            <a:r>
              <a:rPr lang="en-US" sz="1600" dirty="0" smtClean="0">
                <a:latin typeface="Arial" pitchFamily="34" charset="0"/>
              </a:rPr>
              <a:t>Advection – warm moist air cooled by a cold surface</a:t>
            </a:r>
          </a:p>
          <a:p>
            <a:pPr lvl="1"/>
            <a:r>
              <a:rPr lang="en-US" sz="1600" dirty="0" smtClean="0">
                <a:latin typeface="Arial" pitchFamily="34" charset="0"/>
              </a:rPr>
              <a:t>Upslope – from cooling air pushed up in elevation</a:t>
            </a:r>
          </a:p>
          <a:p>
            <a:pPr lvl="1"/>
            <a:r>
              <a:rPr lang="en-US" sz="1600" dirty="0" smtClean="0">
                <a:latin typeface="Arial" pitchFamily="34" charset="0"/>
              </a:rPr>
              <a:t>Steam – from warm water with cool air above it</a:t>
            </a:r>
          </a:p>
          <a:p>
            <a:pPr lvl="1"/>
            <a:r>
              <a:rPr lang="en-US" sz="1600" dirty="0" smtClean="0">
                <a:latin typeface="Arial" pitchFamily="34" charset="0"/>
              </a:rPr>
              <a:t>Precipitation – from warm </a:t>
            </a:r>
            <a:r>
              <a:rPr lang="en-US" sz="1600" dirty="0" err="1" smtClean="0">
                <a:latin typeface="Arial" pitchFamily="34" charset="0"/>
              </a:rPr>
              <a:t>precip</a:t>
            </a:r>
            <a:r>
              <a:rPr lang="en-US" sz="1600" dirty="0" smtClean="0">
                <a:latin typeface="Arial" pitchFamily="34" charset="0"/>
              </a:rPr>
              <a:t> into cold air</a:t>
            </a:r>
          </a:p>
          <a:p>
            <a:pPr lvl="1"/>
            <a:endParaRPr lang="en-US" sz="1600" dirty="0" smtClean="0">
              <a:latin typeface="Arial" pitchFamily="34" charset="0"/>
            </a:endParaRPr>
          </a:p>
          <a:p>
            <a:pPr lvl="1"/>
            <a:endParaRPr lang="en-US" sz="1600" dirty="0" smtClean="0">
              <a:latin typeface="Arial" pitchFamily="34" charset="0"/>
            </a:endParaRPr>
          </a:p>
          <a:p>
            <a:pPr eaLnBrk="1" hangingPunct="1"/>
            <a:endParaRPr lang="en-US" sz="2000" dirty="0" smtClean="0">
              <a:latin typeface="Arial" pitchFamily="34" charset="0"/>
            </a:endParaRPr>
          </a:p>
        </p:txBody>
      </p:sp>
    </p:spTree>
    <p:custDataLst>
      <p:tags r:id="rId1"/>
    </p:custData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4"/>
          <p:cNvSpPr>
            <a:spLocks noGrp="1" noChangeArrowheads="1"/>
          </p:cNvSpPr>
          <p:nvPr>
            <p:ph type="title"/>
          </p:nvPr>
        </p:nvSpPr>
        <p:spPr/>
        <p:txBody>
          <a:bodyPr/>
          <a:lstStyle/>
          <a:p>
            <a:pPr eaLnBrk="1" hangingPunct="1"/>
            <a:r>
              <a:rPr lang="en-US" b="1" u="sng" dirty="0" smtClean="0">
                <a:latin typeface="Arial" pitchFamily="34" charset="0"/>
              </a:rPr>
              <a:t>Ch 4</a:t>
            </a:r>
          </a:p>
        </p:txBody>
      </p:sp>
      <p:sp>
        <p:nvSpPr>
          <p:cNvPr id="50179" name="Rectangle 5"/>
          <p:cNvSpPr>
            <a:spLocks noGrp="1" noChangeArrowheads="1"/>
          </p:cNvSpPr>
          <p:nvPr>
            <p:ph type="body" sz="half" idx="1"/>
          </p:nvPr>
        </p:nvSpPr>
        <p:spPr>
          <a:xfrm>
            <a:off x="533400" y="1295400"/>
            <a:ext cx="8229600" cy="5181600"/>
          </a:xfrm>
        </p:spPr>
        <p:txBody>
          <a:bodyPr>
            <a:normAutofit/>
          </a:bodyPr>
          <a:lstStyle/>
          <a:p>
            <a:r>
              <a:rPr lang="en-US" sz="2000" b="1" dirty="0" smtClean="0">
                <a:latin typeface="Arial" pitchFamily="34" charset="0"/>
              </a:rPr>
              <a:t>LCL</a:t>
            </a:r>
            <a:r>
              <a:rPr lang="en-US" sz="2000" dirty="0" smtClean="0">
                <a:latin typeface="Arial" pitchFamily="34" charset="0"/>
              </a:rPr>
              <a:t> (lifted condensation level): height where a parcel becomes saturated, cloud base</a:t>
            </a:r>
          </a:p>
          <a:p>
            <a:r>
              <a:rPr lang="en-US" sz="2000" b="1" dirty="0" smtClean="0">
                <a:latin typeface="Arial" pitchFamily="34" charset="0"/>
              </a:rPr>
              <a:t>Saturated lapse rate </a:t>
            </a:r>
            <a:r>
              <a:rPr lang="en-US" sz="2000" dirty="0" smtClean="0">
                <a:latin typeface="Arial" pitchFamily="34" charset="0"/>
              </a:rPr>
              <a:t>(6 K / km): decreased lapse rate due to the condensation of water vapor and release of latent heat</a:t>
            </a:r>
          </a:p>
          <a:p>
            <a:r>
              <a:rPr lang="en-US" sz="2000" dirty="0" smtClean="0">
                <a:latin typeface="Arial" pitchFamily="34" charset="0"/>
              </a:rPr>
              <a:t>Conditionally unstable: stable for unsaturated ascent, unstable for saturated ascent</a:t>
            </a:r>
          </a:p>
          <a:p>
            <a:r>
              <a:rPr lang="en-US" sz="2000" b="1" dirty="0" smtClean="0">
                <a:latin typeface="Arial" pitchFamily="34" charset="0"/>
              </a:rPr>
              <a:t>LFC</a:t>
            </a:r>
            <a:r>
              <a:rPr lang="en-US" sz="2000" dirty="0" smtClean="0">
                <a:latin typeface="Arial" pitchFamily="34" charset="0"/>
              </a:rPr>
              <a:t> (level of free convection): height where a parcel become unstable</a:t>
            </a:r>
          </a:p>
          <a:p>
            <a:pPr lvl="1"/>
            <a:endParaRPr lang="en-US" sz="1600" dirty="0" smtClean="0">
              <a:latin typeface="Arial" pitchFamily="34" charset="0"/>
            </a:endParaRPr>
          </a:p>
          <a:p>
            <a:pPr eaLnBrk="1" hangingPunct="1"/>
            <a:endParaRPr lang="en-US" sz="2000" dirty="0" smtClean="0">
              <a:latin typeface="Arial" pitchFamily="34" charset="0"/>
            </a:endParaRPr>
          </a:p>
        </p:txBody>
      </p:sp>
    </p:spTree>
    <p:custDataLst>
      <p:tags r:id="rId1"/>
    </p:custData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4"/>
          <p:cNvSpPr>
            <a:spLocks noGrp="1" noChangeArrowheads="1"/>
          </p:cNvSpPr>
          <p:nvPr>
            <p:ph type="title"/>
          </p:nvPr>
        </p:nvSpPr>
        <p:spPr/>
        <p:txBody>
          <a:bodyPr/>
          <a:lstStyle/>
          <a:p>
            <a:pPr eaLnBrk="1" hangingPunct="1"/>
            <a:r>
              <a:rPr lang="en-US" b="1" u="sng" dirty="0" smtClean="0">
                <a:latin typeface="Arial" pitchFamily="34" charset="0"/>
              </a:rPr>
              <a:t>Ch 4</a:t>
            </a:r>
          </a:p>
        </p:txBody>
      </p:sp>
      <p:sp>
        <p:nvSpPr>
          <p:cNvPr id="50179" name="Rectangle 5"/>
          <p:cNvSpPr>
            <a:spLocks noGrp="1" noChangeArrowheads="1"/>
          </p:cNvSpPr>
          <p:nvPr>
            <p:ph type="body" sz="half" idx="1"/>
          </p:nvPr>
        </p:nvSpPr>
        <p:spPr>
          <a:xfrm>
            <a:off x="533400" y="1295400"/>
            <a:ext cx="8229600" cy="5334000"/>
          </a:xfrm>
        </p:spPr>
        <p:txBody>
          <a:bodyPr>
            <a:normAutofit lnSpcReduction="10000"/>
          </a:bodyPr>
          <a:lstStyle/>
          <a:p>
            <a:r>
              <a:rPr lang="en-US" sz="2000" dirty="0" smtClean="0">
                <a:latin typeface="Arial" pitchFamily="34" charset="0"/>
              </a:rPr>
              <a:t>Cloud types</a:t>
            </a:r>
          </a:p>
          <a:p>
            <a:pPr lvl="1"/>
            <a:r>
              <a:rPr lang="en-US" sz="1600" dirty="0" smtClean="0">
                <a:latin typeface="Arial" pitchFamily="34" charset="0"/>
              </a:rPr>
              <a:t>Cumulus cloud – instability</a:t>
            </a:r>
          </a:p>
          <a:p>
            <a:pPr lvl="1"/>
            <a:r>
              <a:rPr lang="en-US" sz="1600" dirty="0" smtClean="0">
                <a:latin typeface="Arial" pitchFamily="34" charset="0"/>
              </a:rPr>
              <a:t>Stratus – stable layer</a:t>
            </a:r>
          </a:p>
          <a:p>
            <a:pPr lvl="1"/>
            <a:r>
              <a:rPr lang="en-US" sz="1600" dirty="0" smtClean="0">
                <a:latin typeface="Arial" pitchFamily="34" charset="0"/>
              </a:rPr>
              <a:t>High altitude: Cirrus, </a:t>
            </a:r>
            <a:r>
              <a:rPr lang="en-US" sz="1600" dirty="0" err="1" smtClean="0">
                <a:latin typeface="Arial" pitchFamily="34" charset="0"/>
              </a:rPr>
              <a:t>cirro</a:t>
            </a:r>
            <a:r>
              <a:rPr lang="en-US" sz="1600" dirty="0" smtClean="0">
                <a:latin typeface="Arial" pitchFamily="34" charset="0"/>
              </a:rPr>
              <a:t>_</a:t>
            </a:r>
          </a:p>
          <a:p>
            <a:pPr lvl="1"/>
            <a:r>
              <a:rPr lang="en-US" sz="1600" dirty="0" smtClean="0">
                <a:latin typeface="Arial" pitchFamily="34" charset="0"/>
              </a:rPr>
              <a:t>Mid altitude: Alto_</a:t>
            </a:r>
          </a:p>
          <a:p>
            <a:r>
              <a:rPr lang="en-US" sz="2000" b="1" smtClean="0">
                <a:latin typeface="Arial" pitchFamily="34" charset="0"/>
              </a:rPr>
              <a:t>Droplet/ice </a:t>
            </a:r>
            <a:r>
              <a:rPr lang="en-US" sz="2000" b="1" dirty="0" smtClean="0">
                <a:latin typeface="Arial" pitchFamily="34" charset="0"/>
              </a:rPr>
              <a:t>growth</a:t>
            </a:r>
          </a:p>
          <a:p>
            <a:pPr lvl="1"/>
            <a:r>
              <a:rPr lang="en-US" sz="1600" dirty="0" smtClean="0">
                <a:latin typeface="Arial" pitchFamily="34" charset="0"/>
              </a:rPr>
              <a:t>Collision-</a:t>
            </a:r>
            <a:r>
              <a:rPr lang="en-US" sz="1600" dirty="0" err="1" smtClean="0">
                <a:latin typeface="Arial" pitchFamily="34" charset="0"/>
              </a:rPr>
              <a:t>coalescense</a:t>
            </a:r>
            <a:r>
              <a:rPr lang="en-US" sz="1600" dirty="0" smtClean="0">
                <a:latin typeface="Arial" pitchFamily="34" charset="0"/>
              </a:rPr>
              <a:t>: </a:t>
            </a:r>
            <a:r>
              <a:rPr lang="en-US" sz="1600" b="1" dirty="0" smtClean="0">
                <a:latin typeface="Arial" pitchFamily="34" charset="0"/>
              </a:rPr>
              <a:t>warm clouds</a:t>
            </a:r>
            <a:r>
              <a:rPr lang="en-US" sz="1600" dirty="0" smtClean="0">
                <a:latin typeface="Arial" pitchFamily="34" charset="0"/>
              </a:rPr>
              <a:t>, from droplets hitting and sticking, need variety of sizes, depth of cloud, vertical motions</a:t>
            </a:r>
          </a:p>
          <a:p>
            <a:pPr lvl="1"/>
            <a:r>
              <a:rPr lang="en-US" sz="1600" dirty="0" smtClean="0">
                <a:latin typeface="Arial" pitchFamily="34" charset="0"/>
              </a:rPr>
              <a:t>Riming: collision of ice with </a:t>
            </a:r>
            <a:r>
              <a:rPr lang="en-US" sz="1600" dirty="0" err="1" smtClean="0">
                <a:latin typeface="Arial" pitchFamily="34" charset="0"/>
              </a:rPr>
              <a:t>supercooled</a:t>
            </a:r>
            <a:r>
              <a:rPr lang="en-US" sz="1600" dirty="0" smtClean="0">
                <a:latin typeface="Arial" pitchFamily="34" charset="0"/>
              </a:rPr>
              <a:t> water, results in graupel</a:t>
            </a:r>
          </a:p>
          <a:p>
            <a:pPr lvl="1"/>
            <a:r>
              <a:rPr lang="en-US" sz="1600" dirty="0" smtClean="0">
                <a:latin typeface="Arial" pitchFamily="34" charset="0"/>
              </a:rPr>
              <a:t>Aggregation: collision of ice crystals</a:t>
            </a:r>
          </a:p>
          <a:p>
            <a:pPr lvl="1"/>
            <a:r>
              <a:rPr lang="en-US" sz="1600" b="1" dirty="0" smtClean="0">
                <a:latin typeface="Arial" pitchFamily="34" charset="0"/>
              </a:rPr>
              <a:t>Bergeron process</a:t>
            </a:r>
            <a:r>
              <a:rPr lang="en-US" sz="1600" dirty="0" smtClean="0">
                <a:latin typeface="Arial" pitchFamily="34" charset="0"/>
              </a:rPr>
              <a:t>: growth of ice at the expense of </a:t>
            </a:r>
            <a:r>
              <a:rPr lang="en-US" sz="1600" dirty="0" err="1" smtClean="0">
                <a:latin typeface="Arial" pitchFamily="34" charset="0"/>
              </a:rPr>
              <a:t>supercooled</a:t>
            </a:r>
            <a:r>
              <a:rPr lang="en-US" sz="1600" dirty="0" smtClean="0">
                <a:latin typeface="Arial" pitchFamily="34" charset="0"/>
              </a:rPr>
              <a:t> water, very important</a:t>
            </a:r>
          </a:p>
          <a:p>
            <a:r>
              <a:rPr lang="en-US" sz="2000" b="1" dirty="0" err="1" smtClean="0">
                <a:latin typeface="Arial" pitchFamily="34" charset="0"/>
              </a:rPr>
              <a:t>Precip</a:t>
            </a:r>
            <a:r>
              <a:rPr lang="en-US" sz="2000" b="1" dirty="0" smtClean="0">
                <a:latin typeface="Arial" pitchFamily="34" charset="0"/>
              </a:rPr>
              <a:t> profiles</a:t>
            </a:r>
          </a:p>
          <a:p>
            <a:pPr lvl="1"/>
            <a:r>
              <a:rPr lang="en-US" sz="1600" dirty="0" smtClean="0">
                <a:latin typeface="Arial" pitchFamily="34" charset="0"/>
              </a:rPr>
              <a:t>Snow: completely below freezing</a:t>
            </a:r>
          </a:p>
          <a:p>
            <a:pPr lvl="1"/>
            <a:r>
              <a:rPr lang="en-US" sz="1600" dirty="0" smtClean="0">
                <a:latin typeface="Arial" pitchFamily="34" charset="0"/>
              </a:rPr>
              <a:t>Sleet: shallow warm layer above the surface, melting and refreezing of </a:t>
            </a:r>
            <a:r>
              <a:rPr lang="en-US" sz="1600" dirty="0" err="1" smtClean="0">
                <a:latin typeface="Arial" pitchFamily="34" charset="0"/>
              </a:rPr>
              <a:t>precip</a:t>
            </a:r>
            <a:endParaRPr lang="en-US" sz="1600" dirty="0" smtClean="0">
              <a:latin typeface="Arial" pitchFamily="34" charset="0"/>
            </a:endParaRPr>
          </a:p>
          <a:p>
            <a:pPr lvl="1"/>
            <a:r>
              <a:rPr lang="en-US" sz="1600" dirty="0" smtClean="0">
                <a:latin typeface="Arial" pitchFamily="34" charset="0"/>
              </a:rPr>
              <a:t>Rain: surface above freezing</a:t>
            </a:r>
          </a:p>
          <a:p>
            <a:pPr lvl="1"/>
            <a:r>
              <a:rPr lang="en-US" sz="1600" dirty="0" smtClean="0">
                <a:latin typeface="Arial" pitchFamily="34" charset="0"/>
              </a:rPr>
              <a:t>Freezing rain: shallower cold layer at the surface than for sleet, </a:t>
            </a:r>
            <a:r>
              <a:rPr lang="en-US" sz="1600" dirty="0" err="1" smtClean="0">
                <a:latin typeface="Arial" pitchFamily="34" charset="0"/>
              </a:rPr>
              <a:t>precip</a:t>
            </a:r>
            <a:r>
              <a:rPr lang="en-US" sz="1600" dirty="0" smtClean="0">
                <a:latin typeface="Arial" pitchFamily="34" charset="0"/>
              </a:rPr>
              <a:t> becomes </a:t>
            </a:r>
            <a:r>
              <a:rPr lang="en-US" sz="1600" dirty="0" err="1" smtClean="0">
                <a:latin typeface="Arial" pitchFamily="34" charset="0"/>
              </a:rPr>
              <a:t>supercooled</a:t>
            </a:r>
            <a:r>
              <a:rPr lang="en-US" sz="1600" dirty="0" smtClean="0">
                <a:latin typeface="Arial" pitchFamily="34" charset="0"/>
              </a:rPr>
              <a:t> and freezes on contact with the surface</a:t>
            </a:r>
          </a:p>
          <a:p>
            <a:pPr lvl="1"/>
            <a:endParaRPr lang="en-US" sz="1600" dirty="0" smtClean="0">
              <a:latin typeface="Arial" pitchFamily="34" charset="0"/>
            </a:endParaRPr>
          </a:p>
        </p:txBody>
      </p:sp>
    </p:spTree>
    <p:custDataLst>
      <p:tags r:id="rId1"/>
    </p:custData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9" name="Rectangle 5"/>
          <p:cNvSpPr>
            <a:spLocks noGrp="1" noChangeArrowheads="1"/>
          </p:cNvSpPr>
          <p:nvPr>
            <p:ph type="title"/>
          </p:nvPr>
        </p:nvSpPr>
        <p:spPr/>
        <p:txBody>
          <a:bodyPr/>
          <a:lstStyle/>
          <a:p>
            <a:r>
              <a:rPr lang="en-US" dirty="0">
                <a:solidFill>
                  <a:schemeClr val="tx1"/>
                </a:solidFill>
                <a:latin typeface="Calibri" pitchFamily="34" charset="0"/>
              </a:rPr>
              <a:t>Conditionally Unstable Layer</a:t>
            </a:r>
          </a:p>
        </p:txBody>
      </p:sp>
      <p:sp>
        <p:nvSpPr>
          <p:cNvPr id="118790" name="Rectangle 6"/>
          <p:cNvSpPr>
            <a:spLocks noGrp="1" noChangeArrowheads="1"/>
          </p:cNvSpPr>
          <p:nvPr>
            <p:ph type="body" idx="1"/>
          </p:nvPr>
        </p:nvSpPr>
        <p:spPr>
          <a:xfrm>
            <a:off x="228600" y="1371600"/>
            <a:ext cx="8229600" cy="4525963"/>
          </a:xfrm>
        </p:spPr>
        <p:txBody>
          <a:bodyPr/>
          <a:lstStyle/>
          <a:p>
            <a:pPr>
              <a:buFontTx/>
              <a:buNone/>
            </a:pPr>
            <a:r>
              <a:rPr lang="en-US" dirty="0"/>
              <a:t>    </a:t>
            </a:r>
            <a:r>
              <a:rPr lang="en-US" u="sng" dirty="0">
                <a:latin typeface="Calibri" pitchFamily="34" charset="0"/>
              </a:rPr>
              <a:t>HEIGHT</a:t>
            </a:r>
            <a:r>
              <a:rPr lang="en-US" dirty="0">
                <a:latin typeface="Calibri" pitchFamily="34" charset="0"/>
              </a:rPr>
              <a:t>     </a:t>
            </a:r>
            <a:r>
              <a:rPr lang="en-US" u="sng" dirty="0">
                <a:latin typeface="Calibri" pitchFamily="34" charset="0"/>
              </a:rPr>
              <a:t>ENVIRON</a:t>
            </a:r>
            <a:r>
              <a:rPr lang="en-US" dirty="0">
                <a:latin typeface="Calibri" pitchFamily="34" charset="0"/>
              </a:rPr>
              <a:t>      </a:t>
            </a:r>
            <a:r>
              <a:rPr lang="en-US" u="sng" dirty="0">
                <a:latin typeface="Calibri" pitchFamily="34" charset="0"/>
              </a:rPr>
              <a:t>PARCEL (T/Td)</a:t>
            </a:r>
          </a:p>
          <a:p>
            <a:pPr>
              <a:buFontTx/>
              <a:buNone/>
            </a:pPr>
            <a:r>
              <a:rPr lang="en-US" dirty="0">
                <a:latin typeface="Calibri" pitchFamily="34" charset="0"/>
              </a:rPr>
              <a:t>	  3 km AGL     6 deg C          </a:t>
            </a:r>
            <a:r>
              <a:rPr lang="en-US" dirty="0" smtClean="0">
                <a:latin typeface="Calibri" pitchFamily="34" charset="0"/>
              </a:rPr>
              <a:t>  8/8</a:t>
            </a:r>
            <a:endParaRPr lang="en-US" dirty="0">
              <a:latin typeface="Calibri" pitchFamily="34" charset="0"/>
            </a:endParaRPr>
          </a:p>
          <a:p>
            <a:pPr>
              <a:buFontTx/>
              <a:buNone/>
            </a:pPr>
            <a:r>
              <a:rPr lang="en-US" dirty="0">
                <a:latin typeface="Calibri" pitchFamily="34" charset="0"/>
              </a:rPr>
              <a:t>     2 km AGL     14 deg C        </a:t>
            </a:r>
            <a:r>
              <a:rPr lang="en-US" dirty="0" smtClean="0">
                <a:latin typeface="Calibri" pitchFamily="34" charset="0"/>
              </a:rPr>
              <a:t>14/14   </a:t>
            </a:r>
            <a:r>
              <a:rPr lang="en-US" dirty="0">
                <a:latin typeface="Calibri" pitchFamily="34" charset="0"/>
              </a:rPr>
              <a:t>- LFC</a:t>
            </a:r>
          </a:p>
          <a:p>
            <a:pPr>
              <a:buFontTx/>
              <a:buNone/>
            </a:pPr>
            <a:r>
              <a:rPr lang="en-US" dirty="0">
                <a:latin typeface="Calibri" pitchFamily="34" charset="0"/>
              </a:rPr>
              <a:t>     1 km AGL     22 deg C    	 20/20 - LCL</a:t>
            </a:r>
          </a:p>
          <a:p>
            <a:pPr>
              <a:buFontTx/>
              <a:buNone/>
            </a:pPr>
            <a:r>
              <a:rPr lang="en-US" dirty="0">
                <a:latin typeface="Calibri" pitchFamily="34" charset="0"/>
              </a:rPr>
              <a:t>      SFC               30 deg C           30/20</a:t>
            </a:r>
          </a:p>
          <a:p>
            <a:pPr>
              <a:buFontTx/>
              <a:buNone/>
            </a:pPr>
            <a:endParaRPr lang="en-US" dirty="0">
              <a:latin typeface="Calibri" pitchFamily="34" charset="0"/>
            </a:endParaRPr>
          </a:p>
        </p:txBody>
      </p:sp>
      <p:sp>
        <p:nvSpPr>
          <p:cNvPr id="118792" name="Text Box 8"/>
          <p:cNvSpPr txBox="1">
            <a:spLocks noChangeArrowheads="1"/>
          </p:cNvSpPr>
          <p:nvPr/>
        </p:nvSpPr>
        <p:spPr bwMode="auto">
          <a:xfrm>
            <a:off x="1600200" y="5562600"/>
            <a:ext cx="6165850" cy="366713"/>
          </a:xfrm>
          <a:prstGeom prst="rect">
            <a:avLst/>
          </a:prstGeom>
          <a:noFill/>
          <a:ln w="9525">
            <a:noFill/>
            <a:miter lim="800000"/>
            <a:headEnd/>
            <a:tailEnd/>
          </a:ln>
          <a:effectLst/>
        </p:spPr>
        <p:txBody>
          <a:bodyPr wrap="none">
            <a:spAutoFit/>
          </a:bodyPr>
          <a:lstStyle/>
          <a:p>
            <a:r>
              <a:rPr lang="en-US"/>
              <a:t>How do we overcome negative buoyancy?  FORCED LIFT!</a:t>
            </a:r>
          </a:p>
        </p:txBody>
      </p:sp>
    </p:spTree>
    <p:custDataLst>
      <p:tags r:id="rId1"/>
    </p:custDataLst>
    <p:extLst>
      <p:ext uri="{BB962C8B-B14F-4D97-AF65-F5344CB8AC3E}">
        <p14:creationId xmlns:p14="http://schemas.microsoft.com/office/powerpoint/2010/main" val="2589620603"/>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3" name="Rectangle 3" hidden="1"/>
          <p:cNvSpPr>
            <a:spLocks noGrp="1" noChangeArrowheads="1"/>
          </p:cNvSpPr>
          <p:nvPr>
            <p:ph type="title"/>
          </p:nvPr>
        </p:nvSpPr>
        <p:spPr/>
        <p:txBody>
          <a:bodyPr/>
          <a:lstStyle/>
          <a:p>
            <a:endParaRPr lang="en-US"/>
          </a:p>
        </p:txBody>
      </p:sp>
      <p:sp>
        <p:nvSpPr>
          <p:cNvPr id="122884" name="Rectangle 4"/>
          <p:cNvSpPr>
            <a:spLocks noChangeArrowheads="1"/>
          </p:cNvSpPr>
          <p:nvPr/>
        </p:nvSpPr>
        <p:spPr bwMode="auto">
          <a:xfrm>
            <a:off x="7662863" y="6562725"/>
            <a:ext cx="1481137" cy="295275"/>
          </a:xfrm>
          <a:prstGeom prst="rect">
            <a:avLst/>
          </a:prstGeom>
          <a:noFill/>
          <a:ln w="9525">
            <a:noFill/>
            <a:miter lim="800000"/>
            <a:headEnd/>
            <a:tailEnd/>
          </a:ln>
          <a:effectLst/>
        </p:spPr>
        <p:txBody>
          <a:bodyPr wrap="none" lIns="82058" tIns="41029" rIns="82058" bIns="41029"/>
          <a:lstStyle/>
          <a:p>
            <a:pPr algn="r" defTabSz="820738" eaLnBrk="0" hangingPunct="0"/>
            <a:r>
              <a:rPr lang="en-US" sz="1400" b="1" dirty="0"/>
              <a:t>Fig. 4-15, p. </a:t>
            </a:r>
            <a:r>
              <a:rPr lang="en-US" sz="1400" b="1" dirty="0" smtClean="0"/>
              <a:t>115</a:t>
            </a:r>
            <a:endParaRPr lang="en-US" sz="1400" b="1" dirty="0"/>
          </a:p>
        </p:txBody>
      </p:sp>
      <p:pic>
        <p:nvPicPr>
          <p:cNvPr id="7" name="Picture 5" descr="9781284027372_CH04_FIG15.jpg"/>
          <p:cNvPicPr>
            <a:picLocks noChangeAspect="1"/>
          </p:cNvPicPr>
          <p:nvPr/>
        </p:nvPicPr>
        <p:blipFill>
          <a:blip r:embed="rId4" cstate="print"/>
          <a:srcRect/>
          <a:stretch>
            <a:fillRect/>
          </a:stretch>
        </p:blipFill>
        <p:spPr bwMode="auto">
          <a:xfrm>
            <a:off x="514927" y="381000"/>
            <a:ext cx="8324273" cy="6096000"/>
          </a:xfrm>
          <a:prstGeom prst="rect">
            <a:avLst/>
          </a:prstGeom>
          <a:noFill/>
          <a:ln w="9525">
            <a:noFill/>
            <a:miter lim="800000"/>
            <a:headEnd/>
            <a:tailEnd/>
          </a:ln>
        </p:spPr>
      </p:pic>
      <p:cxnSp>
        <p:nvCxnSpPr>
          <p:cNvPr id="3" name="Straight Connector 2"/>
          <p:cNvCxnSpPr/>
          <p:nvPr/>
        </p:nvCxnSpPr>
        <p:spPr>
          <a:xfrm>
            <a:off x="4343400" y="2133600"/>
            <a:ext cx="3200400" cy="335280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rot="2493566">
            <a:off x="4078086" y="3303900"/>
            <a:ext cx="2506560" cy="369332"/>
          </a:xfrm>
          <a:prstGeom prst="rect">
            <a:avLst/>
          </a:prstGeom>
          <a:noFill/>
        </p:spPr>
        <p:txBody>
          <a:bodyPr wrap="square" rtlCol="0">
            <a:spAutoFit/>
          </a:bodyPr>
          <a:lstStyle/>
          <a:p>
            <a:r>
              <a:rPr lang="en-US" dirty="0" smtClean="0">
                <a:solidFill>
                  <a:srgbClr val="FF0000"/>
                </a:solidFill>
              </a:rPr>
              <a:t>Stable (unsaturated)</a:t>
            </a:r>
            <a:endParaRPr lang="en-US" dirty="0">
              <a:solidFill>
                <a:srgbClr val="FF0000"/>
              </a:solidFill>
            </a:endParaRPr>
          </a:p>
        </p:txBody>
      </p:sp>
      <p:sp>
        <p:nvSpPr>
          <p:cNvPr id="11" name="TextBox 10"/>
          <p:cNvSpPr txBox="1"/>
          <p:nvPr/>
        </p:nvSpPr>
        <p:spPr>
          <a:xfrm rot="3124520">
            <a:off x="4234686" y="2822447"/>
            <a:ext cx="2506560" cy="369332"/>
          </a:xfrm>
          <a:prstGeom prst="rect">
            <a:avLst/>
          </a:prstGeom>
          <a:noFill/>
        </p:spPr>
        <p:txBody>
          <a:bodyPr wrap="square" rtlCol="0">
            <a:spAutoFit/>
          </a:bodyPr>
          <a:lstStyle/>
          <a:p>
            <a:r>
              <a:rPr lang="en-US" dirty="0" smtClean="0">
                <a:solidFill>
                  <a:srgbClr val="FF0000"/>
                </a:solidFill>
              </a:rPr>
              <a:t>Unstable (saturated)</a:t>
            </a:r>
            <a:endParaRPr lang="en-US" dirty="0">
              <a:solidFill>
                <a:srgbClr val="FF0000"/>
              </a:solidFill>
            </a:endParaRPr>
          </a:p>
        </p:txBody>
      </p:sp>
      <p:sp>
        <p:nvSpPr>
          <p:cNvPr id="9" name="TextBox 8"/>
          <p:cNvSpPr txBox="1"/>
          <p:nvPr/>
        </p:nvSpPr>
        <p:spPr>
          <a:xfrm>
            <a:off x="1828800" y="0"/>
            <a:ext cx="5638800" cy="381000"/>
          </a:xfrm>
          <a:prstGeom prst="rect">
            <a:avLst/>
          </a:prstGeom>
          <a:noFill/>
        </p:spPr>
        <p:txBody>
          <a:bodyPr wrap="square" rtlCol="0">
            <a:spAutoFit/>
          </a:bodyPr>
          <a:lstStyle/>
          <a:p>
            <a:pPr algn="ctr"/>
            <a:r>
              <a:rPr lang="en-US" dirty="0" smtClean="0"/>
              <a:t>Environment Stability</a:t>
            </a:r>
            <a:endParaRPr lang="en-US" dirty="0"/>
          </a:p>
        </p:txBody>
      </p:sp>
      <p:sp>
        <p:nvSpPr>
          <p:cNvPr id="10" name="Oval 9"/>
          <p:cNvSpPr/>
          <p:nvPr/>
        </p:nvSpPr>
        <p:spPr>
          <a:xfrm>
            <a:off x="7391400" y="5410200"/>
            <a:ext cx="304800" cy="228600"/>
          </a:xfrm>
          <a:prstGeom prst="ellipse">
            <a:avLst/>
          </a:prstGeom>
          <a:solidFill>
            <a:srgbClr val="008000"/>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3" name="Straight Arrow Connector 12"/>
          <p:cNvCxnSpPr>
            <a:stCxn id="10" idx="2"/>
          </p:cNvCxnSpPr>
          <p:nvPr/>
        </p:nvCxnSpPr>
        <p:spPr>
          <a:xfrm flipH="1" flipV="1">
            <a:off x="3962400" y="2819400"/>
            <a:ext cx="3429000" cy="2705100"/>
          </a:xfrm>
          <a:prstGeom prst="straightConnector1">
            <a:avLst/>
          </a:prstGeom>
          <a:ln>
            <a:solidFill>
              <a:srgbClr val="008000"/>
            </a:solidFill>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p:nvPr/>
        </p:nvCxnSpPr>
        <p:spPr>
          <a:xfrm flipH="1" flipV="1">
            <a:off x="5181600" y="2057400"/>
            <a:ext cx="2362200" cy="3390900"/>
          </a:xfrm>
          <a:prstGeom prst="straightConnector1">
            <a:avLst/>
          </a:prstGeom>
          <a:ln>
            <a:solidFill>
              <a:srgbClr val="008000"/>
            </a:solidFill>
            <a:tailEnd type="arrow"/>
          </a:ln>
        </p:spPr>
        <p:style>
          <a:lnRef idx="2">
            <a:schemeClr val="accent1"/>
          </a:lnRef>
          <a:fillRef idx="0">
            <a:schemeClr val="accent1"/>
          </a:fillRef>
          <a:effectRef idx="1">
            <a:schemeClr val="accent1"/>
          </a:effectRef>
          <a:fontRef idx="minor">
            <a:schemeClr val="tx1"/>
          </a:fontRef>
        </p:style>
      </p:cxnSp>
    </p:spTree>
    <p:custDataLst>
      <p:tags r:id="rId1"/>
    </p:custDataLst>
    <p:extLst>
      <p:ext uri="{BB962C8B-B14F-4D97-AF65-F5344CB8AC3E}">
        <p14:creationId xmlns:p14="http://schemas.microsoft.com/office/powerpoint/2010/main" val="227300904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Latent Heat</a:t>
            </a:r>
            <a:endParaRPr lang="en-US" dirty="0"/>
          </a:p>
        </p:txBody>
      </p:sp>
      <p:sp>
        <p:nvSpPr>
          <p:cNvPr id="3" name="Content Placeholder 2"/>
          <p:cNvSpPr>
            <a:spLocks noGrp="1"/>
          </p:cNvSpPr>
          <p:nvPr>
            <p:ph idx="1"/>
          </p:nvPr>
        </p:nvSpPr>
        <p:spPr>
          <a:xfrm>
            <a:off x="457200" y="1600200"/>
            <a:ext cx="8229600" cy="5029200"/>
          </a:xfrm>
        </p:spPr>
        <p:txBody>
          <a:bodyPr>
            <a:normAutofit fontScale="92500" lnSpcReduction="20000"/>
          </a:bodyPr>
          <a:lstStyle/>
          <a:p>
            <a:r>
              <a:rPr lang="en-US" dirty="0" smtClean="0"/>
              <a:t>Amount of energy needed to change phase of a substance (we talk about water primarily) </a:t>
            </a:r>
          </a:p>
          <a:p>
            <a:pPr lvl="1"/>
            <a:r>
              <a:rPr lang="en-US" dirty="0" smtClean="0"/>
              <a:t>Liquid </a:t>
            </a:r>
            <a:r>
              <a:rPr lang="en-US" dirty="0" smtClean="0">
                <a:sym typeface="Wingdings"/>
              </a:rPr>
              <a:t> Solid, Liquid  Gas, Gas  Solid (or vice versa)</a:t>
            </a:r>
          </a:p>
          <a:p>
            <a:r>
              <a:rPr lang="en-US" dirty="0" smtClean="0">
                <a:sym typeface="Wingdings"/>
              </a:rPr>
              <a:t>Processes that require latent heating from environment</a:t>
            </a:r>
          </a:p>
          <a:p>
            <a:pPr lvl="1"/>
            <a:r>
              <a:rPr lang="en-US" dirty="0" smtClean="0">
                <a:sym typeface="Wingdings"/>
              </a:rPr>
              <a:t>Melting, evaporation, sublimation</a:t>
            </a:r>
          </a:p>
          <a:p>
            <a:r>
              <a:rPr lang="en-US" dirty="0" smtClean="0">
                <a:sym typeface="Wingdings"/>
              </a:rPr>
              <a:t>Processes that release latent heat to environment</a:t>
            </a:r>
          </a:p>
          <a:p>
            <a:pPr lvl="1"/>
            <a:r>
              <a:rPr lang="en-US" dirty="0" smtClean="0">
                <a:sym typeface="Wingdings"/>
              </a:rPr>
              <a:t>Condensation, deposition, freezing</a:t>
            </a:r>
          </a:p>
          <a:p>
            <a:r>
              <a:rPr lang="en-US" dirty="0" smtClean="0">
                <a:sym typeface="Wingdings"/>
              </a:rPr>
              <a:t>Condensation and evaporation release/require the most energy during phase change</a:t>
            </a:r>
            <a:endParaRPr lang="en-US" dirty="0"/>
          </a:p>
        </p:txBody>
      </p:sp>
    </p:spTree>
    <p:extLst>
      <p:ext uri="{BB962C8B-B14F-4D97-AF65-F5344CB8AC3E}">
        <p14:creationId xmlns:p14="http://schemas.microsoft.com/office/powerpoint/2010/main" val="41167124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Calculations	</a:t>
            </a:r>
            <a:br>
              <a:rPr lang="en-US" dirty="0" smtClean="0"/>
            </a:br>
            <a:r>
              <a:rPr lang="en-US" sz="3100" dirty="0" smtClean="0"/>
              <a:t>(know how to do these…)</a:t>
            </a:r>
            <a:endParaRPr lang="en-US" sz="3100" dirty="0"/>
          </a:p>
        </p:txBody>
      </p:sp>
      <p:sp>
        <p:nvSpPr>
          <p:cNvPr id="3" name="Content Placeholder 2"/>
          <p:cNvSpPr>
            <a:spLocks noGrp="1"/>
          </p:cNvSpPr>
          <p:nvPr>
            <p:ph idx="1"/>
          </p:nvPr>
        </p:nvSpPr>
        <p:spPr/>
        <p:txBody>
          <a:bodyPr>
            <a:normAutofit/>
          </a:bodyPr>
          <a:lstStyle/>
          <a:p>
            <a:r>
              <a:rPr lang="en-US" dirty="0" smtClean="0"/>
              <a:t>Converting between Fahrenheit, Celsius, and Kelvin temperatures</a:t>
            </a:r>
          </a:p>
          <a:p>
            <a:r>
              <a:rPr lang="en-US" dirty="0" smtClean="0"/>
              <a:t>Stefan-Boltzmann Law</a:t>
            </a:r>
          </a:p>
          <a:p>
            <a:pPr lvl="1"/>
            <a:r>
              <a:rPr lang="en-US" dirty="0" smtClean="0"/>
              <a:t>I = σT</a:t>
            </a:r>
            <a:r>
              <a:rPr lang="en-US" baseline="30000" dirty="0" smtClean="0"/>
              <a:t>4  </a:t>
            </a:r>
            <a:r>
              <a:rPr lang="en-US" dirty="0"/>
              <a:t> </a:t>
            </a:r>
            <a:r>
              <a:rPr lang="en-US" dirty="0" err="1" smtClean="0"/>
              <a:t>σ</a:t>
            </a:r>
            <a:r>
              <a:rPr lang="en-US" dirty="0" smtClean="0"/>
              <a:t>=</a:t>
            </a:r>
            <a:r>
              <a:rPr lang="en-US" dirty="0"/>
              <a:t>5.67*10</a:t>
            </a:r>
            <a:r>
              <a:rPr lang="en-US" baseline="30000" dirty="0"/>
              <a:t>-8 </a:t>
            </a:r>
            <a:r>
              <a:rPr lang="en-US" dirty="0"/>
              <a:t> W/m</a:t>
            </a:r>
            <a:r>
              <a:rPr lang="en-US" baseline="30000" dirty="0"/>
              <a:t> 2 </a:t>
            </a:r>
            <a:r>
              <a:rPr lang="en-US" dirty="0"/>
              <a:t>K</a:t>
            </a:r>
            <a:r>
              <a:rPr lang="en-US" baseline="30000" dirty="0"/>
              <a:t>4</a:t>
            </a:r>
            <a:r>
              <a:rPr lang="en-US" dirty="0"/>
              <a:t> </a:t>
            </a:r>
            <a:r>
              <a:rPr lang="en-US" dirty="0" smtClean="0"/>
              <a:t>  T is in Kelvin</a:t>
            </a:r>
          </a:p>
          <a:p>
            <a:r>
              <a:rPr lang="en-US" dirty="0" err="1" smtClean="0"/>
              <a:t>Wein’s</a:t>
            </a:r>
            <a:r>
              <a:rPr lang="en-US" dirty="0" smtClean="0"/>
              <a:t> Law</a:t>
            </a:r>
          </a:p>
          <a:p>
            <a:pPr lvl="1"/>
            <a:r>
              <a:rPr lang="en-US" dirty="0" err="1" smtClean="0"/>
              <a:t>λ</a:t>
            </a:r>
            <a:r>
              <a:rPr lang="en-US" baseline="-25000" dirty="0" err="1" smtClean="0"/>
              <a:t>max</a:t>
            </a:r>
            <a:r>
              <a:rPr lang="en-US" dirty="0" smtClean="0"/>
              <a:t> = C/T   C = 2900  T is in Kelvin</a:t>
            </a:r>
          </a:p>
          <a:p>
            <a:r>
              <a:rPr lang="en-US" dirty="0" smtClean="0"/>
              <a:t>Relative Humidity</a:t>
            </a:r>
          </a:p>
          <a:p>
            <a:pPr lvl="1"/>
            <a:r>
              <a:rPr lang="en-US" dirty="0" smtClean="0"/>
              <a:t>RH = </a:t>
            </a:r>
            <a:r>
              <a:rPr lang="en-US" sz="2000" dirty="0" smtClean="0"/>
              <a:t>100% *(vapor pressure/saturation vapor pressure)</a:t>
            </a:r>
            <a:endParaRPr lang="en-US" dirty="0"/>
          </a:p>
        </p:txBody>
      </p:sp>
    </p:spTree>
    <p:extLst>
      <p:ext uri="{BB962C8B-B14F-4D97-AF65-F5344CB8AC3E}">
        <p14:creationId xmlns:p14="http://schemas.microsoft.com/office/powerpoint/2010/main" val="6093733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4"/>
          <p:cNvSpPr>
            <a:spLocks noGrp="1" noChangeArrowheads="1"/>
          </p:cNvSpPr>
          <p:nvPr>
            <p:ph type="title"/>
          </p:nvPr>
        </p:nvSpPr>
        <p:spPr/>
        <p:txBody>
          <a:bodyPr/>
          <a:lstStyle/>
          <a:p>
            <a:pPr eaLnBrk="1" hangingPunct="1"/>
            <a:r>
              <a:rPr lang="en-US" b="1" u="sng" dirty="0" smtClean="0">
                <a:latin typeface="Arial" pitchFamily="34" charset="0"/>
              </a:rPr>
              <a:t>Ch 1</a:t>
            </a:r>
          </a:p>
        </p:txBody>
      </p:sp>
      <p:sp>
        <p:nvSpPr>
          <p:cNvPr id="50179" name="Rectangle 5"/>
          <p:cNvSpPr>
            <a:spLocks noGrp="1" noChangeArrowheads="1"/>
          </p:cNvSpPr>
          <p:nvPr>
            <p:ph type="body" sz="half" idx="1"/>
          </p:nvPr>
        </p:nvSpPr>
        <p:spPr>
          <a:xfrm>
            <a:off x="533400" y="1295400"/>
            <a:ext cx="8229600" cy="5181600"/>
          </a:xfrm>
        </p:spPr>
        <p:txBody>
          <a:bodyPr>
            <a:normAutofit fontScale="92500" lnSpcReduction="20000"/>
          </a:bodyPr>
          <a:lstStyle/>
          <a:p>
            <a:pPr eaLnBrk="1" hangingPunct="1"/>
            <a:r>
              <a:rPr lang="en-US" sz="2000" dirty="0" smtClean="0">
                <a:latin typeface="Arial" pitchFamily="34" charset="0"/>
              </a:rPr>
              <a:t>Understand the vertical structure of the atmosphere, the relations between any two of pressure, density, temperature, be able to identify the different layers by their characteristics and order</a:t>
            </a:r>
          </a:p>
          <a:p>
            <a:pPr eaLnBrk="1" hangingPunct="1"/>
            <a:r>
              <a:rPr lang="en-US" sz="2000" dirty="0" smtClean="0">
                <a:latin typeface="Arial" pitchFamily="34" charset="0"/>
              </a:rPr>
              <a:t>Vertically: Density and pressure decrease with height</a:t>
            </a:r>
          </a:p>
          <a:p>
            <a:pPr eaLnBrk="1" hangingPunct="1"/>
            <a:r>
              <a:rPr lang="en-US" sz="2000" dirty="0" smtClean="0">
                <a:latin typeface="Arial" pitchFamily="34" charset="0"/>
              </a:rPr>
              <a:t>Density, pressure and temperature related through the ideal gas law (P=</a:t>
            </a:r>
            <a:r>
              <a:rPr lang="el-GR" sz="2000" dirty="0" smtClean="0">
                <a:latin typeface="Arial" pitchFamily="34" charset="0"/>
              </a:rPr>
              <a:t>ρ</a:t>
            </a:r>
            <a:r>
              <a:rPr lang="en-US" sz="2000" dirty="0" smtClean="0">
                <a:latin typeface="Arial" pitchFamily="34" charset="0"/>
              </a:rPr>
              <a:t>RT)</a:t>
            </a:r>
          </a:p>
          <a:p>
            <a:pPr lvl="1" eaLnBrk="1" hangingPunct="1"/>
            <a:r>
              <a:rPr lang="en-US" sz="1600" dirty="0" smtClean="0">
                <a:latin typeface="Arial" pitchFamily="34" charset="0"/>
              </a:rPr>
              <a:t>Warm air is less dense than cold air</a:t>
            </a:r>
          </a:p>
          <a:p>
            <a:pPr lvl="1" eaLnBrk="1" hangingPunct="1"/>
            <a:r>
              <a:rPr lang="en-US" sz="1600" dirty="0" smtClean="0">
                <a:latin typeface="Arial" pitchFamily="34" charset="0"/>
              </a:rPr>
              <a:t>If density increases so does pressure</a:t>
            </a:r>
          </a:p>
          <a:p>
            <a:pPr eaLnBrk="1" hangingPunct="1"/>
            <a:r>
              <a:rPr lang="en-US" sz="2000" dirty="0" smtClean="0">
                <a:latin typeface="Arial" pitchFamily="34" charset="0"/>
              </a:rPr>
              <a:t>Troposphere</a:t>
            </a:r>
          </a:p>
          <a:p>
            <a:pPr lvl="1" eaLnBrk="1" hangingPunct="1"/>
            <a:r>
              <a:rPr lang="en-US" sz="1600" dirty="0" smtClean="0">
                <a:latin typeface="Arial" pitchFamily="34" charset="0"/>
              </a:rPr>
              <a:t>Decreasing temperature with height</a:t>
            </a:r>
          </a:p>
          <a:p>
            <a:pPr lvl="1" eaLnBrk="1" hangingPunct="1"/>
            <a:r>
              <a:rPr lang="en-US" sz="1600" dirty="0" smtClean="0">
                <a:latin typeface="Arial" pitchFamily="34" charset="0"/>
              </a:rPr>
              <a:t>Where “weather” happens</a:t>
            </a:r>
          </a:p>
          <a:p>
            <a:pPr lvl="1" eaLnBrk="1" hangingPunct="1"/>
            <a:r>
              <a:rPr lang="en-US" sz="1600" dirty="0" smtClean="0">
                <a:latin typeface="Arial" pitchFamily="34" charset="0"/>
              </a:rPr>
              <a:t>Top of layer, </a:t>
            </a:r>
            <a:r>
              <a:rPr lang="en-US" sz="1600" dirty="0" err="1" smtClean="0">
                <a:latin typeface="Arial" pitchFamily="34" charset="0"/>
              </a:rPr>
              <a:t>tropopause</a:t>
            </a:r>
            <a:r>
              <a:rPr lang="en-US" sz="1600" dirty="0" smtClean="0">
                <a:latin typeface="Arial" pitchFamily="34" charset="0"/>
              </a:rPr>
              <a:t>, depends on latitude and season</a:t>
            </a:r>
          </a:p>
          <a:p>
            <a:pPr eaLnBrk="1" hangingPunct="1"/>
            <a:r>
              <a:rPr lang="en-US" sz="2000" dirty="0" smtClean="0">
                <a:latin typeface="Arial" pitchFamily="34" charset="0"/>
              </a:rPr>
              <a:t>Stratosphere</a:t>
            </a:r>
          </a:p>
          <a:p>
            <a:pPr lvl="1" eaLnBrk="1" hangingPunct="1"/>
            <a:r>
              <a:rPr lang="en-US" sz="1600" dirty="0" smtClean="0">
                <a:latin typeface="Arial" pitchFamily="34" charset="0"/>
              </a:rPr>
              <a:t>Increasing temperature with height</a:t>
            </a:r>
          </a:p>
          <a:p>
            <a:pPr lvl="1" eaLnBrk="1" hangingPunct="1"/>
            <a:r>
              <a:rPr lang="en-US" sz="1600" dirty="0" smtClean="0">
                <a:latin typeface="Arial" pitchFamily="34" charset="0"/>
              </a:rPr>
              <a:t>Contains the ozone layer</a:t>
            </a:r>
          </a:p>
          <a:p>
            <a:pPr eaLnBrk="1" hangingPunct="1"/>
            <a:r>
              <a:rPr lang="en-US" sz="2000" dirty="0" smtClean="0">
                <a:latin typeface="Arial" pitchFamily="34" charset="0"/>
              </a:rPr>
              <a:t>Mesosphere: decreasing temperature with height</a:t>
            </a:r>
          </a:p>
          <a:p>
            <a:pPr eaLnBrk="1" hangingPunct="1"/>
            <a:r>
              <a:rPr lang="en-US" sz="2000" dirty="0" smtClean="0">
                <a:latin typeface="Arial" pitchFamily="34" charset="0"/>
              </a:rPr>
              <a:t>Thermosphere: increasing temperature with height</a:t>
            </a:r>
          </a:p>
          <a:p>
            <a:pPr eaLnBrk="1" hangingPunct="1"/>
            <a:r>
              <a:rPr lang="en-US" sz="2000" dirty="0" smtClean="0">
                <a:latin typeface="Arial" pitchFamily="34" charset="0"/>
              </a:rPr>
              <a:t>Ionosphere: in thermosphere, where the northern lights occur, not defined by temperature</a:t>
            </a:r>
          </a:p>
        </p:txBody>
      </p:sp>
    </p:spTree>
    <p:custDataLst>
      <p:tags r:id="rId1"/>
    </p:custData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4"/>
          <p:cNvSpPr>
            <a:spLocks noGrp="1" noChangeArrowheads="1"/>
          </p:cNvSpPr>
          <p:nvPr>
            <p:ph type="title"/>
          </p:nvPr>
        </p:nvSpPr>
        <p:spPr/>
        <p:txBody>
          <a:bodyPr/>
          <a:lstStyle/>
          <a:p>
            <a:pPr eaLnBrk="1" hangingPunct="1"/>
            <a:r>
              <a:rPr lang="en-US" b="1" u="sng" dirty="0" smtClean="0">
                <a:latin typeface="Arial" pitchFamily="34" charset="0"/>
              </a:rPr>
              <a:t>Ch 2</a:t>
            </a:r>
          </a:p>
        </p:txBody>
      </p:sp>
      <p:sp>
        <p:nvSpPr>
          <p:cNvPr id="50179" name="Rectangle 5"/>
          <p:cNvSpPr>
            <a:spLocks noGrp="1" noChangeArrowheads="1"/>
          </p:cNvSpPr>
          <p:nvPr>
            <p:ph type="body" sz="half" idx="1"/>
          </p:nvPr>
        </p:nvSpPr>
        <p:spPr>
          <a:xfrm>
            <a:off x="533400" y="1295400"/>
            <a:ext cx="8229600" cy="5181600"/>
          </a:xfrm>
        </p:spPr>
        <p:txBody>
          <a:bodyPr>
            <a:normAutofit/>
          </a:bodyPr>
          <a:lstStyle/>
          <a:p>
            <a:pPr eaLnBrk="1" hangingPunct="1"/>
            <a:r>
              <a:rPr lang="en-US" sz="2000" dirty="0" smtClean="0">
                <a:latin typeface="Arial" pitchFamily="34" charset="0"/>
              </a:rPr>
              <a:t>Energy (the ability to do work) cannot be created or destroyed, only changes form </a:t>
            </a:r>
          </a:p>
          <a:p>
            <a:pPr lvl="1" eaLnBrk="1" hangingPunct="1"/>
            <a:r>
              <a:rPr lang="en-US" sz="1600" dirty="0" smtClean="0">
                <a:latin typeface="Arial" pitchFamily="34" charset="0"/>
              </a:rPr>
              <a:t>Kinetic: due to motion</a:t>
            </a:r>
          </a:p>
          <a:p>
            <a:pPr lvl="1" eaLnBrk="1" hangingPunct="1"/>
            <a:r>
              <a:rPr lang="en-US" sz="1600" dirty="0" smtClean="0">
                <a:latin typeface="Arial" pitchFamily="34" charset="0"/>
              </a:rPr>
              <a:t>Potential: due to position</a:t>
            </a:r>
          </a:p>
          <a:p>
            <a:pPr eaLnBrk="1" hangingPunct="1"/>
            <a:r>
              <a:rPr lang="en-US" sz="2000" dirty="0" smtClean="0">
                <a:latin typeface="Arial" pitchFamily="34" charset="0"/>
              </a:rPr>
              <a:t>Temperature (measure of the average motion of molecules, three different scales) vs. heat (energy produced by the motion)</a:t>
            </a:r>
            <a:endParaRPr lang="en-US" sz="1600" dirty="0" smtClean="0">
              <a:latin typeface="Arial" pitchFamily="34" charset="0"/>
            </a:endParaRPr>
          </a:p>
          <a:p>
            <a:pPr eaLnBrk="1" hangingPunct="1"/>
            <a:r>
              <a:rPr lang="en-US" sz="2000" dirty="0" smtClean="0">
                <a:latin typeface="Arial" pitchFamily="34" charset="0"/>
              </a:rPr>
              <a:t>Specific heat (amount of energy to increase T by 1 K for 1 g of a substance) is lower for sand than water</a:t>
            </a:r>
          </a:p>
          <a:p>
            <a:pPr eaLnBrk="1" hangingPunct="1"/>
            <a:endParaRPr lang="en-US" sz="2000" dirty="0" smtClean="0">
              <a:latin typeface="Arial" pitchFamily="34" charset="0"/>
            </a:endParaRPr>
          </a:p>
        </p:txBody>
      </p:sp>
    </p:spTree>
    <p:custDataLst>
      <p:tags r:id="rId1"/>
    </p:custData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4"/>
          <p:cNvSpPr>
            <a:spLocks noGrp="1" noChangeArrowheads="1"/>
          </p:cNvSpPr>
          <p:nvPr>
            <p:ph type="title"/>
          </p:nvPr>
        </p:nvSpPr>
        <p:spPr/>
        <p:txBody>
          <a:bodyPr/>
          <a:lstStyle/>
          <a:p>
            <a:pPr eaLnBrk="1" hangingPunct="1"/>
            <a:r>
              <a:rPr lang="en-US" b="1" u="sng" dirty="0" smtClean="0">
                <a:latin typeface="Arial" pitchFamily="34" charset="0"/>
              </a:rPr>
              <a:t>Ch 2</a:t>
            </a:r>
          </a:p>
        </p:txBody>
      </p:sp>
      <p:sp>
        <p:nvSpPr>
          <p:cNvPr id="50179" name="Rectangle 5"/>
          <p:cNvSpPr>
            <a:spLocks noGrp="1" noChangeArrowheads="1"/>
          </p:cNvSpPr>
          <p:nvPr>
            <p:ph type="body" sz="half" idx="1"/>
          </p:nvPr>
        </p:nvSpPr>
        <p:spPr>
          <a:xfrm>
            <a:off x="533400" y="1295400"/>
            <a:ext cx="8229600" cy="5181600"/>
          </a:xfrm>
        </p:spPr>
        <p:txBody>
          <a:bodyPr>
            <a:normAutofit/>
          </a:bodyPr>
          <a:lstStyle/>
          <a:p>
            <a:pPr eaLnBrk="1" hangingPunct="1"/>
            <a:r>
              <a:rPr lang="en-US" sz="2000" dirty="0" smtClean="0">
                <a:latin typeface="Arial" pitchFamily="34" charset="0"/>
              </a:rPr>
              <a:t>Energy transfer – ALWAYS from high to low energy</a:t>
            </a:r>
          </a:p>
          <a:p>
            <a:pPr eaLnBrk="1" hangingPunct="1"/>
            <a:r>
              <a:rPr lang="en-US" sz="2000" dirty="0" smtClean="0">
                <a:latin typeface="Arial" pitchFamily="34" charset="0"/>
              </a:rPr>
              <a:t>Conduction – through direct contact</a:t>
            </a:r>
          </a:p>
          <a:p>
            <a:pPr eaLnBrk="1" hangingPunct="1"/>
            <a:r>
              <a:rPr lang="en-US" sz="2000" dirty="0" smtClean="0">
                <a:latin typeface="Arial" pitchFamily="34" charset="0"/>
              </a:rPr>
              <a:t>Convection – vertical motion of the air</a:t>
            </a:r>
          </a:p>
          <a:p>
            <a:pPr eaLnBrk="1" hangingPunct="1"/>
            <a:r>
              <a:rPr lang="en-US" sz="2000" dirty="0" smtClean="0">
                <a:latin typeface="Arial" pitchFamily="34" charset="0"/>
              </a:rPr>
              <a:t>Advection – horizontal motion of the air</a:t>
            </a:r>
          </a:p>
          <a:p>
            <a:pPr eaLnBrk="1" hangingPunct="1"/>
            <a:r>
              <a:rPr lang="en-US" sz="2000" dirty="0" smtClean="0">
                <a:latin typeface="Arial" pitchFamily="34" charset="0"/>
              </a:rPr>
              <a:t>Latent heating – required to change the phase of a substance (water)</a:t>
            </a:r>
          </a:p>
          <a:p>
            <a:pPr lvl="1" eaLnBrk="1" hangingPunct="1"/>
            <a:r>
              <a:rPr lang="en-US" sz="1600" dirty="0" smtClean="0">
                <a:latin typeface="Arial" pitchFamily="34" charset="0"/>
              </a:rPr>
              <a:t>Energy released: condensation, freezing, deposition (environment warms)</a:t>
            </a:r>
          </a:p>
          <a:p>
            <a:pPr lvl="1" eaLnBrk="1" hangingPunct="1"/>
            <a:r>
              <a:rPr lang="en-US" sz="1600" dirty="0" smtClean="0">
                <a:latin typeface="Arial" pitchFamily="34" charset="0"/>
              </a:rPr>
              <a:t>Energy absorbed: evaporation, melting, sublimating (environment cools)</a:t>
            </a:r>
          </a:p>
          <a:p>
            <a:pPr eaLnBrk="1" hangingPunct="1"/>
            <a:r>
              <a:rPr lang="en-US" sz="2000" dirty="0" smtClean="0">
                <a:latin typeface="Arial" pitchFamily="34" charset="0"/>
              </a:rPr>
              <a:t>Radiation – through EM waves, emitted by </a:t>
            </a:r>
            <a:r>
              <a:rPr lang="en-US" sz="2000" b="1" dirty="0" smtClean="0">
                <a:latin typeface="Arial" pitchFamily="34" charset="0"/>
              </a:rPr>
              <a:t>all</a:t>
            </a:r>
            <a:r>
              <a:rPr lang="en-US" sz="2000" dirty="0" smtClean="0">
                <a:latin typeface="Arial" pitchFamily="34" charset="0"/>
              </a:rPr>
              <a:t> substances above 0K</a:t>
            </a:r>
          </a:p>
          <a:p>
            <a:pPr lvl="1" eaLnBrk="1" hangingPunct="1"/>
            <a:r>
              <a:rPr lang="en-US" sz="1600" dirty="0" smtClean="0">
                <a:latin typeface="Arial" pitchFamily="34" charset="0"/>
              </a:rPr>
              <a:t>Stefan-Boltzmann Law: I = </a:t>
            </a:r>
            <a:r>
              <a:rPr lang="el-GR" sz="1600" dirty="0" smtClean="0">
                <a:latin typeface="Arial" pitchFamily="34" charset="0"/>
              </a:rPr>
              <a:t>σ</a:t>
            </a:r>
            <a:r>
              <a:rPr lang="en-US" sz="1600" dirty="0" smtClean="0">
                <a:latin typeface="Arial" pitchFamily="34" charset="0"/>
              </a:rPr>
              <a:t>T</a:t>
            </a:r>
            <a:r>
              <a:rPr lang="en-US" sz="1600" baseline="30000" dirty="0" smtClean="0">
                <a:latin typeface="Arial" pitchFamily="34" charset="0"/>
              </a:rPr>
              <a:t>4</a:t>
            </a:r>
            <a:r>
              <a:rPr lang="en-US" sz="1600" dirty="0" smtClean="0">
                <a:latin typeface="Arial" pitchFamily="34" charset="0"/>
              </a:rPr>
              <a:t> which means total energy emitted is proportional to temperature to the fourth power</a:t>
            </a:r>
            <a:endParaRPr lang="en-US" sz="1600" baseline="30000" dirty="0" smtClean="0">
              <a:latin typeface="Arial" pitchFamily="34" charset="0"/>
            </a:endParaRPr>
          </a:p>
          <a:p>
            <a:pPr lvl="1" eaLnBrk="1" hangingPunct="1"/>
            <a:r>
              <a:rPr lang="en-US" sz="1600" dirty="0" smtClean="0">
                <a:latin typeface="Arial" pitchFamily="34" charset="0"/>
              </a:rPr>
              <a:t>Wien’s Law: </a:t>
            </a:r>
            <a:r>
              <a:rPr lang="el-GR" sz="1600" dirty="0" smtClean="0">
                <a:latin typeface="Arial" pitchFamily="34" charset="0"/>
              </a:rPr>
              <a:t>λ</a:t>
            </a:r>
            <a:r>
              <a:rPr lang="en-US" sz="1600" baseline="-25000" dirty="0" smtClean="0">
                <a:latin typeface="Arial" pitchFamily="34" charset="0"/>
              </a:rPr>
              <a:t>max</a:t>
            </a:r>
            <a:r>
              <a:rPr lang="en-US" sz="1600" dirty="0" smtClean="0">
                <a:latin typeface="Arial" pitchFamily="34" charset="0"/>
              </a:rPr>
              <a:t> = C/T which means the </a:t>
            </a:r>
            <a:r>
              <a:rPr lang="en-US" sz="1600" b="1" dirty="0" smtClean="0">
                <a:latin typeface="Arial" pitchFamily="34" charset="0"/>
              </a:rPr>
              <a:t>higher</a:t>
            </a:r>
            <a:r>
              <a:rPr lang="en-US" sz="1600" dirty="0" smtClean="0">
                <a:latin typeface="Arial" pitchFamily="34" charset="0"/>
              </a:rPr>
              <a:t> the temperature the </a:t>
            </a:r>
            <a:r>
              <a:rPr lang="en-US" sz="1600" b="1" dirty="0" smtClean="0">
                <a:latin typeface="Arial" pitchFamily="34" charset="0"/>
              </a:rPr>
              <a:t>shorter</a:t>
            </a:r>
            <a:r>
              <a:rPr lang="en-US" sz="1600" dirty="0" smtClean="0">
                <a:latin typeface="Arial" pitchFamily="34" charset="0"/>
              </a:rPr>
              <a:t> the wavelength of maximum emission</a:t>
            </a:r>
          </a:p>
          <a:p>
            <a:pPr lvl="2" eaLnBrk="1" hangingPunct="1"/>
            <a:r>
              <a:rPr lang="en-US" sz="1200" dirty="0" smtClean="0">
                <a:latin typeface="Arial" pitchFamily="34" charset="0"/>
              </a:rPr>
              <a:t>Sun: max in visible light (shortwave)</a:t>
            </a:r>
          </a:p>
          <a:p>
            <a:pPr lvl="2" eaLnBrk="1" hangingPunct="1"/>
            <a:r>
              <a:rPr lang="en-US" sz="1200" dirty="0" smtClean="0">
                <a:latin typeface="Arial" pitchFamily="34" charset="0"/>
              </a:rPr>
              <a:t>Earth: max in infrared (</a:t>
            </a:r>
            <a:r>
              <a:rPr lang="en-US" sz="1200" dirty="0" err="1" smtClean="0">
                <a:latin typeface="Arial" pitchFamily="34" charset="0"/>
              </a:rPr>
              <a:t>longwave</a:t>
            </a:r>
            <a:r>
              <a:rPr lang="en-US" sz="1200" dirty="0" smtClean="0">
                <a:latin typeface="Arial" pitchFamily="34" charset="0"/>
              </a:rPr>
              <a:t>)</a:t>
            </a:r>
          </a:p>
          <a:p>
            <a:pPr eaLnBrk="1" hangingPunct="1"/>
            <a:endParaRPr lang="en-US" sz="2000" dirty="0" smtClean="0">
              <a:latin typeface="Arial" pitchFamily="34" charset="0"/>
            </a:endParaRPr>
          </a:p>
        </p:txBody>
      </p:sp>
    </p:spTree>
    <p:custDataLst>
      <p:tags r:id="rId1"/>
    </p:custData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4"/>
          <p:cNvSpPr>
            <a:spLocks noGrp="1" noChangeArrowheads="1"/>
          </p:cNvSpPr>
          <p:nvPr>
            <p:ph type="title"/>
          </p:nvPr>
        </p:nvSpPr>
        <p:spPr/>
        <p:txBody>
          <a:bodyPr/>
          <a:lstStyle/>
          <a:p>
            <a:pPr eaLnBrk="1" hangingPunct="1"/>
            <a:r>
              <a:rPr lang="en-US" b="1" u="sng" dirty="0" smtClean="0">
                <a:latin typeface="Arial" pitchFamily="34" charset="0"/>
              </a:rPr>
              <a:t>Ch 2</a:t>
            </a:r>
          </a:p>
        </p:txBody>
      </p:sp>
      <p:sp>
        <p:nvSpPr>
          <p:cNvPr id="50179" name="Rectangle 5"/>
          <p:cNvSpPr>
            <a:spLocks noGrp="1" noChangeArrowheads="1"/>
          </p:cNvSpPr>
          <p:nvPr>
            <p:ph type="body" sz="half" idx="1"/>
          </p:nvPr>
        </p:nvSpPr>
        <p:spPr>
          <a:xfrm>
            <a:off x="533400" y="1295400"/>
            <a:ext cx="8229600" cy="5181600"/>
          </a:xfrm>
        </p:spPr>
        <p:txBody>
          <a:bodyPr>
            <a:normAutofit/>
          </a:bodyPr>
          <a:lstStyle/>
          <a:p>
            <a:pPr eaLnBrk="1" hangingPunct="1"/>
            <a:r>
              <a:rPr lang="en-US" sz="2000" dirty="0" err="1" smtClean="0">
                <a:latin typeface="Arial" pitchFamily="34" charset="0"/>
              </a:rPr>
              <a:t>Insolation</a:t>
            </a:r>
            <a:r>
              <a:rPr lang="en-US" sz="2000" dirty="0" smtClean="0">
                <a:latin typeface="Arial" pitchFamily="34" charset="0"/>
              </a:rPr>
              <a:t>: energy from sun per square area</a:t>
            </a:r>
          </a:p>
          <a:p>
            <a:pPr eaLnBrk="1" hangingPunct="1"/>
            <a:r>
              <a:rPr lang="en-US" sz="2000" dirty="0" smtClean="0">
                <a:latin typeface="Arial" pitchFamily="34" charset="0"/>
              </a:rPr>
              <a:t>Understand the impact of Earth’s tilt: 23.5°</a:t>
            </a:r>
          </a:p>
          <a:p>
            <a:pPr lvl="1" eaLnBrk="1" hangingPunct="1"/>
            <a:r>
              <a:rPr lang="en-US" sz="1600" dirty="0" smtClean="0">
                <a:latin typeface="Arial" pitchFamily="34" charset="0"/>
              </a:rPr>
              <a:t>Solstice: when the Earth is tilted directly towards or away from the sun</a:t>
            </a:r>
          </a:p>
          <a:p>
            <a:pPr lvl="1" eaLnBrk="1" hangingPunct="1"/>
            <a:r>
              <a:rPr lang="en-US" sz="1600" dirty="0" smtClean="0">
                <a:latin typeface="Arial" pitchFamily="34" charset="0"/>
              </a:rPr>
              <a:t>Equinox: when the Earth is tilted perpendicular to the sun</a:t>
            </a:r>
          </a:p>
          <a:p>
            <a:pPr eaLnBrk="1" hangingPunct="1"/>
            <a:r>
              <a:rPr lang="en-US" sz="2000" dirty="0" smtClean="0">
                <a:latin typeface="Arial" pitchFamily="34" charset="0"/>
              </a:rPr>
              <a:t>The Earth is nearer the sun during NH winter but the distance has little impact on </a:t>
            </a:r>
            <a:r>
              <a:rPr lang="en-US" sz="2000" dirty="0" err="1" smtClean="0">
                <a:latin typeface="Arial" pitchFamily="34" charset="0"/>
              </a:rPr>
              <a:t>insolation</a:t>
            </a:r>
            <a:endParaRPr lang="en-US" sz="2000" dirty="0" smtClean="0">
              <a:latin typeface="Arial" pitchFamily="34" charset="0"/>
            </a:endParaRPr>
          </a:p>
          <a:p>
            <a:pPr eaLnBrk="1" hangingPunct="1"/>
            <a:r>
              <a:rPr lang="en-US" sz="2000" dirty="0" smtClean="0">
                <a:latin typeface="Arial" pitchFamily="34" charset="0"/>
              </a:rPr>
              <a:t>Length of day longest in summer solstice in NH due to tilt towards the sun = longest time period of </a:t>
            </a:r>
            <a:r>
              <a:rPr lang="en-US" sz="2000" dirty="0" err="1" smtClean="0">
                <a:latin typeface="Arial" pitchFamily="34" charset="0"/>
              </a:rPr>
              <a:t>insolation</a:t>
            </a:r>
            <a:r>
              <a:rPr lang="en-US" sz="2000" dirty="0" smtClean="0">
                <a:latin typeface="Arial" pitchFamily="34" charset="0"/>
              </a:rPr>
              <a:t> (understand how this varies with latitude: equator always 12 hr, poles 0-24 hrs of sunlight)</a:t>
            </a:r>
          </a:p>
          <a:p>
            <a:pPr eaLnBrk="1" hangingPunct="1"/>
            <a:r>
              <a:rPr lang="en-US" sz="2000" dirty="0" smtClean="0">
                <a:latin typeface="Arial" pitchFamily="34" charset="0"/>
              </a:rPr>
              <a:t>Zenith angle (angle between directly above and the sun) is smaller in the NH during the summer = less beam spreading/depletion = more </a:t>
            </a:r>
            <a:r>
              <a:rPr lang="en-US" sz="2000" dirty="0" err="1" smtClean="0">
                <a:latin typeface="Arial" pitchFamily="34" charset="0"/>
              </a:rPr>
              <a:t>insolation</a:t>
            </a:r>
            <a:r>
              <a:rPr lang="en-US" sz="2000" dirty="0" smtClean="0">
                <a:latin typeface="Arial" pitchFamily="34" charset="0"/>
              </a:rPr>
              <a:t> (understand how this varies with latitude, most direct light closer to the equator in general)</a:t>
            </a:r>
          </a:p>
          <a:p>
            <a:pPr eaLnBrk="1" hangingPunct="1"/>
            <a:endParaRPr lang="en-US" sz="800" dirty="0" smtClean="0">
              <a:latin typeface="Arial" pitchFamily="34" charset="0"/>
            </a:endParaRPr>
          </a:p>
          <a:p>
            <a:pPr eaLnBrk="1" hangingPunct="1"/>
            <a:endParaRPr lang="en-US" sz="2000" dirty="0" smtClean="0">
              <a:latin typeface="Arial" pitchFamily="34" charset="0"/>
            </a:endParaRPr>
          </a:p>
        </p:txBody>
      </p:sp>
    </p:spTree>
    <p:custDataLst>
      <p:tags r:id="rId1"/>
    </p:custData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4"/>
          <p:cNvSpPr>
            <a:spLocks noGrp="1" noChangeArrowheads="1"/>
          </p:cNvSpPr>
          <p:nvPr>
            <p:ph type="title"/>
          </p:nvPr>
        </p:nvSpPr>
        <p:spPr/>
        <p:txBody>
          <a:bodyPr/>
          <a:lstStyle/>
          <a:p>
            <a:pPr eaLnBrk="1" hangingPunct="1"/>
            <a:r>
              <a:rPr lang="en-US" b="1" u="sng" dirty="0" smtClean="0">
                <a:latin typeface="Arial" pitchFamily="34" charset="0"/>
              </a:rPr>
              <a:t>Ch 2</a:t>
            </a:r>
          </a:p>
        </p:txBody>
      </p:sp>
      <p:sp>
        <p:nvSpPr>
          <p:cNvPr id="50179" name="Rectangle 5"/>
          <p:cNvSpPr>
            <a:spLocks noGrp="1" noChangeArrowheads="1"/>
          </p:cNvSpPr>
          <p:nvPr>
            <p:ph type="body" sz="half" idx="1"/>
          </p:nvPr>
        </p:nvSpPr>
        <p:spPr>
          <a:xfrm>
            <a:off x="533400" y="1295400"/>
            <a:ext cx="8229600" cy="5181600"/>
          </a:xfrm>
        </p:spPr>
        <p:txBody>
          <a:bodyPr>
            <a:normAutofit/>
          </a:bodyPr>
          <a:lstStyle/>
          <a:p>
            <a:pPr eaLnBrk="1" hangingPunct="1"/>
            <a:r>
              <a:rPr lang="en-US" sz="2000" dirty="0" smtClean="0">
                <a:latin typeface="Arial" pitchFamily="34" charset="0"/>
              </a:rPr>
              <a:t>Absorption – varies with the wavelength and composition, often increasing energy of the material absorbing it, UV absorbed in Stratosphere by ozone, infrared absorbed in Troposphere, very little visible light absorbed</a:t>
            </a:r>
          </a:p>
          <a:p>
            <a:pPr eaLnBrk="1" hangingPunct="1"/>
            <a:r>
              <a:rPr lang="en-US" sz="2000" dirty="0" smtClean="0">
                <a:latin typeface="Arial" pitchFamily="34" charset="0"/>
              </a:rPr>
              <a:t>Reflection – varies with </a:t>
            </a:r>
            <a:r>
              <a:rPr lang="en-US" sz="2000" dirty="0" err="1" smtClean="0">
                <a:latin typeface="Arial" pitchFamily="34" charset="0"/>
              </a:rPr>
              <a:t>albedo</a:t>
            </a:r>
            <a:r>
              <a:rPr lang="en-US" sz="2000" dirty="0" smtClean="0">
                <a:latin typeface="Arial" pitchFamily="34" charset="0"/>
              </a:rPr>
              <a:t> of substance, higher </a:t>
            </a:r>
            <a:r>
              <a:rPr lang="en-US" sz="2000" dirty="0" err="1" smtClean="0">
                <a:latin typeface="Arial" pitchFamily="34" charset="0"/>
              </a:rPr>
              <a:t>albedo</a:t>
            </a:r>
            <a:r>
              <a:rPr lang="en-US" sz="2000" dirty="0" smtClean="0">
                <a:latin typeface="Arial" pitchFamily="34" charset="0"/>
              </a:rPr>
              <a:t> = higher reflection of radiation</a:t>
            </a:r>
          </a:p>
          <a:p>
            <a:pPr eaLnBrk="1" hangingPunct="1"/>
            <a:r>
              <a:rPr lang="en-US" sz="2000" dirty="0" smtClean="0">
                <a:latin typeface="Arial" pitchFamily="34" charset="0"/>
              </a:rPr>
              <a:t>Transmission – no scattering/absorption of EM waves</a:t>
            </a:r>
          </a:p>
          <a:p>
            <a:pPr eaLnBrk="1" hangingPunct="1"/>
            <a:r>
              <a:rPr lang="en-US" sz="2000" dirty="0" smtClean="0">
                <a:latin typeface="Arial" pitchFamily="34" charset="0"/>
              </a:rPr>
              <a:t>Scattering – redirection of energy</a:t>
            </a:r>
          </a:p>
          <a:p>
            <a:pPr lvl="1" eaLnBrk="1" hangingPunct="1"/>
            <a:r>
              <a:rPr lang="en-US" sz="1600" dirty="0" smtClean="0">
                <a:latin typeface="Arial" pitchFamily="34" charset="0"/>
              </a:rPr>
              <a:t>Rayleigh: small molecules with respect to wavelength, shorter wavelengths scatter more, why the sky is blue</a:t>
            </a:r>
          </a:p>
          <a:p>
            <a:pPr lvl="1" eaLnBrk="1" hangingPunct="1"/>
            <a:r>
              <a:rPr lang="en-US" sz="1600" dirty="0" smtClean="0">
                <a:latin typeface="Arial" pitchFamily="34" charset="0"/>
              </a:rPr>
              <a:t>Mie: molecules on the scale of the wavelength, acts on aerosols, why smog is white, scatter forward</a:t>
            </a:r>
          </a:p>
          <a:p>
            <a:pPr lvl="1" eaLnBrk="1" hangingPunct="1"/>
            <a:r>
              <a:rPr lang="en-US" sz="1600" dirty="0" smtClean="0">
                <a:latin typeface="Arial" pitchFamily="34" charset="0"/>
              </a:rPr>
              <a:t>Nonselective: larger raindrops, why clouds are white (or grey in shadow)</a:t>
            </a:r>
          </a:p>
          <a:p>
            <a:pPr lvl="1" eaLnBrk="1" hangingPunct="1"/>
            <a:endParaRPr lang="en-US" sz="1600" dirty="0" smtClean="0">
              <a:latin typeface="Arial" pitchFamily="34" charset="0"/>
            </a:endParaRPr>
          </a:p>
          <a:p>
            <a:pPr eaLnBrk="1" hangingPunct="1"/>
            <a:endParaRPr lang="en-US" sz="800" dirty="0" smtClean="0">
              <a:latin typeface="Arial" pitchFamily="34" charset="0"/>
            </a:endParaRPr>
          </a:p>
          <a:p>
            <a:pPr eaLnBrk="1" hangingPunct="1"/>
            <a:endParaRPr lang="en-US" sz="2000" dirty="0" smtClean="0">
              <a:latin typeface="Arial" pitchFamily="34" charset="0"/>
            </a:endParaRPr>
          </a:p>
        </p:txBody>
      </p:sp>
    </p:spTree>
    <p:custDataLst>
      <p:tags r:id="rId1"/>
    </p:custData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4"/>
          <p:cNvSpPr>
            <a:spLocks noGrp="1" noChangeArrowheads="1"/>
          </p:cNvSpPr>
          <p:nvPr>
            <p:ph type="title"/>
          </p:nvPr>
        </p:nvSpPr>
        <p:spPr/>
        <p:txBody>
          <a:bodyPr/>
          <a:lstStyle/>
          <a:p>
            <a:pPr eaLnBrk="1" hangingPunct="1"/>
            <a:r>
              <a:rPr lang="en-US" b="1" u="sng" dirty="0" smtClean="0">
                <a:latin typeface="Arial" pitchFamily="34" charset="0"/>
              </a:rPr>
              <a:t>Ch 2</a:t>
            </a:r>
          </a:p>
        </p:txBody>
      </p:sp>
      <p:sp>
        <p:nvSpPr>
          <p:cNvPr id="50179" name="Rectangle 5"/>
          <p:cNvSpPr>
            <a:spLocks noGrp="1" noChangeArrowheads="1"/>
          </p:cNvSpPr>
          <p:nvPr>
            <p:ph type="body" sz="half" idx="1"/>
          </p:nvPr>
        </p:nvSpPr>
        <p:spPr>
          <a:xfrm>
            <a:off x="533400" y="1295400"/>
            <a:ext cx="8229600" cy="5181600"/>
          </a:xfrm>
        </p:spPr>
        <p:txBody>
          <a:bodyPr>
            <a:normAutofit/>
          </a:bodyPr>
          <a:lstStyle/>
          <a:p>
            <a:pPr eaLnBrk="1" hangingPunct="1"/>
            <a:r>
              <a:rPr lang="en-US" sz="2000" dirty="0" smtClean="0">
                <a:latin typeface="Arial" pitchFamily="34" charset="0"/>
              </a:rPr>
              <a:t>25% solar radiation absorbed by atmosphere</a:t>
            </a:r>
          </a:p>
          <a:p>
            <a:pPr eaLnBrk="1" hangingPunct="1"/>
            <a:r>
              <a:rPr lang="en-US" sz="2000" dirty="0" smtClean="0">
                <a:latin typeface="Arial" pitchFamily="34" charset="0"/>
              </a:rPr>
              <a:t>19% reflected back by clouds</a:t>
            </a:r>
          </a:p>
          <a:p>
            <a:pPr eaLnBrk="1" hangingPunct="1"/>
            <a:r>
              <a:rPr lang="en-US" sz="2000" dirty="0" smtClean="0">
                <a:latin typeface="Arial" pitchFamily="34" charset="0"/>
              </a:rPr>
              <a:t>6% reflected back by aerosols/gases</a:t>
            </a:r>
          </a:p>
          <a:p>
            <a:pPr eaLnBrk="1" hangingPunct="1"/>
            <a:r>
              <a:rPr lang="en-US" sz="2000" dirty="0" smtClean="0">
                <a:latin typeface="Arial" pitchFamily="34" charset="0"/>
              </a:rPr>
              <a:t>5% reflected by Earth’s surface</a:t>
            </a:r>
          </a:p>
          <a:p>
            <a:pPr eaLnBrk="1" hangingPunct="1"/>
            <a:r>
              <a:rPr lang="en-US" sz="2000" dirty="0" smtClean="0">
                <a:latin typeface="Arial" pitchFamily="34" charset="0"/>
              </a:rPr>
              <a:t>25% absorbed by Earth’s surface: Emitted as </a:t>
            </a:r>
            <a:r>
              <a:rPr lang="en-US" sz="2000" dirty="0" err="1" smtClean="0">
                <a:latin typeface="Arial" pitchFamily="34" charset="0"/>
              </a:rPr>
              <a:t>longwave</a:t>
            </a:r>
            <a:r>
              <a:rPr lang="en-US" sz="2000" dirty="0" smtClean="0">
                <a:latin typeface="Arial" pitchFamily="34" charset="0"/>
              </a:rPr>
              <a:t> radiation, which can be absorbed and reemitted by clouds and greenhouse gases or released into space</a:t>
            </a:r>
          </a:p>
          <a:p>
            <a:pPr eaLnBrk="1" hangingPunct="1"/>
            <a:r>
              <a:rPr lang="en-US" sz="2000" dirty="0" smtClean="0">
                <a:latin typeface="Arial" pitchFamily="34" charset="0"/>
              </a:rPr>
              <a:t>Energy budget: results in a surplus of energy at the surface and a deficit in the atmosphere which causes</a:t>
            </a:r>
          </a:p>
          <a:p>
            <a:pPr lvl="1" eaLnBrk="1" hangingPunct="1"/>
            <a:r>
              <a:rPr lang="en-US" sz="1600" dirty="0" smtClean="0">
                <a:latin typeface="Arial" pitchFamily="34" charset="0"/>
              </a:rPr>
              <a:t>Conduction</a:t>
            </a:r>
          </a:p>
          <a:p>
            <a:pPr lvl="1" eaLnBrk="1" hangingPunct="1"/>
            <a:r>
              <a:rPr lang="en-US" sz="1600" dirty="0" smtClean="0">
                <a:latin typeface="Arial" pitchFamily="34" charset="0"/>
              </a:rPr>
              <a:t>Convection</a:t>
            </a:r>
          </a:p>
          <a:p>
            <a:pPr lvl="1" eaLnBrk="1" hangingPunct="1"/>
            <a:r>
              <a:rPr lang="en-US" sz="1600" dirty="0" smtClean="0">
                <a:latin typeface="Arial" pitchFamily="34" charset="0"/>
              </a:rPr>
              <a:t>Latent heat released by condensation</a:t>
            </a:r>
          </a:p>
          <a:p>
            <a:pPr lvl="1" eaLnBrk="1" hangingPunct="1"/>
            <a:r>
              <a:rPr lang="en-US" sz="1600" dirty="0" smtClean="0">
                <a:latin typeface="Arial" pitchFamily="34" charset="0"/>
              </a:rPr>
              <a:t>More surplus near the equator </a:t>
            </a:r>
          </a:p>
          <a:p>
            <a:pPr lvl="1" eaLnBrk="1" hangingPunct="1"/>
            <a:r>
              <a:rPr lang="en-US" sz="1600" dirty="0" smtClean="0">
                <a:latin typeface="Arial" pitchFamily="34" charset="0"/>
              </a:rPr>
              <a:t>The ultimate source of all weather is the sun, which creates this imbalance</a:t>
            </a:r>
          </a:p>
          <a:p>
            <a:pPr eaLnBrk="1" hangingPunct="1"/>
            <a:endParaRPr lang="en-US" sz="2000" dirty="0" smtClean="0">
              <a:latin typeface="Arial" pitchFamily="34" charset="0"/>
            </a:endParaRPr>
          </a:p>
        </p:txBody>
      </p:sp>
    </p:spTree>
    <p:custDataLst>
      <p:tags r:id="rId1"/>
    </p:custData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4"/>
          <p:cNvSpPr>
            <a:spLocks noGrp="1" noChangeArrowheads="1"/>
          </p:cNvSpPr>
          <p:nvPr>
            <p:ph type="title"/>
          </p:nvPr>
        </p:nvSpPr>
        <p:spPr/>
        <p:txBody>
          <a:bodyPr/>
          <a:lstStyle/>
          <a:p>
            <a:pPr eaLnBrk="1" hangingPunct="1"/>
            <a:r>
              <a:rPr lang="en-US" b="1" u="sng" dirty="0" smtClean="0">
                <a:latin typeface="Arial" pitchFamily="34" charset="0"/>
              </a:rPr>
              <a:t>Ch 3</a:t>
            </a:r>
          </a:p>
        </p:txBody>
      </p:sp>
      <p:sp>
        <p:nvSpPr>
          <p:cNvPr id="50179" name="Rectangle 5"/>
          <p:cNvSpPr>
            <a:spLocks noGrp="1" noChangeArrowheads="1"/>
          </p:cNvSpPr>
          <p:nvPr>
            <p:ph type="body" sz="half" idx="1"/>
          </p:nvPr>
        </p:nvSpPr>
        <p:spPr>
          <a:xfrm>
            <a:off x="533400" y="1295400"/>
            <a:ext cx="8229600" cy="5181600"/>
          </a:xfrm>
        </p:spPr>
        <p:txBody>
          <a:bodyPr>
            <a:normAutofit/>
          </a:bodyPr>
          <a:lstStyle/>
          <a:p>
            <a:pPr eaLnBrk="1" hangingPunct="1"/>
            <a:r>
              <a:rPr lang="en-US" sz="2000" dirty="0" smtClean="0">
                <a:latin typeface="Arial" pitchFamily="34" charset="0"/>
              </a:rPr>
              <a:t>Temperature increases if there is a net energy surplus</a:t>
            </a:r>
          </a:p>
          <a:p>
            <a:pPr eaLnBrk="1" hangingPunct="1"/>
            <a:r>
              <a:rPr lang="en-US" sz="2000" dirty="0" smtClean="0">
                <a:latin typeface="Arial" pitchFamily="34" charset="0"/>
              </a:rPr>
              <a:t>Understand how the diurnal cycle </a:t>
            </a:r>
            <a:r>
              <a:rPr lang="en-US" sz="2000" dirty="0" smtClean="0">
                <a:latin typeface="Arial" pitchFamily="34" charset="0"/>
              </a:rPr>
              <a:t>is influenced </a:t>
            </a:r>
            <a:r>
              <a:rPr lang="en-US" sz="2000" dirty="0" smtClean="0">
                <a:latin typeface="Arial" pitchFamily="34" charset="0"/>
              </a:rPr>
              <a:t>by solar radiation and </a:t>
            </a:r>
            <a:r>
              <a:rPr lang="en-US" sz="2000" dirty="0" err="1" smtClean="0">
                <a:latin typeface="Arial" pitchFamily="34" charset="0"/>
              </a:rPr>
              <a:t>longwave</a:t>
            </a:r>
            <a:r>
              <a:rPr lang="en-US" sz="2000" dirty="0" smtClean="0">
                <a:latin typeface="Arial" pitchFamily="34" charset="0"/>
              </a:rPr>
              <a:t> radiation</a:t>
            </a:r>
          </a:p>
          <a:p>
            <a:pPr eaLnBrk="1" hangingPunct="1"/>
            <a:r>
              <a:rPr lang="en-US" sz="2000" dirty="0" smtClean="0">
                <a:latin typeface="Arial" pitchFamily="34" charset="0"/>
              </a:rPr>
              <a:t>Understand impact on annual temperature patterns</a:t>
            </a:r>
          </a:p>
          <a:p>
            <a:pPr lvl="1" eaLnBrk="1" hangingPunct="1"/>
            <a:r>
              <a:rPr lang="en-US" sz="1600" dirty="0" smtClean="0">
                <a:latin typeface="Arial" pitchFamily="34" charset="0"/>
              </a:rPr>
              <a:t>Closer to the equator = higher temps, less range</a:t>
            </a:r>
          </a:p>
          <a:p>
            <a:pPr lvl="1" eaLnBrk="1" hangingPunct="1"/>
            <a:r>
              <a:rPr lang="en-US" sz="1600" dirty="0" smtClean="0">
                <a:latin typeface="Arial" pitchFamily="34" charset="0"/>
              </a:rPr>
              <a:t>Surface type: water = less range than lower specific heat surfaces like sand</a:t>
            </a:r>
          </a:p>
          <a:p>
            <a:pPr lvl="1" eaLnBrk="1" hangingPunct="1"/>
            <a:r>
              <a:rPr lang="en-US" sz="1600" dirty="0" smtClean="0">
                <a:latin typeface="Arial" pitchFamily="34" charset="0"/>
              </a:rPr>
              <a:t>Higher elevation = cooler temps</a:t>
            </a:r>
          </a:p>
          <a:p>
            <a:pPr lvl="1" eaLnBrk="1" hangingPunct="1"/>
            <a:r>
              <a:rPr lang="en-US" sz="1600" dirty="0" smtClean="0">
                <a:latin typeface="Arial" pitchFamily="34" charset="0"/>
              </a:rPr>
              <a:t>Southern slopes = higher temps, more sunlight</a:t>
            </a:r>
          </a:p>
          <a:p>
            <a:pPr lvl="1" eaLnBrk="1" hangingPunct="1"/>
            <a:r>
              <a:rPr lang="en-US" sz="1600" dirty="0" smtClean="0">
                <a:latin typeface="Arial" pitchFamily="34" charset="0"/>
              </a:rPr>
              <a:t>Cloud cover = warmer nights, cooler days</a:t>
            </a:r>
          </a:p>
          <a:p>
            <a:pPr lvl="1" eaLnBrk="1" hangingPunct="1"/>
            <a:r>
              <a:rPr lang="en-US" sz="1600" dirty="0" smtClean="0">
                <a:latin typeface="Arial" pitchFamily="34" charset="0"/>
              </a:rPr>
              <a:t>Advection pattern</a:t>
            </a:r>
          </a:p>
          <a:p>
            <a:pPr lvl="1" eaLnBrk="1" hangingPunct="1"/>
            <a:endParaRPr lang="en-US" sz="1600" dirty="0" smtClean="0">
              <a:latin typeface="Arial" pitchFamily="34" charset="0"/>
            </a:endParaRPr>
          </a:p>
          <a:p>
            <a:pPr lvl="1" eaLnBrk="1" hangingPunct="1"/>
            <a:endParaRPr lang="en-US" sz="1600" dirty="0" smtClean="0">
              <a:latin typeface="Arial" pitchFamily="34" charset="0"/>
            </a:endParaRPr>
          </a:p>
          <a:p>
            <a:pPr eaLnBrk="1" hangingPunct="1"/>
            <a:endParaRPr lang="en-US" sz="2000" dirty="0" smtClean="0">
              <a:latin typeface="Arial" pitchFamily="34" charset="0"/>
            </a:endParaRPr>
          </a:p>
        </p:txBody>
      </p:sp>
    </p:spTree>
    <p:custDataLst>
      <p:tags r:id="rId1"/>
    </p:custDataLst>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OPREFERENCE" val="False"/>
</p:tagLst>
</file>

<file path=ppt/tags/tag10.xml><?xml version="1.0" encoding="utf-8"?>
<p:tagLst xmlns:a="http://schemas.openxmlformats.org/drawingml/2006/main" xmlns:r="http://schemas.openxmlformats.org/officeDocument/2006/relationships" xmlns:p="http://schemas.openxmlformats.org/presentationml/2006/main">
  <p:tag name="NOPREFERENCE" val="False"/>
</p:tagLst>
</file>

<file path=ppt/tags/tag11.xml><?xml version="1.0" encoding="utf-8"?>
<p:tagLst xmlns:a="http://schemas.openxmlformats.org/drawingml/2006/main" xmlns:r="http://schemas.openxmlformats.org/officeDocument/2006/relationships" xmlns:p="http://schemas.openxmlformats.org/presentationml/2006/main">
  <p:tag name="NOPREFERENCE" val="False"/>
</p:tagLst>
</file>

<file path=ppt/tags/tag12.xml><?xml version="1.0" encoding="utf-8"?>
<p:tagLst xmlns:a="http://schemas.openxmlformats.org/drawingml/2006/main" xmlns:r="http://schemas.openxmlformats.org/officeDocument/2006/relationships" xmlns:p="http://schemas.openxmlformats.org/presentationml/2006/main">
  <p:tag name="NOPREFERENCE" val="False"/>
</p:tagLst>
</file>

<file path=ppt/tags/tag13.xml><?xml version="1.0" encoding="utf-8"?>
<p:tagLst xmlns:a="http://schemas.openxmlformats.org/drawingml/2006/main" xmlns:r="http://schemas.openxmlformats.org/officeDocument/2006/relationships" xmlns:p="http://schemas.openxmlformats.org/presentationml/2006/main">
  <p:tag name="NOPREFERENCE" val="False"/>
</p:tagLst>
</file>

<file path=ppt/tags/tag14.xml><?xml version="1.0" encoding="utf-8"?>
<p:tagLst xmlns:a="http://schemas.openxmlformats.org/drawingml/2006/main" xmlns:r="http://schemas.openxmlformats.org/officeDocument/2006/relationships" xmlns:p="http://schemas.openxmlformats.org/presentationml/2006/main">
  <p:tag name="NOPREFERENCE" val="False"/>
</p:tagLst>
</file>

<file path=ppt/tags/tag15.xml><?xml version="1.0" encoding="utf-8"?>
<p:tagLst xmlns:a="http://schemas.openxmlformats.org/drawingml/2006/main" xmlns:r="http://schemas.openxmlformats.org/officeDocument/2006/relationships" xmlns:p="http://schemas.openxmlformats.org/presentationml/2006/main">
  <p:tag name="NOPREFERENCE" val="False"/>
</p:tagLst>
</file>

<file path=ppt/tags/tag16.xml><?xml version="1.0" encoding="utf-8"?>
<p:tagLst xmlns:a="http://schemas.openxmlformats.org/drawingml/2006/main" xmlns:r="http://schemas.openxmlformats.org/officeDocument/2006/relationships" xmlns:p="http://schemas.openxmlformats.org/presentationml/2006/main">
  <p:tag name="NOPREFERENCE" val="False"/>
</p:tagLst>
</file>

<file path=ppt/tags/tag17.xml><?xml version="1.0" encoding="utf-8"?>
<p:tagLst xmlns:a="http://schemas.openxmlformats.org/drawingml/2006/main" xmlns:r="http://schemas.openxmlformats.org/officeDocument/2006/relationships" xmlns:p="http://schemas.openxmlformats.org/presentationml/2006/main">
  <p:tag name="NOPREFERENCE" val="False"/>
</p:tagLst>
</file>

<file path=ppt/tags/tag18.xml><?xml version="1.0" encoding="utf-8"?>
<p:tagLst xmlns:a="http://schemas.openxmlformats.org/drawingml/2006/main" xmlns:r="http://schemas.openxmlformats.org/officeDocument/2006/relationships" xmlns:p="http://schemas.openxmlformats.org/presentationml/2006/main">
  <p:tag name="NOPREFERENCE" val="False"/>
</p:tagLst>
</file>

<file path=ppt/tags/tag19.xml><?xml version="1.0" encoding="utf-8"?>
<p:tagLst xmlns:a="http://schemas.openxmlformats.org/drawingml/2006/main" xmlns:r="http://schemas.openxmlformats.org/officeDocument/2006/relationships" xmlns:p="http://schemas.openxmlformats.org/presentationml/2006/main">
  <p:tag name="NOPREFERENCE" val="False"/>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1792</TotalTime>
  <Words>2471</Words>
  <Application>Microsoft Macintosh PowerPoint</Application>
  <PresentationFormat>On-screen Show (4:3)</PresentationFormat>
  <Paragraphs>286</Paragraphs>
  <Slides>26</Slides>
  <Notes>19</Notes>
  <HiddenSlides>1</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Review for Exam 1</vt:lpstr>
      <vt:lpstr>Ch 1</vt:lpstr>
      <vt:lpstr>Ch 1</vt:lpstr>
      <vt:lpstr>Ch 2</vt:lpstr>
      <vt:lpstr>Ch 2</vt:lpstr>
      <vt:lpstr>Ch 2</vt:lpstr>
      <vt:lpstr>Ch 2</vt:lpstr>
      <vt:lpstr>Ch 2</vt:lpstr>
      <vt:lpstr>Ch 3</vt:lpstr>
      <vt:lpstr>Ch 3</vt:lpstr>
      <vt:lpstr>Determining Stability</vt:lpstr>
      <vt:lpstr>Neutral Stability</vt:lpstr>
      <vt:lpstr>Absolutely Stable Layer</vt:lpstr>
      <vt:lpstr>Ch 3</vt:lpstr>
      <vt:lpstr>Ch 6</vt:lpstr>
      <vt:lpstr>Ch 6</vt:lpstr>
      <vt:lpstr>Ch 6</vt:lpstr>
      <vt:lpstr>Ch 6</vt:lpstr>
      <vt:lpstr>Ch 4</vt:lpstr>
      <vt:lpstr>Ch 4</vt:lpstr>
      <vt:lpstr>Ch 4</vt:lpstr>
      <vt:lpstr>Ch 4</vt:lpstr>
      <vt:lpstr>Conditionally Unstable Layer</vt:lpstr>
      <vt:lpstr>PowerPoint Presentation</vt:lpstr>
      <vt:lpstr>Latent Heat</vt:lpstr>
      <vt:lpstr>Calculations  (know how to do these…)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 for Exam 1</dc:title>
  <dc:creator>Vanna</dc:creator>
  <cp:lastModifiedBy>Aaron Hill</cp:lastModifiedBy>
  <cp:revision>36</cp:revision>
  <dcterms:created xsi:type="dcterms:W3CDTF">2015-07-06T00:28:43Z</dcterms:created>
  <dcterms:modified xsi:type="dcterms:W3CDTF">2017-07-18T01:45:05Z</dcterms:modified>
</cp:coreProperties>
</file>