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1" r:id="rId3"/>
    <p:sldId id="292" r:id="rId4"/>
    <p:sldId id="293" r:id="rId5"/>
    <p:sldId id="335" r:id="rId6"/>
    <p:sldId id="294" r:id="rId7"/>
    <p:sldId id="257" r:id="rId8"/>
    <p:sldId id="261" r:id="rId9"/>
    <p:sldId id="264" r:id="rId10"/>
    <p:sldId id="295" r:id="rId11"/>
    <p:sldId id="297" r:id="rId12"/>
    <p:sldId id="336" r:id="rId13"/>
    <p:sldId id="265" r:id="rId14"/>
    <p:sldId id="271" r:id="rId15"/>
    <p:sldId id="298" r:id="rId16"/>
    <p:sldId id="330" r:id="rId17"/>
    <p:sldId id="299" r:id="rId18"/>
    <p:sldId id="272" r:id="rId19"/>
    <p:sldId id="300" r:id="rId20"/>
    <p:sldId id="301" r:id="rId21"/>
    <p:sldId id="345" r:id="rId22"/>
    <p:sldId id="302" r:id="rId23"/>
    <p:sldId id="273"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37" r:id="rId37"/>
    <p:sldId id="315" r:id="rId38"/>
    <p:sldId id="316" r:id="rId39"/>
    <p:sldId id="317" r:id="rId40"/>
    <p:sldId id="318" r:id="rId41"/>
    <p:sldId id="321" r:id="rId42"/>
    <p:sldId id="338" r:id="rId43"/>
    <p:sldId id="274" r:id="rId44"/>
    <p:sldId id="276" r:id="rId45"/>
    <p:sldId id="322" r:id="rId46"/>
    <p:sldId id="319" r:id="rId47"/>
    <p:sldId id="320" r:id="rId48"/>
    <p:sldId id="323" r:id="rId49"/>
    <p:sldId id="324" r:id="rId50"/>
    <p:sldId id="325" r:id="rId51"/>
    <p:sldId id="326" r:id="rId52"/>
    <p:sldId id="282" r:id="rId53"/>
    <p:sldId id="327" r:id="rId54"/>
    <p:sldId id="331" r:id="rId55"/>
    <p:sldId id="332" r:id="rId56"/>
    <p:sldId id="285" r:id="rId57"/>
    <p:sldId id="333" r:id="rId58"/>
    <p:sldId id="339" r:id="rId59"/>
    <p:sldId id="334" r:id="rId60"/>
    <p:sldId id="346" r:id="rId61"/>
    <p:sldId id="328" r:id="rId62"/>
    <p:sldId id="340" r:id="rId63"/>
    <p:sldId id="341" r:id="rId64"/>
    <p:sldId id="342" r:id="rId65"/>
    <p:sldId id="343" r:id="rId66"/>
    <p:sldId id="344"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0976" autoAdjust="0"/>
  </p:normalViewPr>
  <p:slideViewPr>
    <p:cSldViewPr snapToGrid="0" snapToObjects="1">
      <p:cViewPr varScale="1">
        <p:scale>
          <a:sx n="100" d="100"/>
          <a:sy n="100" d="100"/>
        </p:scale>
        <p:origin x="-104"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82F73-1214-C64D-AD21-D1CA9B926954}" type="datetimeFigureOut">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285953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2F73-1214-C64D-AD21-D1CA9B926954}" type="datetimeFigureOut">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2117996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2F73-1214-C64D-AD21-D1CA9B926954}" type="datetimeFigureOut">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185106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82F73-1214-C64D-AD21-D1CA9B926954}" type="datetimeFigureOut">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417026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82F73-1214-C64D-AD21-D1CA9B926954}" type="datetimeFigureOut">
              <a:rPr lang="en-US" smtClean="0"/>
              <a:pPr/>
              <a:t>8/6/17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240995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82F73-1214-C64D-AD21-D1CA9B926954}" type="datetimeFigureOut">
              <a:rPr lang="en-US" smtClean="0"/>
              <a:pPr/>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87159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82F73-1214-C64D-AD21-D1CA9B926954}" type="datetimeFigureOut">
              <a:rPr lang="en-US" smtClean="0"/>
              <a:pPr/>
              <a:t>8/6/17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2847505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82F73-1214-C64D-AD21-D1CA9B926954}" type="datetimeFigureOut">
              <a:rPr lang="en-US" smtClean="0"/>
              <a:pPr/>
              <a:t>8/6/17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304064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82F73-1214-C64D-AD21-D1CA9B926954}" type="datetimeFigureOut">
              <a:rPr lang="en-US" smtClean="0"/>
              <a:pPr/>
              <a:t>8/6/17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347267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82F73-1214-C64D-AD21-D1CA9B926954}" type="datetimeFigureOut">
              <a:rPr lang="en-US" smtClean="0"/>
              <a:pPr/>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348386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82F73-1214-C64D-AD21-D1CA9B926954}" type="datetimeFigureOut">
              <a:rPr lang="en-US" smtClean="0"/>
              <a:pPr/>
              <a:t>8/6/17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5642E2-A205-C94C-94C2-505C640748D1}" type="slidenum">
              <a:rPr lang="en-US" smtClean="0"/>
              <a:pPr/>
              <a:t>‹#›</a:t>
            </a:fld>
            <a:endParaRPr lang="en-US"/>
          </a:p>
        </p:txBody>
      </p:sp>
    </p:spTree>
    <p:extLst>
      <p:ext uri="{BB962C8B-B14F-4D97-AF65-F5344CB8AC3E}">
        <p14:creationId xmlns:p14="http://schemas.microsoft.com/office/powerpoint/2010/main" val="6327889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defRPr>
            </a:lvl1pPr>
          </a:lstStyle>
          <a:p>
            <a:fld id="{9AF82F73-1214-C64D-AD21-D1CA9B926954}" type="datetimeFigureOut">
              <a:rPr lang="en-US" smtClean="0"/>
              <a:pPr/>
              <a:t>8/6/17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defRPr>
            </a:lvl1pPr>
          </a:lstStyle>
          <a:p>
            <a:fld id="{615642E2-A205-C94C-94C2-505C640748D1}" type="slidenum">
              <a:rPr lang="en-US" smtClean="0"/>
              <a:pPr/>
              <a:t>‹#›</a:t>
            </a:fld>
            <a:endParaRPr lang="en-US" dirty="0"/>
          </a:p>
        </p:txBody>
      </p:sp>
    </p:spTree>
    <p:extLst>
      <p:ext uri="{BB962C8B-B14F-4D97-AF65-F5344CB8AC3E}">
        <p14:creationId xmlns:p14="http://schemas.microsoft.com/office/powerpoint/2010/main" val="83407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Calibri"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Precession" TargetMode="Externa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kyandtelescope.com/astronomy-news/the-weakest-solar-cycle-in-100-years/" TargetMode="External"/><Relationship Id="rId4" Type="http://schemas.openxmlformats.org/officeDocument/2006/relationships/hyperlink" Target="http://www.spaceweather.com/" TargetMode="External"/><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65581"/>
            <a:ext cx="7772400" cy="1470025"/>
          </a:xfrm>
        </p:spPr>
        <p:txBody>
          <a:bodyPr/>
          <a:lstStyle/>
          <a:p>
            <a:r>
              <a:rPr lang="en-US" dirty="0" smtClean="0"/>
              <a:t>Past, Present, and Future Climate</a:t>
            </a:r>
            <a:endParaRPr lang="en-US" dirty="0"/>
          </a:p>
        </p:txBody>
      </p:sp>
      <p:sp>
        <p:nvSpPr>
          <p:cNvPr id="3" name="Subtitle 2"/>
          <p:cNvSpPr>
            <a:spLocks noGrp="1"/>
          </p:cNvSpPr>
          <p:nvPr>
            <p:ph type="subTitle" idx="1"/>
          </p:nvPr>
        </p:nvSpPr>
        <p:spPr>
          <a:xfrm>
            <a:off x="1371600" y="6121356"/>
            <a:ext cx="6400800" cy="1752600"/>
          </a:xfrm>
        </p:spPr>
        <p:txBody>
          <a:bodyPr/>
          <a:lstStyle/>
          <a:p>
            <a:r>
              <a:rPr lang="en-US" dirty="0" smtClean="0"/>
              <a:t>Chapters 14-16</a:t>
            </a:r>
            <a:endParaRPr lang="en-US" dirty="0"/>
          </a:p>
        </p:txBody>
      </p:sp>
      <p:pic>
        <p:nvPicPr>
          <p:cNvPr id="65538" name="Picture 2" descr="http://ccrm.vims.edu/coastal_zone/climate_change_db/2006_changes.jpg"/>
          <p:cNvPicPr>
            <a:picLocks noChangeAspect="1" noChangeArrowheads="1"/>
          </p:cNvPicPr>
          <p:nvPr/>
        </p:nvPicPr>
        <p:blipFill>
          <a:blip r:embed="rId2"/>
          <a:srcRect/>
          <a:stretch>
            <a:fillRect/>
          </a:stretch>
        </p:blipFill>
        <p:spPr bwMode="auto">
          <a:xfrm>
            <a:off x="685800" y="384332"/>
            <a:ext cx="7903189" cy="4079973"/>
          </a:xfrm>
          <a:prstGeom prst="rect">
            <a:avLst/>
          </a:prstGeom>
          <a:noFill/>
        </p:spPr>
      </p:pic>
      <p:sp>
        <p:nvSpPr>
          <p:cNvPr id="5" name="Rectangle 4"/>
          <p:cNvSpPr/>
          <p:nvPr/>
        </p:nvSpPr>
        <p:spPr>
          <a:xfrm>
            <a:off x="0" y="6488668"/>
            <a:ext cx="1541769" cy="369332"/>
          </a:xfrm>
          <a:prstGeom prst="rect">
            <a:avLst/>
          </a:prstGeom>
        </p:spPr>
        <p:txBody>
          <a:bodyPr wrap="none">
            <a:spAutoFit/>
          </a:bodyPr>
          <a:lstStyle/>
          <a:p>
            <a:r>
              <a:rPr lang="en-US" dirty="0" smtClean="0">
                <a:latin typeface="Calibri" pitchFamily="34" charset="0"/>
              </a:rPr>
              <a:t>ccrm.vims.edu</a:t>
            </a:r>
            <a:endParaRPr lang="en-US" dirty="0">
              <a:latin typeface="Calibri" pitchFamily="34" charset="0"/>
            </a:endParaRPr>
          </a:p>
        </p:txBody>
      </p:sp>
    </p:spTree>
    <p:extLst>
      <p:ext uri="{BB962C8B-B14F-4D97-AF65-F5344CB8AC3E}">
        <p14:creationId xmlns:p14="http://schemas.microsoft.com/office/powerpoint/2010/main" val="36402377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a:t>
            </a:r>
            <a:endParaRPr lang="en-US" dirty="0"/>
          </a:p>
        </p:txBody>
      </p:sp>
      <p:sp>
        <p:nvSpPr>
          <p:cNvPr id="3" name="Content Placeholder 2"/>
          <p:cNvSpPr>
            <a:spLocks noGrp="1"/>
          </p:cNvSpPr>
          <p:nvPr>
            <p:ph idx="1"/>
          </p:nvPr>
        </p:nvSpPr>
        <p:spPr>
          <a:xfrm>
            <a:off x="97610" y="1107048"/>
            <a:ext cx="4905910" cy="5750952"/>
          </a:xfrm>
        </p:spPr>
        <p:txBody>
          <a:bodyPr>
            <a:normAutofit fontScale="92500" lnSpcReduction="10000"/>
          </a:bodyPr>
          <a:lstStyle/>
          <a:p>
            <a:r>
              <a:rPr lang="en-US" dirty="0" smtClean="0"/>
              <a:t>Tree rings: </a:t>
            </a:r>
            <a:r>
              <a:rPr lang="en-US" dirty="0" err="1" smtClean="0"/>
              <a:t>Dendochronology</a:t>
            </a:r>
            <a:endParaRPr lang="en-US" dirty="0" smtClean="0"/>
          </a:p>
          <a:p>
            <a:pPr lvl="1"/>
            <a:r>
              <a:rPr lang="en-US" dirty="0" smtClean="0"/>
              <a:t>Tree’s ring width indicates how fast the tree grew during a particular time period. </a:t>
            </a:r>
          </a:p>
          <a:p>
            <a:pPr lvl="1"/>
            <a:r>
              <a:rPr lang="en-US" dirty="0" smtClean="0"/>
              <a:t>Growth rate is a function of rain/temperature</a:t>
            </a:r>
          </a:p>
          <a:p>
            <a:pPr lvl="1"/>
            <a:r>
              <a:rPr lang="en-US" dirty="0" smtClean="0"/>
              <a:t>Not only do we know how long the tree has been around, but we can also infer </a:t>
            </a:r>
            <a:r>
              <a:rPr lang="en-US" dirty="0" err="1" smtClean="0"/>
              <a:t>precip</a:t>
            </a:r>
            <a:r>
              <a:rPr lang="en-US" dirty="0" smtClean="0"/>
              <a:t> patterns</a:t>
            </a:r>
          </a:p>
          <a:p>
            <a:pPr lvl="1"/>
            <a:r>
              <a:rPr lang="en-US" dirty="0" smtClean="0"/>
              <a:t>Varies by species (rain/temperature)</a:t>
            </a:r>
            <a:endParaRPr lang="en-US" dirty="0"/>
          </a:p>
        </p:txBody>
      </p:sp>
      <p:pic>
        <p:nvPicPr>
          <p:cNvPr id="4" name="Picture 2" descr="Macintosh HD:Applications:Microsoft Office 2004:Office:PPT_IB_SupportFiles:Images:89275_CH14_FIG15.jpg"/>
          <p:cNvPicPr>
            <a:picLocks noChangeAspect="1" noChangeArrowheads="1"/>
          </p:cNvPicPr>
          <p:nvPr/>
        </p:nvPicPr>
        <p:blipFill>
          <a:blip r:embed="rId2"/>
          <a:srcRect/>
          <a:stretch>
            <a:fillRect/>
          </a:stretch>
        </p:blipFill>
        <p:spPr bwMode="auto">
          <a:xfrm>
            <a:off x="5743258" y="1107048"/>
            <a:ext cx="2789238" cy="56991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Examples </a:t>
            </a:r>
            <a:endParaRPr lang="en-US" dirty="0"/>
          </a:p>
        </p:txBody>
      </p:sp>
      <p:sp>
        <p:nvSpPr>
          <p:cNvPr id="3" name="Content Placeholder 2"/>
          <p:cNvSpPr>
            <a:spLocks noGrp="1"/>
          </p:cNvSpPr>
          <p:nvPr>
            <p:ph idx="1"/>
          </p:nvPr>
        </p:nvSpPr>
        <p:spPr>
          <a:xfrm>
            <a:off x="457200" y="1199514"/>
            <a:ext cx="8229600" cy="5519785"/>
          </a:xfrm>
        </p:spPr>
        <p:txBody>
          <a:bodyPr>
            <a:normAutofit fontScale="92500" lnSpcReduction="20000"/>
          </a:bodyPr>
          <a:lstStyle/>
          <a:p>
            <a:r>
              <a:rPr lang="en-US" dirty="0" smtClean="0"/>
              <a:t>Isotopes: Radiocarbon Dating and Uranium. </a:t>
            </a:r>
          </a:p>
          <a:p>
            <a:pPr lvl="1"/>
            <a:r>
              <a:rPr lang="en-US" dirty="0" smtClean="0"/>
              <a:t>Look at the ratio of isotopes (which have a specific half life). Based on the decay of the isotopes, we can date organic matter back 50K years (with 15% uncertainty) and rocks back to ~4.5 billion years (thanks to uranium). </a:t>
            </a:r>
          </a:p>
          <a:p>
            <a:r>
              <a:rPr lang="en-US" dirty="0" smtClean="0"/>
              <a:t>Pollen: The types of </a:t>
            </a:r>
            <a:r>
              <a:rPr lang="en-US" dirty="0" err="1" smtClean="0"/>
              <a:t>sedimented</a:t>
            </a:r>
            <a:r>
              <a:rPr lang="en-US" dirty="0" smtClean="0"/>
              <a:t> pollen in lakes varies with which type of tree grew well that year in those conditions</a:t>
            </a:r>
          </a:p>
          <a:p>
            <a:pPr lvl="1"/>
            <a:r>
              <a:rPr lang="en-US" dirty="0" smtClean="0"/>
              <a:t>Different trees = different climates = different temp/</a:t>
            </a:r>
            <a:r>
              <a:rPr lang="en-US" dirty="0" err="1" smtClean="0"/>
              <a:t>precip</a:t>
            </a:r>
            <a:r>
              <a:rPr lang="en-US" dirty="0" smtClean="0"/>
              <a:t> patterns</a:t>
            </a:r>
          </a:p>
          <a:p>
            <a:r>
              <a:rPr lang="en-US" dirty="0" smtClean="0"/>
              <a:t>Ice cores: Air bubbles trapped in glaciers and ice sheets provide a record of the concentration of atmospheric gases. </a:t>
            </a:r>
          </a:p>
          <a:p>
            <a:endParaRPr lang="en-US" dirty="0" smtClean="0"/>
          </a:p>
          <a:p>
            <a:endParaRPr lang="en-US" dirty="0" smtClean="0"/>
          </a:p>
          <a:p>
            <a:endParaRPr lang="en-US" dirty="0" smtClean="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9781284027372_CH14_FIG13.jpg"/>
          <p:cNvPicPr>
            <a:picLocks noChangeAspect="1"/>
          </p:cNvPicPr>
          <p:nvPr/>
        </p:nvPicPr>
        <p:blipFill>
          <a:blip r:embed="rId2"/>
          <a:srcRect/>
          <a:stretch>
            <a:fillRect/>
          </a:stretch>
        </p:blipFill>
        <p:spPr bwMode="auto">
          <a:xfrm>
            <a:off x="1560513" y="678425"/>
            <a:ext cx="6022975" cy="502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Global Climate Change</a:t>
            </a:r>
            <a:endParaRPr lang="en-US" dirty="0"/>
          </a:p>
        </p:txBody>
      </p:sp>
      <p:sp>
        <p:nvSpPr>
          <p:cNvPr id="3" name="Content Placeholder 2"/>
          <p:cNvSpPr>
            <a:spLocks noGrp="1"/>
          </p:cNvSpPr>
          <p:nvPr>
            <p:ph idx="1"/>
          </p:nvPr>
        </p:nvSpPr>
        <p:spPr/>
        <p:txBody>
          <a:bodyPr>
            <a:normAutofit lnSpcReduction="10000"/>
          </a:bodyPr>
          <a:lstStyle/>
          <a:p>
            <a:r>
              <a:rPr lang="en-US" dirty="0" smtClean="0"/>
              <a:t>Earth’s Orbit</a:t>
            </a:r>
          </a:p>
          <a:p>
            <a:r>
              <a:rPr lang="en-US" dirty="0" smtClean="0"/>
              <a:t>Solar radiation changes </a:t>
            </a:r>
          </a:p>
          <a:p>
            <a:r>
              <a:rPr lang="en-US" dirty="0" smtClean="0"/>
              <a:t>Tectonics</a:t>
            </a:r>
          </a:p>
          <a:p>
            <a:r>
              <a:rPr lang="en-US" dirty="0" smtClean="0"/>
              <a:t>Volcanic activity</a:t>
            </a:r>
          </a:p>
          <a:p>
            <a:r>
              <a:rPr lang="en-US" dirty="0" smtClean="0"/>
              <a:t>Asteroid impacts</a:t>
            </a:r>
          </a:p>
          <a:p>
            <a:r>
              <a:rPr lang="en-US" dirty="0" smtClean="0"/>
              <a:t>Sea level falls</a:t>
            </a:r>
          </a:p>
          <a:p>
            <a:r>
              <a:rPr lang="en-US" dirty="0" smtClean="0"/>
              <a:t>Changes in currents</a:t>
            </a:r>
          </a:p>
          <a:p>
            <a:r>
              <a:rPr lang="en-US" dirty="0" smtClean="0"/>
              <a:t>Humans</a:t>
            </a:r>
          </a:p>
        </p:txBody>
      </p:sp>
    </p:spTree>
    <p:extLst>
      <p:ext uri="{BB962C8B-B14F-4D97-AF65-F5344CB8AC3E}">
        <p14:creationId xmlns:p14="http://schemas.microsoft.com/office/powerpoint/2010/main" val="9840812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77" y="274638"/>
            <a:ext cx="8229600" cy="1143000"/>
          </a:xfrm>
        </p:spPr>
        <p:txBody>
          <a:bodyPr/>
          <a:lstStyle/>
          <a:p>
            <a:r>
              <a:rPr lang="en-US" dirty="0" err="1" smtClean="0"/>
              <a:t>Milankovitch</a:t>
            </a:r>
            <a:r>
              <a:rPr lang="en-US" dirty="0" smtClean="0"/>
              <a:t> Cycles</a:t>
            </a:r>
            <a:endParaRPr lang="en-US" dirty="0"/>
          </a:p>
        </p:txBody>
      </p:sp>
      <p:sp>
        <p:nvSpPr>
          <p:cNvPr id="3" name="Content Placeholder 2"/>
          <p:cNvSpPr>
            <a:spLocks noGrp="1"/>
          </p:cNvSpPr>
          <p:nvPr>
            <p:ph idx="1"/>
          </p:nvPr>
        </p:nvSpPr>
        <p:spPr>
          <a:xfrm>
            <a:off x="457200" y="1600200"/>
            <a:ext cx="6087438" cy="5257800"/>
          </a:xfrm>
        </p:spPr>
        <p:txBody>
          <a:bodyPr>
            <a:normAutofit fontScale="92500" lnSpcReduction="10000"/>
          </a:bodyPr>
          <a:lstStyle/>
          <a:p>
            <a:r>
              <a:rPr lang="en-US" dirty="0" smtClean="0"/>
              <a:t>Precession: wobbling on the axis </a:t>
            </a:r>
            <a:r>
              <a:rPr lang="en-US" dirty="0" smtClean="0">
                <a:hlinkClick r:id="rId2"/>
              </a:rPr>
              <a:t>https://en.wikipedia.org/wiki/Precession#/media/File:Gyroscope_precession.gif</a:t>
            </a:r>
            <a:r>
              <a:rPr lang="en-US" dirty="0" smtClean="0"/>
              <a:t> </a:t>
            </a:r>
          </a:p>
          <a:p>
            <a:pPr lvl="1"/>
            <a:r>
              <a:rPr lang="en-US" dirty="0" smtClean="0"/>
              <a:t>27,000 years</a:t>
            </a:r>
          </a:p>
          <a:p>
            <a:r>
              <a:rPr lang="en-US" dirty="0" smtClean="0"/>
              <a:t>Obliquity: Tilt of Earth</a:t>
            </a:r>
          </a:p>
          <a:p>
            <a:pPr lvl="1"/>
            <a:r>
              <a:rPr lang="en-US" dirty="0" smtClean="0"/>
              <a:t>41,000 years</a:t>
            </a:r>
          </a:p>
          <a:p>
            <a:pPr lvl="1"/>
            <a:r>
              <a:rPr lang="en-US" dirty="0" smtClean="0"/>
              <a:t>Moves from 22 to 24.5 degrees</a:t>
            </a:r>
          </a:p>
          <a:p>
            <a:r>
              <a:rPr lang="en-US" dirty="0" smtClean="0"/>
              <a:t>Eccentricity: Shape of orbit</a:t>
            </a:r>
          </a:p>
          <a:p>
            <a:pPr lvl="1"/>
            <a:r>
              <a:rPr lang="en-US" dirty="0" smtClean="0"/>
              <a:t>100,000 years</a:t>
            </a:r>
          </a:p>
          <a:p>
            <a:pPr lvl="1"/>
            <a:r>
              <a:rPr lang="en-US" dirty="0" smtClean="0"/>
              <a:t>Perihelion can align with summer</a:t>
            </a:r>
          </a:p>
          <a:p>
            <a:pPr marL="457200" lvl="1" indent="0">
              <a:buNone/>
            </a:pPr>
            <a:endParaRPr lang="en-US" dirty="0"/>
          </a:p>
        </p:txBody>
      </p:sp>
      <p:pic>
        <p:nvPicPr>
          <p:cNvPr id="4" name="Picture 2" descr="Macintosh HD:Applications:Microsoft Office 2004:Office:PPT_IB_SupportFiles:Images:89275_CH14_FIG25a.jpg"/>
          <p:cNvPicPr>
            <a:picLocks noChangeAspect="1" noChangeArrowheads="1"/>
          </p:cNvPicPr>
          <p:nvPr/>
        </p:nvPicPr>
        <p:blipFill>
          <a:blip r:embed="rId3"/>
          <a:srcRect/>
          <a:stretch>
            <a:fillRect/>
          </a:stretch>
        </p:blipFill>
        <p:spPr bwMode="auto">
          <a:xfrm>
            <a:off x="6285216" y="385763"/>
            <a:ext cx="2649538" cy="6472237"/>
          </a:xfrm>
          <a:prstGeom prst="rect">
            <a:avLst/>
          </a:prstGeom>
          <a:noFill/>
          <a:ln w="9525">
            <a:noFill/>
            <a:miter lim="800000"/>
            <a:headEnd/>
            <a:tailEnd/>
          </a:ln>
        </p:spPr>
      </p:pic>
    </p:spTree>
    <p:extLst>
      <p:ext uri="{BB962C8B-B14F-4D97-AF65-F5344CB8AC3E}">
        <p14:creationId xmlns:p14="http://schemas.microsoft.com/office/powerpoint/2010/main" val="2219670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US" dirty="0"/>
          </a:p>
        </p:txBody>
      </p:sp>
      <p:sp>
        <p:nvSpPr>
          <p:cNvPr id="3" name="Content Placeholder 2"/>
          <p:cNvSpPr>
            <a:spLocks noGrp="1"/>
          </p:cNvSpPr>
          <p:nvPr>
            <p:ph idx="1"/>
          </p:nvPr>
        </p:nvSpPr>
        <p:spPr>
          <a:xfrm>
            <a:off x="457200" y="1600200"/>
            <a:ext cx="8229600" cy="5047180"/>
          </a:xfrm>
        </p:spPr>
        <p:txBody>
          <a:bodyPr>
            <a:normAutofit/>
          </a:bodyPr>
          <a:lstStyle/>
          <a:p>
            <a:r>
              <a:rPr lang="en-US" dirty="0" smtClean="0"/>
              <a:t>Definition: Modern theory of continental movement. Earth’s crust is broken up into plates that “float around” on the molten rock beneath. </a:t>
            </a:r>
          </a:p>
          <a:p>
            <a:r>
              <a:rPr lang="en-US" dirty="0" smtClean="0"/>
              <a:t>The movement of these plates creates seismic and volcanic activity. </a:t>
            </a:r>
          </a:p>
          <a:p>
            <a:r>
              <a:rPr lang="en-US" dirty="0" smtClean="0"/>
              <a:t>Over millions of years, these plates move to different latitudes, thus affecting climate.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Map, Plate Tectonics World Map"/>
          <p:cNvPicPr>
            <a:picLocks noChangeAspect="1" noChangeArrowheads="1"/>
          </p:cNvPicPr>
          <p:nvPr/>
        </p:nvPicPr>
        <p:blipFill>
          <a:blip r:embed="rId2"/>
          <a:srcRect/>
          <a:stretch>
            <a:fillRect/>
          </a:stretch>
        </p:blipFill>
        <p:spPr bwMode="auto">
          <a:xfrm>
            <a:off x="22013" y="562510"/>
            <a:ext cx="9119683" cy="573298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US" dirty="0"/>
          </a:p>
        </p:txBody>
      </p:sp>
      <p:pic>
        <p:nvPicPr>
          <p:cNvPr id="4" name="Picture 2" descr="Macintosh HD:Applications:Microsoft Office 2004:Office:PPT_IB_SupportFiles:Images:89275_CH14_FIG26c.jpg"/>
          <p:cNvPicPr>
            <a:picLocks noGrp="1" noChangeAspect="1" noChangeArrowheads="1"/>
          </p:cNvPicPr>
          <p:nvPr>
            <p:ph idx="1"/>
          </p:nvPr>
        </p:nvPicPr>
        <p:blipFill>
          <a:blip r:embed="rId2"/>
          <a:srcRect/>
          <a:stretch>
            <a:fillRect/>
          </a:stretch>
        </p:blipFill>
        <p:spPr bwMode="auto">
          <a:xfrm>
            <a:off x="400692" y="0"/>
            <a:ext cx="8342616" cy="6829706"/>
          </a:xfrm>
          <a:prstGeom prst="rect">
            <a:avLst/>
          </a:prstGeom>
          <a:noFill/>
          <a:ln w="9525">
            <a:noFill/>
            <a:miter lim="800000"/>
            <a:headEnd/>
            <a:tailEnd/>
          </a:ln>
        </p:spPr>
      </p:pic>
      <p:pic>
        <p:nvPicPr>
          <p:cNvPr id="5" name="Picture 2" descr="Macintosh HD:Applications:Microsoft Office 2004:Office:PPT_IB_SupportFiles:Images:89275_CH14_FIG26b.jpg"/>
          <p:cNvPicPr>
            <a:picLocks noChangeAspect="1" noChangeArrowheads="1"/>
          </p:cNvPicPr>
          <p:nvPr/>
        </p:nvPicPr>
        <p:blipFill>
          <a:blip r:embed="rId3"/>
          <a:srcRect/>
          <a:stretch>
            <a:fillRect/>
          </a:stretch>
        </p:blipFill>
        <p:spPr bwMode="auto">
          <a:xfrm>
            <a:off x="400692" y="-1"/>
            <a:ext cx="8342616" cy="6873709"/>
          </a:xfrm>
          <a:prstGeom prst="rect">
            <a:avLst/>
          </a:prstGeom>
          <a:noFill/>
          <a:ln w="9525">
            <a:noFill/>
            <a:miter lim="800000"/>
            <a:headEnd/>
            <a:tailEnd/>
          </a:ln>
        </p:spPr>
      </p:pic>
      <p:pic>
        <p:nvPicPr>
          <p:cNvPr id="6" name="Picture 2" descr="Macintosh HD:Applications:Microsoft Office 2004:Office:PPT_IB_SupportFiles:Images:89275_CH14_FIG26a.jpg"/>
          <p:cNvPicPr>
            <a:picLocks noChangeAspect="1" noChangeArrowheads="1"/>
          </p:cNvPicPr>
          <p:nvPr/>
        </p:nvPicPr>
        <p:blipFill>
          <a:blip r:embed="rId4"/>
          <a:srcRect/>
          <a:stretch>
            <a:fillRect/>
          </a:stretch>
        </p:blipFill>
        <p:spPr bwMode="auto">
          <a:xfrm>
            <a:off x="200346" y="32041"/>
            <a:ext cx="8743308" cy="679391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Volcanic activity</a:t>
            </a:r>
            <a:endParaRPr lang="en-US" dirty="0"/>
          </a:p>
        </p:txBody>
      </p:sp>
      <p:sp>
        <p:nvSpPr>
          <p:cNvPr id="3" name="Content Placeholder 2"/>
          <p:cNvSpPr>
            <a:spLocks noGrp="1"/>
          </p:cNvSpPr>
          <p:nvPr>
            <p:ph idx="1"/>
          </p:nvPr>
        </p:nvSpPr>
        <p:spPr>
          <a:xfrm>
            <a:off x="5424755" y="1600200"/>
            <a:ext cx="3501531" cy="5257800"/>
          </a:xfrm>
        </p:spPr>
        <p:txBody>
          <a:bodyPr>
            <a:normAutofit/>
          </a:bodyPr>
          <a:lstStyle/>
          <a:p>
            <a:r>
              <a:rPr lang="en-US" dirty="0" smtClean="0"/>
              <a:t>Amount of particles released into stratosphere</a:t>
            </a:r>
          </a:p>
          <a:p>
            <a:r>
              <a:rPr lang="en-US" dirty="0" smtClean="0"/>
              <a:t>Year without a summer: 1815 with the eruption of </a:t>
            </a:r>
            <a:r>
              <a:rPr lang="en-US" dirty="0" err="1" smtClean="0"/>
              <a:t>Tambora</a:t>
            </a:r>
            <a:r>
              <a:rPr lang="en-US" dirty="0" smtClean="0"/>
              <a:t>. </a:t>
            </a:r>
          </a:p>
          <a:p>
            <a:r>
              <a:rPr lang="en-US" dirty="0" smtClean="0"/>
              <a:t>Resulted in global cooling and famine.</a:t>
            </a:r>
          </a:p>
          <a:p>
            <a:endParaRPr lang="en-US" dirty="0"/>
          </a:p>
        </p:txBody>
      </p:sp>
      <p:pic>
        <p:nvPicPr>
          <p:cNvPr id="4" name="Picture 3" descr="volcano2.jpg"/>
          <p:cNvPicPr>
            <a:picLocks noChangeAspect="1"/>
          </p:cNvPicPr>
          <p:nvPr/>
        </p:nvPicPr>
        <p:blipFill>
          <a:blip r:embed="rId2"/>
          <a:stretch>
            <a:fillRect/>
          </a:stretch>
        </p:blipFill>
        <p:spPr>
          <a:xfrm>
            <a:off x="198954" y="1846780"/>
            <a:ext cx="5165807" cy="3762910"/>
          </a:xfrm>
          <a:prstGeom prst="rect">
            <a:avLst/>
          </a:prstGeom>
        </p:spPr>
      </p:pic>
    </p:spTree>
    <p:extLst>
      <p:ext uri="{BB962C8B-B14F-4D97-AF65-F5344CB8AC3E}">
        <p14:creationId xmlns:p14="http://schemas.microsoft.com/office/powerpoint/2010/main" val="57673786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Asteroid Impacts </a:t>
            </a:r>
            <a:endParaRPr lang="en-US" dirty="0"/>
          </a:p>
        </p:txBody>
      </p:sp>
      <p:pic>
        <p:nvPicPr>
          <p:cNvPr id="4" name="Picture 2" descr="Macintosh HD:Applications:Microsoft Office 2004:Office:PPT_IB_SupportFiles:Images:89275_CH14_FIG22a.jpg"/>
          <p:cNvPicPr>
            <a:picLocks noChangeAspect="1" noChangeArrowheads="1"/>
          </p:cNvPicPr>
          <p:nvPr/>
        </p:nvPicPr>
        <p:blipFill>
          <a:blip r:embed="rId2"/>
          <a:srcRect/>
          <a:stretch>
            <a:fillRect/>
          </a:stretch>
        </p:blipFill>
        <p:spPr bwMode="auto">
          <a:xfrm>
            <a:off x="0" y="1600200"/>
            <a:ext cx="5249863" cy="5029200"/>
          </a:xfrm>
          <a:prstGeom prst="rect">
            <a:avLst/>
          </a:prstGeom>
          <a:noFill/>
          <a:ln w="9525">
            <a:noFill/>
            <a:miter lim="800000"/>
            <a:headEnd/>
            <a:tailEnd/>
          </a:ln>
        </p:spPr>
      </p:pic>
      <p:pic>
        <p:nvPicPr>
          <p:cNvPr id="5" name="Picture 2" descr="Macintosh HD:Applications:Microsoft Office 2004:Office:PPT_IB_SupportFiles:Images:89275_CH14_FIG22b.jpg"/>
          <p:cNvPicPr>
            <a:picLocks noGrp="1" noChangeAspect="1" noChangeArrowheads="1"/>
          </p:cNvPicPr>
          <p:nvPr>
            <p:ph idx="1"/>
          </p:nvPr>
        </p:nvPicPr>
        <p:blipFill>
          <a:blip r:embed="rId3"/>
          <a:srcRect/>
          <a:stretch>
            <a:fillRect/>
          </a:stretch>
        </p:blipFill>
        <p:spPr bwMode="auto">
          <a:xfrm>
            <a:off x="5067598" y="4243227"/>
            <a:ext cx="4076402" cy="2614773"/>
          </a:xfrm>
          <a:prstGeom prst="rect">
            <a:avLst/>
          </a:prstGeom>
          <a:noFill/>
          <a:ln w="9525">
            <a:noFill/>
            <a:miter lim="800000"/>
            <a:headEnd/>
            <a:tailEnd/>
          </a:ln>
        </p:spPr>
      </p:pic>
      <p:sp>
        <p:nvSpPr>
          <p:cNvPr id="6" name="TextBox 5"/>
          <p:cNvSpPr txBox="1"/>
          <p:nvPr/>
        </p:nvSpPr>
        <p:spPr>
          <a:xfrm>
            <a:off x="5435029" y="2340968"/>
            <a:ext cx="3544584" cy="646331"/>
          </a:xfrm>
          <a:prstGeom prst="rect">
            <a:avLst/>
          </a:prstGeom>
          <a:noFill/>
        </p:spPr>
        <p:txBody>
          <a:bodyPr wrap="square" rtlCol="0">
            <a:spAutoFit/>
          </a:bodyPr>
          <a:lstStyle/>
          <a:p>
            <a:r>
              <a:rPr lang="en-US" dirty="0" smtClean="0">
                <a:latin typeface="Calibri" pitchFamily="34" charset="0"/>
              </a:rPr>
              <a:t>Can cause cooling of global climate and wide spread extinctions. </a:t>
            </a:r>
            <a:endParaRPr lang="en-US"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Redefining Climate</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Climate is the long term behavior: </a:t>
            </a:r>
          </a:p>
          <a:p>
            <a:pPr lvl="1"/>
            <a:r>
              <a:rPr lang="en-US" dirty="0" smtClean="0"/>
              <a:t>Over a defined location </a:t>
            </a:r>
          </a:p>
          <a:p>
            <a:pPr lvl="1"/>
            <a:r>
              <a:rPr lang="en-US" dirty="0" smtClean="0"/>
              <a:t>For a defined time </a:t>
            </a:r>
          </a:p>
          <a:p>
            <a:pPr lvl="1"/>
            <a:r>
              <a:rPr lang="en-US" dirty="0" smtClean="0"/>
              <a:t>Of averages and extreme variables </a:t>
            </a:r>
          </a:p>
          <a:p>
            <a:endParaRPr lang="en-US" dirty="0" smtClean="0"/>
          </a:p>
          <a:p>
            <a:endParaRPr lang="en-US" dirty="0" smtClean="0"/>
          </a:p>
          <a:p>
            <a:r>
              <a:rPr lang="en-US" dirty="0" smtClean="0"/>
              <a:t>Climates usually remain the same over the course of a lifetime, but they have changed a lot over Earth’s lifetime.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a:t>
            </a:r>
            <a:endParaRPr lang="en-US" dirty="0"/>
          </a:p>
        </p:txBody>
      </p:sp>
      <p:sp>
        <p:nvSpPr>
          <p:cNvPr id="3" name="Content Placeholder 2"/>
          <p:cNvSpPr>
            <a:spLocks noGrp="1"/>
          </p:cNvSpPr>
          <p:nvPr>
            <p:ph idx="1"/>
          </p:nvPr>
        </p:nvSpPr>
        <p:spPr>
          <a:xfrm>
            <a:off x="457200" y="1455060"/>
            <a:ext cx="8229600" cy="4525963"/>
          </a:xfrm>
        </p:spPr>
        <p:txBody>
          <a:bodyPr>
            <a:normAutofit/>
          </a:bodyPr>
          <a:lstStyle/>
          <a:p>
            <a:r>
              <a:rPr lang="en-US" sz="2800" dirty="0" smtClean="0"/>
              <a:t>Variability in received solar radiation </a:t>
            </a:r>
          </a:p>
          <a:p>
            <a:pPr lvl="1"/>
            <a:r>
              <a:rPr lang="en-US" sz="2400" dirty="0" smtClean="0"/>
              <a:t>Sunspot activity (or lack of </a:t>
            </a:r>
            <a:r>
              <a:rPr lang="en-US" sz="2400" dirty="0" smtClean="0">
                <a:sym typeface="Wingdings" pitchFamily="2" charset="2"/>
              </a:rPr>
              <a:t> </a:t>
            </a:r>
            <a:r>
              <a:rPr lang="en-US" sz="2400" dirty="0" err="1" smtClean="0">
                <a:sym typeface="Wingdings" pitchFamily="2" charset="2"/>
              </a:rPr>
              <a:t>Mauder</a:t>
            </a:r>
            <a:r>
              <a:rPr lang="en-US" sz="2400" dirty="0" smtClean="0">
                <a:sym typeface="Wingdings" pitchFamily="2" charset="2"/>
              </a:rPr>
              <a:t> Minimum) may have been responsible for the Little Ice Age from 1400-1850. </a:t>
            </a:r>
          </a:p>
          <a:p>
            <a:pPr lvl="1"/>
            <a:r>
              <a:rPr lang="en-US" sz="2400" dirty="0" smtClean="0">
                <a:sym typeface="Wingdings" pitchFamily="2" charset="2"/>
              </a:rPr>
              <a:t>11 year cycle as the sun flips its magnetic poles</a:t>
            </a:r>
          </a:p>
          <a:p>
            <a:pPr lvl="1"/>
            <a:r>
              <a:rPr lang="en-US" sz="2400" dirty="0" smtClean="0">
                <a:sym typeface="Wingdings" pitchFamily="2" charset="2"/>
              </a:rPr>
              <a:t>Currently smallest cycle in 100 years!</a:t>
            </a:r>
          </a:p>
          <a:p>
            <a:pPr lvl="1"/>
            <a:r>
              <a:rPr lang="en-US" sz="2400" dirty="0" smtClean="0">
                <a:sym typeface="Wingdings" pitchFamily="2" charset="2"/>
              </a:rPr>
              <a:t>Peak activity</a:t>
            </a:r>
          </a:p>
          <a:p>
            <a:pPr lvl="2"/>
            <a:r>
              <a:rPr lang="en-US" sz="2000" dirty="0" smtClean="0">
                <a:sym typeface="Wingdings" pitchFamily="2" charset="2"/>
              </a:rPr>
              <a:t>More Northern Lights</a:t>
            </a:r>
          </a:p>
          <a:p>
            <a:pPr lvl="2"/>
            <a:r>
              <a:rPr lang="en-US" sz="2000" dirty="0" smtClean="0">
                <a:sym typeface="Wingdings" pitchFamily="2" charset="2"/>
              </a:rPr>
              <a:t>Disruption of radio waves</a:t>
            </a:r>
          </a:p>
          <a:p>
            <a:pPr lvl="2"/>
            <a:r>
              <a:rPr lang="en-US" sz="2000" dirty="0" smtClean="0">
                <a:sym typeface="Wingdings" pitchFamily="2" charset="2"/>
              </a:rPr>
              <a:t>Spots themselves are cool</a:t>
            </a:r>
          </a:p>
          <a:p>
            <a:pPr lvl="2"/>
            <a:r>
              <a:rPr lang="en-US" sz="2000" dirty="0" smtClean="0">
                <a:sym typeface="Wingdings" pitchFamily="2" charset="2"/>
              </a:rPr>
              <a:t>Increased magnetic activity</a:t>
            </a:r>
          </a:p>
          <a:p>
            <a:endParaRPr lang="en-US" sz="2800" dirty="0" smtClean="0">
              <a:sym typeface="Wingdings" pitchFamily="2" charset="2"/>
            </a:endParaRPr>
          </a:p>
        </p:txBody>
      </p:sp>
      <p:pic>
        <p:nvPicPr>
          <p:cNvPr id="46082" name="Picture 2" descr="Sunspot cycle"/>
          <p:cNvPicPr>
            <a:picLocks noChangeAspect="1" noChangeArrowheads="1"/>
          </p:cNvPicPr>
          <p:nvPr/>
        </p:nvPicPr>
        <p:blipFill>
          <a:blip r:embed="rId2"/>
          <a:srcRect/>
          <a:stretch>
            <a:fillRect/>
          </a:stretch>
        </p:blipFill>
        <p:spPr bwMode="auto">
          <a:xfrm>
            <a:off x="5453289" y="4057422"/>
            <a:ext cx="3248025" cy="2524126"/>
          </a:xfrm>
          <a:prstGeom prst="rect">
            <a:avLst/>
          </a:prstGeom>
          <a:noFill/>
        </p:spPr>
      </p:pic>
      <p:sp>
        <p:nvSpPr>
          <p:cNvPr id="5" name="Rectangle 4"/>
          <p:cNvSpPr/>
          <p:nvPr/>
        </p:nvSpPr>
        <p:spPr>
          <a:xfrm>
            <a:off x="254000" y="5934670"/>
            <a:ext cx="5199290" cy="646331"/>
          </a:xfrm>
          <a:prstGeom prst="rect">
            <a:avLst/>
          </a:prstGeom>
        </p:spPr>
        <p:txBody>
          <a:bodyPr wrap="square">
            <a:spAutoFit/>
          </a:bodyPr>
          <a:lstStyle/>
          <a:p>
            <a:r>
              <a:rPr lang="en-US" sz="1200" dirty="0" smtClean="0">
                <a:latin typeface="Calibri" pitchFamily="34" charset="0"/>
                <a:hlinkClick r:id="rId3"/>
              </a:rPr>
              <a:t>http://www.skyandtelescope.com/astronomy-news/the-weakest-solar-cycle-in-100-years/</a:t>
            </a:r>
            <a:endParaRPr lang="en-US" sz="1200" dirty="0" smtClean="0">
              <a:latin typeface="Calibri" pitchFamily="34" charset="0"/>
            </a:endParaRPr>
          </a:p>
          <a:p>
            <a:r>
              <a:rPr lang="en-US" sz="1200" dirty="0" smtClean="0">
                <a:latin typeface="Calibri" pitchFamily="34" charset="0"/>
                <a:hlinkClick r:id="rId4"/>
              </a:rPr>
              <a:t>http://www.spaceweather.com/</a:t>
            </a:r>
            <a:r>
              <a:rPr lang="en-US" sz="1200" dirty="0" smtClean="0">
                <a:latin typeface="Calibri" pitchFamily="34" charset="0"/>
              </a:rPr>
              <a:t> </a:t>
            </a:r>
            <a:endParaRPr lang="en-US" sz="12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a:t>
            </a:r>
            <a:endParaRPr lang="en-US" dirty="0"/>
          </a:p>
        </p:txBody>
      </p:sp>
      <p:sp>
        <p:nvSpPr>
          <p:cNvPr id="3" name="Content Placeholder 2"/>
          <p:cNvSpPr>
            <a:spLocks noGrp="1"/>
          </p:cNvSpPr>
          <p:nvPr>
            <p:ph idx="1"/>
          </p:nvPr>
        </p:nvSpPr>
        <p:spPr/>
        <p:txBody>
          <a:bodyPr>
            <a:normAutofit/>
          </a:bodyPr>
          <a:lstStyle/>
          <a:p>
            <a:r>
              <a:rPr lang="en-US" dirty="0" smtClean="0">
                <a:sym typeface="Wingdings" pitchFamily="2" charset="2"/>
              </a:rPr>
              <a:t>Changes in ocean circulation patterns.</a:t>
            </a:r>
          </a:p>
          <a:p>
            <a:pPr lvl="1"/>
            <a:r>
              <a:rPr lang="en-US" dirty="0" smtClean="0">
                <a:sym typeface="Wingdings" pitchFamily="2" charset="2"/>
              </a:rPr>
              <a:t>The melting/freezing of large ice sheets can disrupt the “normal” circulation patterns. </a:t>
            </a:r>
          </a:p>
          <a:p>
            <a:pPr lvl="1"/>
            <a:r>
              <a:rPr lang="en-US" dirty="0" smtClean="0">
                <a:sym typeface="Wingdings" pitchFamily="2" charset="2"/>
              </a:rPr>
              <a:t>Ex: Disruption of Gulf Stream to Europe causes cooler temperatures over Europe</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Macintosh HD:Applications:Microsoft Office 2004:Office:PPT_IB_SupportFiles:Images:89275_CH14_FIG27.jpg"/>
          <p:cNvPicPr>
            <a:picLocks noChangeAspect="1" noChangeArrowheads="1"/>
          </p:cNvPicPr>
          <p:nvPr/>
        </p:nvPicPr>
        <p:blipFill>
          <a:blip r:embed="rId2"/>
          <a:srcRect/>
          <a:stretch>
            <a:fillRect/>
          </a:stretch>
        </p:blipFill>
        <p:spPr bwMode="auto">
          <a:xfrm>
            <a:off x="443093" y="686925"/>
            <a:ext cx="5304563" cy="5439238"/>
          </a:xfrm>
          <a:prstGeom prst="rect">
            <a:avLst/>
          </a:prstGeom>
          <a:noFill/>
          <a:ln w="9525">
            <a:noFill/>
            <a:miter lim="800000"/>
            <a:headEnd/>
            <a:tailEnd/>
          </a:ln>
        </p:spPr>
      </p:pic>
      <p:sp>
        <p:nvSpPr>
          <p:cNvPr id="5" name="Content Placeholder 2"/>
          <p:cNvSpPr>
            <a:spLocks noGrp="1"/>
          </p:cNvSpPr>
          <p:nvPr>
            <p:ph idx="1"/>
          </p:nvPr>
        </p:nvSpPr>
        <p:spPr>
          <a:xfrm>
            <a:off x="5776685" y="1190171"/>
            <a:ext cx="2939143" cy="4525963"/>
          </a:xfrm>
        </p:spPr>
        <p:txBody>
          <a:bodyPr>
            <a:normAutofit fontScale="85000" lnSpcReduction="20000"/>
          </a:bodyPr>
          <a:lstStyle/>
          <a:p>
            <a:r>
              <a:rPr lang="en-US" dirty="0" smtClean="0">
                <a:sym typeface="Wingdings" pitchFamily="2" charset="2"/>
              </a:rPr>
              <a:t>Changes in ice sheets</a:t>
            </a:r>
          </a:p>
          <a:p>
            <a:pPr lvl="1"/>
            <a:r>
              <a:rPr lang="en-US" dirty="0" smtClean="0">
                <a:sym typeface="Wingdings" pitchFamily="2" charset="2"/>
              </a:rPr>
              <a:t>High </a:t>
            </a:r>
            <a:r>
              <a:rPr lang="en-US" dirty="0" err="1" smtClean="0">
                <a:sym typeface="Wingdings" pitchFamily="2" charset="2"/>
              </a:rPr>
              <a:t>albedo</a:t>
            </a:r>
            <a:r>
              <a:rPr lang="en-US" dirty="0" smtClean="0">
                <a:sym typeface="Wingdings" pitchFamily="2" charset="2"/>
              </a:rPr>
              <a:t> (reflective)</a:t>
            </a:r>
          </a:p>
          <a:p>
            <a:pPr lvl="1"/>
            <a:r>
              <a:rPr lang="en-US" dirty="0" smtClean="0">
                <a:sym typeface="Wingdings" pitchFamily="2" charset="2"/>
              </a:rPr>
              <a:t>Limits the amount of incoming shortwave radiation that can be absorbed by the Earth</a:t>
            </a:r>
          </a:p>
          <a:p>
            <a:pPr lvl="1"/>
            <a:r>
              <a:rPr lang="en-US" dirty="0" smtClean="0">
                <a:sym typeface="Wingdings" pitchFamily="2" charset="2"/>
              </a:rPr>
              <a:t>Keeps Earth cooler</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(Anthropogenic)</a:t>
            </a:r>
            <a:endParaRPr lang="en-US" dirty="0"/>
          </a:p>
        </p:txBody>
      </p:sp>
      <p:sp>
        <p:nvSpPr>
          <p:cNvPr id="3" name="Content Placeholder 2"/>
          <p:cNvSpPr>
            <a:spLocks noGrp="1"/>
          </p:cNvSpPr>
          <p:nvPr>
            <p:ph idx="1"/>
          </p:nvPr>
        </p:nvSpPr>
        <p:spPr>
          <a:xfrm>
            <a:off x="457200" y="1754310"/>
            <a:ext cx="8229600" cy="4862245"/>
          </a:xfrm>
        </p:spPr>
        <p:txBody>
          <a:bodyPr>
            <a:normAutofit/>
          </a:bodyPr>
          <a:lstStyle/>
          <a:p>
            <a:r>
              <a:rPr lang="en-US" dirty="0" smtClean="0"/>
              <a:t>Goes beyond the </a:t>
            </a:r>
            <a:r>
              <a:rPr lang="en-US" b="1" dirty="0" smtClean="0"/>
              <a:t>enhanced greenhouse effect</a:t>
            </a:r>
            <a:r>
              <a:rPr lang="en-US" dirty="0" smtClean="0"/>
              <a:t> (adding CO</a:t>
            </a:r>
            <a:r>
              <a:rPr lang="en-US" baseline="-25000" dirty="0" smtClean="0"/>
              <a:t>2</a:t>
            </a:r>
            <a:r>
              <a:rPr lang="en-US" dirty="0" smtClean="0"/>
              <a:t> through the burning of fossil fuels). </a:t>
            </a:r>
          </a:p>
          <a:p>
            <a:r>
              <a:rPr lang="en-US" dirty="0" smtClean="0"/>
              <a:t>Humans affect the climate in several ways: </a:t>
            </a:r>
          </a:p>
          <a:p>
            <a:pPr lvl="1"/>
            <a:r>
              <a:rPr lang="en-US" dirty="0" smtClean="0"/>
              <a:t>Air pollution</a:t>
            </a:r>
          </a:p>
          <a:p>
            <a:pPr lvl="2"/>
            <a:r>
              <a:rPr lang="en-US" dirty="0" smtClean="0"/>
              <a:t>Gases, aerosols, acid rain, CFCs  </a:t>
            </a:r>
          </a:p>
          <a:p>
            <a:pPr lvl="1"/>
            <a:r>
              <a:rPr lang="en-US" dirty="0" smtClean="0"/>
              <a:t>Changing Land Surfaces </a:t>
            </a:r>
          </a:p>
          <a:p>
            <a:pPr lvl="2"/>
            <a:r>
              <a:rPr lang="en-US" dirty="0" smtClean="0"/>
              <a:t>Desertification, Urban Heat Islands </a:t>
            </a:r>
          </a:p>
          <a:p>
            <a:pPr lvl="1"/>
            <a:r>
              <a:rPr lang="en-US" dirty="0" smtClean="0"/>
              <a:t>Global Warming</a:t>
            </a:r>
          </a:p>
          <a:p>
            <a:endParaRPr lang="en-US" dirty="0" smtClean="0"/>
          </a:p>
          <a:p>
            <a:endParaRPr lang="en-US" dirty="0"/>
          </a:p>
        </p:txBody>
      </p:sp>
    </p:spTree>
    <p:extLst>
      <p:ext uri="{BB962C8B-B14F-4D97-AF65-F5344CB8AC3E}">
        <p14:creationId xmlns:p14="http://schemas.microsoft.com/office/powerpoint/2010/main" val="22384500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a:t>
            </a:r>
            <a:endParaRPr lang="en-US" dirty="0"/>
          </a:p>
        </p:txBody>
      </p:sp>
      <p:sp>
        <p:nvSpPr>
          <p:cNvPr id="3" name="Content Placeholder 2"/>
          <p:cNvSpPr>
            <a:spLocks noGrp="1"/>
          </p:cNvSpPr>
          <p:nvPr>
            <p:ph idx="1"/>
          </p:nvPr>
        </p:nvSpPr>
        <p:spPr>
          <a:xfrm>
            <a:off x="457200" y="1446090"/>
            <a:ext cx="8229600" cy="5108825"/>
          </a:xfrm>
        </p:spPr>
        <p:txBody>
          <a:bodyPr>
            <a:normAutofit fontScale="92500" lnSpcReduction="10000"/>
          </a:bodyPr>
          <a:lstStyle/>
          <a:p>
            <a:r>
              <a:rPr lang="en-US" dirty="0" smtClean="0"/>
              <a:t>Through many different processes (industry, transportation, etc) we release harmful gases and aerosols into the atmosphere. </a:t>
            </a:r>
          </a:p>
          <a:p>
            <a:endParaRPr lang="en-US" dirty="0" smtClean="0"/>
          </a:p>
          <a:p>
            <a:r>
              <a:rPr lang="en-US" dirty="0" smtClean="0"/>
              <a:t>Examples include </a:t>
            </a:r>
          </a:p>
          <a:p>
            <a:pPr lvl="1"/>
            <a:r>
              <a:rPr lang="en-US" dirty="0" smtClean="0"/>
              <a:t>Carbon Monoxide (the incomplete burning of fossil fuels </a:t>
            </a:r>
          </a:p>
          <a:p>
            <a:pPr lvl="1"/>
            <a:r>
              <a:rPr lang="en-US" dirty="0" smtClean="0"/>
              <a:t>Lead (treated gasoline…less of a problem now)</a:t>
            </a:r>
          </a:p>
          <a:p>
            <a:pPr lvl="1"/>
            <a:r>
              <a:rPr lang="en-US" dirty="0" smtClean="0"/>
              <a:t>Oxides of sulfur </a:t>
            </a:r>
            <a:r>
              <a:rPr lang="en-US" dirty="0" smtClean="0">
                <a:sym typeface="Wingdings" pitchFamily="2" charset="2"/>
              </a:rPr>
              <a:t> Acid rain</a:t>
            </a:r>
            <a:endParaRPr lang="en-US" dirty="0" smtClean="0"/>
          </a:p>
          <a:p>
            <a:pPr lvl="1"/>
            <a:r>
              <a:rPr lang="en-US" dirty="0" smtClean="0"/>
              <a:t>Oxides of Nitrogen  </a:t>
            </a:r>
            <a:r>
              <a:rPr lang="en-US" dirty="0" smtClean="0">
                <a:sym typeface="Wingdings" pitchFamily="2" charset="2"/>
              </a:rPr>
              <a:t> Smog</a:t>
            </a:r>
            <a:endParaRPr lang="en-US" dirty="0" smtClean="0"/>
          </a:p>
          <a:p>
            <a:pPr lvl="1"/>
            <a:r>
              <a:rPr lang="en-US" dirty="0" smtClean="0"/>
              <a:t>Hydrocarbons </a:t>
            </a:r>
            <a:r>
              <a:rPr lang="en-US" dirty="0" smtClean="0">
                <a:sym typeface="Wingdings" pitchFamily="2" charset="2"/>
              </a:rPr>
              <a:t> Smog </a:t>
            </a:r>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a:t>
            </a:r>
            <a:endParaRPr lang="en-US" dirty="0"/>
          </a:p>
        </p:txBody>
      </p:sp>
      <p:sp>
        <p:nvSpPr>
          <p:cNvPr id="3" name="Content Placeholder 2"/>
          <p:cNvSpPr>
            <a:spLocks noGrp="1"/>
          </p:cNvSpPr>
          <p:nvPr>
            <p:ph idx="1"/>
          </p:nvPr>
        </p:nvSpPr>
        <p:spPr>
          <a:xfrm>
            <a:off x="457200" y="1600200"/>
            <a:ext cx="8229600" cy="5257800"/>
          </a:xfrm>
        </p:spPr>
        <p:txBody>
          <a:bodyPr/>
          <a:lstStyle/>
          <a:p>
            <a:r>
              <a:rPr lang="en-US" dirty="0" smtClean="0"/>
              <a:t>We’ve made some improvements: </a:t>
            </a:r>
          </a:p>
          <a:p>
            <a:endParaRPr lang="en-US" dirty="0" smtClean="0"/>
          </a:p>
          <a:p>
            <a:endParaRPr lang="en-US" dirty="0" smtClean="0"/>
          </a:p>
          <a:p>
            <a:endParaRPr lang="en-US" dirty="0" smtClean="0"/>
          </a:p>
          <a:p>
            <a:r>
              <a:rPr lang="en-US" dirty="0" smtClean="0"/>
              <a:t>But we still have along way to go. Many of these gases (like smog) affect respiration, while CO can lead to less oxygen in your blood, and lead hurts brain function.   </a:t>
            </a:r>
          </a:p>
          <a:p>
            <a:r>
              <a:rPr lang="en-US" dirty="0" smtClean="0"/>
              <a:t>Pollutants can indirectly hurt climate…</a:t>
            </a:r>
            <a:endParaRPr lang="en-US" dirty="0"/>
          </a:p>
        </p:txBody>
      </p:sp>
      <p:pic>
        <p:nvPicPr>
          <p:cNvPr id="4" name="Picture 2" descr="Macintosh HD:Applications:Microsoft Office 2004:Office:PPT_IB_SupportFiles:Images:89275_CH15_T01.jpg"/>
          <p:cNvPicPr>
            <a:picLocks noChangeAspect="1" noChangeArrowheads="1"/>
          </p:cNvPicPr>
          <p:nvPr/>
        </p:nvPicPr>
        <p:blipFill>
          <a:blip r:embed="rId2"/>
          <a:srcRect/>
          <a:stretch>
            <a:fillRect/>
          </a:stretch>
        </p:blipFill>
        <p:spPr bwMode="auto">
          <a:xfrm>
            <a:off x="457200" y="2451100"/>
            <a:ext cx="8229600" cy="10398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Rain </a:t>
            </a:r>
            <a:endParaRPr lang="en-US" dirty="0"/>
          </a:p>
        </p:txBody>
      </p:sp>
      <p:sp>
        <p:nvSpPr>
          <p:cNvPr id="3" name="Content Placeholder 2"/>
          <p:cNvSpPr>
            <a:spLocks noGrp="1"/>
          </p:cNvSpPr>
          <p:nvPr>
            <p:ph idx="1"/>
          </p:nvPr>
        </p:nvSpPr>
        <p:spPr>
          <a:xfrm>
            <a:off x="457200" y="1353624"/>
            <a:ext cx="8229600" cy="5108825"/>
          </a:xfrm>
        </p:spPr>
        <p:txBody>
          <a:bodyPr>
            <a:normAutofit/>
          </a:bodyPr>
          <a:lstStyle/>
          <a:p>
            <a:r>
              <a:rPr lang="en-US" dirty="0" smtClean="0"/>
              <a:t>Sulfur Trioxide combines readily with water vapor to form droplets of sulfuric acid.  </a:t>
            </a:r>
          </a:p>
          <a:p>
            <a:r>
              <a:rPr lang="en-US" dirty="0" smtClean="0"/>
              <a:t>This creates acid rain </a:t>
            </a:r>
          </a:p>
          <a:p>
            <a:r>
              <a:rPr lang="en-US" dirty="0" smtClean="0"/>
              <a:t>We measure the acidity of a substance based on the pH scale:  </a:t>
            </a:r>
          </a:p>
          <a:p>
            <a:pPr lvl="1"/>
            <a:r>
              <a:rPr lang="en-US" dirty="0" smtClean="0"/>
              <a:t>Pure water is neutral @ 7 </a:t>
            </a:r>
          </a:p>
          <a:p>
            <a:pPr lvl="1"/>
            <a:r>
              <a:rPr lang="en-US" dirty="0" smtClean="0"/>
              <a:t>Below 7 is acidic</a:t>
            </a:r>
          </a:p>
          <a:p>
            <a:pPr lvl="1"/>
            <a:r>
              <a:rPr lang="en-US" dirty="0" smtClean="0"/>
              <a:t>Above 7 is base </a:t>
            </a:r>
          </a:p>
          <a:p>
            <a:r>
              <a:rPr lang="en-US" dirty="0" smtClean="0"/>
              <a:t>The pH of rain is typically ~ 5.5 (slightly acidic) </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intosh HD:Applications:Microsoft Office 2004:Office:PPT_IB_SupportFiles:Images:89275_CH15_FIG07.jpg"/>
          <p:cNvPicPr>
            <a:picLocks noChangeAspect="1" noChangeArrowheads="1"/>
          </p:cNvPicPr>
          <p:nvPr/>
        </p:nvPicPr>
        <p:blipFill>
          <a:blip r:embed="rId2"/>
          <a:srcRect/>
          <a:stretch>
            <a:fillRect/>
          </a:stretch>
        </p:blipFill>
        <p:spPr bwMode="auto">
          <a:xfrm>
            <a:off x="24886" y="742308"/>
            <a:ext cx="9094228" cy="537338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Acid Rain </a:t>
            </a:r>
            <a:endParaRPr lang="en-US" dirty="0"/>
          </a:p>
        </p:txBody>
      </p:sp>
      <p:sp>
        <p:nvSpPr>
          <p:cNvPr id="3" name="Content Placeholder 2"/>
          <p:cNvSpPr>
            <a:spLocks noGrp="1"/>
          </p:cNvSpPr>
          <p:nvPr>
            <p:ph idx="1"/>
          </p:nvPr>
        </p:nvSpPr>
        <p:spPr/>
        <p:txBody>
          <a:bodyPr/>
          <a:lstStyle/>
          <a:p>
            <a:r>
              <a:rPr lang="en-US" dirty="0" smtClean="0"/>
              <a:t>The acidic rainwater will accumulate in lakes and streams. This hurts aquatic life. </a:t>
            </a:r>
          </a:p>
          <a:p>
            <a:r>
              <a:rPr lang="en-US" dirty="0" smtClean="0"/>
              <a:t>It gets absorbed into the soil and may be hurting coniferous forests. </a:t>
            </a:r>
          </a:p>
          <a:p>
            <a:endParaRPr lang="en-US" dirty="0" smtClean="0"/>
          </a:p>
          <a:p>
            <a:endParaRPr lang="en-US" dirty="0"/>
          </a:p>
        </p:txBody>
      </p:sp>
      <p:pic>
        <p:nvPicPr>
          <p:cNvPr id="32770" name="Picture 2" descr="&lt;p&gt;Photo: Spruce forest damaged by acid rain, Poland&lt;/p&gt;"/>
          <p:cNvPicPr>
            <a:picLocks noChangeAspect="1" noChangeArrowheads="1"/>
          </p:cNvPicPr>
          <p:nvPr/>
        </p:nvPicPr>
        <p:blipFill>
          <a:blip r:embed="rId2"/>
          <a:srcRect/>
          <a:stretch>
            <a:fillRect/>
          </a:stretch>
        </p:blipFill>
        <p:spPr bwMode="auto">
          <a:xfrm>
            <a:off x="4007363" y="3746090"/>
            <a:ext cx="4149212" cy="3111909"/>
          </a:xfrm>
          <a:prstGeom prst="rect">
            <a:avLst/>
          </a:prstGeom>
          <a:noFill/>
        </p:spPr>
      </p:pic>
      <p:sp>
        <p:nvSpPr>
          <p:cNvPr id="5" name="Rectangle 4"/>
          <p:cNvSpPr/>
          <p:nvPr/>
        </p:nvSpPr>
        <p:spPr>
          <a:xfrm>
            <a:off x="0" y="6334779"/>
            <a:ext cx="4007363" cy="523220"/>
          </a:xfrm>
          <a:prstGeom prst="rect">
            <a:avLst/>
          </a:prstGeom>
        </p:spPr>
        <p:txBody>
          <a:bodyPr wrap="square">
            <a:spAutoFit/>
          </a:bodyPr>
          <a:lstStyle/>
          <a:p>
            <a:r>
              <a:rPr lang="en-US" sz="1400" dirty="0" smtClean="0">
                <a:latin typeface="Calibri" pitchFamily="34" charset="0"/>
              </a:rPr>
              <a:t>http://environment.nationalgeographic.com/environment/global-warming/acid-rain-overview/</a:t>
            </a:r>
            <a:endParaRPr lang="en-US" sz="14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Hole </a:t>
            </a:r>
            <a:endParaRPr lang="en-US" dirty="0"/>
          </a:p>
        </p:txBody>
      </p:sp>
      <p:sp>
        <p:nvSpPr>
          <p:cNvPr id="3" name="Content Placeholder 2"/>
          <p:cNvSpPr>
            <a:spLocks noGrp="1"/>
          </p:cNvSpPr>
          <p:nvPr>
            <p:ph idx="1"/>
          </p:nvPr>
        </p:nvSpPr>
        <p:spPr>
          <a:xfrm>
            <a:off x="457200" y="1456364"/>
            <a:ext cx="8229600" cy="5262935"/>
          </a:xfrm>
        </p:spPr>
        <p:txBody>
          <a:bodyPr>
            <a:normAutofit fontScale="85000" lnSpcReduction="10000"/>
          </a:bodyPr>
          <a:lstStyle/>
          <a:p>
            <a:r>
              <a:rPr lang="en-US" dirty="0" smtClean="0"/>
              <a:t>There is a seasonal drop in the concentration of ozone over the polar (mostly Antarctic) regions. </a:t>
            </a:r>
          </a:p>
          <a:p>
            <a:endParaRPr lang="en-US" dirty="0" smtClean="0"/>
          </a:p>
          <a:p>
            <a:r>
              <a:rPr lang="en-US" dirty="0" smtClean="0"/>
              <a:t>Related to polar stratospheric clouds (or nacreous clouds, natural), CFCs (anthropogenic) and the sun. </a:t>
            </a:r>
          </a:p>
          <a:p>
            <a:endParaRPr lang="en-US" dirty="0" smtClean="0"/>
          </a:p>
          <a:p>
            <a:r>
              <a:rPr lang="en-US" dirty="0" smtClean="0"/>
              <a:t>As the solar angle starts increasing in the southern hemisphere, we see the reactions rapidly increase and deplete the ozone.   </a:t>
            </a:r>
          </a:p>
          <a:p>
            <a:endParaRPr lang="en-US" dirty="0" smtClean="0"/>
          </a:p>
          <a:p>
            <a:r>
              <a:rPr lang="en-US" dirty="0" smtClean="0"/>
              <a:t>This is the “hole” in the ozone layer we see every October.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Controls</a:t>
            </a:r>
            <a:endParaRPr lang="en-US" dirty="0"/>
          </a:p>
        </p:txBody>
      </p:sp>
      <p:sp>
        <p:nvSpPr>
          <p:cNvPr id="3" name="Content Placeholder 2"/>
          <p:cNvSpPr>
            <a:spLocks noGrp="1"/>
          </p:cNvSpPr>
          <p:nvPr>
            <p:ph idx="1"/>
          </p:nvPr>
        </p:nvSpPr>
        <p:spPr>
          <a:xfrm>
            <a:off x="457200" y="1349822"/>
            <a:ext cx="8229600" cy="5257800"/>
          </a:xfrm>
        </p:spPr>
        <p:txBody>
          <a:bodyPr>
            <a:normAutofit/>
          </a:bodyPr>
          <a:lstStyle/>
          <a:p>
            <a:r>
              <a:rPr lang="en-US" dirty="0" smtClean="0"/>
              <a:t>Several processes “control” climate </a:t>
            </a:r>
            <a:r>
              <a:rPr lang="en-US" dirty="0" smtClean="0">
                <a:sym typeface="Wingdings" pitchFamily="2" charset="2"/>
              </a:rPr>
              <a:t> they change or maintain it. </a:t>
            </a:r>
          </a:p>
          <a:p>
            <a:pPr lvl="1"/>
            <a:r>
              <a:rPr lang="en-US" dirty="0" smtClean="0">
                <a:sym typeface="Wingdings" pitchFamily="2" charset="2"/>
              </a:rPr>
              <a:t>Latitude </a:t>
            </a:r>
          </a:p>
          <a:p>
            <a:pPr lvl="1"/>
            <a:r>
              <a:rPr lang="en-US" dirty="0" smtClean="0">
                <a:sym typeface="Wingdings" pitchFamily="2" charset="2"/>
              </a:rPr>
              <a:t>Elevation </a:t>
            </a:r>
          </a:p>
          <a:p>
            <a:pPr lvl="1"/>
            <a:r>
              <a:rPr lang="en-US" dirty="0" smtClean="0">
                <a:sym typeface="Wingdings" pitchFamily="2" charset="2"/>
              </a:rPr>
              <a:t>Topography </a:t>
            </a:r>
          </a:p>
          <a:p>
            <a:pPr lvl="1"/>
            <a:r>
              <a:rPr lang="en-US" dirty="0" smtClean="0">
                <a:sym typeface="Wingdings" pitchFamily="2" charset="2"/>
              </a:rPr>
              <a:t>Water </a:t>
            </a:r>
          </a:p>
          <a:p>
            <a:pPr lvl="1"/>
            <a:r>
              <a:rPr lang="en-US" dirty="0" smtClean="0">
                <a:sym typeface="Wingdings" pitchFamily="2" charset="2"/>
              </a:rPr>
              <a:t>Prevailing winds</a:t>
            </a:r>
          </a:p>
          <a:p>
            <a:pPr lvl="1"/>
            <a:r>
              <a:rPr lang="en-US" dirty="0" smtClean="0">
                <a:sym typeface="Wingdings" pitchFamily="2" charset="2"/>
              </a:rPr>
              <a:t>Natural events (volcanic eruptions, earth’s orbit)</a:t>
            </a:r>
          </a:p>
          <a:p>
            <a:pPr lvl="1"/>
            <a:r>
              <a:rPr lang="en-US" dirty="0" smtClean="0">
                <a:sym typeface="Wingdings" pitchFamily="2" charset="2"/>
              </a:rPr>
              <a:t>Human activities (building cities, burning fossil fuels)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intosh HD:Applications:Microsoft Office 2004:Office:PPT_IB_SupportFiles:Images:89275_CH15_FIG09.jpg"/>
          <p:cNvPicPr>
            <a:picLocks noChangeAspect="1" noChangeArrowheads="1"/>
          </p:cNvPicPr>
          <p:nvPr/>
        </p:nvPicPr>
        <p:blipFill>
          <a:blip r:embed="rId2"/>
          <a:srcRect/>
          <a:stretch>
            <a:fillRect/>
          </a:stretch>
        </p:blipFill>
        <p:spPr bwMode="auto">
          <a:xfrm>
            <a:off x="0" y="598470"/>
            <a:ext cx="9043758" cy="5661061"/>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Hole </a:t>
            </a:r>
            <a:endParaRPr lang="en-US" dirty="0"/>
          </a:p>
        </p:txBody>
      </p:sp>
      <p:sp>
        <p:nvSpPr>
          <p:cNvPr id="3" name="Content Placeholder 2"/>
          <p:cNvSpPr>
            <a:spLocks noGrp="1"/>
          </p:cNvSpPr>
          <p:nvPr>
            <p:ph idx="1"/>
          </p:nvPr>
        </p:nvSpPr>
        <p:spPr>
          <a:xfrm>
            <a:off x="457199" y="1869896"/>
            <a:ext cx="8358027" cy="4674741"/>
          </a:xfrm>
        </p:spPr>
        <p:txBody>
          <a:bodyPr/>
          <a:lstStyle/>
          <a:p>
            <a:r>
              <a:rPr lang="en-US" dirty="0" smtClean="0"/>
              <a:t>The emission of CFCs has been greatly reduced thanks to global bans. </a:t>
            </a:r>
          </a:p>
          <a:p>
            <a:endParaRPr lang="en-US" dirty="0" smtClean="0"/>
          </a:p>
          <a:p>
            <a:r>
              <a:rPr lang="en-US" dirty="0" smtClean="0"/>
              <a:t>However, concentrations are just now peaking; CFCs will likely remain in the atmosphere through the end of the century. </a:t>
            </a:r>
          </a:p>
          <a:p>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Land Surfaces</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misuse of water for irrigation and other purposes has led to </a:t>
            </a:r>
            <a:r>
              <a:rPr lang="en-US" b="1" dirty="0" smtClean="0"/>
              <a:t>desertification </a:t>
            </a:r>
            <a:r>
              <a:rPr lang="en-US" dirty="0" smtClean="0"/>
              <a:t>– the spreading of a desert region due to climate and / or human influences. </a:t>
            </a:r>
          </a:p>
          <a:p>
            <a:endParaRPr lang="en-US" b="1" dirty="0" smtClean="0"/>
          </a:p>
          <a:p>
            <a:r>
              <a:rPr lang="en-US" dirty="0" smtClean="0"/>
              <a:t>Examples: </a:t>
            </a:r>
          </a:p>
          <a:p>
            <a:pPr lvl="1"/>
            <a:r>
              <a:rPr lang="en-US" dirty="0" smtClean="0"/>
              <a:t>The Sahel (sub-Sahara) Region. Anomalous  lack of rainfall (climate) and overgrazing (human) lead to desertification and famine </a:t>
            </a:r>
          </a:p>
          <a:p>
            <a:pPr lvl="1"/>
            <a:r>
              <a:rPr lang="en-US" dirty="0" smtClean="0"/>
              <a:t>The Aral Sea in central Asia</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intosh HD:Applications:Microsoft Office 2004:Office:PPT_IB_SupportFiles:Images:89275_CH15_FIG11.jpg"/>
          <p:cNvPicPr>
            <a:picLocks noChangeAspect="1" noChangeArrowheads="1"/>
          </p:cNvPicPr>
          <p:nvPr/>
        </p:nvPicPr>
        <p:blipFill>
          <a:blip r:embed="rId2"/>
          <a:srcRect/>
          <a:stretch>
            <a:fillRect/>
          </a:stretch>
        </p:blipFill>
        <p:spPr bwMode="auto">
          <a:xfrm>
            <a:off x="765425" y="-12387"/>
            <a:ext cx="7613151" cy="6882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Land Surfaces </a:t>
            </a:r>
            <a:endParaRPr lang="en-US" dirty="0"/>
          </a:p>
        </p:txBody>
      </p:sp>
      <p:sp>
        <p:nvSpPr>
          <p:cNvPr id="3" name="Content Placeholder 2"/>
          <p:cNvSpPr>
            <a:spLocks noGrp="1"/>
          </p:cNvSpPr>
          <p:nvPr>
            <p:ph idx="1"/>
          </p:nvPr>
        </p:nvSpPr>
        <p:spPr/>
        <p:txBody>
          <a:bodyPr/>
          <a:lstStyle/>
          <a:p>
            <a:r>
              <a:rPr lang="en-US" b="1" dirty="0" smtClean="0"/>
              <a:t>Urban Heat Island </a:t>
            </a:r>
            <a:r>
              <a:rPr lang="en-US" dirty="0" smtClean="0"/>
              <a:t>– the effect of temperatures within cities being warmer than the surrounding rural environments.</a:t>
            </a:r>
          </a:p>
          <a:p>
            <a:endParaRPr lang="en-US" dirty="0" smtClean="0"/>
          </a:p>
          <a:p>
            <a:r>
              <a:rPr lang="en-US" dirty="0" smtClean="0"/>
              <a:t>Increase of absorptive surfaces (asphalt, roofs, etc), heat from industrial activity, lack of transpiration from plants, all contribute to warmer city temperatures.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Macintosh HD:Applications:Microsoft Office 2004:Office:PPT_IB_SupportFiles:Images:89275_CH15_FIG13a.jpg"/>
          <p:cNvPicPr>
            <a:picLocks noChangeAspect="1" noChangeArrowheads="1"/>
          </p:cNvPicPr>
          <p:nvPr/>
        </p:nvPicPr>
        <p:blipFill>
          <a:blip r:embed="rId2"/>
          <a:srcRect/>
          <a:stretch>
            <a:fillRect/>
          </a:stretch>
        </p:blipFill>
        <p:spPr bwMode="auto">
          <a:xfrm>
            <a:off x="1422837" y="0"/>
            <a:ext cx="6298326" cy="6858000"/>
          </a:xfrm>
          <a:prstGeom prst="rect">
            <a:avLst/>
          </a:prstGeom>
          <a:noFill/>
          <a:ln w="9525">
            <a:noFill/>
            <a:miter lim="800000"/>
            <a:headEnd/>
            <a:tailEnd/>
          </a:ln>
        </p:spPr>
      </p:pic>
      <p:pic>
        <p:nvPicPr>
          <p:cNvPr id="5" name="Picture 2" descr="Macintosh HD:Applications:Microsoft Office 2004:Office:PPT_IB_SupportFiles:Images:89275_CH15_FIG13b.jpg"/>
          <p:cNvPicPr>
            <a:picLocks noChangeAspect="1" noChangeArrowheads="1"/>
          </p:cNvPicPr>
          <p:nvPr/>
        </p:nvPicPr>
        <p:blipFill>
          <a:blip r:embed="rId3"/>
          <a:srcRect/>
          <a:stretch>
            <a:fillRect/>
          </a:stretch>
        </p:blipFill>
        <p:spPr bwMode="auto">
          <a:xfrm>
            <a:off x="1406846" y="0"/>
            <a:ext cx="6330308"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Airplane Contrails</a:t>
            </a:r>
            <a:endParaRPr lang="en-US" dirty="0"/>
          </a:p>
        </p:txBody>
      </p:sp>
      <p:sp>
        <p:nvSpPr>
          <p:cNvPr id="3" name="Content Placeholder 2"/>
          <p:cNvSpPr>
            <a:spLocks noGrp="1"/>
          </p:cNvSpPr>
          <p:nvPr>
            <p:ph idx="1"/>
          </p:nvPr>
        </p:nvSpPr>
        <p:spPr/>
        <p:txBody>
          <a:bodyPr>
            <a:normAutofit/>
          </a:bodyPr>
          <a:lstStyle/>
          <a:p>
            <a:r>
              <a:rPr lang="en-US" dirty="0" smtClean="0"/>
              <a:t>Clouds that form from warm, humid exhaust mixes with the cold, dry air aloft </a:t>
            </a:r>
          </a:p>
          <a:p>
            <a:r>
              <a:rPr lang="en-US" dirty="0" smtClean="0"/>
              <a:t>Can increase cloud cover if there is a large amount of air traffic</a:t>
            </a:r>
          </a:p>
          <a:p>
            <a:r>
              <a:rPr lang="en-US" dirty="0" smtClean="0"/>
              <a:t>COULD cause lower daytime temperatures, warmer nighttime temperatures, highly debated, only one scientific study supports this and it was not statistically significant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Warming </a:t>
            </a:r>
            <a:endParaRPr lang="en-US" dirty="0"/>
          </a:p>
        </p:txBody>
      </p:sp>
      <p:sp>
        <p:nvSpPr>
          <p:cNvPr id="3" name="Content Placeholder 2"/>
          <p:cNvSpPr>
            <a:spLocks noGrp="1"/>
          </p:cNvSpPr>
          <p:nvPr>
            <p:ph idx="1"/>
          </p:nvPr>
        </p:nvSpPr>
        <p:spPr>
          <a:xfrm>
            <a:off x="457200" y="1600200"/>
            <a:ext cx="8229600" cy="5129373"/>
          </a:xfrm>
        </p:spPr>
        <p:txBody>
          <a:bodyPr>
            <a:normAutofit fontScale="92500" lnSpcReduction="10000"/>
          </a:bodyPr>
          <a:lstStyle/>
          <a:p>
            <a:r>
              <a:rPr lang="en-US" dirty="0" smtClean="0"/>
              <a:t>Refers to the increase of temperature across the global due to the enhanced greenhouse effect. </a:t>
            </a:r>
          </a:p>
          <a:p>
            <a:endParaRPr lang="en-US" dirty="0" smtClean="0"/>
          </a:p>
          <a:p>
            <a:r>
              <a:rPr lang="en-US" dirty="0" smtClean="0"/>
              <a:t>The enhanced greenhouse effect is an above normal heating of the planet as a result of increases in atmospheric CO</a:t>
            </a:r>
            <a:r>
              <a:rPr lang="en-US" baseline="-25000" dirty="0" smtClean="0"/>
              <a:t>2 </a:t>
            </a:r>
            <a:r>
              <a:rPr lang="en-US" dirty="0" smtClean="0"/>
              <a:t>since Industrial Revolution</a:t>
            </a:r>
          </a:p>
          <a:p>
            <a:endParaRPr lang="en-US" baseline="-25000" dirty="0" smtClean="0"/>
          </a:p>
          <a:p>
            <a:r>
              <a:rPr lang="en-US" dirty="0" smtClean="0"/>
              <a:t>Two things we have to prove: </a:t>
            </a:r>
          </a:p>
          <a:p>
            <a:pPr marL="971550" lvl="1" indent="-514350">
              <a:buAutoNum type="arabicParenR"/>
            </a:pPr>
            <a:r>
              <a:rPr lang="en-US" dirty="0" smtClean="0"/>
              <a:t>The Earth is warming </a:t>
            </a:r>
          </a:p>
          <a:p>
            <a:pPr marL="971550" lvl="1" indent="-514350">
              <a:buAutoNum type="arabicParenR"/>
            </a:pPr>
            <a:r>
              <a:rPr lang="en-US" dirty="0" smtClean="0"/>
              <a:t>It’s warming because of more CO</a:t>
            </a:r>
            <a:r>
              <a:rPr lang="en-US" baseline="-25000" dirty="0" smtClean="0"/>
              <a:t>2</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54"/>
            <a:ext cx="8229600" cy="1143000"/>
          </a:xfrm>
        </p:spPr>
        <p:txBody>
          <a:bodyPr/>
          <a:lstStyle/>
          <a:p>
            <a:r>
              <a:rPr lang="en-US" dirty="0" smtClean="0"/>
              <a:t>A Warming Earth – 1955-2005 </a:t>
            </a:r>
            <a:endParaRPr lang="en-US" dirty="0"/>
          </a:p>
        </p:txBody>
      </p:sp>
      <p:sp>
        <p:nvSpPr>
          <p:cNvPr id="3" name="Content Placeholder 2"/>
          <p:cNvSpPr>
            <a:spLocks noGrp="1"/>
          </p:cNvSpPr>
          <p:nvPr>
            <p:ph idx="1"/>
          </p:nvPr>
        </p:nvSpPr>
        <p:spPr>
          <a:xfrm>
            <a:off x="457200" y="1417638"/>
            <a:ext cx="8229600" cy="4525963"/>
          </a:xfrm>
        </p:spPr>
        <p:txBody>
          <a:bodyPr/>
          <a:lstStyle/>
          <a:p>
            <a:r>
              <a:rPr lang="en-US" dirty="0" smtClean="0"/>
              <a:t>Years of scientific research have unequivocally shown the earth is warming at a faster rate than before. </a:t>
            </a:r>
            <a:endParaRPr lang="en-US" dirty="0"/>
          </a:p>
        </p:txBody>
      </p:sp>
      <p:pic>
        <p:nvPicPr>
          <p:cNvPr id="4" name="Picture 2" descr="Macintosh HD:Applications:Microsoft Office 2004:Office:PPT_IB_SupportFiles:Images:89275_CH15_FIG16.jpg"/>
          <p:cNvPicPr>
            <a:picLocks noChangeAspect="1" noChangeArrowheads="1"/>
          </p:cNvPicPr>
          <p:nvPr/>
        </p:nvPicPr>
        <p:blipFill>
          <a:blip r:embed="rId2"/>
          <a:srcRect/>
          <a:stretch>
            <a:fillRect/>
          </a:stretch>
        </p:blipFill>
        <p:spPr bwMode="auto">
          <a:xfrm>
            <a:off x="292814" y="1243172"/>
            <a:ext cx="8393986" cy="5616081"/>
          </a:xfrm>
          <a:prstGeom prst="rect">
            <a:avLst/>
          </a:prstGeom>
          <a:noFill/>
          <a:ln w="9525">
            <a:noFill/>
            <a:miter lim="800000"/>
            <a:headEnd/>
            <a:tailEnd/>
          </a:ln>
        </p:spPr>
      </p:pic>
      <p:pic>
        <p:nvPicPr>
          <p:cNvPr id="5" name="Picture 2" descr="Macintosh HD:Applications:Microsoft Office 2004:Office:PPT_IB_SupportFiles:Images:89275_CH15_FIG17.jpg"/>
          <p:cNvPicPr>
            <a:picLocks noChangeAspect="1" noChangeArrowheads="1"/>
          </p:cNvPicPr>
          <p:nvPr/>
        </p:nvPicPr>
        <p:blipFill>
          <a:blip r:embed="rId3"/>
          <a:srcRect/>
          <a:stretch>
            <a:fillRect/>
          </a:stretch>
        </p:blipFill>
        <p:spPr bwMode="auto">
          <a:xfrm>
            <a:off x="-1" y="1243172"/>
            <a:ext cx="9144001" cy="56148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Warming Earth </a:t>
            </a:r>
            <a:endParaRPr lang="en-US" dirty="0"/>
          </a:p>
        </p:txBody>
      </p:sp>
      <p:sp>
        <p:nvSpPr>
          <p:cNvPr id="3" name="Content Placeholder 2"/>
          <p:cNvSpPr>
            <a:spLocks noGrp="1"/>
          </p:cNvSpPr>
          <p:nvPr>
            <p:ph idx="1"/>
          </p:nvPr>
        </p:nvSpPr>
        <p:spPr>
          <a:xfrm>
            <a:off x="457200" y="1384446"/>
            <a:ext cx="8229600" cy="5473554"/>
          </a:xfrm>
        </p:spPr>
        <p:txBody>
          <a:bodyPr>
            <a:normAutofit/>
          </a:bodyPr>
          <a:lstStyle/>
          <a:p>
            <a:r>
              <a:rPr lang="en-US" dirty="0" smtClean="0"/>
              <a:t>The global average temperature increased 0.59° between 1955 and 2005, but warming has not been universal across the globe. </a:t>
            </a:r>
          </a:p>
          <a:p>
            <a:endParaRPr lang="en-US" dirty="0" smtClean="0"/>
          </a:p>
          <a:p>
            <a:r>
              <a:rPr lang="en-US" dirty="0" smtClean="0"/>
              <a:t>We see other evidence of increasing global temperatures:</a:t>
            </a:r>
          </a:p>
          <a:p>
            <a:pPr lvl="1"/>
            <a:r>
              <a:rPr lang="en-US" dirty="0" smtClean="0"/>
              <a:t>Glacial Retreat </a:t>
            </a:r>
          </a:p>
          <a:p>
            <a:pPr lvl="1"/>
            <a:r>
              <a:rPr lang="en-US" dirty="0" smtClean="0"/>
              <a:t>Reduction of ice and snow coverage</a:t>
            </a:r>
          </a:p>
          <a:p>
            <a:pPr lvl="1"/>
            <a:r>
              <a:rPr lang="en-US" dirty="0" smtClean="0"/>
              <a:t>Rise in sea level (1.7 inch increase from 93-08)</a:t>
            </a:r>
          </a:p>
          <a:p>
            <a:pPr lvl="1"/>
            <a:r>
              <a:rPr lang="en-US" dirty="0" smtClean="0"/>
              <a:t>Expanded growing seasons. </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120"/>
            <a:ext cx="8229600" cy="1143000"/>
          </a:xfrm>
        </p:spPr>
        <p:txBody>
          <a:bodyPr/>
          <a:lstStyle/>
          <a:p>
            <a:r>
              <a:rPr lang="en-US" dirty="0" smtClean="0"/>
              <a:t>Climate Classification</a:t>
            </a:r>
            <a:endParaRPr lang="en-US" dirty="0"/>
          </a:p>
        </p:txBody>
      </p:sp>
      <p:sp>
        <p:nvSpPr>
          <p:cNvPr id="3" name="Content Placeholder 2"/>
          <p:cNvSpPr>
            <a:spLocks noGrp="1"/>
          </p:cNvSpPr>
          <p:nvPr>
            <p:ph idx="1"/>
          </p:nvPr>
        </p:nvSpPr>
        <p:spPr>
          <a:xfrm>
            <a:off x="457200" y="1251848"/>
            <a:ext cx="8229600" cy="4525963"/>
          </a:xfrm>
        </p:spPr>
        <p:txBody>
          <a:bodyPr/>
          <a:lstStyle/>
          <a:p>
            <a:r>
              <a:rPr lang="en-US" sz="2800" dirty="0" smtClean="0"/>
              <a:t>We use the </a:t>
            </a:r>
            <a:r>
              <a:rPr lang="en-US" sz="2800" dirty="0" err="1" smtClean="0"/>
              <a:t>Koppen</a:t>
            </a:r>
            <a:r>
              <a:rPr lang="en-US" sz="2800" dirty="0" smtClean="0"/>
              <a:t> </a:t>
            </a:r>
            <a:r>
              <a:rPr lang="en-US" sz="2800" dirty="0" smtClean="0"/>
              <a:t>Scheme to define Climates: </a:t>
            </a:r>
            <a:endParaRPr lang="en-US" sz="2800" dirty="0" smtClean="0"/>
          </a:p>
          <a:p>
            <a:pPr>
              <a:buNone/>
            </a:pPr>
            <a:endParaRPr lang="en-US" dirty="0"/>
          </a:p>
        </p:txBody>
      </p:sp>
      <p:pic>
        <p:nvPicPr>
          <p:cNvPr id="4" name="Picture 2" descr="Macintosh HD:Applications:Microsoft Office 2004:Office:PPT_IB_SupportFiles:Images:89275_CH14_FIG01.jpg"/>
          <p:cNvPicPr>
            <a:picLocks noChangeAspect="1" noChangeArrowheads="1"/>
          </p:cNvPicPr>
          <p:nvPr/>
        </p:nvPicPr>
        <p:blipFill>
          <a:blip r:embed="rId2"/>
          <a:srcRect/>
          <a:stretch>
            <a:fillRect/>
          </a:stretch>
        </p:blipFill>
        <p:spPr bwMode="auto">
          <a:xfrm>
            <a:off x="623887" y="1828800"/>
            <a:ext cx="8062913" cy="5029200"/>
          </a:xfrm>
          <a:prstGeom prst="rect">
            <a:avLst/>
          </a:prstGeom>
          <a:noFill/>
          <a:ln w="9525">
            <a:noFill/>
            <a:miter lim="800000"/>
            <a:headEnd/>
            <a:tailEnd/>
          </a:ln>
        </p:spPr>
      </p:pic>
      <p:sp>
        <p:nvSpPr>
          <p:cNvPr id="5" name="5-Point Star 4"/>
          <p:cNvSpPr/>
          <p:nvPr/>
        </p:nvSpPr>
        <p:spPr>
          <a:xfrm>
            <a:off x="2858534" y="4795140"/>
            <a:ext cx="489857" cy="446315"/>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intosh HD:Applications:Microsoft Office 2004:Office:PPT_IB_SupportFiles:Images:89275_CH15_FIG18.jpg"/>
          <p:cNvPicPr>
            <a:picLocks noChangeAspect="1" noChangeArrowheads="1"/>
          </p:cNvPicPr>
          <p:nvPr/>
        </p:nvPicPr>
        <p:blipFill>
          <a:blip r:embed="rId2"/>
          <a:srcRect/>
          <a:stretch>
            <a:fillRect/>
          </a:stretch>
        </p:blipFill>
        <p:spPr bwMode="auto">
          <a:xfrm>
            <a:off x="11219" y="365919"/>
            <a:ext cx="9121562" cy="6126163"/>
          </a:xfrm>
          <a:prstGeom prst="rect">
            <a:avLst/>
          </a:prstGeom>
          <a:noFill/>
          <a:ln w="9525">
            <a:noFill/>
            <a:miter lim="800000"/>
            <a:headEnd/>
            <a:tailEnd/>
          </a:ln>
        </p:spPr>
      </p:pic>
      <p:sp>
        <p:nvSpPr>
          <p:cNvPr id="5" name="TextBox 4"/>
          <p:cNvSpPr txBox="1"/>
          <p:nvPr/>
        </p:nvSpPr>
        <p:spPr>
          <a:xfrm>
            <a:off x="1366463" y="1027416"/>
            <a:ext cx="4397339" cy="1938992"/>
          </a:xfrm>
          <a:prstGeom prst="rect">
            <a:avLst/>
          </a:prstGeom>
          <a:noFill/>
        </p:spPr>
        <p:txBody>
          <a:bodyPr wrap="square" rtlCol="0">
            <a:spAutoFit/>
          </a:bodyPr>
          <a:lstStyle/>
          <a:p>
            <a:r>
              <a:rPr lang="en-US" sz="2400" dirty="0" smtClean="0">
                <a:latin typeface="Calibri" pitchFamily="34" charset="0"/>
              </a:rPr>
              <a:t>Sea level rise come from thermal expansion AND the melting of </a:t>
            </a:r>
            <a:r>
              <a:rPr lang="en-US" sz="2400" b="1" dirty="0" smtClean="0">
                <a:latin typeface="Calibri" pitchFamily="34" charset="0"/>
              </a:rPr>
              <a:t>LAND</a:t>
            </a:r>
            <a:r>
              <a:rPr lang="en-US" sz="2400" dirty="0" smtClean="0">
                <a:latin typeface="Calibri" pitchFamily="34" charset="0"/>
              </a:rPr>
              <a:t> ice. Sea ice already contributes to the height of sea level. </a:t>
            </a:r>
            <a:endParaRPr lang="en-US" sz="2400" dirty="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Observations </a:t>
            </a:r>
            <a:endParaRPr lang="en-US" dirty="0"/>
          </a:p>
        </p:txBody>
      </p:sp>
      <p:sp>
        <p:nvSpPr>
          <p:cNvPr id="3" name="Content Placeholder 2"/>
          <p:cNvSpPr>
            <a:spLocks noGrp="1"/>
          </p:cNvSpPr>
          <p:nvPr>
            <p:ph idx="1"/>
          </p:nvPr>
        </p:nvSpPr>
        <p:spPr/>
        <p:txBody>
          <a:bodyPr>
            <a:normAutofit/>
          </a:bodyPr>
          <a:lstStyle/>
          <a:p>
            <a:r>
              <a:rPr lang="en-US" dirty="0" smtClean="0"/>
              <a:t>Observations from multiple locations indicate that CO</a:t>
            </a:r>
            <a:r>
              <a:rPr lang="en-US" baseline="-25000" dirty="0" smtClean="0"/>
              <a:t>2</a:t>
            </a:r>
            <a:r>
              <a:rPr lang="en-US" dirty="0" smtClean="0"/>
              <a:t> levels are increasing. </a:t>
            </a:r>
          </a:p>
          <a:p>
            <a:endParaRPr lang="en-US" dirty="0" smtClean="0"/>
          </a:p>
          <a:p>
            <a:r>
              <a:rPr lang="en-US" dirty="0" smtClean="0"/>
              <a:t>We base our knowledge of previous CO</a:t>
            </a:r>
            <a:r>
              <a:rPr lang="en-US" baseline="-25000" dirty="0" smtClean="0"/>
              <a:t>2</a:t>
            </a:r>
            <a:r>
              <a:rPr lang="en-US" dirty="0" smtClean="0"/>
              <a:t> levels on the things we discussed previously (ice cores, etc). </a:t>
            </a:r>
          </a:p>
          <a:p>
            <a:endParaRPr lang="en-US" dirty="0" smtClean="0"/>
          </a:p>
          <a:p>
            <a:r>
              <a:rPr lang="en-US" dirty="0" smtClean="0"/>
              <a:t>We know we are contributing to the increase.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46248"/>
            <a:ext cx="3215148" cy="4525963"/>
          </a:xfrm>
        </p:spPr>
        <p:txBody>
          <a:bodyPr/>
          <a:lstStyle/>
          <a:p>
            <a:r>
              <a:rPr lang="en-US" dirty="0" smtClean="0"/>
              <a:t>Burning of fuels/plants contributes more CO</a:t>
            </a:r>
            <a:r>
              <a:rPr lang="en-US" baseline="-25000" dirty="0" smtClean="0"/>
              <a:t>2</a:t>
            </a:r>
          </a:p>
          <a:p>
            <a:r>
              <a:rPr lang="en-US" dirty="0" smtClean="0"/>
              <a:t>Increased vegetation and algae decrease CO</a:t>
            </a:r>
            <a:r>
              <a:rPr lang="en-US" baseline="-25000" dirty="0" smtClean="0"/>
              <a:t>2</a:t>
            </a:r>
            <a:endParaRPr lang="en-US" baseline="-25000" dirty="0"/>
          </a:p>
        </p:txBody>
      </p:sp>
      <p:pic>
        <p:nvPicPr>
          <p:cNvPr id="4" name="Picture 5" descr="9781284027372_CH15_FIG02.jpg"/>
          <p:cNvPicPr>
            <a:picLocks noChangeAspect="1"/>
          </p:cNvPicPr>
          <p:nvPr/>
        </p:nvPicPr>
        <p:blipFill>
          <a:blip r:embed="rId2"/>
          <a:srcRect/>
          <a:stretch>
            <a:fillRect/>
          </a:stretch>
        </p:blipFill>
        <p:spPr bwMode="auto">
          <a:xfrm>
            <a:off x="3869096" y="879322"/>
            <a:ext cx="5083175" cy="502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7000" y="0"/>
            <a:ext cx="8875059" cy="6858000"/>
          </a:xfrm>
          <a:prstGeom prst="rect">
            <a:avLst/>
          </a:prstGeom>
        </p:spPr>
      </p:pic>
    </p:spTree>
    <p:extLst>
      <p:ext uri="{BB962C8B-B14F-4D97-AF65-F5344CB8AC3E}">
        <p14:creationId xmlns:p14="http://schemas.microsoft.com/office/powerpoint/2010/main" val="408822327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17638"/>
            <a:ext cx="8229600" cy="4525963"/>
          </a:xfrm>
        </p:spPr>
        <p:txBody>
          <a:bodyPr/>
          <a:lstStyle/>
          <a:p>
            <a:endParaRPr lang="en-US"/>
          </a:p>
        </p:txBody>
      </p:sp>
      <p:pic>
        <p:nvPicPr>
          <p:cNvPr id="5" name="Picture 4"/>
          <p:cNvPicPr>
            <a:picLocks noChangeAspect="1"/>
          </p:cNvPicPr>
          <p:nvPr/>
        </p:nvPicPr>
        <p:blipFill>
          <a:blip r:embed="rId2"/>
          <a:stretch>
            <a:fillRect/>
          </a:stretch>
        </p:blipFill>
        <p:spPr>
          <a:xfrm>
            <a:off x="3175000" y="0"/>
            <a:ext cx="2778803" cy="6858000"/>
          </a:xfrm>
          <a:prstGeom prst="rect">
            <a:avLst/>
          </a:prstGeom>
        </p:spPr>
      </p:pic>
      <p:pic>
        <p:nvPicPr>
          <p:cNvPr id="6" name="Picture 5"/>
          <p:cNvPicPr>
            <a:picLocks noChangeAspect="1"/>
          </p:cNvPicPr>
          <p:nvPr/>
        </p:nvPicPr>
        <p:blipFill>
          <a:blip r:embed="rId2"/>
          <a:srcRect b="68664"/>
          <a:stretch>
            <a:fillRect/>
          </a:stretch>
        </p:blipFill>
        <p:spPr>
          <a:xfrm>
            <a:off x="0" y="0"/>
            <a:ext cx="8527551" cy="6594854"/>
          </a:xfrm>
          <a:prstGeom prst="rect">
            <a:avLst/>
          </a:prstGeom>
        </p:spPr>
      </p:pic>
    </p:spTree>
    <p:extLst>
      <p:ext uri="{BB962C8B-B14F-4D97-AF65-F5344CB8AC3E}">
        <p14:creationId xmlns:p14="http://schemas.microsoft.com/office/powerpoint/2010/main" val="344688426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GCMs: Global Climate Models </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We can also run computer models to predict future climates. </a:t>
            </a:r>
          </a:p>
          <a:p>
            <a:endParaRPr lang="en-US" dirty="0" smtClean="0"/>
          </a:p>
          <a:p>
            <a:r>
              <a:rPr lang="en-US" dirty="0" smtClean="0"/>
              <a:t>These models are similar to weather forecasting models, but they have much </a:t>
            </a:r>
            <a:r>
              <a:rPr lang="en-US" smtClean="0"/>
              <a:t>coarser resolutions and </a:t>
            </a:r>
            <a:r>
              <a:rPr lang="en-US" dirty="0" smtClean="0"/>
              <a:t>take into account other “spheres.” </a:t>
            </a:r>
          </a:p>
          <a:p>
            <a:endParaRPr lang="en-US" dirty="0" smtClean="0"/>
          </a:p>
          <a:p>
            <a:r>
              <a:rPr lang="en-US" dirty="0" smtClean="0"/>
              <a:t>These models are far from perfect, but can be used (in addition to observations) to predict future climates.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Macintosh HD:Applications:Microsoft Office 2004:Office:PPT_IB_SupportFiles:Images:89275_CH16_FIG05.jpg"/>
          <p:cNvPicPr>
            <a:picLocks noGrp="1" noChangeAspect="1" noChangeArrowheads="1"/>
          </p:cNvPicPr>
          <p:nvPr>
            <p:ph idx="1"/>
          </p:nvPr>
        </p:nvPicPr>
        <p:blipFill>
          <a:blip r:embed="rId2"/>
          <a:srcRect/>
          <a:stretch>
            <a:fillRect/>
          </a:stretch>
        </p:blipFill>
        <p:spPr bwMode="auto">
          <a:xfrm>
            <a:off x="0" y="0"/>
            <a:ext cx="9144000" cy="664738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intosh HD:Applications:Microsoft Office 2004:Office:PPT_IB_SupportFiles:Images:89275_CH16_FIG06.jpg"/>
          <p:cNvPicPr>
            <a:picLocks noChangeAspect="1" noChangeArrowheads="1"/>
          </p:cNvPicPr>
          <p:nvPr/>
        </p:nvPicPr>
        <p:blipFill>
          <a:blip r:embed="rId2"/>
          <a:srcRect/>
          <a:stretch>
            <a:fillRect/>
          </a:stretch>
        </p:blipFill>
        <p:spPr bwMode="auto">
          <a:xfrm>
            <a:off x="0" y="0"/>
            <a:ext cx="9144000" cy="664865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IPCC </a:t>
            </a:r>
            <a:endParaRPr lang="en-US" dirty="0"/>
          </a:p>
        </p:txBody>
      </p:sp>
      <p:sp>
        <p:nvSpPr>
          <p:cNvPr id="3" name="Content Placeholder 2"/>
          <p:cNvSpPr>
            <a:spLocks noGrp="1"/>
          </p:cNvSpPr>
          <p:nvPr>
            <p:ph idx="1"/>
          </p:nvPr>
        </p:nvSpPr>
        <p:spPr/>
        <p:txBody>
          <a:bodyPr>
            <a:normAutofit lnSpcReduction="10000"/>
          </a:bodyPr>
          <a:lstStyle/>
          <a:p>
            <a:r>
              <a:rPr lang="en-US" dirty="0" smtClean="0"/>
              <a:t>Taking into account GCMs and observations , the </a:t>
            </a:r>
            <a:r>
              <a:rPr lang="en-US" b="1" dirty="0" smtClean="0"/>
              <a:t>IPCC</a:t>
            </a:r>
            <a:r>
              <a:rPr lang="en-US" dirty="0" smtClean="0"/>
              <a:t> (Intergovernmental Panel on Climate Change) has issued four reports since 1991 on climate change. </a:t>
            </a:r>
          </a:p>
          <a:p>
            <a:endParaRPr lang="en-US" dirty="0" smtClean="0"/>
          </a:p>
          <a:p>
            <a:r>
              <a:rPr lang="en-US" dirty="0" smtClean="0"/>
              <a:t>The have developed several different scenarios of future climates based on the amount of global warming and efforts to mitigate it.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IPCC </a:t>
            </a:r>
            <a:endParaRPr lang="en-US" dirty="0"/>
          </a:p>
        </p:txBody>
      </p:sp>
      <p:sp>
        <p:nvSpPr>
          <p:cNvPr id="3" name="Content Placeholder 2"/>
          <p:cNvSpPr>
            <a:spLocks noGrp="1"/>
          </p:cNvSpPr>
          <p:nvPr>
            <p:ph idx="1"/>
          </p:nvPr>
        </p:nvSpPr>
        <p:spPr/>
        <p:txBody>
          <a:bodyPr/>
          <a:lstStyle/>
          <a:p>
            <a:endParaRPr lang="en-US"/>
          </a:p>
        </p:txBody>
      </p:sp>
      <p:pic>
        <p:nvPicPr>
          <p:cNvPr id="4" name="Picture 2" descr="Macintosh HD:Applications:Microsoft Office 2004:Office:PPT_IB_SupportFiles:Images:89275_CH16_T01.jpg"/>
          <p:cNvPicPr>
            <a:picLocks noChangeAspect="1" noChangeArrowheads="1"/>
          </p:cNvPicPr>
          <p:nvPr/>
        </p:nvPicPr>
        <p:blipFill>
          <a:blip r:embed="rId2"/>
          <a:srcRect/>
          <a:stretch>
            <a:fillRect/>
          </a:stretch>
        </p:blipFill>
        <p:spPr bwMode="auto">
          <a:xfrm>
            <a:off x="0" y="1122452"/>
            <a:ext cx="9180153" cy="461309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9781284027372_CH14_FIG03.jpg"/>
          <p:cNvPicPr>
            <a:picLocks noChangeAspect="1"/>
          </p:cNvPicPr>
          <p:nvPr/>
        </p:nvPicPr>
        <p:blipFill>
          <a:blip r:embed="rId2"/>
          <a:srcRect/>
          <a:stretch>
            <a:fillRect/>
          </a:stretch>
        </p:blipFill>
        <p:spPr bwMode="auto">
          <a:xfrm>
            <a:off x="635000" y="1096963"/>
            <a:ext cx="7874000" cy="5029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intosh HD:Applications:Microsoft Office 2004:Office:PPT_IB_SupportFiles:Images:89275_CH16_FIG11a.jpg"/>
          <p:cNvPicPr>
            <a:picLocks noChangeAspect="1" noChangeArrowheads="1"/>
          </p:cNvPicPr>
          <p:nvPr/>
        </p:nvPicPr>
        <p:blipFill>
          <a:blip r:embed="rId2"/>
          <a:srcRect/>
          <a:stretch>
            <a:fillRect/>
          </a:stretch>
        </p:blipFill>
        <p:spPr bwMode="auto">
          <a:xfrm>
            <a:off x="672958" y="-1"/>
            <a:ext cx="7798085" cy="683214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Macintosh HD:Applications:Microsoft Office 2004:Office:PPT_IB_SupportFiles:Images:89275_CH16_FIG13.jpg"/>
          <p:cNvPicPr>
            <a:picLocks noChangeAspect="1" noChangeArrowheads="1"/>
          </p:cNvPicPr>
          <p:nvPr/>
        </p:nvPicPr>
        <p:blipFill>
          <a:blip r:embed="rId2"/>
          <a:srcRect/>
          <a:stretch>
            <a:fillRect/>
          </a:stretch>
        </p:blipFill>
        <p:spPr bwMode="auto">
          <a:xfrm>
            <a:off x="1756881" y="-5544"/>
            <a:ext cx="5630238" cy="6869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Effects </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20 to 30 % of all species have an elevated risk of extinction if global temps rise 1.5 to 2.5 C</a:t>
            </a:r>
          </a:p>
          <a:p>
            <a:endParaRPr lang="en-US" dirty="0" smtClean="0"/>
          </a:p>
          <a:p>
            <a:r>
              <a:rPr lang="en-US" dirty="0" smtClean="0"/>
              <a:t>40 to 70% if global temps rise above 3.5 C</a:t>
            </a:r>
          </a:p>
          <a:p>
            <a:endParaRPr lang="en-US" dirty="0" smtClean="0"/>
          </a:p>
          <a:p>
            <a:r>
              <a:rPr lang="en-US" dirty="0" err="1" smtClean="0"/>
              <a:t>Meridional</a:t>
            </a:r>
            <a:r>
              <a:rPr lang="en-US" dirty="0" smtClean="0"/>
              <a:t> overturning circulation will slow down (troughs and ridges, less energy balance)</a:t>
            </a:r>
          </a:p>
          <a:p>
            <a:endParaRPr lang="en-US" dirty="0" smtClean="0"/>
          </a:p>
          <a:p>
            <a:r>
              <a:rPr lang="en-US" dirty="0" smtClean="0"/>
              <a:t>Extreme events will occur more readily</a:t>
            </a:r>
          </a:p>
          <a:p>
            <a:endParaRPr lang="en-US" dirty="0" smtClean="0"/>
          </a:p>
        </p:txBody>
      </p:sp>
    </p:spTree>
    <p:extLst>
      <p:ext uri="{BB962C8B-B14F-4D97-AF65-F5344CB8AC3E}">
        <p14:creationId xmlns:p14="http://schemas.microsoft.com/office/powerpoint/2010/main" val="167538822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Macintosh HD:Applications:Microsoft Office 2004:Office:PPT_IB_SupportFiles:Images:89275_CH16_FIG15.jpg"/>
          <p:cNvPicPr>
            <a:picLocks noChangeAspect="1" noChangeArrowheads="1"/>
          </p:cNvPicPr>
          <p:nvPr/>
        </p:nvPicPr>
        <p:blipFill>
          <a:blip r:embed="rId2"/>
          <a:srcRect/>
          <a:stretch>
            <a:fillRect/>
          </a:stretch>
        </p:blipFill>
        <p:spPr bwMode="auto">
          <a:xfrm>
            <a:off x="955497" y="0"/>
            <a:ext cx="7233007" cy="682137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Effects </a:t>
            </a:r>
            <a:endParaRPr lang="en-US" dirty="0"/>
          </a:p>
        </p:txBody>
      </p:sp>
      <p:sp>
        <p:nvSpPr>
          <p:cNvPr id="3" name="Content Placeholder 2"/>
          <p:cNvSpPr>
            <a:spLocks noGrp="1"/>
          </p:cNvSpPr>
          <p:nvPr>
            <p:ph idx="1"/>
          </p:nvPr>
        </p:nvSpPr>
        <p:spPr/>
        <p:txBody>
          <a:bodyPr/>
          <a:lstStyle/>
          <a:p>
            <a:r>
              <a:rPr lang="en-US" dirty="0" smtClean="0"/>
              <a:t>However, GCMs have too coarse a resolution to “see” hurricanes. </a:t>
            </a:r>
          </a:p>
          <a:p>
            <a:endParaRPr lang="en-US" dirty="0" smtClean="0"/>
          </a:p>
          <a:p>
            <a:r>
              <a:rPr lang="en-US" dirty="0" smtClean="0"/>
              <a:t>Still much debate on the impact of a warmer earth on hurricane activity.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Now? </a:t>
            </a:r>
            <a:endParaRPr lang="en-US" dirty="0"/>
          </a:p>
        </p:txBody>
      </p:sp>
      <p:sp>
        <p:nvSpPr>
          <p:cNvPr id="3" name="Content Placeholder 2"/>
          <p:cNvSpPr>
            <a:spLocks noGrp="1"/>
          </p:cNvSpPr>
          <p:nvPr>
            <p:ph idx="1"/>
          </p:nvPr>
        </p:nvSpPr>
        <p:spPr/>
        <p:txBody>
          <a:bodyPr/>
          <a:lstStyle/>
          <a:p>
            <a:r>
              <a:rPr lang="en-US" b="1" dirty="0" smtClean="0"/>
              <a:t>Mitigation</a:t>
            </a:r>
            <a:r>
              <a:rPr lang="en-US" dirty="0" smtClean="0"/>
              <a:t>: a response that seeks to limit the increase in greenhouse gases so that the worst impacts of global warming do not occur. </a:t>
            </a:r>
          </a:p>
          <a:p>
            <a:endParaRPr lang="en-US" dirty="0" smtClean="0"/>
          </a:p>
          <a:p>
            <a:r>
              <a:rPr lang="en-US" b="1" dirty="0" smtClean="0"/>
              <a:t>Adaptation</a:t>
            </a:r>
            <a:r>
              <a:rPr lang="en-US" dirty="0" smtClean="0"/>
              <a:t>: A complementary societal response. Refers to steps taken to reduce our vulnerability to climate change.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been done</a:t>
            </a:r>
            <a:endParaRPr lang="en-US" dirty="0"/>
          </a:p>
        </p:txBody>
      </p:sp>
      <p:sp>
        <p:nvSpPr>
          <p:cNvPr id="3" name="Content Placeholder 2"/>
          <p:cNvSpPr>
            <a:spLocks noGrp="1"/>
          </p:cNvSpPr>
          <p:nvPr>
            <p:ph idx="1"/>
          </p:nvPr>
        </p:nvSpPr>
        <p:spPr/>
        <p:txBody>
          <a:bodyPr>
            <a:normAutofit lnSpcReduction="10000"/>
          </a:bodyPr>
          <a:lstStyle/>
          <a:p>
            <a:r>
              <a:rPr lang="en-US" dirty="0" smtClean="0"/>
              <a:t>Kyoto Protocol</a:t>
            </a:r>
          </a:p>
          <a:p>
            <a:pPr lvl="1"/>
            <a:r>
              <a:rPr lang="en-US" dirty="0" smtClean="0"/>
              <a:t>Limit greenhouse emissions by 5.2% of 1990 level</a:t>
            </a:r>
          </a:p>
          <a:p>
            <a:pPr lvl="1"/>
            <a:r>
              <a:rPr lang="en-US" dirty="0" smtClean="0"/>
              <a:t>Phase 1 expired in 2012</a:t>
            </a:r>
          </a:p>
          <a:p>
            <a:pPr lvl="1"/>
            <a:r>
              <a:rPr lang="en-US" dirty="0" smtClean="0"/>
              <a:t>Slight effect</a:t>
            </a:r>
          </a:p>
          <a:p>
            <a:r>
              <a:rPr lang="en-US" dirty="0" smtClean="0"/>
              <a:t>Copenhagen Accord</a:t>
            </a:r>
          </a:p>
          <a:p>
            <a:pPr lvl="1"/>
            <a:r>
              <a:rPr lang="en-US" dirty="0" smtClean="0"/>
              <a:t>Agrees with scientists that warming needs to be kept below 2 C.</a:t>
            </a:r>
          </a:p>
          <a:p>
            <a:pPr lvl="1"/>
            <a:r>
              <a:rPr lang="en-US" dirty="0" smtClean="0"/>
              <a:t>Not legally enforceable</a:t>
            </a:r>
          </a:p>
          <a:p>
            <a:pPr lvl="1"/>
            <a:r>
              <a:rPr lang="en-US" dirty="0" smtClean="0"/>
              <a:t>US to cut 17% below 2005 levels by 2020</a:t>
            </a:r>
          </a:p>
          <a:p>
            <a:endParaRPr lang="en-US" dirty="0"/>
          </a:p>
        </p:txBody>
      </p:sp>
    </p:spTree>
    <p:extLst>
      <p:ext uri="{BB962C8B-B14F-4D97-AF65-F5344CB8AC3E}">
        <p14:creationId xmlns:p14="http://schemas.microsoft.com/office/powerpoint/2010/main" val="177972121"/>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done </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r>
              <a:rPr lang="en-US" dirty="0" smtClean="0"/>
              <a:t>Federal regulations considered:</a:t>
            </a:r>
          </a:p>
          <a:p>
            <a:pPr lvl="1"/>
            <a:r>
              <a:rPr lang="en-US" dirty="0" smtClean="0"/>
              <a:t>Carbon trading / cap – limit the total amount of carbon being released</a:t>
            </a:r>
          </a:p>
          <a:p>
            <a:pPr lvl="1"/>
            <a:r>
              <a:rPr lang="en-US" dirty="0" smtClean="0"/>
              <a:t>Carbon tax – charge companies / residents / power grids by the amount of carbon released</a:t>
            </a:r>
          </a:p>
          <a:p>
            <a:pPr lvl="1"/>
            <a:r>
              <a:rPr lang="en-US" dirty="0" smtClean="0"/>
              <a:t>Theoretically this money would go towards mitigation such as increased vegetation, physical trapping or research and development of alternatives</a:t>
            </a:r>
          </a:p>
        </p:txBody>
      </p:sp>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being done </a:t>
            </a:r>
            <a:endParaRPr lang="en-US" dirty="0"/>
          </a:p>
        </p:txBody>
      </p:sp>
      <p:sp>
        <p:nvSpPr>
          <p:cNvPr id="3" name="Content Placeholder 2"/>
          <p:cNvSpPr>
            <a:spLocks noGrp="1"/>
          </p:cNvSpPr>
          <p:nvPr>
            <p:ph idx="1"/>
          </p:nvPr>
        </p:nvSpPr>
        <p:spPr>
          <a:xfrm>
            <a:off x="457200" y="1417638"/>
            <a:ext cx="8229600" cy="5440362"/>
          </a:xfrm>
        </p:spPr>
        <p:txBody>
          <a:bodyPr>
            <a:normAutofit fontScale="92500" lnSpcReduction="20000"/>
          </a:bodyPr>
          <a:lstStyle/>
          <a:p>
            <a:r>
              <a:rPr lang="en-US" dirty="0" smtClean="0"/>
              <a:t>Green Renewable Energy (emission-wise):  </a:t>
            </a:r>
          </a:p>
          <a:p>
            <a:pPr lvl="1"/>
            <a:r>
              <a:rPr lang="en-US" dirty="0" smtClean="0"/>
              <a:t>Wind – great for places with commonly high winds, only effective when there is wind, currently expensive to maintain and large investment, damaging to bat/bird populations and possibly humans</a:t>
            </a:r>
          </a:p>
          <a:p>
            <a:pPr lvl="1"/>
            <a:r>
              <a:rPr lang="en-US" dirty="0" smtClean="0"/>
              <a:t>Water – great where there is running water, but historically has required dams which change the flow and temperature of the water, block migrations</a:t>
            </a:r>
          </a:p>
          <a:p>
            <a:pPr lvl="1"/>
            <a:r>
              <a:rPr lang="en-US" dirty="0" smtClean="0"/>
              <a:t>Solar – great in sunny areas, easily installed, requires use of mined resources, large arrays can impact local areas</a:t>
            </a:r>
          </a:p>
          <a:p>
            <a:r>
              <a:rPr lang="en-US" dirty="0" smtClean="0"/>
              <a:t>Sustainability – not just environmental, social and financial sustainability must also be considered, this is why nuclear energy is popular</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acintosh HD:Applications:Microsoft Office 2004:Office:PPT_IB_SupportFiles:Images:89275_CH16_FIG18.jpg"/>
          <p:cNvPicPr>
            <a:picLocks noGrp="1" noChangeAspect="1" noChangeArrowheads="1"/>
          </p:cNvPicPr>
          <p:nvPr>
            <p:ph idx="1"/>
          </p:nvPr>
        </p:nvPicPr>
        <p:blipFill>
          <a:blip r:embed="rId2"/>
          <a:srcRect/>
          <a:stretch>
            <a:fillRect/>
          </a:stretch>
        </p:blipFill>
        <p:spPr bwMode="auto">
          <a:xfrm>
            <a:off x="988161" y="1459741"/>
            <a:ext cx="7447934" cy="5103710"/>
          </a:xfrm>
          <a:prstGeom prst="rect">
            <a:avLst/>
          </a:prstGeom>
          <a:noFill/>
          <a:ln w="9525">
            <a:noFill/>
            <a:miter lim="800000"/>
            <a:headEnd/>
            <a:tailEnd/>
          </a:ln>
        </p:spPr>
      </p:pic>
      <p:sp>
        <p:nvSpPr>
          <p:cNvPr id="5"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Calibri" pitchFamily="34" charset="0"/>
                <a:ea typeface="+mj-ea"/>
                <a:cs typeface="+mj-cs"/>
              </a:rPr>
              <a:t>Geoengineering</a:t>
            </a:r>
            <a:endParaRPr kumimoji="0" lang="en-US" sz="44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302829"/>
            <a:ext cx="8229600" cy="291420"/>
          </a:xfrm>
        </p:spPr>
        <p:txBody>
          <a:bodyPr>
            <a:noAutofit/>
          </a:bodyPr>
          <a:lstStyle/>
          <a:p>
            <a:pPr>
              <a:buNone/>
            </a:pPr>
            <a:r>
              <a:rPr lang="en-US" sz="2000" dirty="0" smtClean="0"/>
              <a:t>Hasn’t always been this way…</a:t>
            </a:r>
            <a:endParaRPr lang="en-US" sz="2000" dirty="0"/>
          </a:p>
        </p:txBody>
      </p:sp>
      <p:pic>
        <p:nvPicPr>
          <p:cNvPr id="4" name="Picture 2" descr="Macintosh HD:Applications:Microsoft Office 2004:Office:PPT_IB_SupportFiles:Images:89275_CH14_FIG02.jpg"/>
          <p:cNvPicPr>
            <a:picLocks noChangeAspect="1" noChangeArrowheads="1"/>
          </p:cNvPicPr>
          <p:nvPr/>
        </p:nvPicPr>
        <p:blipFill>
          <a:blip r:embed="rId2"/>
          <a:srcRect/>
          <a:stretch>
            <a:fillRect/>
          </a:stretch>
        </p:blipFill>
        <p:spPr bwMode="auto">
          <a:xfrm>
            <a:off x="-6701" y="0"/>
            <a:ext cx="9157402" cy="583474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action be taken?</a:t>
            </a:r>
            <a:endParaRPr lang="en-US" dirty="0"/>
          </a:p>
        </p:txBody>
      </p:sp>
      <p:graphicFrame>
        <p:nvGraphicFramePr>
          <p:cNvPr id="4" name="Content Placeholder 3"/>
          <p:cNvGraphicFramePr>
            <a:graphicFrameLocks noGrp="1"/>
          </p:cNvGraphicFramePr>
          <p:nvPr>
            <p:ph idx="1"/>
          </p:nvPr>
        </p:nvGraphicFramePr>
        <p:xfrm>
          <a:off x="457200" y="1973943"/>
          <a:ext cx="8229600" cy="2743199"/>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en-US" dirty="0">
                        <a:latin typeface="Calibri" pitchFamily="34" charset="0"/>
                      </a:endParaRPr>
                    </a:p>
                  </a:txBody>
                  <a:tcPr/>
                </a:tc>
                <a:tc>
                  <a:txBody>
                    <a:bodyPr/>
                    <a:lstStyle/>
                    <a:p>
                      <a:r>
                        <a:rPr lang="en-US" dirty="0" smtClean="0">
                          <a:latin typeface="Calibri" pitchFamily="34" charset="0"/>
                        </a:rPr>
                        <a:t>Actually at least</a:t>
                      </a:r>
                      <a:r>
                        <a:rPr lang="en-US" baseline="0" dirty="0" smtClean="0">
                          <a:latin typeface="Calibri" pitchFamily="34" charset="0"/>
                        </a:rPr>
                        <a:t> partly anthropogenic</a:t>
                      </a:r>
                      <a:endParaRPr lang="en-US" dirty="0">
                        <a:latin typeface="Calibri" pitchFamily="34" charset="0"/>
                      </a:endParaRPr>
                    </a:p>
                  </a:txBody>
                  <a:tcPr/>
                </a:tc>
                <a:tc>
                  <a:txBody>
                    <a:bodyPr/>
                    <a:lstStyle/>
                    <a:p>
                      <a:r>
                        <a:rPr lang="en-US" dirty="0" smtClean="0">
                          <a:latin typeface="Calibri" pitchFamily="34" charset="0"/>
                        </a:rPr>
                        <a:t>Not anthropogenic</a:t>
                      </a:r>
                      <a:endParaRPr lang="en-US" dirty="0">
                        <a:latin typeface="Calibri" pitchFamily="34" charset="0"/>
                      </a:endParaRPr>
                    </a:p>
                  </a:txBody>
                  <a:tcPr/>
                </a:tc>
              </a:tr>
              <a:tr h="370840">
                <a:tc>
                  <a:txBody>
                    <a:bodyPr/>
                    <a:lstStyle/>
                    <a:p>
                      <a:r>
                        <a:rPr lang="en-US" dirty="0" smtClean="0">
                          <a:latin typeface="Calibri" pitchFamily="34" charset="0"/>
                        </a:rPr>
                        <a:t>Take action</a:t>
                      </a:r>
                      <a:endParaRPr lang="en-US" dirty="0">
                        <a:latin typeface="Calibri" pitchFamily="34" charset="0"/>
                      </a:endParaRPr>
                    </a:p>
                  </a:txBody>
                  <a:tcPr/>
                </a:tc>
                <a:tc>
                  <a:txBody>
                    <a:bodyPr/>
                    <a:lstStyle/>
                    <a:p>
                      <a:r>
                        <a:rPr lang="en-US" dirty="0" smtClean="0">
                          <a:latin typeface="Calibri" pitchFamily="34" charset="0"/>
                        </a:rPr>
                        <a:t>Costly in the short term, mitigate future impacts</a:t>
                      </a:r>
                      <a:endParaRPr lang="en-US" dirty="0">
                        <a:latin typeface="Calibri" pitchFamily="34" charset="0"/>
                      </a:endParaRPr>
                    </a:p>
                  </a:txBody>
                  <a:tcPr/>
                </a:tc>
                <a:tc>
                  <a:txBody>
                    <a:bodyPr/>
                    <a:lstStyle/>
                    <a:p>
                      <a:r>
                        <a:rPr lang="en-US" dirty="0" smtClean="0">
                          <a:latin typeface="Calibri" pitchFamily="34" charset="0"/>
                        </a:rPr>
                        <a:t>Costly, does</a:t>
                      </a:r>
                      <a:r>
                        <a:rPr lang="en-US" baseline="0" dirty="0" smtClean="0">
                          <a:latin typeface="Calibri" pitchFamily="34" charset="0"/>
                        </a:rPr>
                        <a:t> not matter</a:t>
                      </a:r>
                      <a:endParaRPr lang="en-US" dirty="0">
                        <a:latin typeface="Calibri" pitchFamily="34" charset="0"/>
                      </a:endParaRPr>
                    </a:p>
                  </a:txBody>
                  <a:tcPr/>
                </a:tc>
              </a:tr>
              <a:tr h="370840">
                <a:tc>
                  <a:txBody>
                    <a:bodyPr/>
                    <a:lstStyle/>
                    <a:p>
                      <a:r>
                        <a:rPr lang="en-US" dirty="0" smtClean="0">
                          <a:latin typeface="Calibri" pitchFamily="34" charset="0"/>
                        </a:rPr>
                        <a:t>Don’t take action</a:t>
                      </a:r>
                      <a:endParaRPr lang="en-US" dirty="0">
                        <a:latin typeface="Calibri" pitchFamily="34" charset="0"/>
                      </a:endParaRPr>
                    </a:p>
                  </a:txBody>
                  <a:tcPr/>
                </a:tc>
                <a:tc>
                  <a:txBody>
                    <a:bodyPr/>
                    <a:lstStyle/>
                    <a:p>
                      <a:r>
                        <a:rPr lang="en-US" dirty="0" smtClean="0">
                          <a:latin typeface="Calibri" pitchFamily="34" charset="0"/>
                        </a:rPr>
                        <a:t>Save</a:t>
                      </a:r>
                      <a:r>
                        <a:rPr lang="en-US" baseline="0" dirty="0" smtClean="0">
                          <a:latin typeface="Calibri" pitchFamily="34" charset="0"/>
                        </a:rPr>
                        <a:t> money in the short term, adapt to the consequences  later (agriculture, energy production)</a:t>
                      </a:r>
                      <a:endParaRPr lang="en-US" dirty="0">
                        <a:latin typeface="Calibri" pitchFamily="34" charset="0"/>
                      </a:endParaRPr>
                    </a:p>
                  </a:txBody>
                  <a:tcPr/>
                </a:tc>
                <a:tc>
                  <a:txBody>
                    <a:bodyPr/>
                    <a:lstStyle/>
                    <a:p>
                      <a:r>
                        <a:rPr lang="en-US" dirty="0" smtClean="0">
                          <a:latin typeface="Calibri" pitchFamily="34" charset="0"/>
                        </a:rPr>
                        <a:t>Nothing unusual happens</a:t>
                      </a:r>
                      <a:endParaRPr lang="en-US" dirty="0">
                        <a:latin typeface="Calibri" pitchFamily="34" charset="0"/>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can you do? </a:t>
            </a:r>
            <a:endParaRPr lang="en-US" dirty="0"/>
          </a:p>
        </p:txBody>
      </p:sp>
      <p:sp>
        <p:nvSpPr>
          <p:cNvPr id="3" name="Content Placeholder 2"/>
          <p:cNvSpPr>
            <a:spLocks noGrp="1"/>
          </p:cNvSpPr>
          <p:nvPr>
            <p:ph idx="1"/>
          </p:nvPr>
        </p:nvSpPr>
        <p:spPr>
          <a:xfrm>
            <a:off x="457200" y="1507734"/>
            <a:ext cx="8229600" cy="5257800"/>
          </a:xfrm>
        </p:spPr>
        <p:txBody>
          <a:bodyPr>
            <a:normAutofit fontScale="92500" lnSpcReduction="10000"/>
          </a:bodyPr>
          <a:lstStyle/>
          <a:p>
            <a:r>
              <a:rPr lang="en-US" dirty="0" smtClean="0"/>
              <a:t>Reduce, Reuse and Recycle </a:t>
            </a:r>
          </a:p>
          <a:p>
            <a:r>
              <a:rPr lang="en-US" dirty="0" smtClean="0"/>
              <a:t>Limit energy use from climate control, “vampire electronics” </a:t>
            </a:r>
          </a:p>
          <a:p>
            <a:r>
              <a:rPr lang="en-US" dirty="0" smtClean="0"/>
              <a:t>Use less water </a:t>
            </a:r>
          </a:p>
          <a:p>
            <a:r>
              <a:rPr lang="en-US" dirty="0" smtClean="0"/>
              <a:t>Practice responsible landscaping / building</a:t>
            </a:r>
          </a:p>
          <a:p>
            <a:r>
              <a:rPr lang="en-US" dirty="0" smtClean="0"/>
              <a:t>Use fuel efficient vehicles wisely</a:t>
            </a:r>
          </a:p>
          <a:p>
            <a:r>
              <a:rPr lang="en-US" dirty="0" smtClean="0"/>
              <a:t>Support R&amp;D of more sustainable technologies (personally or politically)</a:t>
            </a:r>
          </a:p>
          <a:p>
            <a:r>
              <a:rPr lang="en-US" dirty="0" smtClean="0"/>
              <a:t>Try to make smart choices when purchasing goods (production methods, materials, transport, etc.) and services</a:t>
            </a:r>
          </a:p>
          <a:p>
            <a:pPr>
              <a:buNone/>
            </a:pPr>
            <a:endParaRPr lang="en-US" dirty="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dirty="0" smtClean="0"/>
              <a:t>Climate – lots of controlling factors! </a:t>
            </a:r>
          </a:p>
          <a:p>
            <a:r>
              <a:rPr lang="en-US" dirty="0" smtClean="0"/>
              <a:t>Classified on the </a:t>
            </a:r>
            <a:r>
              <a:rPr lang="en-US" b="1" dirty="0" err="1" smtClean="0"/>
              <a:t>Koppen</a:t>
            </a:r>
            <a:r>
              <a:rPr lang="en-US" b="1" dirty="0" smtClean="0"/>
              <a:t> Scheme </a:t>
            </a:r>
            <a:r>
              <a:rPr lang="en-US" dirty="0" smtClean="0"/>
              <a:t>(temperature pattern, when rainfall happens)</a:t>
            </a:r>
          </a:p>
          <a:p>
            <a:pPr lvl="1"/>
            <a:r>
              <a:rPr lang="en-US" dirty="0" smtClean="0"/>
              <a:t>Lubbock is </a:t>
            </a:r>
            <a:r>
              <a:rPr lang="en-US" dirty="0" err="1" smtClean="0"/>
              <a:t>midlatitude</a:t>
            </a:r>
            <a:r>
              <a:rPr lang="en-US" dirty="0" smtClean="0"/>
              <a:t>, steppe, semi-dry</a:t>
            </a:r>
          </a:p>
          <a:p>
            <a:pPr lvl="1"/>
            <a:r>
              <a:rPr lang="en-US" dirty="0" smtClean="0"/>
              <a:t>Globally these line up with the global wind pattern</a:t>
            </a:r>
          </a:p>
          <a:p>
            <a:r>
              <a:rPr lang="en-US" dirty="0" smtClean="0"/>
              <a:t>Changed throughout history, our ability to monitor it has improved greatly in the past hundred years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fontScale="92500"/>
          </a:bodyPr>
          <a:lstStyle/>
          <a:p>
            <a:r>
              <a:rPr lang="en-US" dirty="0" smtClean="0"/>
              <a:t>Past climates and how / why they change studied through things like ice cores, fossils, sediment, tree rings, pollen, radiocarbon dating</a:t>
            </a:r>
          </a:p>
          <a:p>
            <a:r>
              <a:rPr lang="en-US" dirty="0" smtClean="0"/>
              <a:t>Natural impacts</a:t>
            </a:r>
          </a:p>
          <a:p>
            <a:pPr lvl="1"/>
            <a:r>
              <a:rPr lang="en-US" dirty="0" smtClean="0"/>
              <a:t>Orbit (</a:t>
            </a:r>
            <a:r>
              <a:rPr lang="en-US" dirty="0" err="1" smtClean="0"/>
              <a:t>Milankovitch</a:t>
            </a:r>
            <a:r>
              <a:rPr lang="en-US" dirty="0" smtClean="0"/>
              <a:t> cycles – precession, obliquity, eccentricity)</a:t>
            </a:r>
          </a:p>
          <a:p>
            <a:pPr lvl="1"/>
            <a:r>
              <a:rPr lang="en-US" dirty="0" smtClean="0"/>
              <a:t>Solar changes</a:t>
            </a:r>
          </a:p>
          <a:p>
            <a:pPr lvl="1"/>
            <a:r>
              <a:rPr lang="en-US" dirty="0" smtClean="0"/>
              <a:t>Tectonics (movement of the crust)</a:t>
            </a:r>
          </a:p>
          <a:p>
            <a:pPr lvl="1"/>
            <a:r>
              <a:rPr lang="en-US" dirty="0" smtClean="0"/>
              <a:t>Volcanic activity (aerosols can reflect incoming radiation)</a:t>
            </a:r>
          </a:p>
          <a:p>
            <a:pPr lvl="1"/>
            <a:r>
              <a:rPr lang="en-US" dirty="0" smtClean="0"/>
              <a:t>Asteroids</a:t>
            </a:r>
          </a:p>
          <a:p>
            <a:pPr lvl="1"/>
            <a:r>
              <a:rPr lang="en-US" dirty="0" smtClean="0"/>
              <a:t>Sea levels and disruption of currents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91200"/>
          </a:xfrm>
        </p:spPr>
        <p:txBody>
          <a:bodyPr>
            <a:normAutofit fontScale="92500" lnSpcReduction="20000"/>
          </a:bodyPr>
          <a:lstStyle/>
          <a:p>
            <a:r>
              <a:rPr lang="en-US" dirty="0" smtClean="0"/>
              <a:t>Anthropogenic concerns</a:t>
            </a:r>
          </a:p>
          <a:p>
            <a:pPr lvl="1"/>
            <a:r>
              <a:rPr lang="en-US" dirty="0"/>
              <a:t>E</a:t>
            </a:r>
            <a:r>
              <a:rPr lang="en-US" dirty="0" smtClean="0"/>
              <a:t>nhanced greenhouse effect (CO</a:t>
            </a:r>
            <a:r>
              <a:rPr lang="en-US" baseline="-25000" dirty="0" smtClean="0"/>
              <a:t>2</a:t>
            </a:r>
            <a:r>
              <a:rPr lang="en-US" dirty="0" smtClean="0"/>
              <a:t>) – global warming</a:t>
            </a:r>
          </a:p>
          <a:p>
            <a:pPr lvl="2"/>
            <a:r>
              <a:rPr lang="en-US" dirty="0" smtClean="0"/>
              <a:t>Increasing Earth temperatures</a:t>
            </a:r>
          </a:p>
          <a:p>
            <a:pPr lvl="2"/>
            <a:r>
              <a:rPr lang="en-US" dirty="0" smtClean="0"/>
              <a:t>Increased CO</a:t>
            </a:r>
            <a:r>
              <a:rPr lang="en-US" baseline="-25000" dirty="0" smtClean="0"/>
              <a:t>2 </a:t>
            </a:r>
            <a:r>
              <a:rPr lang="en-US" dirty="0" smtClean="0"/>
              <a:t>since Industrial Revolution</a:t>
            </a:r>
            <a:endParaRPr lang="en-US" baseline="-25000" dirty="0" smtClean="0"/>
          </a:p>
          <a:p>
            <a:pPr lvl="2"/>
            <a:r>
              <a:rPr lang="en-US" dirty="0" smtClean="0"/>
              <a:t>We help produce CO</a:t>
            </a:r>
            <a:r>
              <a:rPr lang="en-US" baseline="-25000" dirty="0" smtClean="0"/>
              <a:t>2 </a:t>
            </a:r>
            <a:r>
              <a:rPr lang="en-US" dirty="0" smtClean="0"/>
              <a:t>that wouldn’t be in the environment otherwise</a:t>
            </a:r>
            <a:endParaRPr lang="en-US" baseline="-25000" dirty="0" smtClean="0"/>
          </a:p>
          <a:p>
            <a:pPr lvl="2"/>
            <a:r>
              <a:rPr lang="en-US" dirty="0" smtClean="0"/>
              <a:t>We can model impacts to prove that it is likely that extra human production of CO</a:t>
            </a:r>
            <a:r>
              <a:rPr lang="en-US" baseline="-25000" dirty="0" smtClean="0"/>
              <a:t>2</a:t>
            </a:r>
            <a:r>
              <a:rPr lang="en-US" dirty="0" smtClean="0"/>
              <a:t> has aided in the increased temperature</a:t>
            </a:r>
          </a:p>
          <a:p>
            <a:pPr lvl="2"/>
            <a:r>
              <a:rPr lang="en-US" dirty="0" smtClean="0"/>
              <a:t>We cannot create another Earth and test the theory just like we cannot change the entire atmosphere to create/destroy a tornado, so there is uncertainty in these models, but they describe things to the best of our current understanding</a:t>
            </a:r>
          </a:p>
          <a:p>
            <a:pPr lvl="1"/>
            <a:r>
              <a:rPr lang="en-US" dirty="0" smtClean="0"/>
              <a:t>Air pollution – acid rain</a:t>
            </a:r>
          </a:p>
          <a:p>
            <a:pPr lvl="1"/>
            <a:r>
              <a:rPr lang="en-US" dirty="0" smtClean="0"/>
              <a:t>Land surface changes</a:t>
            </a:r>
          </a:p>
          <a:p>
            <a:pPr lvl="2"/>
            <a:r>
              <a:rPr lang="en-US" dirty="0" smtClean="0"/>
              <a:t>Desertification</a:t>
            </a:r>
          </a:p>
          <a:p>
            <a:pPr lvl="2"/>
            <a:r>
              <a:rPr lang="en-US" dirty="0" smtClean="0"/>
              <a:t>Urban heat island</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a:bodyPr>
          <a:lstStyle/>
          <a:p>
            <a:r>
              <a:rPr lang="en-US" dirty="0" smtClean="0"/>
              <a:t>IPCC – Intergovernmental Panel on Climate Change: developed different scenarios / mitigations and researched possible impacts globally</a:t>
            </a:r>
          </a:p>
          <a:p>
            <a:r>
              <a:rPr lang="en-US" dirty="0" smtClean="0"/>
              <a:t>Impacts if temperatures increase by a few degrees globally</a:t>
            </a:r>
          </a:p>
          <a:p>
            <a:pPr lvl="1"/>
            <a:r>
              <a:rPr lang="en-US" dirty="0" smtClean="0"/>
              <a:t>Elevated extinction threats of species</a:t>
            </a:r>
          </a:p>
          <a:p>
            <a:pPr lvl="1"/>
            <a:r>
              <a:rPr lang="en-US" dirty="0" smtClean="0"/>
              <a:t>Less redistribution of energy from </a:t>
            </a:r>
            <a:r>
              <a:rPr lang="en-US" dirty="0" err="1" smtClean="0"/>
              <a:t>meridional</a:t>
            </a:r>
            <a:r>
              <a:rPr lang="en-US" dirty="0" smtClean="0"/>
              <a:t> motion</a:t>
            </a:r>
          </a:p>
          <a:p>
            <a:pPr lvl="1"/>
            <a:r>
              <a:rPr lang="en-US" dirty="0" smtClean="0"/>
              <a:t>Higher probability of extreme events (large heat waves, etc.) but no conclusion on hurricane activity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67400"/>
          </a:xfrm>
        </p:spPr>
        <p:txBody>
          <a:bodyPr>
            <a:normAutofit fontScale="92500" lnSpcReduction="20000"/>
          </a:bodyPr>
          <a:lstStyle/>
          <a:p>
            <a:r>
              <a:rPr lang="en-US" dirty="0" smtClean="0"/>
              <a:t>Mitigation – limiting emissions to lessen the worst case scenario</a:t>
            </a:r>
          </a:p>
          <a:p>
            <a:r>
              <a:rPr lang="en-US" dirty="0" smtClean="0"/>
              <a:t>Adaption – adjusting our society to better handle changes in climate</a:t>
            </a:r>
          </a:p>
          <a:p>
            <a:r>
              <a:rPr lang="en-US" dirty="0" smtClean="0"/>
              <a:t>Kyoto Protocol – attempt to limit emissions</a:t>
            </a:r>
          </a:p>
          <a:p>
            <a:r>
              <a:rPr lang="en-US" dirty="0" smtClean="0"/>
              <a:t>Copenhagen Accord – attempt to limit warming to 2 C</a:t>
            </a:r>
          </a:p>
          <a:p>
            <a:r>
              <a:rPr lang="en-US" dirty="0" smtClean="0"/>
              <a:t>Carbon trading – limits overall emission</a:t>
            </a:r>
          </a:p>
          <a:p>
            <a:r>
              <a:rPr lang="en-US" dirty="0" smtClean="0"/>
              <a:t>Carbon tax – charges per unit of emission</a:t>
            </a:r>
          </a:p>
          <a:p>
            <a:r>
              <a:rPr lang="en-US" dirty="0" smtClean="0"/>
              <a:t>Interest in Green Renewable Energy (Wind, Water, Solar)</a:t>
            </a:r>
          </a:p>
          <a:p>
            <a:r>
              <a:rPr lang="en-US" dirty="0" err="1" smtClean="0"/>
              <a:t>Geoengineering</a:t>
            </a:r>
            <a:r>
              <a:rPr lang="en-US" dirty="0" smtClean="0"/>
              <a:t> – </a:t>
            </a:r>
            <a:r>
              <a:rPr lang="en-US" dirty="0" err="1" smtClean="0"/>
              <a:t>anthropogenically</a:t>
            </a:r>
            <a:r>
              <a:rPr lang="en-US" dirty="0" smtClean="0"/>
              <a:t> modifying the environment to counteract anthropogenic changes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 Climate</a:t>
            </a:r>
            <a:endParaRPr lang="en-US" dirty="0"/>
          </a:p>
        </p:txBody>
      </p:sp>
      <p:sp>
        <p:nvSpPr>
          <p:cNvPr id="3" name="Content Placeholder 2"/>
          <p:cNvSpPr>
            <a:spLocks noGrp="1"/>
          </p:cNvSpPr>
          <p:nvPr>
            <p:ph idx="1"/>
          </p:nvPr>
        </p:nvSpPr>
        <p:spPr>
          <a:xfrm>
            <a:off x="457200" y="1654134"/>
            <a:ext cx="8229600" cy="4841893"/>
          </a:xfrm>
        </p:spPr>
        <p:txBody>
          <a:bodyPr>
            <a:normAutofit fontScale="85000" lnSpcReduction="10000"/>
          </a:bodyPr>
          <a:lstStyle/>
          <a:p>
            <a:r>
              <a:rPr lang="en-US" dirty="0" smtClean="0"/>
              <a:t>Climate has changed since the beginning of Earth ~4 billions </a:t>
            </a:r>
            <a:r>
              <a:rPr lang="en-US" dirty="0" smtClean="0"/>
              <a:t>years ago</a:t>
            </a:r>
            <a:endParaRPr lang="en-US" dirty="0" smtClean="0"/>
          </a:p>
          <a:p>
            <a:r>
              <a:rPr lang="en-US" dirty="0" smtClean="0"/>
              <a:t>Humans have been around ~2 million years</a:t>
            </a:r>
          </a:p>
          <a:p>
            <a:r>
              <a:rPr lang="en-US" dirty="0" smtClean="0"/>
              <a:t>We have only lived during a very small percentage</a:t>
            </a:r>
          </a:p>
          <a:p>
            <a:r>
              <a:rPr lang="en-US" dirty="0" smtClean="0"/>
              <a:t>Good world-wide measurements only since 1970’s (satellite)</a:t>
            </a:r>
          </a:p>
          <a:p>
            <a:r>
              <a:rPr lang="en-US" dirty="0" smtClean="0"/>
              <a:t>Good recorded temperature measurements world-wide since 1850’s</a:t>
            </a:r>
          </a:p>
          <a:p>
            <a:r>
              <a:rPr lang="en-US" dirty="0" smtClean="0"/>
              <a:t>Written record dates to 484 BCE (Iron Age) – freeze dates, river heights, disease outbreaks</a:t>
            </a:r>
          </a:p>
          <a:p>
            <a:r>
              <a:rPr lang="en-US" dirty="0" smtClean="0"/>
              <a:t>Oral tradition before that</a:t>
            </a:r>
          </a:p>
        </p:txBody>
      </p:sp>
    </p:spTree>
    <p:extLst>
      <p:ext uri="{BB962C8B-B14F-4D97-AF65-F5344CB8AC3E}">
        <p14:creationId xmlns:p14="http://schemas.microsoft.com/office/powerpoint/2010/main" val="32858945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990600" y="0"/>
            <a:ext cx="7155676" cy="6858000"/>
          </a:xfrm>
          <a:prstGeom prst="rect">
            <a:avLst/>
          </a:prstGeom>
        </p:spPr>
      </p:pic>
    </p:spTree>
    <p:extLst>
      <p:ext uri="{BB962C8B-B14F-4D97-AF65-F5344CB8AC3E}">
        <p14:creationId xmlns:p14="http://schemas.microsoft.com/office/powerpoint/2010/main" val="167856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Paleoclimatology</a:t>
            </a:r>
            <a:endParaRPr lang="en-US" dirty="0"/>
          </a:p>
        </p:txBody>
      </p:sp>
      <p:sp>
        <p:nvSpPr>
          <p:cNvPr id="3" name="Content Placeholder 2"/>
          <p:cNvSpPr>
            <a:spLocks noGrp="1"/>
          </p:cNvSpPr>
          <p:nvPr>
            <p:ph idx="1"/>
          </p:nvPr>
        </p:nvSpPr>
        <p:spPr>
          <a:xfrm>
            <a:off x="457200" y="1600200"/>
            <a:ext cx="8229600" cy="5129373"/>
          </a:xfrm>
        </p:spPr>
        <p:txBody>
          <a:bodyPr>
            <a:normAutofit/>
          </a:bodyPr>
          <a:lstStyle/>
          <a:p>
            <a:r>
              <a:rPr lang="en-US" dirty="0" smtClean="0"/>
              <a:t>The study of climates of the distant past and the causes of their variations.  </a:t>
            </a:r>
          </a:p>
          <a:p>
            <a:r>
              <a:rPr lang="en-US" dirty="0" smtClean="0"/>
              <a:t>How do we investigate?</a:t>
            </a:r>
          </a:p>
          <a:p>
            <a:pPr lvl="1"/>
            <a:r>
              <a:rPr lang="en-US" dirty="0" smtClean="0"/>
              <a:t>Ice cores, types of fossils, marine sediment, etc</a:t>
            </a:r>
          </a:p>
          <a:p>
            <a:pPr lvl="1"/>
            <a:r>
              <a:rPr lang="en-US" dirty="0" smtClean="0"/>
              <a:t>Tells us amount of CO</a:t>
            </a:r>
            <a:r>
              <a:rPr lang="en-US" baseline="-25000" dirty="0" smtClean="0"/>
              <a:t>2</a:t>
            </a:r>
            <a:r>
              <a:rPr lang="en-US" dirty="0" smtClean="0"/>
              <a:t> and O</a:t>
            </a:r>
            <a:r>
              <a:rPr lang="en-US" baseline="-25000" dirty="0" smtClean="0"/>
              <a:t>2</a:t>
            </a:r>
            <a:r>
              <a:rPr lang="en-US" dirty="0" smtClean="0"/>
              <a:t> in the atmosphere</a:t>
            </a:r>
          </a:p>
          <a:p>
            <a:r>
              <a:rPr lang="en-US" dirty="0" smtClean="0"/>
              <a:t>More recently</a:t>
            </a:r>
          </a:p>
          <a:p>
            <a:pPr lvl="1"/>
            <a:r>
              <a:rPr lang="en-US" dirty="0" smtClean="0"/>
              <a:t>Tree rings (precipitation / temperature records)</a:t>
            </a:r>
          </a:p>
          <a:p>
            <a:pPr lvl="1"/>
            <a:r>
              <a:rPr lang="en-US" dirty="0" smtClean="0"/>
              <a:t>Pollen sediments</a:t>
            </a:r>
          </a:p>
          <a:p>
            <a:pPr lvl="1"/>
            <a:r>
              <a:rPr lang="en-US" dirty="0" smtClean="0"/>
              <a:t>Radiocarbon dating </a:t>
            </a:r>
          </a:p>
          <a:p>
            <a:pPr lvl="1"/>
            <a:endParaRPr lang="en-US" dirty="0" smtClean="0"/>
          </a:p>
        </p:txBody>
      </p:sp>
    </p:spTree>
    <p:extLst>
      <p:ext uri="{BB962C8B-B14F-4D97-AF65-F5344CB8AC3E}">
        <p14:creationId xmlns:p14="http://schemas.microsoft.com/office/powerpoint/2010/main" val="29165471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1079</TotalTime>
  <Words>2475</Words>
  <Application>Microsoft Macintosh PowerPoint</Application>
  <PresentationFormat>On-screen Show (4:3)</PresentationFormat>
  <Paragraphs>295</Paragraphs>
  <Slides>66</Slides>
  <Notes>0</Notes>
  <HiddenSlides>4</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Past, Present, and Future Climate</vt:lpstr>
      <vt:lpstr>Redefining Climate</vt:lpstr>
      <vt:lpstr>Climate Controls</vt:lpstr>
      <vt:lpstr>Climate Classification</vt:lpstr>
      <vt:lpstr>PowerPoint Presentation</vt:lpstr>
      <vt:lpstr>PowerPoint Presentation</vt:lpstr>
      <vt:lpstr>Past Climate</vt:lpstr>
      <vt:lpstr>PowerPoint Presentation</vt:lpstr>
      <vt:lpstr>Paleoclimatology</vt:lpstr>
      <vt:lpstr>Some Examples </vt:lpstr>
      <vt:lpstr>Some Examples </vt:lpstr>
      <vt:lpstr>PowerPoint Presentation</vt:lpstr>
      <vt:lpstr>Causes of Global Climate Change</vt:lpstr>
      <vt:lpstr>Milankovitch Cycles</vt:lpstr>
      <vt:lpstr>Plate Tectonics</vt:lpstr>
      <vt:lpstr>PowerPoint Presentation</vt:lpstr>
      <vt:lpstr>Plate Tectonics</vt:lpstr>
      <vt:lpstr>Volcanic activity</vt:lpstr>
      <vt:lpstr>Asteroid Impacts </vt:lpstr>
      <vt:lpstr>Even more…</vt:lpstr>
      <vt:lpstr>Even more…</vt:lpstr>
      <vt:lpstr>PowerPoint Presentation</vt:lpstr>
      <vt:lpstr>Human (Anthropogenic)</vt:lpstr>
      <vt:lpstr>Air Pollution </vt:lpstr>
      <vt:lpstr>Air Pollution</vt:lpstr>
      <vt:lpstr>Acid Rain </vt:lpstr>
      <vt:lpstr>PowerPoint Presentation</vt:lpstr>
      <vt:lpstr>Acid Rain </vt:lpstr>
      <vt:lpstr>Ozone Hole </vt:lpstr>
      <vt:lpstr>PowerPoint Presentation</vt:lpstr>
      <vt:lpstr>Ozone Hole </vt:lpstr>
      <vt:lpstr>Changing Land Surfaces</vt:lpstr>
      <vt:lpstr>PowerPoint Presentation</vt:lpstr>
      <vt:lpstr>Changing Land Surfaces </vt:lpstr>
      <vt:lpstr>PowerPoint Presentation</vt:lpstr>
      <vt:lpstr>Airplane Contrails</vt:lpstr>
      <vt:lpstr>Global Warming </vt:lpstr>
      <vt:lpstr>A Warming Earth – 1955-2005 </vt:lpstr>
      <vt:lpstr>A Warming Earth </vt:lpstr>
      <vt:lpstr>PowerPoint Presentation</vt:lpstr>
      <vt:lpstr>Carbon Dioxide Observations </vt:lpstr>
      <vt:lpstr>PowerPoint Presentation</vt:lpstr>
      <vt:lpstr>PowerPoint Presentation</vt:lpstr>
      <vt:lpstr>PowerPoint Presentation</vt:lpstr>
      <vt:lpstr>GCMs: Global Climate Models </vt:lpstr>
      <vt:lpstr>PowerPoint Presentation</vt:lpstr>
      <vt:lpstr>PowerPoint Presentation</vt:lpstr>
      <vt:lpstr>IPCC </vt:lpstr>
      <vt:lpstr>IPCC </vt:lpstr>
      <vt:lpstr>PowerPoint Presentation</vt:lpstr>
      <vt:lpstr>PowerPoint Presentation</vt:lpstr>
      <vt:lpstr>Possible Effects </vt:lpstr>
      <vt:lpstr>PowerPoint Presentation</vt:lpstr>
      <vt:lpstr>Possible Effects </vt:lpstr>
      <vt:lpstr>What Now? </vt:lpstr>
      <vt:lpstr>What has been done</vt:lpstr>
      <vt:lpstr>What is being done </vt:lpstr>
      <vt:lpstr>What is being done </vt:lpstr>
      <vt:lpstr>PowerPoint Presentation</vt:lpstr>
      <vt:lpstr>Should action be taken?</vt:lpstr>
      <vt:lpstr>What can you do? </vt:lpstr>
      <vt:lpstr>Recap</vt:lpstr>
      <vt:lpstr>PowerPoint Presentation</vt:lpstr>
      <vt:lpstr>PowerPoint Presentation</vt:lpstr>
      <vt:lpstr>PowerPoint Presentation</vt:lpstr>
      <vt:lpstr>PowerPoint Presentation</vt:lpstr>
    </vt:vector>
  </TitlesOfParts>
  <Company>TTU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Present, and Future Climate</dc:title>
  <dc:creator>Anthony Reinhart</dc:creator>
  <cp:lastModifiedBy>Aaron Hill</cp:lastModifiedBy>
  <cp:revision>77</cp:revision>
  <dcterms:created xsi:type="dcterms:W3CDTF">2011-08-01T17:25:02Z</dcterms:created>
  <dcterms:modified xsi:type="dcterms:W3CDTF">2017-08-07T03:18:16Z</dcterms:modified>
</cp:coreProperties>
</file>