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9"/>
  </p:notesMasterIdLst>
  <p:sldIdLst>
    <p:sldId id="304" r:id="rId2"/>
    <p:sldId id="258" r:id="rId3"/>
    <p:sldId id="327" r:id="rId4"/>
    <p:sldId id="305" r:id="rId5"/>
    <p:sldId id="381" r:id="rId6"/>
    <p:sldId id="259" r:id="rId7"/>
    <p:sldId id="347" r:id="rId8"/>
    <p:sldId id="308" r:id="rId9"/>
    <p:sldId id="260" r:id="rId10"/>
    <p:sldId id="349" r:id="rId11"/>
    <p:sldId id="334" r:id="rId12"/>
    <p:sldId id="261" r:id="rId13"/>
    <p:sldId id="350" r:id="rId14"/>
    <p:sldId id="336" r:id="rId15"/>
    <p:sldId id="309" r:id="rId16"/>
    <p:sldId id="311" r:id="rId17"/>
    <p:sldId id="337" r:id="rId18"/>
    <p:sldId id="351" r:id="rId19"/>
    <p:sldId id="339" r:id="rId20"/>
    <p:sldId id="382" r:id="rId21"/>
    <p:sldId id="353" r:id="rId22"/>
    <p:sldId id="352" r:id="rId23"/>
    <p:sldId id="338" r:id="rId24"/>
    <p:sldId id="340" r:id="rId25"/>
    <p:sldId id="341" r:id="rId26"/>
    <p:sldId id="378" r:id="rId27"/>
    <p:sldId id="312" r:id="rId28"/>
    <p:sldId id="354" r:id="rId29"/>
    <p:sldId id="359" r:id="rId30"/>
    <p:sldId id="262" r:id="rId31"/>
    <p:sldId id="263" r:id="rId32"/>
    <p:sldId id="266" r:id="rId33"/>
    <p:sldId id="267" r:id="rId34"/>
    <p:sldId id="268" r:id="rId35"/>
    <p:sldId id="316" r:id="rId36"/>
    <p:sldId id="360" r:id="rId37"/>
    <p:sldId id="343" r:id="rId38"/>
    <p:sldId id="380" r:id="rId39"/>
    <p:sldId id="317" r:id="rId40"/>
    <p:sldId id="273" r:id="rId41"/>
    <p:sldId id="318" r:id="rId42"/>
    <p:sldId id="356" r:id="rId43"/>
    <p:sldId id="361" r:id="rId44"/>
    <p:sldId id="344" r:id="rId45"/>
    <p:sldId id="275" r:id="rId46"/>
    <p:sldId id="330" r:id="rId47"/>
    <p:sldId id="276" r:id="rId48"/>
    <p:sldId id="329" r:id="rId49"/>
    <p:sldId id="288" r:id="rId50"/>
    <p:sldId id="333" r:id="rId51"/>
    <p:sldId id="362" r:id="rId52"/>
    <p:sldId id="383" r:id="rId53"/>
    <p:sldId id="345" r:id="rId54"/>
    <p:sldId id="322" r:id="rId55"/>
    <p:sldId id="323" r:id="rId56"/>
    <p:sldId id="346" r:id="rId57"/>
    <p:sldId id="357" r:id="rId58"/>
    <p:sldId id="376" r:id="rId59"/>
    <p:sldId id="358" r:id="rId60"/>
    <p:sldId id="325" r:id="rId61"/>
    <p:sldId id="364" r:id="rId62"/>
    <p:sldId id="363" r:id="rId63"/>
    <p:sldId id="365" r:id="rId64"/>
    <p:sldId id="366" r:id="rId65"/>
    <p:sldId id="367" r:id="rId66"/>
    <p:sldId id="384" r:id="rId67"/>
    <p:sldId id="385" r:id="rId68"/>
  </p:sldIdLst>
  <p:sldSz cx="9144000" cy="6858000" type="screen4x3"/>
  <p:notesSz cx="6858000" cy="9144000"/>
  <p:custDataLst>
    <p:tags r:id="rId71"/>
  </p:custDataLst>
  <p:defaultTextStyle>
    <a:defPPr>
      <a:defRPr lang="en-US"/>
    </a:defPPr>
    <a:lvl1pPr algn="l" rtl="0" fontAlgn="base">
      <a:spcBef>
        <a:spcPct val="0"/>
      </a:spcBef>
      <a:spcAft>
        <a:spcPct val="0"/>
      </a:spcAft>
      <a:defRPr sz="4400" kern="1200">
        <a:solidFill>
          <a:schemeClr val="tx1"/>
        </a:solidFill>
        <a:latin typeface="Arial" charset="0"/>
        <a:ea typeface="+mn-ea"/>
        <a:cs typeface="+mn-cs"/>
      </a:defRPr>
    </a:lvl1pPr>
    <a:lvl2pPr marL="457200" algn="l" rtl="0" fontAlgn="base">
      <a:spcBef>
        <a:spcPct val="0"/>
      </a:spcBef>
      <a:spcAft>
        <a:spcPct val="0"/>
      </a:spcAft>
      <a:defRPr sz="4400" kern="1200">
        <a:solidFill>
          <a:schemeClr val="tx1"/>
        </a:solidFill>
        <a:latin typeface="Arial" charset="0"/>
        <a:ea typeface="+mn-ea"/>
        <a:cs typeface="+mn-cs"/>
      </a:defRPr>
    </a:lvl2pPr>
    <a:lvl3pPr marL="914400" algn="l" rtl="0" fontAlgn="base">
      <a:spcBef>
        <a:spcPct val="0"/>
      </a:spcBef>
      <a:spcAft>
        <a:spcPct val="0"/>
      </a:spcAft>
      <a:defRPr sz="4400" kern="1200">
        <a:solidFill>
          <a:schemeClr val="tx1"/>
        </a:solidFill>
        <a:latin typeface="Arial" charset="0"/>
        <a:ea typeface="+mn-ea"/>
        <a:cs typeface="+mn-cs"/>
      </a:defRPr>
    </a:lvl3pPr>
    <a:lvl4pPr marL="1371600" algn="l" rtl="0" fontAlgn="base">
      <a:spcBef>
        <a:spcPct val="0"/>
      </a:spcBef>
      <a:spcAft>
        <a:spcPct val="0"/>
      </a:spcAft>
      <a:defRPr sz="4400" kern="1200">
        <a:solidFill>
          <a:schemeClr val="tx1"/>
        </a:solidFill>
        <a:latin typeface="Arial" charset="0"/>
        <a:ea typeface="+mn-ea"/>
        <a:cs typeface="+mn-cs"/>
      </a:defRPr>
    </a:lvl4pPr>
    <a:lvl5pPr marL="1828800" algn="l"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CCFFFF"/>
    <a:srgbClr val="FFCCCC"/>
    <a:srgbClr val="FF33CC"/>
    <a:srgbClr val="00FF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2645" autoAdjust="0"/>
  </p:normalViewPr>
  <p:slideViewPr>
    <p:cSldViewPr>
      <p:cViewPr varScale="1">
        <p:scale>
          <a:sx n="97" d="100"/>
          <a:sy n="97" d="100"/>
        </p:scale>
        <p:origin x="-3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tags" Target="tags/tag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59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E07DA9-8ECA-4B89-B8D8-91A4A97702E4}" type="slidenum">
              <a:rPr lang="en-US"/>
              <a:pPr/>
              <a:t>‹#›</a:t>
            </a:fld>
            <a:endParaRPr lang="en-US"/>
          </a:p>
        </p:txBody>
      </p:sp>
    </p:spTree>
    <p:extLst>
      <p:ext uri="{BB962C8B-B14F-4D97-AF65-F5344CB8AC3E}">
        <p14:creationId xmlns:p14="http://schemas.microsoft.com/office/powerpoint/2010/main" val="16011324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DB580-A6C3-4781-B09B-5C1C1D435A42}"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Slide1.mp3</a:t>
            </a:r>
          </a:p>
          <a:p>
            <a:r>
              <a:rPr lang="en-US"/>
              <a:t>Anyone who has ever seen a surface weather map on TV or perhaps in a newspaper has seen symbols denoting a front, for example a blue line with triangles on it representing a cold front.  In this lesson we will describe what a front is and the different types of fronts.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BF732-75B2-425E-BB8A-C55EEFBF1611}" type="slidenum">
              <a:rPr lang="en-US"/>
              <a:pPr/>
              <a:t>12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Slide8.mp3</a:t>
            </a:r>
          </a:p>
          <a:p>
            <a:r>
              <a:rPr lang="en-US"/>
              <a:t>Continental polar air masses, abbreviated cP, form over northern Canada and Alaska.  Continental means the air mass is dry and polar means the cold air mass is cold.  These air masses move southward into the United States bringing colder and drier air.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6445E-5F31-4F35-90BB-AF47F0B27439}" type="slidenum">
              <a:rPr lang="en-US"/>
              <a:pPr/>
              <a:t>14</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Slide8.mp3</a:t>
            </a:r>
          </a:p>
          <a:p>
            <a:r>
              <a:rPr lang="en-US"/>
              <a:t>Continental polar air masses, abbreviated cP, form over northern Canada and Alaska.  Continental means the air mass is dry and polar means the cold air mass is cold.  These air masses move southward into the United States bringing colder and drier air.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2DFC3-8D53-4097-8209-EA643186724A}" type="slidenum">
              <a:rPr lang="en-US"/>
              <a:pPr/>
              <a:t>15</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Slide9.mp3</a:t>
            </a:r>
          </a:p>
          <a:p>
            <a:r>
              <a:rPr lang="en-US"/>
              <a:t>Continental tropical air masses, abbreviated cT,  are warm and dry because they form over the southwestern United States and northern Old Mexico.  The higher terrain in this region provides an excellent heating source.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14B13-8561-4A17-AE3E-44A722BF0315}" type="slidenum">
              <a:rPr lang="en-US"/>
              <a:pPr/>
              <a:t>16</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Slide10.mp3</a:t>
            </a:r>
          </a:p>
          <a:p>
            <a:r>
              <a:rPr lang="en-US"/>
              <a:t>Maritime tropical air masses, abbreviated mT,  form over the Gulf of Mexico as well as the southeast Pacific Ocean.  These are warm air masses having a higher water vapor content than continental air masses.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0617F-754A-4E27-BD9C-35AC5B07A9DA}" type="slidenum">
              <a:rPr lang="en-US"/>
              <a:pPr/>
              <a:t>17</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Slide31.mp3</a:t>
            </a:r>
          </a:p>
          <a:p>
            <a:r>
              <a:rPr lang="en-US"/>
              <a:t>Once an air mass leaves its source region the temperature and moisture properties the air mass has acquired can be modified.  Temperatures as well as the moisture content in an air mass can increase or decrease.  So how are air masses modified?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18CC1-73AD-4E16-8854-27C0EAF04226}" type="slidenum">
              <a:rPr lang="en-US"/>
              <a:pPr/>
              <a:t>19</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Slide33.mp3</a:t>
            </a:r>
          </a:p>
          <a:p>
            <a:r>
              <a:rPr lang="en-US"/>
              <a:t>An air mass can also be modified when it moves over a large body of water.  If the same continental polar air mass continued to move south over Texas and then out over the Gulf of Mexico, the water vapor content of the air mass would increase due to evaporation.  Eventually this modified continental polar air mass over the Gulf of Mexico that is now warmer and more moist than it was over its source region may move north depending on the winds in the air mass.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18CC1-73AD-4E16-8854-27C0EAF04226}" type="slidenum">
              <a:rPr lang="en-US"/>
              <a:pPr/>
              <a:t>20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Slide33.mp3</a:t>
            </a:r>
          </a:p>
          <a:p>
            <a:r>
              <a:rPr lang="en-US"/>
              <a:t>An air mass can also be modified when it moves over a large body of water.  If the same continental polar air mass continued to move south over Texas and then out over the Gulf of Mexico, the water vapor content of the air mass would increase due to evaporation.  Eventually this modified continental polar air mass over the Gulf of Mexico that is now warmer and more moist than it was over its source region may move north depending on the winds in the air mass.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9DCF3-8ACF-471F-A235-731BF9B61544}" type="slidenum">
              <a:rPr lang="en-US"/>
              <a:pPr/>
              <a:t>23</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Slide32.mp3</a:t>
            </a:r>
          </a:p>
          <a:p>
            <a:r>
              <a:rPr lang="en-US"/>
              <a:t>One way is for an air mass to move over warmer or colder ground.  For example, consider a continental polar air mass that has formed over southern Canada in the late fall.  If this air mass moves south through the central United States and into the southern plains for example, the air mass will be moving over ground whose temperatures are warmer than in the air mass itself.  Through the energy transfer process of conduction, temperatures in the lower part of the air mass increase.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16FDC-6D7B-4B6A-9FC7-9D7F83157C92}" type="slidenum">
              <a:rPr lang="en-US"/>
              <a:pPr/>
              <a:t>24</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Slide34.mp3</a:t>
            </a:r>
          </a:p>
          <a:p>
            <a:r>
              <a:rPr lang="en-US"/>
              <a:t>Lastly, an air mass can be modified as it crosses a mountain barrier such as the Rocky Mountains.  An air mass moving east across the western United States eventually reaches the Rockies that act as a barrier to the eastward movement of the air mass.  The air is forced to rise on what is called the windward side of the mountains resulting in orographic lift or upslope flow.  If the air mass contains sufficient water vapor, clouds or precipitation may form.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73084-FE1C-494B-94A6-9BC0F2D13CD9}" type="slidenum">
              <a:rPr lang="en-US"/>
              <a:pPr/>
              <a:t>25</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Slide36.mp3</a:t>
            </a:r>
          </a:p>
          <a:p>
            <a:r>
              <a:rPr lang="en-US"/>
              <a:t>Regardless of how an air mass is modified, changing the temperature and moisture properties of the air will change the stability of the air mass.  Recall that stability may change if the environmental temperature lapse rate changes.  Increasing or decreasing the temperature of the air near the surface would indeed alter the environmental lapse rate.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83D9E-9BC5-4C49-9549-E83D749BA6DE}" type="slidenum">
              <a:rPr lang="en-US"/>
              <a:pPr/>
              <a:t>2</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Slide2.mp3</a:t>
            </a:r>
          </a:p>
          <a:p>
            <a:r>
              <a:rPr lang="en-US"/>
              <a:t>To understand what fronts are, you must first understand what an air mass is because a front separates different air masses.   An air mass is a large body of air in which there are similar horizontal temperature and moisture properties.  An air mass tends to take on the characteristics of the underlying surface, be it land or water.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C3112-5C4F-47C9-979B-56FDE64DA7A7}"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45F48-DF17-4186-8828-17AB53F7AFEC}" type="slidenum">
              <a:rPr lang="en-US"/>
              <a:pPr/>
              <a:t>27</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Slide11.mp3</a:t>
            </a:r>
          </a:p>
          <a:p>
            <a:r>
              <a:rPr lang="en-US"/>
              <a:t>Air masses move away from their source region due to changing wind patterns in the atmosphere.  Air masses with different temperature and moisture properties do not readily mix together which means there is a boundary between different air masses.  That boundary is known as a front.   A front represents a boundary between air masses with different densities.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E07DA9-8ECA-4B89-B8D8-91A4A97702E4}"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D2156-8FAE-404A-87AB-2F1F10912848}" type="slidenum">
              <a:rPr lang="en-US"/>
              <a:pPr/>
              <a:t>30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Slide13.mp3</a:t>
            </a:r>
          </a:p>
          <a:p>
            <a:r>
              <a:rPr lang="en-US"/>
              <a:t>On this surface weather map a continental polar air mass has settled over much of the country from the Rockies eastward except for the southeastern U.S.  High pressure is a reflection of the cold air.  The leading edge of this continental polar air mass is called a cold front which can be seen extending from the eastern seaboard into south Texas then curves into far west Texas and eastern New Mexico near the mountains.  This front separates continental polar air north of the front from maritime tropical air south of the front.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1CA94-E8E7-4323-8F1E-E1E96016B1BE}" type="slidenum">
              <a:rPr lang="en-US"/>
              <a:pPr/>
              <a:t>31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Slide14.mp3</a:t>
            </a:r>
          </a:p>
          <a:p>
            <a:r>
              <a:rPr lang="en-US"/>
              <a:t>This map shows a dramatic temperature contrast along and near the front.  Since a front is a transition zone between two different air masses, we should expect to see a marked temperature gradient in the vicinity of the front.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FDB37-CB98-4667-903A-B79E15260020}" type="slidenum">
              <a:rPr lang="en-US"/>
              <a:pPr/>
              <a:t>32</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Slide15.mp3</a:t>
            </a:r>
          </a:p>
          <a:p>
            <a:r>
              <a:rPr lang="en-US"/>
              <a:t>The moisture differences between these two air masses can be seen in this map showing surface dew points.  Remember dew point is an indicator of the actual water vapor content of the air.  Note the higher dew points in the maritime tropical air mass south of the frontal boundary across the southeastern United States.  Dew points in the dry continental polar air mass are much lower.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ED93F-3EA5-4EE5-AB58-F1B1D80D559A}" type="slidenum">
              <a:rPr lang="en-US"/>
              <a:pPr/>
              <a:t>33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Slide16.mp3</a:t>
            </a:r>
          </a:p>
          <a:p>
            <a:r>
              <a:rPr lang="en-US"/>
              <a:t>Here are the four types of fronts seen on a surface weather map:  Cold, warm, stationary and occluded.  We’ll now describe each type of front in detail.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CAB8-3630-4007-B3D8-30DEF33E6A8C}" type="slidenum">
              <a:rPr lang="en-US"/>
              <a:pPr/>
              <a:t>34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t>Slide17.mp3</a:t>
            </a:r>
          </a:p>
          <a:p>
            <a:r>
              <a:rPr lang="en-US"/>
              <a:t>A cold front is the leading edge of an advancing cold air mass.  As the front moves through an area cold air replaces the warm air at the surface.  There is often an abrupt change in the wind direction and speed as the front passes a particular location.   The cold front symbol, usually colored blue, has triangles evenly spaced along the front that point in the direction the front is moving.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A120C-BF8A-4B0E-BE67-36F02A4B7FC7}" type="slidenum">
              <a:rPr lang="en-US"/>
              <a:pPr/>
              <a:t>35</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Slide18.mp3</a:t>
            </a:r>
          </a:p>
          <a:p>
            <a:r>
              <a:rPr lang="en-US"/>
              <a:t>An important concept to understand is that a front is not just a blue line on a surface weather map.  A front is a three-dimensional feature because an air mass extends upward as well as horizontally.  So the temperature and moisture differences between air masses can be observed above the ground as well as at the surface.  Think of this boundary between air masses as a three-dimensional surface that slopes back over the cold air mass.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FDF41-A194-4CB1-A37D-DB21B8875A66}" type="slidenum">
              <a:rPr lang="en-US"/>
              <a:pPr/>
              <a:t>37</a:t>
            </a:fld>
            <a:endParaRPr lang="en-US"/>
          </a:p>
        </p:txBody>
      </p:sp>
      <p:sp>
        <p:nvSpPr>
          <p:cNvPr id="202754" name="Rectangle 2"/>
          <p:cNvSpPr>
            <a:spLocks noGrp="1" noRot="1" noChangeAspect="1" noChangeArrowheads="1" noTextEdit="1"/>
          </p:cNvSpPr>
          <p:nvPr>
            <p:ph type="sldImg"/>
          </p:nvPr>
        </p:nvSpPr>
        <p:spPr>
          <a:xfrm>
            <a:off x="1143000" y="687388"/>
            <a:ext cx="4572000" cy="3429000"/>
          </a:xfrm>
          <a:ln/>
        </p:spPr>
      </p:sp>
      <p:sp>
        <p:nvSpPr>
          <p:cNvPr id="20275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A3C6F-5D42-4886-937B-A2A89A90AB79}" type="slidenum">
              <a:rPr lang="en-US"/>
              <a:pPr/>
              <a:t>3</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Slide3.mp3</a:t>
            </a:r>
          </a:p>
          <a:p>
            <a:r>
              <a:rPr lang="en-US"/>
              <a:t>For example, if a large mass of air remains over the cold ground of northern Canada for any length of time it will tend to acquire the temperature and moisture properties of the underlying surface.  In that case the air mass will be cold and dry.  Dry meaning little water vapor.   If an air mass remains over a large body of water for a period of time it will become more moist.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D1A22-C5D7-43E5-84B5-0488D2FBB67A}" type="slidenum">
              <a:rPr lang="en-US"/>
              <a:pPr/>
              <a:t>39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Slide21.mp3</a:t>
            </a:r>
          </a:p>
          <a:p>
            <a:r>
              <a:rPr lang="en-US"/>
              <a:t>The slope of a cold front, or any front for that matter, varies depending on the difference in temperature and wind between the two air masses.  Some fronts have a very shallow slope while others have a steep slope.  The slope of a front can have an effect on the type of weather associated with the front.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E8B4F-F44F-4464-8099-2349A3A12FFF}" type="slidenum">
              <a:rPr lang="en-US"/>
              <a:pPr/>
              <a:t>40</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Slide22.mp3</a:t>
            </a:r>
          </a:p>
          <a:p>
            <a:r>
              <a:rPr lang="en-US"/>
              <a:t>If the cold air mass retreats back to the north allowing the warm air mass to advance and replace the colder air at the surface the boundary between the air masses is called a warm front.  As a warm front passes through some location there is not only a change in temperature and dew point but also a change in the wind direction.  Winds often shift from a northeast or east direction to more of a southerly direction after the front passes.  A warm front is depicted on a weather map by a red line with half-circles drawn indicating the direction of movement.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30FB9-3928-4771-B002-DA42DE964D36}" type="slidenum">
              <a:rPr lang="en-US"/>
              <a:pPr/>
              <a:t>41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t>Slide23.mp3</a:t>
            </a:r>
          </a:p>
          <a:p>
            <a:r>
              <a:rPr lang="en-US"/>
              <a:t>Similar to a cold front, the warm frontal surface or boundary slopes back over the colder air mass.  As the warmer less dense air moves toward the front, the warm air is lifted over the cold air which may result in clouds and precipitation.  Again, the type of clouds and character of precipitation depend on the moisture content as well as the stability of the warm air mass.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7DC5C-CF6D-4E92-90B2-6291061CAB39}" type="slidenum">
              <a:rPr lang="en-US"/>
              <a:pPr/>
              <a:t>44</a:t>
            </a:fld>
            <a:endParaRPr lang="en-US"/>
          </a:p>
        </p:txBody>
      </p:sp>
      <p:sp>
        <p:nvSpPr>
          <p:cNvPr id="204802" name="Rectangle 2"/>
          <p:cNvSpPr>
            <a:spLocks noGrp="1" noRot="1" noChangeAspect="1" noChangeArrowheads="1" noTextEdit="1"/>
          </p:cNvSpPr>
          <p:nvPr>
            <p:ph type="sldImg"/>
          </p:nvPr>
        </p:nvSpPr>
        <p:spPr>
          <a:xfrm>
            <a:off x="1143000" y="687388"/>
            <a:ext cx="4572000" cy="3429000"/>
          </a:xfrm>
          <a:ln/>
        </p:spPr>
      </p:sp>
      <p:sp>
        <p:nvSpPr>
          <p:cNvPr id="20480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9772B-9E4C-40E8-8F15-F2F0ECF02682}" type="slidenum">
              <a:rPr lang="en-US"/>
              <a:pPr/>
              <a:t>45</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Slide25.mp3</a:t>
            </a:r>
          </a:p>
          <a:p>
            <a:r>
              <a:rPr lang="en-US"/>
              <a:t>A stationary front defines a boundary between two air masses that are not moving.  This can happen when the winds in the cold air mass blow parallel rather than toward the front.  So the cold air mass is neither advancing nor retreating.  Clouds and precipitation may occur with a stationary front.  A stationary front is depicted on a weather map with alternating triangles and half circles on opposite sides of the line.  It is often colored with alternating red and blue line segments.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1675F-9FF3-4808-95ED-1EA22122AE80}" type="slidenum">
              <a:rPr lang="en-US"/>
              <a:pPr/>
              <a:t>46</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Slide27.mp3</a:t>
            </a:r>
          </a:p>
          <a:p>
            <a:r>
              <a:rPr lang="en-US"/>
              <a:t>The common explanation given for the development of an occluded front is that the cold front advances faster than the warm front.  In time the cold front catches up with and overtakes the warm front.  If you look at the diagram on the left you will see a low pressure system on a surface weather map with its attendant cold and warm fronts.  Remember the air circulates counterclockwise around the low pressure system in the Northern Hemisphere.  The area just to the east and southeast of the low center is where the cold front would initially overtake the warm front.</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3D4DE-B922-448C-9A59-0F137A7C4604}" type="slidenum">
              <a:rPr lang="en-US"/>
              <a:pPr/>
              <a:t>47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Slide26.mp3</a:t>
            </a:r>
          </a:p>
          <a:p>
            <a:r>
              <a:rPr lang="en-US"/>
              <a:t>An OCCLUDED FRONT is a little more complex than a cold or warm front.  An occluded front at the surface separates two air masses that are both colder than the warm air mass, but one of the air masses is not as cold as the other.   An occluded front is depicted on a weather map by a solid line with alternating triangles and half circles both pointing in the direction the front is moving.  It is usually colored purple.   There are two types of occluded fronts:  cold-occluded and warm-occluded.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D226D-5672-4FA8-8CE2-FCC61ACE401F}" type="slidenum">
              <a:rPr lang="en-US"/>
              <a:pPr/>
              <a:t>48</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t>Slide29.mp3</a:t>
            </a:r>
          </a:p>
          <a:p>
            <a:r>
              <a:rPr lang="en-US"/>
              <a:t>The top figure shows a cross section of a cold type occlusion.  Note the warm air mass is found above the ground and at the surface the occluded front separates cold air from not as cold air.  The lower diagram is a cross section of a warm type occlusion.  Note the locations of the cold and not as cold air are reversed from the cold type occlusion.  Warm occlusions occur in the Pacific Northwest when colder air is in place over the land and milder air moves inland from the Pacific Ocean.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5E3DA-7D75-4E7C-A1A6-4CE043B95737}" type="slidenum">
              <a:rPr lang="en-US"/>
              <a:pPr/>
              <a:t>49</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Slide30.mp3</a:t>
            </a:r>
          </a:p>
          <a:p>
            <a:r>
              <a:rPr lang="en-US"/>
              <a:t>This is an example of a surface weather map showing a cold, warm and occluded front.</a:t>
            </a:r>
          </a:p>
          <a:p>
            <a:r>
              <a:rPr lang="en-US"/>
              <a:t>There are processes other than the one just described that can lead to the formation of an occluded front.  But the important point to remember is that with an occluded front, the warm air mass is no longer found at the surface but rather is found aloft.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E441E-56E1-48C5-A66B-D5EDB1CE0010}" type="slidenum">
              <a:rPr lang="en-US"/>
              <a:pPr/>
              <a:t>50</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t>Slide38.mp3</a:t>
            </a:r>
          </a:p>
          <a:p>
            <a:r>
              <a:rPr lang="en-US"/>
              <a:t>Meteorologists analyze dew points on a surface weather map to locate dry lines because dew point readings will be considerably lower in the dry air mass as compared to the moist air mass.  </a:t>
            </a:r>
          </a:p>
          <a:p>
            <a:r>
              <a:rPr lang="en-US"/>
              <a:t>The dry line is commonly found in the southern plains states during the spring and summer months.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5EF20-73C7-4653-9B92-5523EF46C2EC}" type="slidenum">
              <a:rPr lang="en-US"/>
              <a:pPr/>
              <a:t>4</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Slide4.mp3</a:t>
            </a:r>
          </a:p>
          <a:p>
            <a:r>
              <a:rPr lang="en-US"/>
              <a:t>Sensible heating through the energy transfer process of conduction is how an air mass takes on the temperature characteristic of an underlying surface.  An air mass acquires water vapor through the process of evaporation.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6015A-D7BB-46CE-80AB-B37D850CBD40}" type="slidenum">
              <a:rPr lang="en-US"/>
              <a:pPr/>
              <a:t>53</a:t>
            </a:fld>
            <a:endParaRPr lang="en-US"/>
          </a:p>
        </p:txBody>
      </p:sp>
      <p:sp>
        <p:nvSpPr>
          <p:cNvPr id="206850" name="Rectangle 2"/>
          <p:cNvSpPr>
            <a:spLocks noGrp="1" noRot="1" noChangeAspect="1" noChangeArrowheads="1" noTextEdit="1"/>
          </p:cNvSpPr>
          <p:nvPr>
            <p:ph type="sldImg"/>
          </p:nvPr>
        </p:nvSpPr>
        <p:spPr>
          <a:xfrm>
            <a:off x="1143000" y="687388"/>
            <a:ext cx="4572000" cy="3429000"/>
          </a:xfrm>
          <a:ln/>
        </p:spPr>
      </p:sp>
      <p:sp>
        <p:nvSpPr>
          <p:cNvPr id="20685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BEEAA-75AE-439C-8DB9-15BC1CBF9863}" type="slidenum">
              <a:rPr lang="en-US"/>
              <a:pPr/>
              <a:t>54</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Slide39.mp3</a:t>
            </a:r>
          </a:p>
          <a:p>
            <a:r>
              <a:rPr lang="en-US"/>
              <a:t>Maritime tropical air moving northward from the Gulf of Mexico is juxtaposed with continental tropical air from northern Old Mexico.  Maritime tropical air is warm and moist while continental tropical air is warm and dry.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70E81-A573-4EE6-A81D-22809EFA70B2}" type="slidenum">
              <a:rPr lang="en-US"/>
              <a:pPr/>
              <a:t>55</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t>Slide40.mp3</a:t>
            </a:r>
          </a:p>
          <a:p>
            <a:r>
              <a:rPr lang="en-US"/>
              <a:t>This map shows lines connecting points of equal dew point temperatures.  They are called isodrosotherms.  Note the area from west Texas north into Kansas where the lines are very close together.  That indicates a large gradient or horizontal change in dew points and hence in the moisture content of the air.  That is the location of the dry line.  The area to the east over the remainder of Texas and Oklahoma has fairly uniform dew points in the 60s while the area to the west, over Colorado and New Mexico, has dew points from 10 to 20 degrees.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AA854-BE23-4071-A3C2-C99CEE1D13A2}" type="slidenum">
              <a:rPr lang="en-US"/>
              <a:pPr/>
              <a:t>60</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Slide42.mp3</a:t>
            </a:r>
          </a:p>
          <a:p>
            <a:r>
              <a:rPr lang="en-US"/>
              <a:t>In this visible satellite image, observe the thin line of clouds extending north to south over west central Texas.  Those are cumuliform clouds that have formed along the dry line.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A3C6F-5D42-4886-937B-A2A89A90AB79}" type="slidenum">
              <a:rPr lang="en-US"/>
              <a:pPr/>
              <a:t>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Slide3.mp3</a:t>
            </a:r>
          </a:p>
          <a:p>
            <a:r>
              <a:rPr lang="en-US"/>
              <a:t>For example, if a large mass of air remains over the cold ground of northern Canada for any length of time it will tend to acquire the temperature and moisture properties of the underlying surface.  In that case the air mass will be cold and dry.  Dry meaning little water vapor.   If an air mass remains over a large body of water for a period of time it will become more moist.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B6C18-58CF-46AF-8DF7-13AF203AA49B}" type="slidenum">
              <a:rPr lang="en-US"/>
              <a:pPr/>
              <a:t>6</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Slide5.mp3</a:t>
            </a:r>
          </a:p>
          <a:p>
            <a:r>
              <a:rPr lang="en-US"/>
              <a:t>Air masses can be classified according to their temperature and moisture properties.  In terms of temperature, an air mass can be warm in which case it is called a tropical air mass.  A cold air mass is called a polar air mass and if temperatures are very cold it is called an arctic air mass.  </a:t>
            </a:r>
          </a:p>
          <a:p>
            <a:r>
              <a:rPr lang="en-US"/>
              <a:t>In terms of moisture, an air mass can contain a little or a lot of water vapor.  Dry air masses containing limited water vapor are termed continental.  A moist air mass, meaning the air has a higher water vapor content is termed moist.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7CD28-C3A4-4595-A43B-A4E042610A2C}" type="slidenum">
              <a:rPr lang="en-US"/>
              <a:pPr/>
              <a:t>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t>Slide6.mp3</a:t>
            </a:r>
          </a:p>
          <a:p>
            <a:r>
              <a:rPr lang="en-US"/>
              <a:t>A region on Earth where air masses form, that is to say where they acquire their temperature and moisture characteristics, is called a source region.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CF3D4-9C0F-406D-88F4-23A0BB028899}" type="slidenum">
              <a:rPr lang="en-US"/>
              <a:pPr/>
              <a:t>9</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Slide7.mp3</a:t>
            </a:r>
          </a:p>
          <a:p>
            <a:r>
              <a:rPr lang="en-US"/>
              <a:t>This map shows the major source regions of air masses affecting the United States.  For this lesson we will focus on only three:  continental polar, continental tropical and maritime tropical.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2B0FA-A126-4FBC-A685-B83707443901}" type="slidenum">
              <a:rPr lang="en-US"/>
              <a:pPr/>
              <a:t>11</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Slide8.mp3</a:t>
            </a:r>
          </a:p>
          <a:p>
            <a:r>
              <a:rPr lang="en-US"/>
              <a:t>Continental polar air masses, abbreviated cP, form over northern Canada and Alaska.  Continental means the air mass is dry and polar means the cold air mass is cold.  These air masses move southward into the United States bringing colder and drier air.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E46DC-4824-4F7D-BB7C-EB1F224D80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BCAAA-F058-47F2-BB74-E656B96B36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3E8F3-D66B-499B-8D19-9088EFA462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D67E8A8-6235-4DF3-B6C9-2254EF5D7A4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128C70F-BC10-429C-8A4C-B6B8459D02D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4B258D1-B21D-4584-A62E-A7501641D85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5B53DF7-FF16-43F6-A916-A9E9FD2FD1D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F0B37-EB31-4EA3-89CF-F62786B377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1CED-F354-4E3B-8B19-B6950C479B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6EAA1-3F46-431E-8DB1-B19C0811BE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447EC-8A7A-446C-8FF2-16C938C452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592CE-EDB7-4362-9014-A1BE16F843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CC00B-332C-4AE7-BDE0-A7F1BCE2F8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5CB0-BB85-4DB7-BE2D-F3E11B5F6B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E1ACE-74E8-4CBC-A0C9-6A824BE1DA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C0151-CDF9-4B25-9C5B-01CA9DB302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4.jpeg"/><Relationship Id="rId1" Type="http://schemas.openxmlformats.org/officeDocument/2006/relationships/tags" Target="../tags/tag10.x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tags" Target="../tags/tag11.x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4.jpeg"/><Relationship Id="rId5" Type="http://schemas.openxmlformats.org/officeDocument/2006/relationships/image" Target="../media/image6.jpeg"/><Relationship Id="rId1" Type="http://schemas.openxmlformats.org/officeDocument/2006/relationships/tags" Target="../tags/tag12.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jpeg"/><Relationship Id="rId1" Type="http://schemas.openxmlformats.org/officeDocument/2006/relationships/tags" Target="../tags/tag13.x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4.jpeg"/><Relationship Id="rId1" Type="http://schemas.openxmlformats.org/officeDocument/2006/relationships/tags" Target="../tags/tag14.x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7.jpeg"/><Relationship Id="rId1" Type="http://schemas.openxmlformats.org/officeDocument/2006/relationships/tags" Target="../tags/tag16.x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8.jpeg"/><Relationship Id="rId1" Type="http://schemas.openxmlformats.org/officeDocument/2006/relationships/tags" Target="../tags/tag17.xml"/><Relationship Id="rId2"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1.png"/><Relationship Id="rId1" Type="http://schemas.openxmlformats.org/officeDocument/2006/relationships/tags" Target="../tags/tag18.xml"/><Relationship Id="rId2"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2.jpeg"/><Relationship Id="rId1" Type="http://schemas.openxmlformats.org/officeDocument/2006/relationships/tags" Target="../tags/tag19.xml"/><Relationship Id="rId2"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6.jpeg"/><Relationship Id="rId1" Type="http://schemas.openxmlformats.org/officeDocument/2006/relationships/tags" Target="../tags/tag22.xml"/><Relationship Id="rId2"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7.jpeg"/><Relationship Id="rId1" Type="http://schemas.openxmlformats.org/officeDocument/2006/relationships/tags" Target="../tags/tag23.xml"/><Relationship Id="rId2"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8.jpeg"/><Relationship Id="rId1" Type="http://schemas.openxmlformats.org/officeDocument/2006/relationships/tags" Target="../tags/tag24.xml"/><Relationship Id="rId2"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tags" Target="../tags/tag26.xml"/><Relationship Id="rId2"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23.jpeg"/><Relationship Id="rId1" Type="http://schemas.openxmlformats.org/officeDocument/2006/relationships/tags" Target="../tags/tag27.xml"/><Relationship Id="rId2"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24.jpeg"/><Relationship Id="rId1" Type="http://schemas.openxmlformats.org/officeDocument/2006/relationships/tags" Target="../tags/tag28.x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hyperlink" Target="http://twister.ou.edu/DensityCurrent/D2L01a.gifs/D2L01a.html" TargetMode="External"/><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tags" Target="../tags/tag30.x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30.jpeg"/><Relationship Id="rId1" Type="http://schemas.openxmlformats.org/officeDocument/2006/relationships/tags" Target="../tags/tag31.xml"/><Relationship Id="rId2"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2.jpeg"/><Relationship Id="rId1" Type="http://schemas.openxmlformats.org/officeDocument/2006/relationships/tags" Target="../tags/tag32.x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3.png"/><Relationship Id="rId1" Type="http://schemas.openxmlformats.org/officeDocument/2006/relationships/tags" Target="../tags/tag33.xml"/><Relationship Id="rId2"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tags" Target="../tags/tag34.xml"/><Relationship Id="rId2"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5.png"/><Relationship Id="rId1" Type="http://schemas.openxmlformats.org/officeDocument/2006/relationships/tags" Target="../tags/tag35.xml"/><Relationship Id="rId2"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36.jpeg"/><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37.jpeg"/><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39.jpeg"/><Relationship Id="rId1" Type="http://schemas.openxmlformats.org/officeDocument/2006/relationships/tags" Target="../tags/tag39.x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40.jpeg"/><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41.png"/><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7.xml"/><Relationship Id="rId3" Type="http://schemas.openxmlformats.org/officeDocument/2006/relationships/image" Target="../media/image42.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46.jpeg"/><Relationship Id="rId1" Type="http://schemas.openxmlformats.org/officeDocument/2006/relationships/tags" Target="../tags/tag43.xml"/><Relationship Id="rId2"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 Id="rId3" Type="http://schemas.openxmlformats.org/officeDocument/2006/relationships/image" Target="../media/image5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jpeg"/><Relationship Id="rId1" Type="http://schemas.openxmlformats.org/officeDocument/2006/relationships/tags" Target="../tags/tag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57200" y="533400"/>
            <a:ext cx="8229600" cy="1143000"/>
          </a:xfrm>
        </p:spPr>
        <p:txBody>
          <a:bodyPr>
            <a:normAutofit fontScale="90000"/>
          </a:bodyPr>
          <a:lstStyle/>
          <a:p>
            <a:r>
              <a:rPr lang="en-US" b="1">
                <a:effectLst>
                  <a:outerShdw blurRad="38100" dist="38100" dir="2700000" algn="tl">
                    <a:srgbClr val="FFFFFF"/>
                  </a:outerShdw>
                </a:effectLst>
                <a:latin typeface="Palatino Linotype" pitchFamily="18" charset="0"/>
              </a:rPr>
              <a:t>Chapter 9</a:t>
            </a:r>
            <a:br>
              <a:rPr lang="en-US" b="1">
                <a:effectLst>
                  <a:outerShdw blurRad="38100" dist="38100" dir="2700000" algn="tl">
                    <a:srgbClr val="FFFFFF"/>
                  </a:outerShdw>
                </a:effectLst>
                <a:latin typeface="Palatino Linotype" pitchFamily="18" charset="0"/>
              </a:rPr>
            </a:br>
            <a:r>
              <a:rPr lang="en-US" b="1">
                <a:effectLst>
                  <a:outerShdw blurRad="38100" dist="38100" dir="2700000" algn="tl">
                    <a:srgbClr val="FFFFFF"/>
                  </a:outerShdw>
                </a:effectLst>
                <a:latin typeface="Palatino Linotype" pitchFamily="18" charset="0"/>
              </a:rPr>
              <a:t>Air Masses and Fronts</a:t>
            </a:r>
            <a:br>
              <a:rPr lang="en-US" b="1">
                <a:effectLst>
                  <a:outerShdw blurRad="38100" dist="38100" dir="2700000" algn="tl">
                    <a:srgbClr val="FFFFFF"/>
                  </a:outerShdw>
                </a:effectLst>
                <a:latin typeface="Palatino Linotype" pitchFamily="18" charset="0"/>
              </a:rPr>
            </a:br>
            <a:endParaRPr lang="en-US" sz="1000" b="1" u="sng">
              <a:effectLst>
                <a:outerShdw blurRad="38100" dist="38100" dir="2700000" algn="tl">
                  <a:srgbClr val="FFFFFF"/>
                </a:outerShdw>
              </a:effectLst>
              <a:latin typeface="Palatino Linotype" pitchFamily="18" charset="0"/>
            </a:endParaRPr>
          </a:p>
        </p:txBody>
      </p:sp>
      <p:pic>
        <p:nvPicPr>
          <p:cNvPr id="88072" name="Picture1" descr="0915"/>
          <p:cNvPicPr>
            <a:picLocks noGrp="1" noChangeAspect="1" noChangeArrowheads="1"/>
          </p:cNvPicPr>
          <p:nvPr>
            <p:ph idx="1"/>
          </p:nvPr>
        </p:nvPicPr>
        <p:blipFill>
          <a:blip r:embed="rId4" cstate="print"/>
          <a:stretch>
            <a:fillRect/>
          </a:stretch>
        </p:blipFill>
        <p:spPr>
          <a:xfrm>
            <a:off x="457200" y="1653534"/>
            <a:ext cx="8229600" cy="4419295"/>
          </a:xfrm>
          <a:ln/>
        </p:spPr>
      </p:pic>
      <p:sp>
        <p:nvSpPr>
          <p:cNvPr id="88073" name="Rectangle 9"/>
          <p:cNvSpPr>
            <a:spLocks noChangeArrowheads="1"/>
          </p:cNvSpPr>
          <p:nvPr/>
        </p:nvSpPr>
        <p:spPr bwMode="auto">
          <a:xfrm>
            <a:off x="1371600" y="5638800"/>
            <a:ext cx="6400800" cy="1219200"/>
          </a:xfrm>
          <a:prstGeom prst="rect">
            <a:avLst/>
          </a:prstGeom>
          <a:solidFill>
            <a:schemeClr val="bg1">
              <a:alpha val="30000"/>
            </a:schemeClr>
          </a:solidFill>
          <a:ln w="9525">
            <a:noFill/>
            <a:miter lim="800000"/>
            <a:headEnd/>
            <a:tailEnd/>
          </a:ln>
          <a:effectLst/>
        </p:spPr>
        <p:txBody>
          <a:bodyPr/>
          <a:lstStyle/>
          <a:p>
            <a:pPr marL="342900" indent="-342900" algn="ctr">
              <a:spcBef>
                <a:spcPct val="20000"/>
              </a:spcBef>
            </a:pPr>
            <a:r>
              <a:rPr lang="en-US" sz="3200" dirty="0">
                <a:latin typeface="Palatino Linotype" pitchFamily="18" charset="0"/>
              </a:rPr>
              <a:t>ATMO 1300</a:t>
            </a:r>
          </a:p>
          <a:p>
            <a:pPr marL="342900" indent="-342900" algn="ctr">
              <a:spcBef>
                <a:spcPct val="20000"/>
              </a:spcBef>
            </a:pPr>
            <a:r>
              <a:rPr lang="en-US" sz="3200" dirty="0" smtClean="0">
                <a:latin typeface="Palatino Linotype" pitchFamily="18" charset="0"/>
              </a:rPr>
              <a:t>Summer II </a:t>
            </a:r>
            <a:r>
              <a:rPr lang="en-US" sz="3200" dirty="0" smtClean="0">
                <a:latin typeface="Palatino Linotype" pitchFamily="18" charset="0"/>
              </a:rPr>
              <a:t>2017</a:t>
            </a:r>
            <a:endParaRPr lang="en-US" sz="3200"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76200"/>
            <a:ext cx="8229600" cy="1143000"/>
          </a:xfrm>
        </p:spPr>
        <p:txBody>
          <a:bodyPr/>
          <a:lstStyle/>
          <a:p>
            <a:r>
              <a:rPr lang="en-US" b="1" u="sng" dirty="0">
                <a:effectLst>
                  <a:outerShdw blurRad="38100" dist="38100" dir="2700000" algn="tl">
                    <a:srgbClr val="C0C0C0"/>
                  </a:outerShdw>
                </a:effectLst>
                <a:latin typeface="Palatino Linotype" pitchFamily="18" charset="0"/>
              </a:rPr>
              <a:t>Source Region</a:t>
            </a:r>
          </a:p>
        </p:txBody>
      </p:sp>
      <p:sp>
        <p:nvSpPr>
          <p:cNvPr id="210947" name="Rectangle 3"/>
          <p:cNvSpPr>
            <a:spLocks noGrp="1" noChangeArrowheads="1"/>
          </p:cNvSpPr>
          <p:nvPr>
            <p:ph idx="1"/>
          </p:nvPr>
        </p:nvSpPr>
        <p:spPr>
          <a:xfrm>
            <a:off x="457200" y="1036637"/>
            <a:ext cx="8229600" cy="4525963"/>
          </a:xfrm>
        </p:spPr>
        <p:txBody>
          <a:bodyPr/>
          <a:lstStyle/>
          <a:p>
            <a:r>
              <a:rPr lang="en-US" sz="2800" dirty="0">
                <a:latin typeface="Palatino Linotype" pitchFamily="18" charset="0"/>
              </a:rPr>
              <a:t>Notice that most air masses originate under regions of surface high pressure</a:t>
            </a:r>
          </a:p>
          <a:p>
            <a:r>
              <a:rPr lang="en-US" sz="2800" dirty="0" smtClean="0">
                <a:latin typeface="Palatino Linotype" pitchFamily="18" charset="0"/>
              </a:rPr>
              <a:t>Stagnant </a:t>
            </a:r>
            <a:r>
              <a:rPr lang="en-US" sz="2800" dirty="0" smtClean="0">
                <a:latin typeface="Palatino Linotype" pitchFamily="18" charset="0"/>
              </a:rPr>
              <a:t>air ; not </a:t>
            </a:r>
            <a:r>
              <a:rPr lang="en-US" sz="2800" dirty="0">
                <a:latin typeface="Palatino Linotype" pitchFamily="18" charset="0"/>
              </a:rPr>
              <a:t>much wind = little pressure </a:t>
            </a:r>
            <a:r>
              <a:rPr lang="en-US" sz="2800" dirty="0" smtClean="0">
                <a:latin typeface="Palatino Linotype" pitchFamily="18" charset="0"/>
              </a:rPr>
              <a:t>gradients</a:t>
            </a:r>
          </a:p>
          <a:p>
            <a:r>
              <a:rPr lang="en-US" sz="2800" dirty="0" smtClean="0">
                <a:latin typeface="Palatino Linotype" pitchFamily="18" charset="0"/>
              </a:rPr>
              <a:t>Eventually</a:t>
            </a:r>
          </a:p>
          <a:p>
            <a:pPr marL="0" indent="0">
              <a:buNone/>
            </a:pPr>
            <a:r>
              <a:rPr lang="en-US" sz="2800" dirty="0">
                <a:latin typeface="Palatino Linotype" pitchFamily="18" charset="0"/>
              </a:rPr>
              <a:t>t</a:t>
            </a:r>
            <a:r>
              <a:rPr lang="en-US" sz="2800" dirty="0" smtClean="0">
                <a:latin typeface="Palatino Linotype" pitchFamily="18" charset="0"/>
              </a:rPr>
              <a:t>hey move</a:t>
            </a:r>
            <a:endParaRPr lang="en-US" sz="2800" dirty="0">
              <a:latin typeface="Palatino Linotype" pitchFamily="18" charset="0"/>
            </a:endParaRPr>
          </a:p>
        </p:txBody>
      </p:sp>
      <p:pic>
        <p:nvPicPr>
          <p:cNvPr id="5" name="Picture 5" descr="9781284027372_CH09_FIG04.jpg"/>
          <p:cNvPicPr>
            <a:picLocks noChangeAspect="1"/>
          </p:cNvPicPr>
          <p:nvPr/>
        </p:nvPicPr>
        <p:blipFill>
          <a:blip r:embed="rId2" cstate="print"/>
          <a:srcRect/>
          <a:stretch>
            <a:fillRect/>
          </a:stretch>
        </p:blipFill>
        <p:spPr bwMode="auto">
          <a:xfrm>
            <a:off x="2743200" y="2488931"/>
            <a:ext cx="5680075" cy="4140469"/>
          </a:xfrm>
          <a:prstGeom prst="rect">
            <a:avLst/>
          </a:prstGeom>
          <a:noFill/>
          <a:ln w="9525">
            <a:noFill/>
            <a:miter lim="800000"/>
            <a:headEnd/>
            <a:tailEnd/>
          </a:ln>
        </p:spPr>
      </p:pic>
      <p:sp>
        <p:nvSpPr>
          <p:cNvPr id="6" name="TextBox 5"/>
          <p:cNvSpPr txBox="1"/>
          <p:nvPr/>
        </p:nvSpPr>
        <p:spPr>
          <a:xfrm>
            <a:off x="0" y="6457890"/>
            <a:ext cx="2057400" cy="400110"/>
          </a:xfrm>
          <a:prstGeom prst="rect">
            <a:avLst/>
          </a:prstGeom>
          <a:noFill/>
        </p:spPr>
        <p:txBody>
          <a:bodyPr wrap="square" rtlCol="0">
            <a:spAutoFit/>
          </a:bodyPr>
          <a:lstStyle/>
          <a:p>
            <a:pPr algn="r"/>
            <a:r>
              <a:rPr lang="en-US" sz="2000" b="1" dirty="0" smtClean="0"/>
              <a:t>Fig. 9-4, p. 279</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Maritime Polar (mP)</a:t>
            </a:r>
          </a:p>
        </p:txBody>
      </p:sp>
      <p:sp>
        <p:nvSpPr>
          <p:cNvPr id="184323" name="Rectangle 3"/>
          <p:cNvSpPr>
            <a:spLocks noGrp="1" noChangeArrowheads="1"/>
          </p:cNvSpPr>
          <p:nvPr>
            <p:ph type="body" sz="half" idx="1"/>
          </p:nvPr>
        </p:nvSpPr>
        <p:spPr>
          <a:xfrm>
            <a:off x="152400" y="1447800"/>
            <a:ext cx="4038600" cy="5105400"/>
          </a:xfrm>
        </p:spPr>
        <p:txBody>
          <a:bodyPr/>
          <a:lstStyle/>
          <a:p>
            <a:pPr>
              <a:lnSpc>
                <a:spcPct val="80000"/>
              </a:lnSpc>
            </a:pPr>
            <a:r>
              <a:rPr lang="en-US" sz="2400">
                <a:latin typeface="Palatino Linotype" pitchFamily="18" charset="0"/>
              </a:rPr>
              <a:t>Forms over the oceans at high latitudes</a:t>
            </a:r>
          </a:p>
          <a:p>
            <a:pPr>
              <a:lnSpc>
                <a:spcPct val="80000"/>
              </a:lnSpc>
            </a:pPr>
            <a:r>
              <a:rPr lang="en-US" sz="2400">
                <a:latin typeface="Palatino Linotype" pitchFamily="18" charset="0"/>
              </a:rPr>
              <a:t>Moist</a:t>
            </a:r>
          </a:p>
          <a:p>
            <a:pPr>
              <a:lnSpc>
                <a:spcPct val="80000"/>
              </a:lnSpc>
            </a:pPr>
            <a:r>
              <a:rPr lang="en-US" sz="2400">
                <a:latin typeface="Palatino Linotype" pitchFamily="18" charset="0"/>
              </a:rPr>
              <a:t>Cold </a:t>
            </a:r>
          </a:p>
          <a:p>
            <a:pPr>
              <a:lnSpc>
                <a:spcPct val="80000"/>
              </a:lnSpc>
            </a:pPr>
            <a:r>
              <a:rPr lang="en-US" sz="2400">
                <a:latin typeface="Palatino Linotype" pitchFamily="18" charset="0"/>
              </a:rPr>
              <a:t>Can contribute to significant snowfall events in mid-Atlantic</a:t>
            </a:r>
          </a:p>
          <a:p>
            <a:pPr>
              <a:lnSpc>
                <a:spcPct val="80000"/>
              </a:lnSpc>
            </a:pPr>
            <a:r>
              <a:rPr lang="en-US" sz="2400">
                <a:latin typeface="Palatino Linotype" pitchFamily="18" charset="0"/>
              </a:rPr>
              <a:t>Nor’easters</a:t>
            </a:r>
          </a:p>
          <a:p>
            <a:pPr>
              <a:lnSpc>
                <a:spcPct val="80000"/>
              </a:lnSpc>
            </a:pPr>
            <a:r>
              <a:rPr lang="en-US" sz="2400">
                <a:latin typeface="Palatino Linotype" pitchFamily="18" charset="0"/>
              </a:rPr>
              <a:t>Low pressure systems draw air counter clockwise around them, bringing mP air from the Atlantic toward New England</a:t>
            </a:r>
          </a:p>
          <a:p>
            <a:pPr>
              <a:lnSpc>
                <a:spcPct val="80000"/>
              </a:lnSpc>
              <a:buFontTx/>
              <a:buNone/>
            </a:pPr>
            <a:endParaRPr lang="en-US" sz="2400">
              <a:latin typeface="Palatino Linotype" pitchFamily="18" charset="0"/>
            </a:endParaRPr>
          </a:p>
          <a:p>
            <a:pPr>
              <a:lnSpc>
                <a:spcPct val="80000"/>
              </a:lnSpc>
            </a:pPr>
            <a:endParaRPr lang="en-US" sz="600">
              <a:latin typeface="Palatino Linotype" pitchFamily="18" charset="0"/>
            </a:endParaRPr>
          </a:p>
          <a:p>
            <a:pPr>
              <a:lnSpc>
                <a:spcPct val="80000"/>
              </a:lnSpc>
            </a:pPr>
            <a:endParaRPr lang="en-US" sz="600">
              <a:latin typeface="Palatino Linotype" pitchFamily="18" charset="0"/>
            </a:endParaRPr>
          </a:p>
          <a:p>
            <a:pPr>
              <a:lnSpc>
                <a:spcPct val="80000"/>
              </a:lnSpc>
            </a:pPr>
            <a:endParaRPr lang="en-US" sz="600">
              <a:latin typeface="Palatino Linotype" pitchFamily="18" charset="0"/>
            </a:endParaRPr>
          </a:p>
          <a:p>
            <a:pPr>
              <a:lnSpc>
                <a:spcPct val="80000"/>
              </a:lnSpc>
            </a:pPr>
            <a:endParaRPr lang="en-US" sz="600"/>
          </a:p>
          <a:p>
            <a:pPr>
              <a:lnSpc>
                <a:spcPct val="80000"/>
              </a:lnSpc>
            </a:pPr>
            <a:endParaRPr lang="en-US" sz="600"/>
          </a:p>
          <a:p>
            <a:pPr>
              <a:lnSpc>
                <a:spcPct val="80000"/>
              </a:lnSpc>
            </a:pPr>
            <a:endParaRPr lang="en-US" sz="600"/>
          </a:p>
          <a:p>
            <a:pPr>
              <a:lnSpc>
                <a:spcPct val="80000"/>
              </a:lnSpc>
            </a:pPr>
            <a:endParaRPr lang="en-US" sz="600"/>
          </a:p>
          <a:p>
            <a:pPr>
              <a:lnSpc>
                <a:spcPct val="80000"/>
              </a:lnSpc>
            </a:pPr>
            <a:endParaRPr lang="en-US" sz="600"/>
          </a:p>
          <a:p>
            <a:pPr>
              <a:lnSpc>
                <a:spcPct val="80000"/>
              </a:lnSpc>
            </a:pPr>
            <a:endParaRPr lang="en-US" sz="600"/>
          </a:p>
        </p:txBody>
      </p:sp>
      <p:pic>
        <p:nvPicPr>
          <p:cNvPr id="184324" name="Picture 4" descr="airmasses_schem"/>
          <p:cNvPicPr>
            <a:picLocks noGrp="1" noChangeAspect="1" noChangeArrowheads="1"/>
          </p:cNvPicPr>
          <p:nvPr>
            <p:ph sz="quarter" idx="2"/>
          </p:nvPr>
        </p:nvPicPr>
        <p:blipFill>
          <a:blip r:embed="rId4" cstate="print"/>
          <a:srcRect/>
          <a:stretch>
            <a:fillRect/>
          </a:stretch>
        </p:blipFill>
        <p:spPr>
          <a:xfrm>
            <a:off x="4267200" y="1993900"/>
            <a:ext cx="4495800" cy="3568700"/>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Continental Polar (cP)</a:t>
            </a:r>
          </a:p>
        </p:txBody>
      </p:sp>
      <p:sp>
        <p:nvSpPr>
          <p:cNvPr id="9219" name="Rectangle 3"/>
          <p:cNvSpPr>
            <a:spLocks noGrp="1" noChangeArrowheads="1"/>
          </p:cNvSpPr>
          <p:nvPr>
            <p:ph type="body" sz="half" idx="1"/>
          </p:nvPr>
        </p:nvSpPr>
        <p:spPr/>
        <p:txBody>
          <a:bodyPr>
            <a:normAutofit/>
          </a:bodyPr>
          <a:lstStyle/>
          <a:p>
            <a:pPr>
              <a:lnSpc>
                <a:spcPct val="80000"/>
              </a:lnSpc>
            </a:pPr>
            <a:r>
              <a:rPr lang="en-US" sz="2800" dirty="0">
                <a:latin typeface="Palatino Linotype" pitchFamily="18" charset="0"/>
              </a:rPr>
              <a:t>Forms over the northern continental interior (e.g., Canada, Alaska)</a:t>
            </a:r>
          </a:p>
          <a:p>
            <a:pPr>
              <a:lnSpc>
                <a:spcPct val="80000"/>
              </a:lnSpc>
              <a:buNone/>
            </a:pPr>
            <a:endParaRPr lang="en-US" sz="1000" dirty="0">
              <a:latin typeface="Palatino Linotype" pitchFamily="18" charset="0"/>
            </a:endParaRPr>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r>
              <a:rPr lang="en-US" sz="1000" dirty="0"/>
              <a:t>Figure from apollo.lsc.vsc.edu/classes/met130</a:t>
            </a:r>
          </a:p>
          <a:p>
            <a:pPr>
              <a:lnSpc>
                <a:spcPct val="80000"/>
              </a:lnSpc>
            </a:pPr>
            <a:endParaRPr lang="en-US" sz="2800" dirty="0"/>
          </a:p>
        </p:txBody>
      </p:sp>
      <p:pic>
        <p:nvPicPr>
          <p:cNvPr id="9221" name="Picture 5" descr="airmasses_schem"/>
          <p:cNvPicPr>
            <a:picLocks noGrp="1" noChangeAspect="1" noChangeArrowheads="1"/>
          </p:cNvPicPr>
          <p:nvPr>
            <p:ph sz="quarter" idx="2"/>
          </p:nvPr>
        </p:nvPicPr>
        <p:blipFill>
          <a:blip r:embed="rId4" cstate="print"/>
          <a:srcRect/>
          <a:stretch>
            <a:fillRect/>
          </a:stretch>
        </p:blipFill>
        <p:spPr>
          <a:xfrm>
            <a:off x="4757738" y="1676400"/>
            <a:ext cx="3548062" cy="2816225"/>
          </a:xfrm>
          <a:noFill/>
          <a:ln/>
        </p:spPr>
      </p:pic>
      <p:pic>
        <p:nvPicPr>
          <p:cNvPr id="9222" name="Picture1" descr="0906"/>
          <p:cNvPicPr>
            <a:picLocks noGrp="1" noChangeAspect="1" noChangeArrowheads="1"/>
          </p:cNvPicPr>
          <p:nvPr>
            <p:ph sz="quarter" idx="3"/>
          </p:nvPr>
        </p:nvPicPr>
        <p:blipFill>
          <a:blip r:embed="rId5" cstate="print"/>
          <a:srcRect/>
          <a:stretch>
            <a:fillRect/>
          </a:stretch>
        </p:blipFill>
        <p:spPr>
          <a:xfrm>
            <a:off x="5200650" y="4786313"/>
            <a:ext cx="2571750" cy="1919287"/>
          </a:xfrm>
          <a:noFill/>
          <a:ln/>
        </p:spPr>
      </p:pic>
      <p:sp>
        <p:nvSpPr>
          <p:cNvPr id="6" name="TextBox 5"/>
          <p:cNvSpPr txBox="1"/>
          <p:nvPr/>
        </p:nvSpPr>
        <p:spPr>
          <a:xfrm>
            <a:off x="7086600" y="6457890"/>
            <a:ext cx="2057400" cy="400110"/>
          </a:xfrm>
          <a:prstGeom prst="rect">
            <a:avLst/>
          </a:prstGeom>
          <a:noFill/>
        </p:spPr>
        <p:txBody>
          <a:bodyPr wrap="square" rtlCol="0">
            <a:spAutoFit/>
          </a:bodyPr>
          <a:lstStyle/>
          <a:p>
            <a:pPr algn="r"/>
            <a:r>
              <a:rPr lang="en-US" sz="2000" b="1" dirty="0" smtClean="0"/>
              <a:t>Fig. 9-6, p. 280</a:t>
            </a:r>
            <a:endParaRPr lang="en-US" sz="20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Continental Polar (cP)</a:t>
            </a:r>
          </a:p>
        </p:txBody>
      </p:sp>
      <p:sp>
        <p:nvSpPr>
          <p:cNvPr id="211971" name="Rectangle 3"/>
          <p:cNvSpPr>
            <a:spLocks noGrp="1" noChangeArrowheads="1"/>
          </p:cNvSpPr>
          <p:nvPr>
            <p:ph idx="1"/>
          </p:nvPr>
        </p:nvSpPr>
        <p:spPr/>
        <p:txBody>
          <a:bodyPr>
            <a:normAutofit lnSpcReduction="10000"/>
          </a:bodyPr>
          <a:lstStyle/>
          <a:p>
            <a:r>
              <a:rPr lang="en-US" sz="2800" dirty="0">
                <a:latin typeface="Palatino Linotype" pitchFamily="18" charset="0"/>
              </a:rPr>
              <a:t>Winter time </a:t>
            </a:r>
            <a:r>
              <a:rPr lang="en-US" sz="2800" dirty="0" err="1" smtClean="0">
                <a:latin typeface="Palatino Linotype" pitchFamily="18" charset="0"/>
              </a:rPr>
              <a:t>cP</a:t>
            </a:r>
            <a:r>
              <a:rPr lang="en-US" sz="2800" dirty="0" smtClean="0">
                <a:latin typeface="Palatino Linotype" pitchFamily="18" charset="0"/>
              </a:rPr>
              <a:t> </a:t>
            </a:r>
            <a:r>
              <a:rPr lang="en-US" sz="2800" dirty="0">
                <a:latin typeface="Palatino Linotype" pitchFamily="18" charset="0"/>
              </a:rPr>
              <a:t>air masses are cold and dry</a:t>
            </a:r>
          </a:p>
          <a:p>
            <a:r>
              <a:rPr lang="en-US" sz="2800" dirty="0">
                <a:latin typeface="Palatino Linotype" pitchFamily="18" charset="0"/>
              </a:rPr>
              <a:t>They require </a:t>
            </a:r>
            <a:r>
              <a:rPr lang="en-US" sz="2800" dirty="0" smtClean="0">
                <a:latin typeface="Palatino Linotype" pitchFamily="18" charset="0"/>
              </a:rPr>
              <a:t>long, </a:t>
            </a:r>
            <a:r>
              <a:rPr lang="en-US" sz="2800" dirty="0">
                <a:latin typeface="Palatino Linotype" pitchFamily="18" charset="0"/>
              </a:rPr>
              <a:t>cold, clear nights</a:t>
            </a:r>
          </a:p>
          <a:p>
            <a:r>
              <a:rPr lang="en-US" sz="2800" dirty="0">
                <a:latin typeface="Palatino Linotype" pitchFamily="18" charset="0"/>
              </a:rPr>
              <a:t>Strong </a:t>
            </a:r>
            <a:r>
              <a:rPr lang="en-US" sz="2800" dirty="0" err="1">
                <a:latin typeface="Palatino Linotype" pitchFamily="18" charset="0"/>
              </a:rPr>
              <a:t>radiational</a:t>
            </a:r>
            <a:r>
              <a:rPr lang="en-US" sz="2800" dirty="0">
                <a:latin typeface="Palatino Linotype" pitchFamily="18" charset="0"/>
              </a:rPr>
              <a:t> cooling allows surface temperatures to fall </a:t>
            </a:r>
            <a:r>
              <a:rPr lang="en-US" sz="2800" dirty="0" smtClean="0">
                <a:latin typeface="Palatino Linotype" pitchFamily="18" charset="0"/>
              </a:rPr>
              <a:t>quickly</a:t>
            </a:r>
          </a:p>
          <a:p>
            <a:r>
              <a:rPr lang="en-US" sz="2800" dirty="0" smtClean="0">
                <a:latin typeface="Palatino Linotype" pitchFamily="18" charset="0"/>
              </a:rPr>
              <a:t>Can form faster over snow pack</a:t>
            </a:r>
            <a:endParaRPr lang="en-US" sz="2800" dirty="0">
              <a:latin typeface="Palatino Linotype" pitchFamily="18" charset="0"/>
            </a:endParaRPr>
          </a:p>
          <a:p>
            <a:r>
              <a:rPr lang="en-US" sz="2800" dirty="0">
                <a:latin typeface="Palatino Linotype" pitchFamily="18" charset="0"/>
              </a:rPr>
              <a:t>Air above the surface is not cooled as </a:t>
            </a:r>
            <a:r>
              <a:rPr lang="en-US" sz="2800" dirty="0" smtClean="0">
                <a:latin typeface="Palatino Linotype" pitchFamily="18" charset="0"/>
              </a:rPr>
              <a:t>quickly, </a:t>
            </a:r>
            <a:r>
              <a:rPr lang="en-US" sz="2800" dirty="0">
                <a:latin typeface="Palatino Linotype" pitchFamily="18" charset="0"/>
              </a:rPr>
              <a:t>which can lead to an inversion (temperature increasing with height)</a:t>
            </a:r>
          </a:p>
          <a:p>
            <a:r>
              <a:rPr lang="en-US" sz="2800" dirty="0">
                <a:latin typeface="Palatino Linotype" pitchFamily="18" charset="0"/>
              </a:rPr>
              <a:t>When </a:t>
            </a:r>
            <a:r>
              <a:rPr lang="en-US" sz="2800" dirty="0" err="1">
                <a:latin typeface="Palatino Linotype" pitchFamily="18" charset="0"/>
              </a:rPr>
              <a:t>cP</a:t>
            </a:r>
            <a:r>
              <a:rPr lang="en-US" sz="2800" dirty="0">
                <a:latin typeface="Palatino Linotype" pitchFamily="18" charset="0"/>
              </a:rPr>
              <a:t> air masses are formed in the summer they are generally cool and dry</a:t>
            </a:r>
          </a:p>
          <a:p>
            <a:endParaRPr lang="en-US" sz="2800" dirty="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Arctic (A,cA)</a:t>
            </a:r>
          </a:p>
        </p:txBody>
      </p:sp>
      <p:sp>
        <p:nvSpPr>
          <p:cNvPr id="187395" name="Rectangle 3"/>
          <p:cNvSpPr>
            <a:spLocks noGrp="1" noChangeArrowheads="1"/>
          </p:cNvSpPr>
          <p:nvPr>
            <p:ph type="body" sz="half" idx="1"/>
          </p:nvPr>
        </p:nvSpPr>
        <p:spPr>
          <a:xfrm>
            <a:off x="457200" y="1600200"/>
            <a:ext cx="4038600" cy="4800600"/>
          </a:xfrm>
        </p:spPr>
        <p:txBody>
          <a:bodyPr>
            <a:normAutofit fontScale="70000" lnSpcReduction="20000"/>
          </a:bodyPr>
          <a:lstStyle/>
          <a:p>
            <a:r>
              <a:rPr lang="en-US" sz="2800" dirty="0">
                <a:latin typeface="Palatino Linotype" pitchFamily="18" charset="0"/>
              </a:rPr>
              <a:t>Similar to </a:t>
            </a:r>
            <a:r>
              <a:rPr lang="en-US" sz="2800" dirty="0" err="1">
                <a:latin typeface="Palatino Linotype" pitchFamily="18" charset="0"/>
              </a:rPr>
              <a:t>cP</a:t>
            </a:r>
            <a:r>
              <a:rPr lang="en-US" sz="2800" dirty="0">
                <a:latin typeface="Palatino Linotype" pitchFamily="18" charset="0"/>
              </a:rPr>
              <a:t>, but forms over very high latitudes (arctic circle)</a:t>
            </a:r>
          </a:p>
          <a:p>
            <a:r>
              <a:rPr lang="en-US" sz="2800" dirty="0">
                <a:latin typeface="Palatino Linotype" pitchFamily="18" charset="0"/>
              </a:rPr>
              <a:t>Dry</a:t>
            </a:r>
          </a:p>
          <a:p>
            <a:r>
              <a:rPr lang="en-US" sz="2800" dirty="0">
                <a:latin typeface="Palatino Linotype" pitchFamily="18" charset="0"/>
              </a:rPr>
              <a:t>Extremely cold</a:t>
            </a:r>
          </a:p>
          <a:p>
            <a:r>
              <a:rPr lang="en-US" sz="2800" dirty="0">
                <a:latin typeface="Palatino Linotype" pitchFamily="18" charset="0"/>
              </a:rPr>
              <a:t>Not very deep (less than 600 m)</a:t>
            </a:r>
          </a:p>
          <a:p>
            <a:r>
              <a:rPr lang="en-US" sz="2800" dirty="0">
                <a:latin typeface="Palatino Linotype" pitchFamily="18" charset="0"/>
              </a:rPr>
              <a:t>Little vertical motion and little precipitation</a:t>
            </a:r>
          </a:p>
          <a:p>
            <a:r>
              <a:rPr lang="en-US" sz="2800" dirty="0">
                <a:latin typeface="Palatino Linotype" pitchFamily="18" charset="0"/>
              </a:rPr>
              <a:t>Responsible for record cold temperatures over the mid-latitudes </a:t>
            </a:r>
            <a:endParaRPr lang="en-US" sz="1000" dirty="0">
              <a:latin typeface="Palatino Linotype" pitchFamily="18" charset="0"/>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r>
              <a:rPr lang="en-US" sz="1000" dirty="0"/>
              <a:t>Figure from </a:t>
            </a:r>
            <a:r>
              <a:rPr lang="en-US" sz="1000" dirty="0" err="1"/>
              <a:t>apollo.lsc.vsc.edu</a:t>
            </a:r>
            <a:r>
              <a:rPr lang="en-US" sz="1000" dirty="0"/>
              <a:t>/classes/met130</a:t>
            </a:r>
          </a:p>
          <a:p>
            <a:endParaRPr lang="en-US" sz="2800" dirty="0"/>
          </a:p>
        </p:txBody>
      </p:sp>
      <p:pic>
        <p:nvPicPr>
          <p:cNvPr id="187396" name="Picture 4" descr="airmasses_schem"/>
          <p:cNvPicPr>
            <a:picLocks noGrp="1" noChangeAspect="1" noChangeArrowheads="1"/>
          </p:cNvPicPr>
          <p:nvPr>
            <p:ph sz="quarter" idx="2"/>
          </p:nvPr>
        </p:nvPicPr>
        <p:blipFill>
          <a:blip r:embed="rId4" cstate="print"/>
          <a:srcRect/>
          <a:stretch>
            <a:fillRect/>
          </a:stretch>
        </p:blipFill>
        <p:spPr>
          <a:xfrm>
            <a:off x="4757738" y="1676400"/>
            <a:ext cx="3548062" cy="2816225"/>
          </a:xfrm>
          <a:noFill/>
          <a:ln/>
        </p:spPr>
      </p:pic>
      <p:pic>
        <p:nvPicPr>
          <p:cNvPr id="187399" name="Picture1" descr="0907"/>
          <p:cNvPicPr>
            <a:picLocks noGrp="1" noChangeAspect="1" noChangeArrowheads="1"/>
          </p:cNvPicPr>
          <p:nvPr>
            <p:ph sz="quarter" idx="3"/>
          </p:nvPr>
        </p:nvPicPr>
        <p:blipFill>
          <a:blip r:embed="rId5" cstate="print"/>
          <a:stretch>
            <a:fillRect/>
          </a:stretch>
        </p:blipFill>
        <p:spPr>
          <a:xfrm>
            <a:off x="5069378" y="3939252"/>
            <a:ext cx="3196244" cy="2186247"/>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Continental Tropical (cT)</a:t>
            </a:r>
          </a:p>
        </p:txBody>
      </p:sp>
      <p:sp>
        <p:nvSpPr>
          <p:cNvPr id="95235" name="Rectangle 3"/>
          <p:cNvSpPr>
            <a:spLocks noGrp="1" noChangeArrowheads="1"/>
          </p:cNvSpPr>
          <p:nvPr>
            <p:ph type="body" sz="half" idx="1"/>
          </p:nvPr>
        </p:nvSpPr>
        <p:spPr>
          <a:xfrm>
            <a:off x="457200" y="1798637"/>
            <a:ext cx="4038600" cy="4525963"/>
          </a:xfrm>
        </p:spPr>
        <p:txBody>
          <a:bodyPr/>
          <a:lstStyle/>
          <a:p>
            <a:pPr>
              <a:lnSpc>
                <a:spcPct val="80000"/>
              </a:lnSpc>
            </a:pPr>
            <a:r>
              <a:rPr lang="en-US" sz="2400" dirty="0">
                <a:latin typeface="Palatino Linotype" pitchFamily="18" charset="0"/>
              </a:rPr>
              <a:t>Forms over southwest U.S. &amp; Northern Mexico</a:t>
            </a:r>
          </a:p>
          <a:p>
            <a:pPr>
              <a:lnSpc>
                <a:spcPct val="80000"/>
              </a:lnSpc>
            </a:pPr>
            <a:r>
              <a:rPr lang="en-US" sz="2400" dirty="0">
                <a:latin typeface="Palatino Linotype" pitchFamily="18" charset="0"/>
              </a:rPr>
              <a:t>Source region includes </a:t>
            </a:r>
            <a:r>
              <a:rPr lang="en-US" sz="2400" dirty="0" smtClean="0">
                <a:latin typeface="Palatino Linotype" pitchFamily="18" charset="0"/>
              </a:rPr>
              <a:t>West </a:t>
            </a:r>
            <a:r>
              <a:rPr lang="en-US" sz="2400" dirty="0">
                <a:latin typeface="Palatino Linotype" pitchFamily="18" charset="0"/>
              </a:rPr>
              <a:t>Texas</a:t>
            </a:r>
          </a:p>
          <a:p>
            <a:pPr>
              <a:lnSpc>
                <a:spcPct val="80000"/>
              </a:lnSpc>
            </a:pPr>
            <a:r>
              <a:rPr lang="en-US" sz="2400" dirty="0">
                <a:latin typeface="Palatino Linotype" pitchFamily="18" charset="0"/>
              </a:rPr>
              <a:t>Dry, limits cloud formation</a:t>
            </a:r>
          </a:p>
          <a:p>
            <a:pPr>
              <a:lnSpc>
                <a:spcPct val="80000"/>
              </a:lnSpc>
            </a:pPr>
            <a:r>
              <a:rPr lang="en-US" sz="2400" dirty="0">
                <a:latin typeface="Palatino Linotype" pitchFamily="18" charset="0"/>
              </a:rPr>
              <a:t>Warm</a:t>
            </a:r>
          </a:p>
          <a:p>
            <a:pPr>
              <a:lnSpc>
                <a:spcPct val="80000"/>
              </a:lnSpc>
            </a:pPr>
            <a:r>
              <a:rPr lang="en-US" sz="2400" dirty="0">
                <a:latin typeface="Palatino Linotype" pitchFamily="18" charset="0"/>
              </a:rPr>
              <a:t>Limited water bodies and vegetation limits effect of evaporation and transpiration</a:t>
            </a:r>
          </a:p>
          <a:p>
            <a:pPr>
              <a:lnSpc>
                <a:spcPct val="80000"/>
              </a:lnSpc>
            </a:pPr>
            <a:endParaRPr lang="en-US" sz="900" dirty="0">
              <a:latin typeface="Palatino Linotype" pitchFamily="18" charset="0"/>
            </a:endParaRP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pic>
        <p:nvPicPr>
          <p:cNvPr id="95237" name="Picture 5" descr="airmasses_schem"/>
          <p:cNvPicPr>
            <a:picLocks noGrp="1" noChangeAspect="1" noChangeArrowheads="1"/>
          </p:cNvPicPr>
          <p:nvPr>
            <p:ph sz="half" idx="2"/>
          </p:nvPr>
        </p:nvPicPr>
        <p:blipFill>
          <a:blip r:embed="rId4" cstate="print"/>
          <a:srcRect/>
          <a:stretch>
            <a:fillRect/>
          </a:stretch>
        </p:blipFill>
        <p:spPr>
          <a:xfrm>
            <a:off x="4572000" y="1828800"/>
            <a:ext cx="4419600" cy="4038600"/>
          </a:xfrm>
          <a:noFill/>
          <a:ln/>
        </p:spPr>
      </p:pic>
      <p:sp>
        <p:nvSpPr>
          <p:cNvPr id="95238" name="Oval 6"/>
          <p:cNvSpPr>
            <a:spLocks noChangeArrowheads="1"/>
          </p:cNvSpPr>
          <p:nvPr/>
        </p:nvSpPr>
        <p:spPr bwMode="auto">
          <a:xfrm>
            <a:off x="5867400" y="4191000"/>
            <a:ext cx="1447800" cy="1447800"/>
          </a:xfrm>
          <a:prstGeom prst="ellipse">
            <a:avLst/>
          </a:prstGeom>
          <a:solidFill>
            <a:srgbClr val="FFFF00">
              <a:alpha val="14999"/>
            </a:srgbClr>
          </a:solidFill>
          <a:ln w="9525">
            <a:solidFill>
              <a:schemeClr val="tx1"/>
            </a:solidFill>
            <a:round/>
            <a:headEnd/>
            <a:tailEnd/>
          </a:ln>
          <a:effectLst/>
        </p:spPr>
        <p:txBody>
          <a:bodyPr wrap="none" anchor="ctr"/>
          <a:lstStyle/>
          <a:p>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95238"/>
                                        </p:tgtEl>
                                        <p:attrNameLst>
                                          <p:attrName>style.color</p:attrName>
                                        </p:attrNameLst>
                                      </p:cBhvr>
                                      <p:to>
                                        <a:schemeClr val="accent2"/>
                                      </p:to>
                                    </p:animClr>
                                    <p:animClr clrSpc="rgb" dir="cw">
                                      <p:cBhvr>
                                        <p:cTn id="7" dur="1900" fill="hold">
                                          <p:stCondLst>
                                            <p:cond delay="100"/>
                                          </p:stCondLst>
                                        </p:cTn>
                                        <p:tgtEl>
                                          <p:spTgt spid="95238"/>
                                        </p:tgtEl>
                                        <p:attrNameLst>
                                          <p:attrName>fillColor</p:attrName>
                                        </p:attrNameLst>
                                      </p:cBhvr>
                                      <p:to>
                                        <a:schemeClr val="accent2"/>
                                      </p:to>
                                    </p:animClr>
                                    <p:set>
                                      <p:cBhvr>
                                        <p:cTn id="8" dur="1900" fill="hold">
                                          <p:stCondLst>
                                            <p:cond delay="100"/>
                                          </p:stCondLst>
                                        </p:cTn>
                                        <p:tgtEl>
                                          <p:spTgt spid="95238"/>
                                        </p:tgtEl>
                                        <p:attrNameLst>
                                          <p:attrName>fill.type</p:attrName>
                                        </p:attrNameLst>
                                      </p:cBhvr>
                                      <p:to>
                                        <p:strVal val="solid"/>
                                      </p:to>
                                    </p:set>
                                    <p:set>
                                      <p:cBhvr>
                                        <p:cTn id="9" dur="1900" fill="hold">
                                          <p:stCondLst>
                                            <p:cond delay="100"/>
                                          </p:stCondLst>
                                        </p:cTn>
                                        <p:tgtEl>
                                          <p:spTgt spid="95238"/>
                                        </p:tgtEl>
                                        <p:attrNameLst>
                                          <p:attrName>fill.on</p:attrName>
                                        </p:attrNameLst>
                                      </p:cBhvr>
                                      <p:to>
                                        <p:strVal val="true"/>
                                      </p:to>
                                    </p:set>
                                    <p:animScale>
                                      <p:cBhvr>
                                        <p:cTn id="10" dur="200" fill="hold">
                                          <p:stCondLst>
                                            <p:cond delay="0"/>
                                          </p:stCondLst>
                                        </p:cTn>
                                        <p:tgtEl>
                                          <p:spTgt spid="95238"/>
                                        </p:tgtEl>
                                      </p:cBhvr>
                                      <p:from x="100000" y="100000"/>
                                      <p:to x="100000" y="5000"/>
                                    </p:animScale>
                                    <p:animScale>
                                      <p:cBhvr>
                                        <p:cTn id="11" dur="200" fill="hold">
                                          <p:stCondLst>
                                            <p:cond delay="200"/>
                                          </p:stCondLst>
                                        </p:cTn>
                                        <p:tgtEl>
                                          <p:spTgt spid="95238"/>
                                        </p:tgtEl>
                                      </p:cBhvr>
                                      <p:from x="100000" y="5000"/>
                                      <p:to x="120000" y="150000"/>
                                    </p:animScale>
                                    <p:animScale>
                                      <p:cBhvr>
                                        <p:cTn id="12" dur="600" fill="hold">
                                          <p:stCondLst>
                                            <p:cond delay="1400"/>
                                          </p:stCondLst>
                                        </p:cTn>
                                        <p:tgtEl>
                                          <p:spTgt spid="95238"/>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Maritime Tropical (mT)</a:t>
            </a:r>
          </a:p>
        </p:txBody>
      </p:sp>
      <p:sp>
        <p:nvSpPr>
          <p:cNvPr id="100355" name="Rectangle 3"/>
          <p:cNvSpPr>
            <a:spLocks noGrp="1" noChangeArrowheads="1"/>
          </p:cNvSpPr>
          <p:nvPr>
            <p:ph type="body" sz="half" idx="1"/>
          </p:nvPr>
        </p:nvSpPr>
        <p:spPr>
          <a:xfrm>
            <a:off x="304800" y="1371600"/>
            <a:ext cx="3657600" cy="4525963"/>
          </a:xfrm>
        </p:spPr>
        <p:txBody>
          <a:bodyPr/>
          <a:lstStyle/>
          <a:p>
            <a:pPr>
              <a:lnSpc>
                <a:spcPct val="90000"/>
              </a:lnSpc>
            </a:pPr>
            <a:r>
              <a:rPr lang="en-US" sz="2400" dirty="0">
                <a:latin typeface="Palatino Linotype" pitchFamily="18" charset="0"/>
              </a:rPr>
              <a:t>Forms over Gulf of Mexico as well as  subtropical Atlantic and Pacific Oceans</a:t>
            </a:r>
          </a:p>
          <a:p>
            <a:pPr>
              <a:lnSpc>
                <a:spcPct val="90000"/>
              </a:lnSpc>
            </a:pPr>
            <a:r>
              <a:rPr lang="en-US" sz="2400" dirty="0">
                <a:latin typeface="Palatino Linotype" pitchFamily="18" charset="0"/>
              </a:rPr>
              <a:t>Moist</a:t>
            </a:r>
          </a:p>
          <a:p>
            <a:pPr>
              <a:lnSpc>
                <a:spcPct val="90000"/>
              </a:lnSpc>
            </a:pPr>
            <a:r>
              <a:rPr lang="en-US" sz="2400" dirty="0">
                <a:latin typeface="Palatino Linotype" pitchFamily="18" charset="0"/>
              </a:rPr>
              <a:t>Warm</a:t>
            </a:r>
          </a:p>
          <a:p>
            <a:pPr>
              <a:lnSpc>
                <a:spcPct val="90000"/>
              </a:lnSpc>
            </a:pPr>
            <a:r>
              <a:rPr lang="en-US" sz="2400" dirty="0">
                <a:latin typeface="Palatino Linotype" pitchFamily="18" charset="0"/>
              </a:rPr>
              <a:t>Responsible for hot humid weather across the southern US during the summer</a:t>
            </a:r>
          </a:p>
          <a:p>
            <a:pPr>
              <a:lnSpc>
                <a:spcPct val="90000"/>
              </a:lnSpc>
            </a:pPr>
            <a:endParaRPr lang="en-US" sz="900" dirty="0">
              <a:latin typeface="Palatino Linotype" pitchFamily="18" charset="0"/>
            </a:endParaRPr>
          </a:p>
          <a:p>
            <a:pPr>
              <a:lnSpc>
                <a:spcPct val="90000"/>
              </a:lnSpc>
            </a:pPr>
            <a:endParaRPr lang="en-US" sz="900" dirty="0"/>
          </a:p>
          <a:p>
            <a:pPr>
              <a:lnSpc>
                <a:spcPct val="90000"/>
              </a:lnSpc>
            </a:pPr>
            <a:endParaRPr lang="en-US" sz="900" dirty="0"/>
          </a:p>
          <a:p>
            <a:pPr>
              <a:lnSpc>
                <a:spcPct val="90000"/>
              </a:lnSpc>
            </a:pPr>
            <a:endParaRPr lang="en-US" sz="900" dirty="0"/>
          </a:p>
          <a:p>
            <a:pPr>
              <a:lnSpc>
                <a:spcPct val="90000"/>
              </a:lnSpc>
            </a:pPr>
            <a:r>
              <a:rPr lang="en-US" sz="900" dirty="0"/>
              <a:t>Figure from apollo.lsc.vsc.edu/classes/met130</a:t>
            </a:r>
          </a:p>
          <a:p>
            <a:pPr>
              <a:lnSpc>
                <a:spcPct val="90000"/>
              </a:lnSpc>
            </a:pPr>
            <a:endParaRPr lang="en-US" sz="2400" dirty="0"/>
          </a:p>
        </p:txBody>
      </p:sp>
      <p:pic>
        <p:nvPicPr>
          <p:cNvPr id="100357" name="Picture 5" descr="airmasses_schem"/>
          <p:cNvPicPr>
            <a:picLocks noGrp="1" noChangeAspect="1" noChangeArrowheads="1"/>
          </p:cNvPicPr>
          <p:nvPr>
            <p:ph sz="half" idx="2"/>
          </p:nvPr>
        </p:nvPicPr>
        <p:blipFill>
          <a:blip r:embed="rId4" cstate="print"/>
          <a:srcRect/>
          <a:stretch>
            <a:fillRect/>
          </a:stretch>
        </p:blipFill>
        <p:spPr>
          <a:xfrm>
            <a:off x="4267200" y="1828800"/>
            <a:ext cx="4648200" cy="4114800"/>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 Modification</a:t>
            </a:r>
          </a:p>
        </p:txBody>
      </p:sp>
      <p:sp>
        <p:nvSpPr>
          <p:cNvPr id="189443" name="Rectangle 3"/>
          <p:cNvSpPr>
            <a:spLocks noGrp="1" noChangeArrowheads="1"/>
          </p:cNvSpPr>
          <p:nvPr>
            <p:ph idx="1"/>
          </p:nvPr>
        </p:nvSpPr>
        <p:spPr/>
        <p:txBody>
          <a:bodyPr>
            <a:normAutofit lnSpcReduction="10000"/>
          </a:bodyPr>
          <a:lstStyle/>
          <a:p>
            <a:r>
              <a:rPr lang="en-US" dirty="0">
                <a:latin typeface="Palatino Linotype" pitchFamily="18" charset="0"/>
              </a:rPr>
              <a:t>Air masses can be modified once they leave their source region.    </a:t>
            </a:r>
          </a:p>
          <a:p>
            <a:endParaRPr lang="en-US" dirty="0">
              <a:latin typeface="Palatino Linotype" pitchFamily="18" charset="0"/>
            </a:endParaRPr>
          </a:p>
          <a:p>
            <a:r>
              <a:rPr lang="en-US" dirty="0">
                <a:latin typeface="Palatino Linotype" pitchFamily="18" charset="0"/>
              </a:rPr>
              <a:t>Temperature &amp; moisture content can increase or decrease</a:t>
            </a:r>
          </a:p>
          <a:p>
            <a:endParaRPr lang="en-US" dirty="0">
              <a:latin typeface="Palatino Linotype" pitchFamily="18" charset="0"/>
            </a:endParaRPr>
          </a:p>
          <a:p>
            <a:r>
              <a:rPr lang="en-US" dirty="0" smtClean="0">
                <a:latin typeface="Palatino Linotype" pitchFamily="18" charset="0"/>
              </a:rPr>
              <a:t>Two basic modification mechanisms: </a:t>
            </a:r>
          </a:p>
          <a:p>
            <a:pPr lvl="1"/>
            <a:r>
              <a:rPr lang="en-US" dirty="0" smtClean="0">
                <a:latin typeface="Palatino Linotype" pitchFamily="18" charset="0"/>
              </a:rPr>
              <a:t>Heat / moisture exchange with the surface </a:t>
            </a:r>
          </a:p>
          <a:p>
            <a:pPr lvl="1"/>
            <a:r>
              <a:rPr lang="en-US" dirty="0" smtClean="0">
                <a:latin typeface="Palatino Linotype" pitchFamily="18" charset="0"/>
              </a:rPr>
              <a:t>Mechanical lifting (forcing)</a:t>
            </a:r>
            <a:endParaRPr lang="en-US"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p:txBody>
          <a:bodyPr>
            <a:normAutofit fontScale="90000"/>
          </a:bodyPr>
          <a:lstStyle/>
          <a:p>
            <a:r>
              <a:rPr lang="en-US" b="1" u="sng" dirty="0">
                <a:effectLst>
                  <a:outerShdw blurRad="38100" dist="38100" dir="2700000" algn="tl">
                    <a:srgbClr val="C0C0C0"/>
                  </a:outerShdw>
                </a:effectLst>
                <a:latin typeface="Palatino Linotype" pitchFamily="18" charset="0"/>
              </a:rPr>
              <a:t>Air Mass </a:t>
            </a:r>
            <a:r>
              <a:rPr lang="en-US" b="1" u="sng" dirty="0" smtClean="0">
                <a:effectLst>
                  <a:outerShdw blurRad="38100" dist="38100" dir="2700000" algn="tl">
                    <a:srgbClr val="C0C0C0"/>
                  </a:outerShdw>
                </a:effectLst>
                <a:latin typeface="Palatino Linotype" pitchFamily="18" charset="0"/>
              </a:rPr>
              <a:t>Modification: Surface Exchange</a:t>
            </a:r>
            <a:endParaRPr lang="en-US" b="1" u="sng" dirty="0">
              <a:effectLst>
                <a:outerShdw blurRad="38100" dist="38100" dir="2700000" algn="tl">
                  <a:srgbClr val="C0C0C0"/>
                </a:outerShdw>
              </a:effectLst>
              <a:latin typeface="Palatino Linotype" pitchFamily="18" charset="0"/>
            </a:endParaRPr>
          </a:p>
        </p:txBody>
      </p:sp>
      <p:sp>
        <p:nvSpPr>
          <p:cNvPr id="212997" name="Rectangle 5"/>
          <p:cNvSpPr>
            <a:spLocks noGrp="1" noChangeArrowheads="1"/>
          </p:cNvSpPr>
          <p:nvPr>
            <p:ph sz="half" idx="1"/>
          </p:nvPr>
        </p:nvSpPr>
        <p:spPr/>
        <p:txBody>
          <a:bodyPr>
            <a:normAutofit lnSpcReduction="10000"/>
          </a:bodyPr>
          <a:lstStyle/>
          <a:p>
            <a:pPr>
              <a:lnSpc>
                <a:spcPct val="90000"/>
              </a:lnSpc>
            </a:pPr>
            <a:r>
              <a:rPr lang="en-US" sz="2400" dirty="0" smtClean="0">
                <a:latin typeface="Palatino Linotype" pitchFamily="18" charset="0"/>
              </a:rPr>
              <a:t>Heat and moisture  </a:t>
            </a:r>
            <a:r>
              <a:rPr lang="en-US" sz="2400" dirty="0">
                <a:latin typeface="Palatino Linotype" pitchFamily="18" charset="0"/>
              </a:rPr>
              <a:t>exchanges </a:t>
            </a:r>
            <a:r>
              <a:rPr lang="en-US" sz="2400" dirty="0" smtClean="0">
                <a:latin typeface="Palatino Linotype" pitchFamily="18" charset="0"/>
              </a:rPr>
              <a:t>at </a:t>
            </a:r>
            <a:r>
              <a:rPr lang="en-US" sz="2400" dirty="0">
                <a:latin typeface="Palatino Linotype" pitchFamily="18" charset="0"/>
              </a:rPr>
              <a:t>the </a:t>
            </a:r>
            <a:r>
              <a:rPr lang="en-US" sz="2400" dirty="0" smtClean="0">
                <a:latin typeface="Palatino Linotype" pitchFamily="18" charset="0"/>
              </a:rPr>
              <a:t>surface</a:t>
            </a:r>
          </a:p>
          <a:p>
            <a:pPr lvl="1">
              <a:lnSpc>
                <a:spcPct val="90000"/>
              </a:lnSpc>
            </a:pPr>
            <a:r>
              <a:rPr lang="en-US" sz="2000" dirty="0" smtClean="0">
                <a:latin typeface="Palatino Linotype" pitchFamily="18" charset="0"/>
              </a:rPr>
              <a:t>Moisture: evaporation</a:t>
            </a:r>
          </a:p>
          <a:p>
            <a:pPr lvl="1">
              <a:lnSpc>
                <a:spcPct val="90000"/>
              </a:lnSpc>
            </a:pPr>
            <a:r>
              <a:rPr lang="en-US" sz="2000" dirty="0" smtClean="0">
                <a:latin typeface="Palatino Linotype" pitchFamily="18" charset="0"/>
              </a:rPr>
              <a:t>Temperature: conduction </a:t>
            </a:r>
          </a:p>
          <a:p>
            <a:pPr lvl="1">
              <a:lnSpc>
                <a:spcPct val="90000"/>
              </a:lnSpc>
            </a:pPr>
            <a:endParaRPr lang="en-US" sz="2000" dirty="0">
              <a:latin typeface="Palatino Linotype" pitchFamily="18" charset="0"/>
            </a:endParaRPr>
          </a:p>
          <a:p>
            <a:pPr>
              <a:lnSpc>
                <a:spcPct val="90000"/>
              </a:lnSpc>
            </a:pPr>
            <a:r>
              <a:rPr lang="en-US" sz="2400" dirty="0">
                <a:latin typeface="Palatino Linotype" pitchFamily="18" charset="0"/>
              </a:rPr>
              <a:t>The greater the difference between the properties of the air mass and the underlying surface, the greater the exchange </a:t>
            </a:r>
            <a:r>
              <a:rPr lang="en-US" sz="2400" dirty="0" smtClean="0">
                <a:latin typeface="Palatino Linotype" pitchFamily="18" charset="0"/>
              </a:rPr>
              <a:t>rate</a:t>
            </a:r>
          </a:p>
          <a:p>
            <a:pPr>
              <a:lnSpc>
                <a:spcPct val="90000"/>
              </a:lnSpc>
            </a:pPr>
            <a:endParaRPr lang="en-US" sz="2400" dirty="0">
              <a:latin typeface="Palatino Linotype" pitchFamily="18" charset="0"/>
            </a:endParaRPr>
          </a:p>
          <a:p>
            <a:pPr>
              <a:lnSpc>
                <a:spcPct val="90000"/>
              </a:lnSpc>
            </a:pPr>
            <a:r>
              <a:rPr lang="en-US" sz="2400" dirty="0" smtClean="0">
                <a:latin typeface="Palatino Linotype" pitchFamily="18" charset="0"/>
              </a:rPr>
              <a:t>Exchange </a:t>
            </a:r>
            <a:r>
              <a:rPr lang="en-US" sz="2400" dirty="0">
                <a:latin typeface="Palatino Linotype" pitchFamily="18" charset="0"/>
              </a:rPr>
              <a:t>of moisture is greatest when air mass is dry and the surface is wet</a:t>
            </a:r>
          </a:p>
        </p:txBody>
      </p:sp>
      <p:sp>
        <p:nvSpPr>
          <p:cNvPr id="212998" name="Rectangle 6"/>
          <p:cNvSpPr>
            <a:spLocks noGrp="1" noChangeArrowheads="1"/>
          </p:cNvSpPr>
          <p:nvPr>
            <p:ph sz="half" idx="2"/>
          </p:nvPr>
        </p:nvSpPr>
        <p:spPr/>
        <p:txBody>
          <a:bodyPr>
            <a:normAutofit lnSpcReduction="10000"/>
          </a:bodyPr>
          <a:lstStyle/>
          <a:p>
            <a:pPr>
              <a:lnSpc>
                <a:spcPct val="90000"/>
              </a:lnSpc>
            </a:pPr>
            <a:r>
              <a:rPr lang="en-US" sz="2400" dirty="0">
                <a:latin typeface="Palatino Linotype" pitchFamily="18" charset="0"/>
              </a:rPr>
              <a:t>Example: cold </a:t>
            </a:r>
            <a:r>
              <a:rPr lang="en-US" sz="2400" dirty="0" err="1">
                <a:latin typeface="Palatino Linotype" pitchFamily="18" charset="0"/>
              </a:rPr>
              <a:t>cP</a:t>
            </a:r>
            <a:r>
              <a:rPr lang="en-US" sz="2400" dirty="0">
                <a:latin typeface="Palatino Linotype" pitchFamily="18" charset="0"/>
              </a:rPr>
              <a:t> air mass moves over a warm body of water, Large temperature difference allows for rapid evaporation. The moisture content is increased (</a:t>
            </a:r>
            <a:r>
              <a:rPr lang="en-US" sz="2400" dirty="0" err="1">
                <a:latin typeface="Palatino Linotype" pitchFamily="18" charset="0"/>
              </a:rPr>
              <a:t>dewpoint</a:t>
            </a:r>
            <a:r>
              <a:rPr lang="en-US" sz="2400" dirty="0">
                <a:latin typeface="Palatino Linotype" pitchFamily="18" charset="0"/>
              </a:rPr>
              <a:t> goes higher) and we get saturation and </a:t>
            </a:r>
            <a:r>
              <a:rPr lang="en-US" sz="2400" dirty="0" smtClean="0">
                <a:latin typeface="Palatino Linotype" pitchFamily="18" charset="0"/>
              </a:rPr>
              <a:t>fog</a:t>
            </a:r>
          </a:p>
          <a:p>
            <a:pPr>
              <a:lnSpc>
                <a:spcPct val="90000"/>
              </a:lnSpc>
            </a:pPr>
            <a:endParaRPr lang="en-US" sz="2400" dirty="0">
              <a:latin typeface="Palatino Linotype" pitchFamily="18" charset="0"/>
            </a:endParaRPr>
          </a:p>
          <a:p>
            <a:pPr>
              <a:lnSpc>
                <a:spcPct val="90000"/>
              </a:lnSpc>
            </a:pPr>
            <a:r>
              <a:rPr lang="en-US" sz="2400" dirty="0">
                <a:latin typeface="Palatino Linotype" pitchFamily="18" charset="0"/>
              </a:rPr>
              <a:t>Example is common over the </a:t>
            </a:r>
            <a:r>
              <a:rPr lang="en-US" sz="2400" dirty="0" smtClean="0">
                <a:latin typeface="Palatino Linotype" pitchFamily="18" charset="0"/>
              </a:rPr>
              <a:t>Great Lakes</a:t>
            </a:r>
            <a:r>
              <a:rPr lang="en-US" sz="2400" dirty="0">
                <a:latin typeface="Palatino Linotype" pitchFamily="18" charset="0"/>
              </a:rPr>
              <a:t> </a:t>
            </a:r>
            <a:r>
              <a:rPr lang="en-US" sz="2400" dirty="0" smtClean="0">
                <a:latin typeface="Palatino Linotype" pitchFamily="18" charset="0"/>
              </a:rPr>
              <a:t>(steam fog)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998">
                                            <p:txEl>
                                              <p:pRg st="0" end="0"/>
                                            </p:txEl>
                                          </p:spTgt>
                                        </p:tgtEl>
                                        <p:attrNameLst>
                                          <p:attrName>style.visibility</p:attrName>
                                        </p:attrNameLst>
                                      </p:cBhvr>
                                      <p:to>
                                        <p:strVal val="visible"/>
                                      </p:to>
                                    </p:set>
                                    <p:animEffect transition="in" filter="fade">
                                      <p:cBhvr>
                                        <p:cTn id="7" dur="2000"/>
                                        <p:tgtEl>
                                          <p:spTgt spid="2129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998">
                                            <p:txEl>
                                              <p:pRg st="2" end="2"/>
                                            </p:txEl>
                                          </p:spTgt>
                                        </p:tgtEl>
                                        <p:attrNameLst>
                                          <p:attrName>style.visibility</p:attrName>
                                        </p:attrNameLst>
                                      </p:cBhvr>
                                      <p:to>
                                        <p:strVal val="visible"/>
                                      </p:to>
                                    </p:set>
                                    <p:animEffect transition="in" filter="fade">
                                      <p:cBhvr>
                                        <p:cTn id="10" dur="2000"/>
                                        <p:tgtEl>
                                          <p:spTgt spid="2129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 Modification</a:t>
            </a:r>
            <a:r>
              <a:rPr lang="en-US" b="1">
                <a:effectLst>
                  <a:outerShdw blurRad="38100" dist="38100" dir="2700000" algn="tl">
                    <a:srgbClr val="C0C0C0"/>
                  </a:outerShdw>
                </a:effectLst>
                <a:latin typeface="Palatino Linotype" pitchFamily="18" charset="0"/>
              </a:rPr>
              <a:t> </a:t>
            </a:r>
            <a:br>
              <a:rPr lang="en-US" b="1">
                <a:effectLst>
                  <a:outerShdw blurRad="38100" dist="38100" dir="2700000" algn="tl">
                    <a:srgbClr val="C0C0C0"/>
                  </a:outerShdw>
                </a:effectLst>
                <a:latin typeface="Palatino Linotype" pitchFamily="18" charset="0"/>
              </a:rPr>
            </a:br>
            <a:r>
              <a:rPr lang="en-US" sz="1000"/>
              <a:t>Figure from ww2010.atmos.uiuc.edu</a:t>
            </a:r>
          </a:p>
        </p:txBody>
      </p:sp>
      <p:sp>
        <p:nvSpPr>
          <p:cNvPr id="193539" name="Rectangle 3"/>
          <p:cNvSpPr>
            <a:spLocks noGrp="1" noChangeArrowheads="1"/>
          </p:cNvSpPr>
          <p:nvPr>
            <p:ph type="body" sz="half" idx="1"/>
          </p:nvPr>
        </p:nvSpPr>
        <p:spPr/>
        <p:txBody>
          <a:bodyPr/>
          <a:lstStyle/>
          <a:p>
            <a:r>
              <a:rPr lang="en-US" sz="2800">
                <a:latin typeface="Palatino Linotype" pitchFamily="18" charset="0"/>
              </a:rPr>
              <a:t>Move over a large body of water</a:t>
            </a:r>
          </a:p>
        </p:txBody>
      </p:sp>
      <p:sp>
        <p:nvSpPr>
          <p:cNvPr id="193541" name="Rectangle 5"/>
          <p:cNvSpPr>
            <a:spLocks noGrp="1" noChangeArrowheads="1"/>
          </p:cNvSpPr>
          <p:nvPr>
            <p:ph sz="half" idx="2"/>
          </p:nvPr>
        </p:nvSpPr>
        <p:spPr/>
        <p:txBody>
          <a:bodyPr/>
          <a:lstStyle/>
          <a:p>
            <a:endParaRPr lang="en-US" sz="2800"/>
          </a:p>
        </p:txBody>
      </p:sp>
      <p:pic>
        <p:nvPicPr>
          <p:cNvPr id="193542" name="Picture1" descr="0912"/>
          <p:cNvPicPr>
            <a:picLocks noChangeAspect="1" noChangeArrowheads="1"/>
          </p:cNvPicPr>
          <p:nvPr/>
        </p:nvPicPr>
        <p:blipFill>
          <a:blip r:embed="rId4" cstate="print"/>
          <a:srcRect/>
          <a:stretch>
            <a:fillRect/>
          </a:stretch>
        </p:blipFill>
        <p:spPr bwMode="auto">
          <a:xfrm>
            <a:off x="1612900" y="2390775"/>
            <a:ext cx="6007100" cy="4162425"/>
          </a:xfrm>
          <a:prstGeom prst="rect">
            <a:avLst/>
          </a:prstGeom>
          <a:noFill/>
          <a:ln w="9525">
            <a:noFill/>
            <a:miter lim="800000"/>
            <a:headEnd/>
            <a:tailEnd/>
          </a:ln>
          <a:effectLst/>
        </p:spPr>
      </p:pic>
      <p:sp>
        <p:nvSpPr>
          <p:cNvPr id="193543" name="Rectangle 7"/>
          <p:cNvSpPr>
            <a:spLocks noChangeArrowheads="1"/>
          </p:cNvSpPr>
          <p:nvPr/>
        </p:nvSpPr>
        <p:spPr bwMode="auto">
          <a:xfrm>
            <a:off x="8001000" y="6553200"/>
            <a:ext cx="904875" cy="74613"/>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9-10, </a:t>
            </a:r>
            <a:r>
              <a:rPr lang="en-US" sz="1400" b="1" dirty="0"/>
              <a:t>p. </a:t>
            </a:r>
            <a:r>
              <a:rPr lang="en-US" sz="1400" b="1" dirty="0" smtClean="0"/>
              <a:t>283</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u="sng" dirty="0">
                <a:effectLst>
                  <a:outerShdw blurRad="38100" dist="38100" dir="2700000" algn="tl">
                    <a:srgbClr val="C0C0C0"/>
                  </a:outerShdw>
                </a:effectLst>
                <a:latin typeface="Palatino Linotype" pitchFamily="18" charset="0"/>
              </a:rPr>
              <a:t>Air Mass</a:t>
            </a:r>
          </a:p>
        </p:txBody>
      </p:sp>
      <p:sp>
        <p:nvSpPr>
          <p:cNvPr id="5123" name="Rectangle 3"/>
          <p:cNvSpPr>
            <a:spLocks noGrp="1" noChangeArrowheads="1"/>
          </p:cNvSpPr>
          <p:nvPr>
            <p:ph idx="1"/>
          </p:nvPr>
        </p:nvSpPr>
        <p:spPr/>
        <p:txBody>
          <a:bodyPr/>
          <a:lstStyle/>
          <a:p>
            <a:pPr>
              <a:lnSpc>
                <a:spcPct val="90000"/>
              </a:lnSpc>
            </a:pPr>
            <a:r>
              <a:rPr lang="en-US" sz="2800" dirty="0">
                <a:latin typeface="Palatino Linotype" pitchFamily="18" charset="0"/>
              </a:rPr>
              <a:t>A large body of air in which there are similar horizontal temperature and moisture properties.</a:t>
            </a:r>
          </a:p>
          <a:p>
            <a:pPr>
              <a:lnSpc>
                <a:spcPct val="90000"/>
              </a:lnSpc>
            </a:pPr>
            <a:r>
              <a:rPr lang="en-US" sz="2800" dirty="0"/>
              <a:t> </a:t>
            </a:r>
            <a:r>
              <a:rPr lang="en-US" sz="2800" dirty="0">
                <a:latin typeface="Palatino Linotype" pitchFamily="18" charset="0"/>
              </a:rPr>
              <a:t>Properties largely acquired from underlying surface</a:t>
            </a:r>
          </a:p>
          <a:p>
            <a:pPr>
              <a:lnSpc>
                <a:spcPct val="90000"/>
              </a:lnSpc>
            </a:pPr>
            <a:r>
              <a:rPr lang="en-US" sz="2800" dirty="0">
                <a:latin typeface="Palatino Linotype" pitchFamily="18" charset="0"/>
              </a:rPr>
              <a:t>Air masses can cover thousands of miles</a:t>
            </a:r>
          </a:p>
          <a:p>
            <a:pPr>
              <a:lnSpc>
                <a:spcPct val="90000"/>
              </a:lnSpc>
            </a:pPr>
            <a:r>
              <a:rPr lang="en-US" sz="2800" dirty="0">
                <a:latin typeface="Palatino Linotype" pitchFamily="18" charset="0"/>
              </a:rPr>
              <a:t>Air masses form when air stagnates over one region for a long </a:t>
            </a:r>
            <a:r>
              <a:rPr lang="en-US" sz="2800" dirty="0" smtClean="0">
                <a:latin typeface="Palatino Linotype" pitchFamily="18" charset="0"/>
              </a:rPr>
              <a:t>time (or moves very slowly)</a:t>
            </a:r>
            <a:endParaRPr lang="en-US" sz="2800" dirty="0">
              <a:latin typeface="Palatino Linotype" pitchFamily="18" charset="0"/>
            </a:endParaRPr>
          </a:p>
          <a:p>
            <a:pPr>
              <a:lnSpc>
                <a:spcPct val="90000"/>
              </a:lnSpc>
            </a:pPr>
            <a:r>
              <a:rPr lang="en-US" sz="2800" dirty="0">
                <a:latin typeface="Palatino Linotype" pitchFamily="18" charset="0"/>
              </a:rPr>
              <a:t>Longer the air remains over an area, the more likely it will acquire the characteristics of the underlying surface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 Modification</a:t>
            </a:r>
            <a:r>
              <a:rPr lang="en-US" b="1">
                <a:effectLst>
                  <a:outerShdw blurRad="38100" dist="38100" dir="2700000" algn="tl">
                    <a:srgbClr val="C0C0C0"/>
                  </a:outerShdw>
                </a:effectLst>
                <a:latin typeface="Palatino Linotype" pitchFamily="18" charset="0"/>
              </a:rPr>
              <a:t> </a:t>
            </a:r>
            <a:br>
              <a:rPr lang="en-US" b="1">
                <a:effectLst>
                  <a:outerShdw blurRad="38100" dist="38100" dir="2700000" algn="tl">
                    <a:srgbClr val="C0C0C0"/>
                  </a:outerShdw>
                </a:effectLst>
                <a:latin typeface="Palatino Linotype" pitchFamily="18" charset="0"/>
              </a:rPr>
            </a:br>
            <a:r>
              <a:rPr lang="en-US" sz="1000"/>
              <a:t>Figure from ww2010.atmos.uiuc.edu</a:t>
            </a:r>
          </a:p>
        </p:txBody>
      </p:sp>
      <p:sp>
        <p:nvSpPr>
          <p:cNvPr id="193539" name="Rectangle 3"/>
          <p:cNvSpPr>
            <a:spLocks noGrp="1" noChangeArrowheads="1"/>
          </p:cNvSpPr>
          <p:nvPr>
            <p:ph type="body" sz="half" idx="1"/>
          </p:nvPr>
        </p:nvSpPr>
        <p:spPr>
          <a:xfrm>
            <a:off x="228600" y="1371600"/>
            <a:ext cx="3124200" cy="5486400"/>
          </a:xfrm>
        </p:spPr>
        <p:txBody>
          <a:bodyPr/>
          <a:lstStyle/>
          <a:p>
            <a:r>
              <a:rPr lang="en-US" sz="2800" dirty="0" smtClean="0">
                <a:latin typeface="Palatino Linotype" pitchFamily="18" charset="0"/>
              </a:rPr>
              <a:t>As cold air flows over warm water, the air near the water warms and becomes unstable</a:t>
            </a:r>
          </a:p>
          <a:p>
            <a:r>
              <a:rPr lang="en-US" sz="2800" dirty="0" smtClean="0">
                <a:latin typeface="Palatino Linotype" pitchFamily="18" charset="0"/>
              </a:rPr>
              <a:t>This can produce tremendous amounts of lake effect snow</a:t>
            </a:r>
            <a:endParaRPr lang="en-US" sz="2800" dirty="0">
              <a:latin typeface="Palatino Linotype" pitchFamily="18" charset="0"/>
            </a:endParaRPr>
          </a:p>
        </p:txBody>
      </p:sp>
      <p:sp>
        <p:nvSpPr>
          <p:cNvPr id="193543" name="Rectangle 7"/>
          <p:cNvSpPr>
            <a:spLocks noChangeArrowheads="1"/>
          </p:cNvSpPr>
          <p:nvPr/>
        </p:nvSpPr>
        <p:spPr bwMode="auto">
          <a:xfrm>
            <a:off x="8001000" y="6553200"/>
            <a:ext cx="904875" cy="74613"/>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9-12, p. 264</a:t>
            </a:r>
          </a:p>
        </p:txBody>
      </p:sp>
      <p:pic>
        <p:nvPicPr>
          <p:cNvPr id="7" name="Picture1" descr="09p263a"/>
          <p:cNvPicPr>
            <a:picLocks noChangeAspect="1" noChangeArrowheads="1"/>
          </p:cNvPicPr>
          <p:nvPr/>
        </p:nvPicPr>
        <p:blipFill>
          <a:blip r:embed="rId4" cstate="print"/>
          <a:srcRect/>
          <a:stretch>
            <a:fillRect/>
          </a:stretch>
        </p:blipFill>
        <p:spPr bwMode="auto">
          <a:xfrm>
            <a:off x="3532187" y="1219200"/>
            <a:ext cx="5611813" cy="5611813"/>
          </a:xfrm>
          <a:prstGeom prst="rect">
            <a:avLst/>
          </a:prstGeom>
          <a:noFill/>
          <a:ln w="9525">
            <a:noFill/>
            <a:miter lim="800000"/>
            <a:headEnd/>
            <a:tailEnd/>
          </a:ln>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9" name="Picture 5" descr="lake_effect_snow"/>
          <p:cNvPicPr>
            <a:picLocks noChangeAspect="1" noChangeArrowheads="1"/>
          </p:cNvPicPr>
          <p:nvPr/>
        </p:nvPicPr>
        <p:blipFill>
          <a:blip r:embed="rId2" cstate="print"/>
          <a:srcRect/>
          <a:stretch>
            <a:fillRect/>
          </a:stretch>
        </p:blipFill>
        <p:spPr bwMode="auto">
          <a:xfrm>
            <a:off x="304800" y="152400"/>
            <a:ext cx="8686800" cy="6553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cintosh HD:Applications:Microsoft Office 2004:Office:PPT_IB_SupportFiles:Images:89275_CH09_FIGBox02a.jpg"/>
          <p:cNvPicPr>
            <a:picLocks noChangeAspect="1" noChangeArrowheads="1"/>
          </p:cNvPicPr>
          <p:nvPr/>
        </p:nvPicPr>
        <p:blipFill>
          <a:blip r:embed="rId2" cstate="print"/>
          <a:srcRect/>
          <a:stretch>
            <a:fillRect/>
          </a:stretch>
        </p:blipFill>
        <p:spPr bwMode="auto">
          <a:xfrm>
            <a:off x="914400" y="0"/>
            <a:ext cx="7315200" cy="680622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 Modification</a:t>
            </a:r>
            <a:r>
              <a:rPr lang="en-US"/>
              <a:t/>
            </a:r>
            <a:br>
              <a:rPr lang="en-US"/>
            </a:br>
            <a:r>
              <a:rPr lang="en-US" sz="1000"/>
              <a:t>Figure from ww2010.atmos.uiuc.edu</a:t>
            </a:r>
          </a:p>
        </p:txBody>
      </p:sp>
      <p:sp>
        <p:nvSpPr>
          <p:cNvPr id="191491" name="Rectangle 3"/>
          <p:cNvSpPr>
            <a:spLocks noGrp="1" noChangeArrowheads="1"/>
          </p:cNvSpPr>
          <p:nvPr>
            <p:ph type="body" sz="half" idx="1"/>
          </p:nvPr>
        </p:nvSpPr>
        <p:spPr/>
        <p:txBody>
          <a:bodyPr/>
          <a:lstStyle/>
          <a:p>
            <a:r>
              <a:rPr lang="en-US" sz="2800"/>
              <a:t> </a:t>
            </a:r>
            <a:r>
              <a:rPr lang="en-US" sz="2800">
                <a:latin typeface="Palatino Linotype" pitchFamily="18" charset="0"/>
              </a:rPr>
              <a:t>Move over warmer or colder ground</a:t>
            </a:r>
          </a:p>
          <a:p>
            <a:endParaRPr lang="en-US" sz="2800">
              <a:latin typeface="Palatino Linotype" pitchFamily="18" charset="0"/>
            </a:endParaRPr>
          </a:p>
        </p:txBody>
      </p:sp>
      <p:pic>
        <p:nvPicPr>
          <p:cNvPr id="191492" name="Picture 4" descr="home"/>
          <p:cNvPicPr>
            <a:picLocks noGrp="1" noChangeAspect="1" noChangeArrowheads="1"/>
          </p:cNvPicPr>
          <p:nvPr>
            <p:ph sz="half" idx="2"/>
          </p:nvPr>
        </p:nvPicPr>
        <p:blipFill>
          <a:blip r:embed="rId4" cstate="print"/>
          <a:srcRect/>
          <a:stretch>
            <a:fillRect/>
          </a:stretch>
        </p:blipFill>
        <p:spPr>
          <a:xfrm>
            <a:off x="1295400" y="2590800"/>
            <a:ext cx="6477000" cy="3962400"/>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fontScale="90000"/>
          </a:bodyPr>
          <a:lstStyle/>
          <a:p>
            <a:r>
              <a:rPr lang="en-US" b="1" u="sng" dirty="0">
                <a:effectLst>
                  <a:outerShdw blurRad="38100" dist="38100" dir="2700000" algn="tl">
                    <a:srgbClr val="C0C0C0"/>
                  </a:outerShdw>
                </a:effectLst>
                <a:latin typeface="Palatino Linotype" pitchFamily="18" charset="0"/>
              </a:rPr>
              <a:t>Air Mass </a:t>
            </a:r>
            <a:r>
              <a:rPr lang="en-US" b="1" u="sng" dirty="0" smtClean="0">
                <a:effectLst>
                  <a:outerShdw blurRad="38100" dist="38100" dir="2700000" algn="tl">
                    <a:srgbClr val="C0C0C0"/>
                  </a:outerShdw>
                </a:effectLst>
                <a:latin typeface="Palatino Linotype" pitchFamily="18" charset="0"/>
              </a:rPr>
              <a:t>Modification: Mechanical Lifting</a:t>
            </a:r>
            <a:r>
              <a:rPr lang="en-US" dirty="0"/>
              <a:t/>
            </a:r>
            <a:br>
              <a:rPr lang="en-US" dirty="0"/>
            </a:br>
            <a:r>
              <a:rPr lang="en-US" sz="1000" dirty="0"/>
              <a:t>Figure from www.usatoday.com/weather/wdnslope.htm</a:t>
            </a:r>
          </a:p>
        </p:txBody>
      </p:sp>
      <p:sp>
        <p:nvSpPr>
          <p:cNvPr id="195587" name="Rectangle 3"/>
          <p:cNvSpPr>
            <a:spLocks noGrp="1" noChangeArrowheads="1"/>
          </p:cNvSpPr>
          <p:nvPr>
            <p:ph type="body" sz="half" idx="1"/>
          </p:nvPr>
        </p:nvSpPr>
        <p:spPr/>
        <p:txBody>
          <a:bodyPr/>
          <a:lstStyle/>
          <a:p>
            <a:r>
              <a:rPr lang="en-US" sz="2800" b="1" dirty="0">
                <a:latin typeface="Palatino Linotype" pitchFamily="18" charset="0"/>
              </a:rPr>
              <a:t>Move over a mountain </a:t>
            </a:r>
            <a:r>
              <a:rPr lang="en-US" sz="2800" b="1" dirty="0" smtClean="0">
                <a:latin typeface="Palatino Linotype" pitchFamily="18" charset="0"/>
              </a:rPr>
              <a:t>range; Consider the upper Northwest coast: </a:t>
            </a:r>
          </a:p>
          <a:p>
            <a:pPr>
              <a:buNone/>
            </a:pPr>
            <a:endParaRPr lang="en-US" sz="2800" b="1" dirty="0">
              <a:latin typeface="Palatino Linotype" pitchFamily="18" charset="0"/>
            </a:endParaRPr>
          </a:p>
        </p:txBody>
      </p:sp>
      <p:pic>
        <p:nvPicPr>
          <p:cNvPr id="195589" name="Picture 5" descr="slope2"/>
          <p:cNvPicPr>
            <a:picLocks noChangeAspect="1" noChangeArrowheads="1"/>
          </p:cNvPicPr>
          <p:nvPr/>
        </p:nvPicPr>
        <p:blipFill>
          <a:blip r:embed="rId4" cstate="print"/>
          <a:srcRect/>
          <a:stretch>
            <a:fillRect/>
          </a:stretch>
        </p:blipFill>
        <p:spPr bwMode="auto">
          <a:xfrm>
            <a:off x="304800" y="3200400"/>
            <a:ext cx="8610600" cy="25146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fontScale="90000"/>
          </a:bodyPr>
          <a:lstStyle/>
          <a:p>
            <a:r>
              <a:rPr lang="en-US" b="1" u="sng" dirty="0">
                <a:effectLst>
                  <a:outerShdw blurRad="38100" dist="38100" dir="2700000" algn="tl">
                    <a:srgbClr val="C0C0C0"/>
                  </a:outerShdw>
                </a:effectLst>
                <a:latin typeface="Palatino Linotype" pitchFamily="18" charset="0"/>
              </a:rPr>
              <a:t>Air Mass </a:t>
            </a:r>
            <a:r>
              <a:rPr lang="en-US" b="1" u="sng" dirty="0" smtClean="0">
                <a:effectLst>
                  <a:outerShdw blurRad="38100" dist="38100" dir="2700000" algn="tl">
                    <a:srgbClr val="C0C0C0"/>
                  </a:outerShdw>
                </a:effectLst>
                <a:latin typeface="Palatino Linotype" pitchFamily="18" charset="0"/>
              </a:rPr>
              <a:t>Modification: Mechanical Lifting</a:t>
            </a:r>
            <a:endParaRPr lang="en-US" b="1" u="sng" dirty="0">
              <a:effectLst>
                <a:outerShdw blurRad="38100" dist="38100" dir="2700000" algn="tl">
                  <a:srgbClr val="C0C0C0"/>
                </a:outerShdw>
              </a:effectLst>
              <a:latin typeface="Palatino Linotype" pitchFamily="18" charset="0"/>
            </a:endParaRPr>
          </a:p>
        </p:txBody>
      </p:sp>
      <p:sp>
        <p:nvSpPr>
          <p:cNvPr id="197635" name="Rectangle 3"/>
          <p:cNvSpPr>
            <a:spLocks noGrp="1" noChangeArrowheads="1"/>
          </p:cNvSpPr>
          <p:nvPr>
            <p:ph idx="1"/>
          </p:nvPr>
        </p:nvSpPr>
        <p:spPr/>
        <p:txBody>
          <a:bodyPr/>
          <a:lstStyle/>
          <a:p>
            <a:endParaRPr lang="en-US"/>
          </a:p>
          <a:p>
            <a:r>
              <a:rPr lang="en-US">
                <a:latin typeface="Palatino Linotype" pitchFamily="18" charset="0"/>
              </a:rPr>
              <a:t>Stability of the air mass can also be modified</a:t>
            </a:r>
          </a:p>
          <a:p>
            <a:r>
              <a:rPr lang="en-US">
                <a:latin typeface="Palatino Linotype" pitchFamily="18" charset="0"/>
              </a:rPr>
              <a:t>Changing the environmental temperature profile</a:t>
            </a:r>
          </a:p>
          <a:p>
            <a:r>
              <a:rPr lang="en-US">
                <a:latin typeface="Palatino Linotype" pitchFamily="18" charset="0"/>
              </a:rPr>
              <a:t>Increasing or decreasing the temperature of the air near the surface alters the environmental temperature profile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fontScale="90000"/>
          </a:bodyPr>
          <a:lstStyle/>
          <a:p>
            <a:r>
              <a:rPr lang="en-US" sz="4000" b="1">
                <a:effectLst>
                  <a:outerShdw blurRad="38100" dist="38100" dir="2700000" algn="tl">
                    <a:srgbClr val="C0C0C0"/>
                  </a:outerShdw>
                </a:effectLst>
                <a:latin typeface="Palatino Linotype" pitchFamily="18" charset="0"/>
              </a:rPr>
              <a:t>General Circulation of the Atmosphere</a:t>
            </a:r>
          </a:p>
        </p:txBody>
      </p:sp>
      <p:sp>
        <p:nvSpPr>
          <p:cNvPr id="242691" name="Rectangle 3"/>
          <p:cNvSpPr>
            <a:spLocks noGrp="1" noChangeArrowheads="1"/>
          </p:cNvSpPr>
          <p:nvPr>
            <p:ph idx="1"/>
          </p:nvPr>
        </p:nvSpPr>
        <p:spPr/>
        <p:txBody>
          <a:bodyPr/>
          <a:lstStyle/>
          <a:p>
            <a:r>
              <a:rPr lang="en-US" dirty="0" smtClean="0">
                <a:latin typeface="Palatino Linotype" pitchFamily="18" charset="0"/>
              </a:rPr>
              <a:t>Remember, air flows counterclockwise around areas of low pressure. Now, combine this circulation with air masses: </a:t>
            </a:r>
          </a:p>
          <a:p>
            <a:pPr>
              <a:buNone/>
            </a:pPr>
            <a:endParaRPr lang="en-US" dirty="0" smtClean="0">
              <a:latin typeface="Palatino Linotype" pitchFamily="18" charset="0"/>
            </a:endParaRPr>
          </a:p>
        </p:txBody>
      </p:sp>
      <p:pic>
        <p:nvPicPr>
          <p:cNvPr id="4" name="Picture 3" descr="cyclone_step1.jpg"/>
          <p:cNvPicPr>
            <a:picLocks noChangeAspect="1"/>
          </p:cNvPicPr>
          <p:nvPr/>
        </p:nvPicPr>
        <p:blipFill>
          <a:blip r:embed="rId3" cstate="print"/>
          <a:stretch>
            <a:fillRect/>
          </a:stretch>
        </p:blipFill>
        <p:spPr>
          <a:xfrm>
            <a:off x="1752600" y="3962400"/>
            <a:ext cx="2462845" cy="2895600"/>
          </a:xfrm>
          <a:prstGeom prst="rect">
            <a:avLst/>
          </a:prstGeom>
        </p:spPr>
      </p:pic>
      <p:pic>
        <p:nvPicPr>
          <p:cNvPr id="5" name="Picture 4" descr="cyclone_step2.jpg"/>
          <p:cNvPicPr>
            <a:picLocks noChangeAspect="1"/>
          </p:cNvPicPr>
          <p:nvPr/>
        </p:nvPicPr>
        <p:blipFill>
          <a:blip r:embed="rId4" cstate="print"/>
          <a:stretch>
            <a:fillRect/>
          </a:stretch>
        </p:blipFill>
        <p:spPr>
          <a:xfrm>
            <a:off x="5257800" y="3969761"/>
            <a:ext cx="3124200" cy="28882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Fronts</a:t>
            </a:r>
          </a:p>
        </p:txBody>
      </p:sp>
      <p:sp>
        <p:nvSpPr>
          <p:cNvPr id="102403" name="Rectangle 3"/>
          <p:cNvSpPr>
            <a:spLocks noGrp="1" noChangeArrowheads="1"/>
          </p:cNvSpPr>
          <p:nvPr>
            <p:ph idx="1"/>
          </p:nvPr>
        </p:nvSpPr>
        <p:spPr/>
        <p:txBody>
          <a:bodyPr/>
          <a:lstStyle/>
          <a:p>
            <a:r>
              <a:rPr lang="en-US" sz="2800">
                <a:latin typeface="Palatino Linotype" pitchFamily="18" charset="0"/>
              </a:rPr>
              <a:t>Air masses move from source region through advection</a:t>
            </a:r>
          </a:p>
          <a:p>
            <a:endParaRPr lang="en-US" sz="2800">
              <a:latin typeface="Palatino Linotype" pitchFamily="18" charset="0"/>
            </a:endParaRPr>
          </a:p>
          <a:p>
            <a:r>
              <a:rPr lang="en-US" sz="2800">
                <a:latin typeface="Palatino Linotype" pitchFamily="18" charset="0"/>
              </a:rPr>
              <a:t>Air masses do not readily mix together</a:t>
            </a:r>
          </a:p>
          <a:p>
            <a:endParaRPr lang="en-US" sz="2800">
              <a:latin typeface="Palatino Linotype" pitchFamily="18" charset="0"/>
            </a:endParaRPr>
          </a:p>
          <a:p>
            <a:r>
              <a:rPr lang="en-US" sz="2800" b="1">
                <a:latin typeface="Palatino Linotype" pitchFamily="18" charset="0"/>
              </a:rPr>
              <a:t>Front</a:t>
            </a:r>
            <a:r>
              <a:rPr lang="en-US" sz="2800">
                <a:latin typeface="Palatino Linotype" pitchFamily="18" charset="0"/>
              </a:rPr>
              <a:t> – A boundary between two different air masses</a:t>
            </a:r>
          </a:p>
          <a:p>
            <a:endParaRPr lang="en-US" sz="2800">
              <a:latin typeface="Palatino Linotype" pitchFamily="18" charset="0"/>
            </a:endParaRPr>
          </a:p>
          <a:p>
            <a:r>
              <a:rPr lang="en-US" sz="2800">
                <a:latin typeface="Palatino Linotype" pitchFamily="18" charset="0"/>
              </a:rPr>
              <a:t>Can be hundreds of miles long</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Fronts</a:t>
            </a:r>
          </a:p>
        </p:txBody>
      </p:sp>
      <p:sp>
        <p:nvSpPr>
          <p:cNvPr id="217091" name="Rectangle 3"/>
          <p:cNvSpPr>
            <a:spLocks noGrp="1" noChangeArrowheads="1"/>
          </p:cNvSpPr>
          <p:nvPr>
            <p:ph type="body" sz="half" idx="1"/>
          </p:nvPr>
        </p:nvSpPr>
        <p:spPr/>
        <p:txBody>
          <a:bodyPr/>
          <a:lstStyle/>
          <a:p>
            <a:pPr>
              <a:lnSpc>
                <a:spcPct val="90000"/>
              </a:lnSpc>
            </a:pPr>
            <a:r>
              <a:rPr lang="en-US" sz="2400" dirty="0" smtClean="0">
                <a:latin typeface="Palatino Linotype" pitchFamily="18" charset="0"/>
              </a:rPr>
              <a:t>Area </a:t>
            </a:r>
            <a:r>
              <a:rPr lang="en-US" sz="2400" dirty="0">
                <a:latin typeface="Palatino Linotype" pitchFamily="18" charset="0"/>
              </a:rPr>
              <a:t>where the front meets the ground is called the frontal zone, which is what is depicted on surface weather </a:t>
            </a:r>
            <a:r>
              <a:rPr lang="en-US" sz="2400" dirty="0" smtClean="0">
                <a:latin typeface="Palatino Linotype" pitchFamily="18" charset="0"/>
              </a:rPr>
              <a:t>maps</a:t>
            </a:r>
          </a:p>
          <a:p>
            <a:pPr>
              <a:lnSpc>
                <a:spcPct val="90000"/>
              </a:lnSpc>
              <a:buNone/>
            </a:pPr>
            <a:endParaRPr lang="en-US" sz="2400" dirty="0">
              <a:latin typeface="Palatino Linotype" pitchFamily="18" charset="0"/>
            </a:endParaRPr>
          </a:p>
          <a:p>
            <a:pPr>
              <a:lnSpc>
                <a:spcPct val="90000"/>
              </a:lnSpc>
            </a:pPr>
            <a:r>
              <a:rPr lang="en-US" sz="2400" dirty="0">
                <a:latin typeface="Palatino Linotype" pitchFamily="18" charset="0"/>
              </a:rPr>
              <a:t>Front is not a line, but a zone a few miles across where the air mass properties change (</a:t>
            </a:r>
            <a:r>
              <a:rPr lang="en-US" sz="2400" dirty="0" smtClean="0">
                <a:latin typeface="Palatino Linotype" pitchFamily="18" charset="0"/>
              </a:rPr>
              <a:t>gradients)</a:t>
            </a:r>
          </a:p>
        </p:txBody>
      </p:sp>
      <p:pic>
        <p:nvPicPr>
          <p:cNvPr id="217093" name="Picture1" descr="0913"/>
          <p:cNvPicPr>
            <a:picLocks noGrp="1" noChangeAspect="1" noChangeArrowheads="1"/>
          </p:cNvPicPr>
          <p:nvPr>
            <p:ph sz="half" idx="2"/>
          </p:nvPr>
        </p:nvPicPr>
        <p:blipFill>
          <a:blip r:embed="rId3" cstate="print"/>
          <a:srcRect/>
          <a:stretch>
            <a:fillRect/>
          </a:stretch>
        </p:blipFill>
        <p:spPr>
          <a:xfrm>
            <a:off x="4495800" y="1752600"/>
            <a:ext cx="4648200" cy="3429000"/>
          </a:xfrm>
          <a:noFill/>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Fronts</a:t>
            </a:r>
          </a:p>
        </p:txBody>
      </p:sp>
      <p:sp>
        <p:nvSpPr>
          <p:cNvPr id="223235" name="Rectangle 3"/>
          <p:cNvSpPr>
            <a:spLocks noGrp="1" noChangeArrowheads="1"/>
          </p:cNvSpPr>
          <p:nvPr>
            <p:ph idx="1"/>
          </p:nvPr>
        </p:nvSpPr>
        <p:spPr/>
        <p:txBody>
          <a:bodyPr/>
          <a:lstStyle/>
          <a:p>
            <a:r>
              <a:rPr lang="en-US" b="1" dirty="0" err="1">
                <a:latin typeface="Palatino Linotype" pitchFamily="18" charset="0"/>
              </a:rPr>
              <a:t>Frontogenesis</a:t>
            </a:r>
            <a:r>
              <a:rPr lang="en-US" dirty="0">
                <a:latin typeface="Palatino Linotype" pitchFamily="18" charset="0"/>
              </a:rPr>
              <a:t> – strengthening of gradients along a </a:t>
            </a:r>
            <a:r>
              <a:rPr lang="en-US" dirty="0" smtClean="0">
                <a:latin typeface="Palatino Linotype" pitchFamily="18" charset="0"/>
              </a:rPr>
              <a:t>front</a:t>
            </a:r>
          </a:p>
          <a:p>
            <a:pPr lvl="1"/>
            <a:r>
              <a:rPr lang="en-US" dirty="0" smtClean="0">
                <a:latin typeface="Palatino Linotype" pitchFamily="18" charset="0"/>
              </a:rPr>
              <a:t>Fronts tend to form in regions of lower pressure. Air near the surface generally blows toward lower pressure. Convergence helps to intensify temp / moisture gradients thus creating / sustaining fronts. </a:t>
            </a:r>
            <a:endParaRPr lang="en-US" dirty="0">
              <a:latin typeface="Palatino Linotype" pitchFamily="18" charset="0"/>
            </a:endParaRPr>
          </a:p>
          <a:p>
            <a:r>
              <a:rPr lang="en-US" dirty="0" err="1">
                <a:latin typeface="Palatino Linotype" pitchFamily="18" charset="0"/>
              </a:rPr>
              <a:t>Frontolysis</a:t>
            </a:r>
            <a:r>
              <a:rPr lang="en-US" dirty="0">
                <a:latin typeface="Palatino Linotype" pitchFamily="18" charset="0"/>
              </a:rPr>
              <a:t> – weakening of gradients along a </a:t>
            </a:r>
            <a:r>
              <a:rPr lang="en-US" dirty="0" smtClean="0">
                <a:latin typeface="Palatino Linotype" pitchFamily="18" charset="0"/>
              </a:rPr>
              <a:t>front</a:t>
            </a:r>
          </a:p>
          <a:p>
            <a:endParaRPr lang="en-US" dirty="0" smtClean="0">
              <a:latin typeface="Palatino Linotype" pitchFamily="18" charset="0"/>
            </a:endParaRPr>
          </a:p>
          <a:p>
            <a:endParaRPr lang="en-US" dirty="0">
              <a:latin typeface="Palatino Linotype" pitchFamily="18" charset="0"/>
            </a:endParaRPr>
          </a:p>
          <a:p>
            <a:pPr>
              <a:buFontTx/>
              <a:buNone/>
            </a:pPr>
            <a:endParaRPr lang="en-US" dirty="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a:t>
            </a:r>
          </a:p>
        </p:txBody>
      </p:sp>
      <p:sp>
        <p:nvSpPr>
          <p:cNvPr id="129027" name="Rectangle 3"/>
          <p:cNvSpPr>
            <a:spLocks noGrp="1" noChangeArrowheads="1"/>
          </p:cNvSpPr>
          <p:nvPr>
            <p:ph idx="1"/>
          </p:nvPr>
        </p:nvSpPr>
        <p:spPr/>
        <p:txBody>
          <a:bodyPr/>
          <a:lstStyle/>
          <a:p>
            <a:pPr>
              <a:lnSpc>
                <a:spcPct val="90000"/>
              </a:lnSpc>
            </a:pPr>
            <a:r>
              <a:rPr lang="en-US" dirty="0">
                <a:latin typeface="Palatino Linotype" pitchFamily="18" charset="0"/>
              </a:rPr>
              <a:t>Air mass over cold ground</a:t>
            </a:r>
          </a:p>
          <a:p>
            <a:pPr>
              <a:lnSpc>
                <a:spcPct val="90000"/>
              </a:lnSpc>
              <a:buFontTx/>
              <a:buNone/>
            </a:pPr>
            <a:r>
              <a:rPr lang="en-US" dirty="0">
                <a:latin typeface="Palatino Linotype" pitchFamily="18" charset="0"/>
              </a:rPr>
              <a:t>          Cold and dry… </a:t>
            </a:r>
            <a:r>
              <a:rPr lang="en-US" dirty="0" smtClean="0">
                <a:latin typeface="Palatino Linotype" pitchFamily="18" charset="0"/>
              </a:rPr>
              <a:t>Example: </a:t>
            </a:r>
            <a:r>
              <a:rPr lang="en-US" dirty="0">
                <a:latin typeface="Palatino Linotype" pitchFamily="18" charset="0"/>
              </a:rPr>
              <a:t>winter time in Canada</a:t>
            </a:r>
          </a:p>
          <a:p>
            <a:pPr>
              <a:lnSpc>
                <a:spcPct val="90000"/>
              </a:lnSpc>
            </a:pPr>
            <a:endParaRPr lang="en-US" dirty="0">
              <a:latin typeface="Palatino Linotype" pitchFamily="18" charset="0"/>
            </a:endParaRPr>
          </a:p>
          <a:p>
            <a:pPr>
              <a:lnSpc>
                <a:spcPct val="90000"/>
              </a:lnSpc>
            </a:pPr>
            <a:r>
              <a:rPr lang="en-US" dirty="0">
                <a:latin typeface="Palatino Linotype" pitchFamily="18" charset="0"/>
              </a:rPr>
              <a:t>Air mass over </a:t>
            </a:r>
            <a:r>
              <a:rPr lang="en-US" dirty="0" smtClean="0">
                <a:latin typeface="Palatino Linotype" pitchFamily="18" charset="0"/>
              </a:rPr>
              <a:t>tropical waters</a:t>
            </a:r>
            <a:endParaRPr lang="en-US" dirty="0">
              <a:latin typeface="Palatino Linotype" pitchFamily="18" charset="0"/>
            </a:endParaRPr>
          </a:p>
          <a:p>
            <a:pPr>
              <a:lnSpc>
                <a:spcPct val="90000"/>
              </a:lnSpc>
              <a:buFontTx/>
              <a:buNone/>
            </a:pPr>
            <a:r>
              <a:rPr lang="en-US" dirty="0">
                <a:latin typeface="Palatino Linotype" pitchFamily="18" charset="0"/>
              </a:rPr>
              <a:t>         </a:t>
            </a:r>
            <a:r>
              <a:rPr lang="en-US" dirty="0" smtClean="0">
                <a:latin typeface="Palatino Linotype" pitchFamily="18" charset="0"/>
              </a:rPr>
              <a:t>Warm and </a:t>
            </a:r>
            <a:r>
              <a:rPr lang="en-US" dirty="0">
                <a:latin typeface="Palatino Linotype" pitchFamily="18" charset="0"/>
              </a:rPr>
              <a:t>moist</a:t>
            </a:r>
          </a:p>
          <a:p>
            <a:pPr>
              <a:lnSpc>
                <a:spcPct val="90000"/>
              </a:lnSpc>
              <a:buFontTx/>
              <a:buNone/>
            </a:pPr>
            <a:r>
              <a:rPr lang="en-US" dirty="0">
                <a:latin typeface="Palatino Linotype" pitchFamily="18" charset="0"/>
              </a:rPr>
              <a:t>		 How does water temp affect moisture?</a:t>
            </a:r>
          </a:p>
          <a:p>
            <a:pPr>
              <a:lnSpc>
                <a:spcPct val="90000"/>
              </a:lnSpc>
              <a:buFontTx/>
              <a:buNone/>
            </a:pPr>
            <a:r>
              <a:rPr lang="en-US" dirty="0">
                <a:latin typeface="Palatino Linotype" pitchFamily="18" charset="0"/>
              </a:rPr>
              <a:t>Example: Gulf of Mexico</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p:nvPr>
        </p:nvSpPr>
        <p:spPr/>
        <p:txBody>
          <a:bodyPr/>
          <a:lstStyle/>
          <a:p>
            <a:endParaRPr lang="en-US"/>
          </a:p>
        </p:txBody>
      </p:sp>
      <p:pic>
        <p:nvPicPr>
          <p:cNvPr id="10246" name="Picture 6" descr="US Current Weather"/>
          <p:cNvPicPr>
            <a:picLocks noChangeAspect="1" noChangeArrowheads="1"/>
          </p:cNvPicPr>
          <p:nvPr/>
        </p:nvPicPr>
        <p:blipFill>
          <a:blip r:embed="rId4" cstate="print"/>
          <a:srcRect/>
          <a:stretch>
            <a:fillRect/>
          </a:stretch>
        </p:blipFill>
        <p:spPr bwMode="auto">
          <a:xfrm>
            <a:off x="457200" y="304800"/>
            <a:ext cx="8229600" cy="58674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p:nvPr>
        </p:nvSpPr>
        <p:spPr/>
        <p:txBody>
          <a:bodyPr/>
          <a:lstStyle/>
          <a:p>
            <a:endParaRPr lang="en-US"/>
          </a:p>
        </p:txBody>
      </p:sp>
      <p:pic>
        <p:nvPicPr>
          <p:cNvPr id="12294" name="Picture 6" descr="US Current Temperatures"/>
          <p:cNvPicPr>
            <a:picLocks noChangeAspect="1" noChangeArrowheads="1"/>
          </p:cNvPicPr>
          <p:nvPr/>
        </p:nvPicPr>
        <p:blipFill>
          <a:blip r:embed="rId4" cstate="print"/>
          <a:srcRect/>
          <a:stretch>
            <a:fillRect/>
          </a:stretch>
        </p:blipFill>
        <p:spPr bwMode="auto">
          <a:xfrm>
            <a:off x="457200" y="304800"/>
            <a:ext cx="8229600" cy="58674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p:nvPr>
        </p:nvSpPr>
        <p:spPr/>
        <p:txBody>
          <a:bodyPr/>
          <a:lstStyle/>
          <a:p>
            <a:endParaRPr lang="en-US"/>
          </a:p>
        </p:txBody>
      </p:sp>
      <p:pic>
        <p:nvPicPr>
          <p:cNvPr id="16392" name="Picture 8" descr="US Current Dew Points"/>
          <p:cNvPicPr>
            <a:picLocks noChangeAspect="1" noChangeArrowheads="1"/>
          </p:cNvPicPr>
          <p:nvPr/>
        </p:nvPicPr>
        <p:blipFill>
          <a:blip r:embed="rId4" cstate="print"/>
          <a:srcRect/>
          <a:stretch>
            <a:fillRect/>
          </a:stretch>
        </p:blipFill>
        <p:spPr bwMode="auto">
          <a:xfrm>
            <a:off x="533400" y="304800"/>
            <a:ext cx="8153400" cy="5791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Types of Fronts</a:t>
            </a:r>
          </a:p>
        </p:txBody>
      </p:sp>
      <p:sp>
        <p:nvSpPr>
          <p:cNvPr id="18435" name="Rectangle 3"/>
          <p:cNvSpPr>
            <a:spLocks noGrp="1" noChangeArrowheads="1"/>
          </p:cNvSpPr>
          <p:nvPr>
            <p:ph idx="1"/>
          </p:nvPr>
        </p:nvSpPr>
        <p:spPr/>
        <p:txBody>
          <a:bodyPr/>
          <a:lstStyle/>
          <a:p>
            <a:r>
              <a:rPr lang="en-US">
                <a:latin typeface="Palatino Linotype" pitchFamily="18" charset="0"/>
              </a:rPr>
              <a:t>Cold Front </a:t>
            </a:r>
          </a:p>
          <a:p>
            <a:endParaRPr lang="en-US">
              <a:latin typeface="Palatino Linotype" pitchFamily="18" charset="0"/>
            </a:endParaRPr>
          </a:p>
          <a:p>
            <a:r>
              <a:rPr lang="en-US">
                <a:latin typeface="Palatino Linotype" pitchFamily="18" charset="0"/>
              </a:rPr>
              <a:t>Warm Front </a:t>
            </a:r>
          </a:p>
          <a:p>
            <a:endParaRPr lang="en-US">
              <a:latin typeface="Palatino Linotype" pitchFamily="18" charset="0"/>
            </a:endParaRPr>
          </a:p>
          <a:p>
            <a:r>
              <a:rPr lang="en-US">
                <a:latin typeface="Palatino Linotype" pitchFamily="18" charset="0"/>
              </a:rPr>
              <a:t>Stationary Front </a:t>
            </a:r>
          </a:p>
          <a:p>
            <a:endParaRPr lang="en-US">
              <a:latin typeface="Palatino Linotype" pitchFamily="18" charset="0"/>
            </a:endParaRPr>
          </a:p>
          <a:p>
            <a:r>
              <a:rPr lang="en-US">
                <a:latin typeface="Palatino Linotype" pitchFamily="18" charset="0"/>
              </a:rPr>
              <a:t>Occluded Front</a:t>
            </a:r>
            <a:r>
              <a:rPr lang="en-US"/>
              <a:t>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Cold Front</a:t>
            </a:r>
          </a:p>
        </p:txBody>
      </p:sp>
      <p:sp>
        <p:nvSpPr>
          <p:cNvPr id="19460" name="Rectangle 4"/>
          <p:cNvSpPr>
            <a:spLocks noGrp="1" noChangeArrowheads="1"/>
          </p:cNvSpPr>
          <p:nvPr>
            <p:ph type="body" sz="half" idx="1"/>
          </p:nvPr>
        </p:nvSpPr>
        <p:spPr>
          <a:xfrm>
            <a:off x="381000" y="1752600"/>
            <a:ext cx="3962400" cy="4267200"/>
          </a:xfrm>
        </p:spPr>
        <p:txBody>
          <a:bodyPr>
            <a:normAutofit lnSpcReduction="10000"/>
          </a:bodyPr>
          <a:lstStyle/>
          <a:p>
            <a:r>
              <a:rPr lang="en-US" sz="2800" dirty="0">
                <a:latin typeface="Palatino Linotype" pitchFamily="18" charset="0"/>
              </a:rPr>
              <a:t>Cold air advances, replaces warm air at the surface</a:t>
            </a:r>
          </a:p>
          <a:p>
            <a:r>
              <a:rPr lang="en-US" sz="2800" dirty="0">
                <a:latin typeface="Palatino Linotype" pitchFamily="18" charset="0"/>
              </a:rPr>
              <a:t>Change in wind direction/speed</a:t>
            </a:r>
          </a:p>
          <a:p>
            <a:r>
              <a:rPr lang="en-US" sz="2800" dirty="0">
                <a:latin typeface="Palatino Linotype" pitchFamily="18" charset="0"/>
              </a:rPr>
              <a:t>Minimum in atmospheric </a:t>
            </a:r>
            <a:r>
              <a:rPr lang="en-US" sz="2800" dirty="0" smtClean="0">
                <a:latin typeface="Palatino Linotype" pitchFamily="18" charset="0"/>
              </a:rPr>
              <a:t>pressure</a:t>
            </a:r>
          </a:p>
          <a:p>
            <a:r>
              <a:rPr lang="en-US" sz="2800" dirty="0" smtClean="0">
                <a:latin typeface="Palatino Linotype" pitchFamily="18" charset="0"/>
              </a:rPr>
              <a:t>Blue triangles point in the direction of motion. </a:t>
            </a:r>
            <a:endParaRPr lang="en-US" sz="2800" dirty="0">
              <a:latin typeface="Palatino Linotype" pitchFamily="18" charset="0"/>
            </a:endParaRPr>
          </a:p>
          <a:p>
            <a:pPr>
              <a:buFontTx/>
              <a:buNone/>
            </a:pPr>
            <a:endParaRPr lang="en-US" sz="2800" dirty="0">
              <a:latin typeface="Palatino Linotype" pitchFamily="18" charset="0"/>
            </a:endParaRPr>
          </a:p>
          <a:p>
            <a:endParaRPr lang="en-US" sz="2800" dirty="0"/>
          </a:p>
          <a:p>
            <a:endParaRPr lang="en-US" sz="2800" dirty="0"/>
          </a:p>
          <a:p>
            <a:endParaRPr lang="en-US" sz="2800" dirty="0"/>
          </a:p>
          <a:p>
            <a:pPr>
              <a:buFontTx/>
              <a:buNone/>
            </a:pPr>
            <a:endParaRPr lang="en-US" sz="1000" dirty="0"/>
          </a:p>
        </p:txBody>
      </p:sp>
      <p:sp>
        <p:nvSpPr>
          <p:cNvPr id="19467" name="Rectangle 11"/>
          <p:cNvSpPr>
            <a:spLocks noChangeArrowheads="1"/>
          </p:cNvSpPr>
          <p:nvPr/>
        </p:nvSpPr>
        <p:spPr bwMode="auto">
          <a:xfrm>
            <a:off x="7924800" y="990600"/>
            <a:ext cx="904875" cy="119063"/>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9-12, </a:t>
            </a:r>
            <a:r>
              <a:rPr lang="en-US" sz="1400" b="1" dirty="0"/>
              <a:t>p. </a:t>
            </a:r>
            <a:r>
              <a:rPr lang="en-US" sz="1400" b="1" dirty="0" smtClean="0"/>
              <a:t>287</a:t>
            </a:r>
            <a:endParaRPr lang="en-US" sz="1400" b="1" dirty="0"/>
          </a:p>
        </p:txBody>
      </p:sp>
      <p:pic>
        <p:nvPicPr>
          <p:cNvPr id="6" name="Picture 5" descr="9781284027372_CH09_FIG12A.jpg"/>
          <p:cNvPicPr>
            <a:picLocks noChangeAspect="1"/>
          </p:cNvPicPr>
          <p:nvPr/>
        </p:nvPicPr>
        <p:blipFill>
          <a:blip r:embed="rId4" cstate="print"/>
          <a:srcRect/>
          <a:stretch>
            <a:fillRect/>
          </a:stretch>
        </p:blipFill>
        <p:spPr bwMode="auto">
          <a:xfrm>
            <a:off x="4495800" y="1447800"/>
            <a:ext cx="2362200" cy="2815444"/>
          </a:xfrm>
          <a:prstGeom prst="rect">
            <a:avLst/>
          </a:prstGeom>
          <a:noFill/>
          <a:ln w="9525">
            <a:noFill/>
            <a:miter lim="800000"/>
            <a:headEnd/>
            <a:tailEnd/>
          </a:ln>
        </p:spPr>
      </p:pic>
      <p:pic>
        <p:nvPicPr>
          <p:cNvPr id="7" name="Picture 5" descr="9781284027372_CH09_FIG12B.jpg"/>
          <p:cNvPicPr>
            <a:picLocks noChangeAspect="1"/>
          </p:cNvPicPr>
          <p:nvPr/>
        </p:nvPicPr>
        <p:blipFill>
          <a:blip r:embed="rId5" cstate="print"/>
          <a:srcRect/>
          <a:stretch>
            <a:fillRect/>
          </a:stretch>
        </p:blipFill>
        <p:spPr bwMode="auto">
          <a:xfrm>
            <a:off x="7010400" y="1447800"/>
            <a:ext cx="1905000" cy="2783690"/>
          </a:xfrm>
          <a:prstGeom prst="rect">
            <a:avLst/>
          </a:prstGeom>
          <a:noFill/>
          <a:ln w="9525">
            <a:noFill/>
            <a:miter lim="800000"/>
            <a:headEnd/>
            <a:tailEnd/>
          </a:ln>
        </p:spPr>
      </p:pic>
      <p:pic>
        <p:nvPicPr>
          <p:cNvPr id="8" name="Picture 5" descr="9781284027372_CH09_FIG12C.jpg"/>
          <p:cNvPicPr>
            <a:picLocks noChangeAspect="1"/>
          </p:cNvPicPr>
          <p:nvPr/>
        </p:nvPicPr>
        <p:blipFill>
          <a:blip r:embed="rId6" cstate="print"/>
          <a:srcRect/>
          <a:stretch>
            <a:fillRect/>
          </a:stretch>
        </p:blipFill>
        <p:spPr bwMode="auto">
          <a:xfrm>
            <a:off x="4556414" y="4114800"/>
            <a:ext cx="2149186" cy="2743200"/>
          </a:xfrm>
          <a:prstGeom prst="rect">
            <a:avLst/>
          </a:prstGeom>
          <a:noFill/>
          <a:ln w="9525">
            <a:noFill/>
            <a:miter lim="800000"/>
            <a:headEnd/>
            <a:tailEnd/>
          </a:ln>
        </p:spPr>
      </p:pic>
      <p:pic>
        <p:nvPicPr>
          <p:cNvPr id="9" name="Picture 5" descr="9781284027372_CH09_FIG12D.jpg"/>
          <p:cNvPicPr>
            <a:picLocks noChangeAspect="1"/>
          </p:cNvPicPr>
          <p:nvPr/>
        </p:nvPicPr>
        <p:blipFill>
          <a:blip r:embed="rId7" cstate="print"/>
          <a:srcRect/>
          <a:stretch>
            <a:fillRect/>
          </a:stretch>
        </p:blipFill>
        <p:spPr bwMode="auto">
          <a:xfrm>
            <a:off x="6858000" y="4144494"/>
            <a:ext cx="2057400" cy="2713506"/>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Cold Front Cross Section</a:t>
            </a:r>
          </a:p>
        </p:txBody>
      </p:sp>
      <p:sp>
        <p:nvSpPr>
          <p:cNvPr id="109573" name="Rectangle 5"/>
          <p:cNvSpPr>
            <a:spLocks noGrp="1" noChangeArrowheads="1"/>
          </p:cNvSpPr>
          <p:nvPr>
            <p:ph type="body" sz="half" idx="1"/>
          </p:nvPr>
        </p:nvSpPr>
        <p:spPr>
          <a:xfrm>
            <a:off x="838200" y="3886200"/>
            <a:ext cx="7467600" cy="2925763"/>
          </a:xfrm>
        </p:spPr>
        <p:txBody>
          <a:bodyPr/>
          <a:lstStyle/>
          <a:p>
            <a:pPr>
              <a:lnSpc>
                <a:spcPct val="80000"/>
              </a:lnSpc>
            </a:pPr>
            <a:endParaRPr lang="en-US" sz="2400"/>
          </a:p>
          <a:p>
            <a:pPr>
              <a:lnSpc>
                <a:spcPct val="80000"/>
              </a:lnSpc>
            </a:pPr>
            <a:r>
              <a:rPr lang="en-US" sz="2400">
                <a:latin typeface="Palatino Linotype" pitchFamily="18" charset="0"/>
              </a:rPr>
              <a:t>A front is a 3-D boundary</a:t>
            </a:r>
          </a:p>
          <a:p>
            <a:pPr>
              <a:lnSpc>
                <a:spcPct val="80000"/>
              </a:lnSpc>
            </a:pPr>
            <a:r>
              <a:rPr lang="en-US" sz="2400">
                <a:latin typeface="Palatino Linotype" pitchFamily="18" charset="0"/>
              </a:rPr>
              <a:t>Front slopes back over the cold air mass</a:t>
            </a:r>
          </a:p>
          <a:p>
            <a:pPr>
              <a:lnSpc>
                <a:spcPct val="80000"/>
              </a:lnSpc>
            </a:pPr>
            <a:r>
              <a:rPr lang="en-US" sz="2400">
                <a:latin typeface="Palatino Linotype" pitchFamily="18" charset="0"/>
              </a:rPr>
              <a:t>Warm, less dense air is lifted</a:t>
            </a:r>
          </a:p>
          <a:p>
            <a:pPr>
              <a:lnSpc>
                <a:spcPct val="80000"/>
              </a:lnSpc>
            </a:pPr>
            <a:r>
              <a:rPr lang="en-US" sz="2400">
                <a:latin typeface="Palatino Linotype" pitchFamily="18" charset="0"/>
              </a:rPr>
              <a:t>Clouds/precipitation associated with a front depend on </a:t>
            </a:r>
            <a:r>
              <a:rPr lang="en-US" sz="2400" i="1">
                <a:latin typeface="Palatino Linotype" pitchFamily="18" charset="0"/>
              </a:rPr>
              <a:t>stability</a:t>
            </a:r>
            <a:r>
              <a:rPr lang="en-US" sz="2400">
                <a:latin typeface="Palatino Linotype" pitchFamily="18" charset="0"/>
              </a:rPr>
              <a:t> and </a:t>
            </a:r>
            <a:r>
              <a:rPr lang="en-US" sz="2400" i="1">
                <a:latin typeface="Palatino Linotype" pitchFamily="18" charset="0"/>
              </a:rPr>
              <a:t>moisture</a:t>
            </a:r>
          </a:p>
          <a:p>
            <a:pPr>
              <a:lnSpc>
                <a:spcPct val="80000"/>
              </a:lnSpc>
            </a:pPr>
            <a:r>
              <a:rPr lang="en-US" sz="2400">
                <a:latin typeface="Palatino Linotype" pitchFamily="18" charset="0"/>
              </a:rPr>
              <a:t>Sharp vertical motion at cold front can force thunderstorm activity</a:t>
            </a:r>
          </a:p>
          <a:p>
            <a:pPr>
              <a:lnSpc>
                <a:spcPct val="80000"/>
              </a:lnSpc>
            </a:pPr>
            <a:endParaRPr lang="en-US" sz="2400" i="1">
              <a:latin typeface="Palatino Linotype" pitchFamily="18" charset="0"/>
            </a:endParaRPr>
          </a:p>
          <a:p>
            <a:pPr>
              <a:lnSpc>
                <a:spcPct val="80000"/>
              </a:lnSpc>
            </a:pPr>
            <a:endParaRPr lang="en-US" sz="2400" i="1"/>
          </a:p>
          <a:p>
            <a:pPr>
              <a:lnSpc>
                <a:spcPct val="80000"/>
              </a:lnSpc>
              <a:buFontTx/>
              <a:buNone/>
            </a:pPr>
            <a:endParaRPr lang="en-US" sz="600"/>
          </a:p>
        </p:txBody>
      </p:sp>
      <p:pic>
        <p:nvPicPr>
          <p:cNvPr id="5" name="Picture 5" descr="9781284027372_CH09_FIG13.jpg"/>
          <p:cNvPicPr>
            <a:picLocks noChangeAspect="1"/>
          </p:cNvPicPr>
          <p:nvPr/>
        </p:nvPicPr>
        <p:blipFill>
          <a:blip r:embed="rId4" cstate="print"/>
          <a:srcRect/>
          <a:stretch>
            <a:fillRect/>
          </a:stretch>
        </p:blipFill>
        <p:spPr bwMode="auto">
          <a:xfrm>
            <a:off x="1828800" y="1219200"/>
            <a:ext cx="5867400" cy="2829572"/>
          </a:xfrm>
          <a:prstGeom prst="rect">
            <a:avLst/>
          </a:prstGeom>
          <a:noFill/>
          <a:ln w="9525">
            <a:noFill/>
            <a:miter lim="800000"/>
            <a:headEnd/>
            <a:tailEnd/>
          </a:ln>
        </p:spPr>
      </p:pic>
      <p:sp>
        <p:nvSpPr>
          <p:cNvPr id="6" name="Rectangle 11"/>
          <p:cNvSpPr>
            <a:spLocks noChangeArrowheads="1"/>
          </p:cNvSpPr>
          <p:nvPr/>
        </p:nvSpPr>
        <p:spPr bwMode="auto">
          <a:xfrm>
            <a:off x="7620000" y="3733800"/>
            <a:ext cx="904875" cy="119063"/>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9-13, </a:t>
            </a:r>
            <a:r>
              <a:rPr lang="en-US" sz="1400" b="1" dirty="0"/>
              <a:t>p. </a:t>
            </a:r>
            <a:r>
              <a:rPr lang="en-US" sz="1400" b="1" dirty="0" smtClean="0"/>
              <a:t>288</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Typical Cold Front Weather</a:t>
            </a:r>
          </a:p>
        </p:txBody>
      </p:sp>
      <p:graphicFrame>
        <p:nvGraphicFramePr>
          <p:cNvPr id="4" name="Table 3"/>
          <p:cNvGraphicFramePr>
            <a:graphicFrameLocks noGrp="1"/>
          </p:cNvGraphicFramePr>
          <p:nvPr/>
        </p:nvGraphicFramePr>
        <p:xfrm>
          <a:off x="685800" y="1981200"/>
          <a:ext cx="8001000" cy="4112712"/>
        </p:xfrm>
        <a:graphic>
          <a:graphicData uri="http://schemas.openxmlformats.org/drawingml/2006/table">
            <a:tbl>
              <a:tblPr firstRow="1" bandRow="1">
                <a:tableStyleId>{9D7B26C5-4107-4FEC-AEDC-1716B250A1EF}</a:tableStyleId>
              </a:tblPr>
              <a:tblGrid>
                <a:gridCol w="2000250"/>
                <a:gridCol w="2000250"/>
                <a:gridCol w="2000250"/>
                <a:gridCol w="2000250"/>
              </a:tblGrid>
              <a:tr h="354348">
                <a:tc>
                  <a:txBody>
                    <a:bodyPr/>
                    <a:lstStyle/>
                    <a:p>
                      <a:r>
                        <a:rPr lang="en-US" dirty="0" smtClean="0"/>
                        <a:t>Weather</a:t>
                      </a:r>
                      <a:endParaRPr lang="en-US" dirty="0"/>
                    </a:p>
                  </a:txBody>
                  <a:tcPr/>
                </a:tc>
                <a:tc>
                  <a:txBody>
                    <a:bodyPr/>
                    <a:lstStyle/>
                    <a:p>
                      <a:r>
                        <a:rPr lang="en-US" dirty="0" smtClean="0"/>
                        <a:t>Before</a:t>
                      </a:r>
                      <a:endParaRPr lang="en-US" dirty="0"/>
                    </a:p>
                  </a:txBody>
                  <a:tcPr/>
                </a:tc>
                <a:tc>
                  <a:txBody>
                    <a:bodyPr/>
                    <a:lstStyle/>
                    <a:p>
                      <a:r>
                        <a:rPr lang="en-US" dirty="0" smtClean="0"/>
                        <a:t>While</a:t>
                      </a:r>
                      <a:endParaRPr lang="en-US" dirty="0"/>
                    </a:p>
                  </a:txBody>
                  <a:tcPr/>
                </a:tc>
                <a:tc>
                  <a:txBody>
                    <a:bodyPr/>
                    <a:lstStyle/>
                    <a:p>
                      <a:r>
                        <a:rPr lang="en-US" dirty="0" smtClean="0"/>
                        <a:t>After</a:t>
                      </a:r>
                      <a:endParaRPr lang="en-US" dirty="0"/>
                    </a:p>
                  </a:txBody>
                  <a:tcPr/>
                </a:tc>
              </a:tr>
              <a:tr h="354348">
                <a:tc>
                  <a:txBody>
                    <a:bodyPr/>
                    <a:lstStyle/>
                    <a:p>
                      <a:r>
                        <a:rPr lang="en-US" dirty="0" smtClean="0"/>
                        <a:t>Winds</a:t>
                      </a:r>
                      <a:endParaRPr lang="en-US" dirty="0"/>
                    </a:p>
                  </a:txBody>
                  <a:tcPr/>
                </a:tc>
                <a:tc>
                  <a:txBody>
                    <a:bodyPr/>
                    <a:lstStyle/>
                    <a:p>
                      <a:r>
                        <a:rPr lang="en-US" dirty="0" smtClean="0"/>
                        <a:t>Southerly</a:t>
                      </a:r>
                      <a:endParaRPr lang="en-US" dirty="0"/>
                    </a:p>
                  </a:txBody>
                  <a:tcPr/>
                </a:tc>
                <a:tc>
                  <a:txBody>
                    <a:bodyPr/>
                    <a:lstStyle/>
                    <a:p>
                      <a:r>
                        <a:rPr lang="en-US" dirty="0" smtClean="0"/>
                        <a:t>Gusty, shifting</a:t>
                      </a:r>
                      <a:endParaRPr lang="en-US" dirty="0"/>
                    </a:p>
                  </a:txBody>
                  <a:tcPr/>
                </a:tc>
                <a:tc>
                  <a:txBody>
                    <a:bodyPr/>
                    <a:lstStyle/>
                    <a:p>
                      <a:r>
                        <a:rPr lang="en-US" dirty="0" smtClean="0"/>
                        <a:t>Northerly</a:t>
                      </a:r>
                      <a:endParaRPr lang="en-US" dirty="0"/>
                    </a:p>
                  </a:txBody>
                  <a:tcPr/>
                </a:tc>
              </a:tr>
              <a:tr h="354348">
                <a:tc>
                  <a:txBody>
                    <a:bodyPr/>
                    <a:lstStyle/>
                    <a:p>
                      <a:r>
                        <a:rPr lang="en-US" dirty="0" smtClean="0"/>
                        <a:t>Temperature</a:t>
                      </a:r>
                      <a:endParaRPr lang="en-US" dirty="0"/>
                    </a:p>
                  </a:txBody>
                  <a:tcPr/>
                </a:tc>
                <a:tc>
                  <a:txBody>
                    <a:bodyPr/>
                    <a:lstStyle/>
                    <a:p>
                      <a:r>
                        <a:rPr lang="en-US" dirty="0" smtClean="0"/>
                        <a:t>Warm</a:t>
                      </a:r>
                      <a:endParaRPr lang="en-US" dirty="0"/>
                    </a:p>
                  </a:txBody>
                  <a:tcPr/>
                </a:tc>
                <a:tc>
                  <a:txBody>
                    <a:bodyPr/>
                    <a:lstStyle/>
                    <a:p>
                      <a:r>
                        <a:rPr lang="en-US" dirty="0" smtClean="0"/>
                        <a:t>Sudden</a:t>
                      </a:r>
                      <a:r>
                        <a:rPr lang="en-US" baseline="0" dirty="0" smtClean="0"/>
                        <a:t> drop</a:t>
                      </a:r>
                      <a:endParaRPr lang="en-US" dirty="0"/>
                    </a:p>
                  </a:txBody>
                  <a:tcPr/>
                </a:tc>
                <a:tc>
                  <a:txBody>
                    <a:bodyPr/>
                    <a:lstStyle/>
                    <a:p>
                      <a:r>
                        <a:rPr lang="en-US" dirty="0" smtClean="0"/>
                        <a:t>Steady</a:t>
                      </a:r>
                      <a:r>
                        <a:rPr lang="en-US" baseline="0" dirty="0" smtClean="0"/>
                        <a:t> fall</a:t>
                      </a:r>
                      <a:endParaRPr lang="en-US" dirty="0"/>
                    </a:p>
                  </a:txBody>
                  <a:tcPr/>
                </a:tc>
              </a:tr>
              <a:tr h="611615">
                <a:tc>
                  <a:txBody>
                    <a:bodyPr/>
                    <a:lstStyle/>
                    <a:p>
                      <a:r>
                        <a:rPr lang="en-US" dirty="0" smtClean="0"/>
                        <a:t>Pressure</a:t>
                      </a:r>
                      <a:endParaRPr lang="en-US" dirty="0"/>
                    </a:p>
                  </a:txBody>
                  <a:tcPr/>
                </a:tc>
                <a:tc>
                  <a:txBody>
                    <a:bodyPr/>
                    <a:lstStyle/>
                    <a:p>
                      <a:r>
                        <a:rPr lang="en-US" dirty="0" smtClean="0"/>
                        <a:t>Steady fall</a:t>
                      </a:r>
                      <a:endParaRPr lang="en-US" dirty="0"/>
                    </a:p>
                  </a:txBody>
                  <a:tcPr/>
                </a:tc>
                <a:tc>
                  <a:txBody>
                    <a:bodyPr/>
                    <a:lstStyle/>
                    <a:p>
                      <a:r>
                        <a:rPr lang="en-US" dirty="0" smtClean="0"/>
                        <a:t>Minimum, sharp rise</a:t>
                      </a:r>
                      <a:endParaRPr lang="en-US" dirty="0"/>
                    </a:p>
                  </a:txBody>
                  <a:tcPr/>
                </a:tc>
                <a:tc>
                  <a:txBody>
                    <a:bodyPr/>
                    <a:lstStyle/>
                    <a:p>
                      <a:r>
                        <a:rPr lang="en-US" dirty="0" smtClean="0"/>
                        <a:t>Steady rise</a:t>
                      </a:r>
                      <a:endParaRPr lang="en-US" dirty="0"/>
                    </a:p>
                  </a:txBody>
                  <a:tcPr/>
                </a:tc>
              </a:tr>
              <a:tr h="873736">
                <a:tc>
                  <a:txBody>
                    <a:bodyPr/>
                    <a:lstStyle/>
                    <a:p>
                      <a:r>
                        <a:rPr lang="en-US" dirty="0" smtClean="0"/>
                        <a:t>Clouds</a:t>
                      </a:r>
                      <a:endParaRPr lang="en-US" dirty="0"/>
                    </a:p>
                  </a:txBody>
                  <a:tcPr/>
                </a:tc>
                <a:tc>
                  <a:txBody>
                    <a:bodyPr/>
                    <a:lstStyle/>
                    <a:p>
                      <a:r>
                        <a:rPr lang="en-US" dirty="0" smtClean="0"/>
                        <a:t>Cirrus, cirrostratus, </a:t>
                      </a:r>
                      <a:r>
                        <a:rPr lang="en-US" dirty="0" err="1" smtClean="0"/>
                        <a:t>tcu</a:t>
                      </a:r>
                      <a:r>
                        <a:rPr lang="en-US" dirty="0" smtClean="0"/>
                        <a:t>, </a:t>
                      </a:r>
                      <a:r>
                        <a:rPr lang="en-US" dirty="0" err="1" smtClean="0"/>
                        <a:t>cb</a:t>
                      </a:r>
                      <a:endParaRPr lang="en-US" dirty="0"/>
                    </a:p>
                  </a:txBody>
                  <a:tcPr/>
                </a:tc>
                <a:tc>
                  <a:txBody>
                    <a:bodyPr/>
                    <a:lstStyle/>
                    <a:p>
                      <a:r>
                        <a:rPr lang="en-US" dirty="0" err="1" smtClean="0"/>
                        <a:t>Tcu</a:t>
                      </a:r>
                      <a:r>
                        <a:rPr lang="en-US" dirty="0" smtClean="0"/>
                        <a:t>, </a:t>
                      </a:r>
                      <a:r>
                        <a:rPr lang="en-US" dirty="0" err="1" smtClean="0"/>
                        <a:t>cb</a:t>
                      </a:r>
                      <a:endParaRPr lang="en-US" dirty="0"/>
                    </a:p>
                  </a:txBody>
                  <a:tcPr/>
                </a:tc>
                <a:tc>
                  <a:txBody>
                    <a:bodyPr/>
                    <a:lstStyle/>
                    <a:p>
                      <a:r>
                        <a:rPr lang="en-US" dirty="0" smtClean="0"/>
                        <a:t>Cumulus</a:t>
                      </a:r>
                      <a:endParaRPr lang="en-US" dirty="0"/>
                    </a:p>
                  </a:txBody>
                  <a:tcPr/>
                </a:tc>
              </a:tr>
              <a:tr h="1135856">
                <a:tc>
                  <a:txBody>
                    <a:bodyPr/>
                    <a:lstStyle/>
                    <a:p>
                      <a:r>
                        <a:rPr lang="en-US" dirty="0" smtClean="0"/>
                        <a:t>Precipitation</a:t>
                      </a:r>
                      <a:endParaRPr lang="en-US" dirty="0"/>
                    </a:p>
                  </a:txBody>
                  <a:tcPr/>
                </a:tc>
                <a:tc>
                  <a:txBody>
                    <a:bodyPr/>
                    <a:lstStyle/>
                    <a:p>
                      <a:r>
                        <a:rPr lang="en-US" dirty="0" smtClean="0"/>
                        <a:t>Showers</a:t>
                      </a:r>
                      <a:endParaRPr lang="en-US" dirty="0"/>
                    </a:p>
                  </a:txBody>
                  <a:tcPr/>
                </a:tc>
                <a:tc>
                  <a:txBody>
                    <a:bodyPr/>
                    <a:lstStyle/>
                    <a:p>
                      <a:r>
                        <a:rPr lang="en-US" dirty="0" smtClean="0"/>
                        <a:t>Thunderstorms, heavy</a:t>
                      </a:r>
                      <a:r>
                        <a:rPr lang="en-US" baseline="0" dirty="0" smtClean="0"/>
                        <a:t> showers, heavy snow</a:t>
                      </a:r>
                      <a:endParaRPr lang="en-US" dirty="0"/>
                    </a:p>
                  </a:txBody>
                  <a:tcPr/>
                </a:tc>
                <a:tc>
                  <a:txBody>
                    <a:bodyPr/>
                    <a:lstStyle/>
                    <a:p>
                      <a:r>
                        <a:rPr lang="en-US" dirty="0" smtClean="0"/>
                        <a:t>Clearing</a:t>
                      </a:r>
                      <a:endParaRPr lang="en-US" dirty="0"/>
                    </a:p>
                  </a:txBody>
                  <a:tcPr/>
                </a:tc>
              </a:tr>
              <a:tr h="354348">
                <a:tc>
                  <a:txBody>
                    <a:bodyPr/>
                    <a:lstStyle/>
                    <a:p>
                      <a:r>
                        <a:rPr lang="en-US" dirty="0" err="1" smtClean="0"/>
                        <a:t>Dewpoint</a:t>
                      </a:r>
                      <a:endParaRPr lang="en-US" dirty="0"/>
                    </a:p>
                  </a:txBody>
                  <a:tcPr/>
                </a:tc>
                <a:tc>
                  <a:txBody>
                    <a:bodyPr/>
                    <a:lstStyle/>
                    <a:p>
                      <a:r>
                        <a:rPr lang="en-US" dirty="0" smtClean="0"/>
                        <a:t>High </a:t>
                      </a:r>
                      <a:endParaRPr lang="en-US" dirty="0"/>
                    </a:p>
                  </a:txBody>
                  <a:tcPr/>
                </a:tc>
                <a:tc>
                  <a:txBody>
                    <a:bodyPr/>
                    <a:lstStyle/>
                    <a:p>
                      <a:r>
                        <a:rPr lang="en-US" dirty="0" smtClean="0"/>
                        <a:t>Sharp drop</a:t>
                      </a:r>
                      <a:endParaRPr lang="en-US" dirty="0"/>
                    </a:p>
                  </a:txBody>
                  <a:tcPr/>
                </a:tc>
                <a:tc>
                  <a:txBody>
                    <a:bodyPr/>
                    <a:lstStyle/>
                    <a:p>
                      <a:r>
                        <a:rPr lang="en-US" dirty="0" smtClean="0"/>
                        <a:t>Lowering</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1" descr="0916"/>
          <p:cNvPicPr preferRelativeResize="0">
            <a:picLocks noChangeAspect="1" noChangeArrowheads="1"/>
          </p:cNvPicPr>
          <p:nvPr/>
        </p:nvPicPr>
        <p:blipFill>
          <a:blip r:embed="rId4" cstate="print"/>
          <a:srcRect/>
          <a:stretch>
            <a:fillRect/>
          </a:stretch>
        </p:blipFill>
        <p:spPr bwMode="auto">
          <a:xfrm>
            <a:off x="274638" y="12700"/>
            <a:ext cx="8594725" cy="6627813"/>
          </a:xfrm>
          <a:prstGeom prst="rect">
            <a:avLst/>
          </a:prstGeom>
          <a:noFill/>
          <a:ln w="9525">
            <a:noFill/>
            <a:miter lim="800000"/>
            <a:headEnd/>
            <a:tailEnd/>
          </a:ln>
          <a:effectLst/>
        </p:spPr>
      </p:pic>
      <p:sp>
        <p:nvSpPr>
          <p:cNvPr id="201731" name="Rectangle 3" hidden="1"/>
          <p:cNvSpPr>
            <a:spLocks noGrp="1" noChangeArrowheads="1"/>
          </p:cNvSpPr>
          <p:nvPr>
            <p:ph type="title"/>
          </p:nvPr>
        </p:nvSpPr>
        <p:spPr/>
        <p:txBody>
          <a:bodyPr/>
          <a:lstStyle/>
          <a:p>
            <a:endParaRPr lang="en-US"/>
          </a:p>
        </p:txBody>
      </p:sp>
      <p:sp>
        <p:nvSpPr>
          <p:cNvPr id="201732"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9-16, p. 267</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eteo_FRIO_092109.png"/>
          <p:cNvPicPr>
            <a:picLocks noChangeAspect="1"/>
          </p:cNvPicPr>
          <p:nvPr/>
        </p:nvPicPr>
        <p:blipFill>
          <a:blip r:embed="rId2" cstate="print"/>
          <a:stretch>
            <a:fillRect/>
          </a:stretch>
        </p:blipFill>
        <p:spPr>
          <a:xfrm>
            <a:off x="1905000" y="0"/>
            <a:ext cx="533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Slope of a Front</a:t>
            </a:r>
          </a:p>
        </p:txBody>
      </p:sp>
      <p:sp>
        <p:nvSpPr>
          <p:cNvPr id="111619" name="Rectangle 3"/>
          <p:cNvSpPr>
            <a:spLocks noGrp="1" noChangeArrowheads="1"/>
          </p:cNvSpPr>
          <p:nvPr>
            <p:ph idx="1"/>
          </p:nvPr>
        </p:nvSpPr>
        <p:spPr/>
        <p:txBody>
          <a:bodyPr/>
          <a:lstStyle/>
          <a:p>
            <a:r>
              <a:rPr lang="en-US" dirty="0">
                <a:latin typeface="Palatino Linotype" pitchFamily="18" charset="0"/>
              </a:rPr>
              <a:t>Depends on temperature and wind differences between the two air masses</a:t>
            </a:r>
          </a:p>
          <a:p>
            <a:pPr>
              <a:buFontTx/>
              <a:buNone/>
            </a:pPr>
            <a:endParaRPr lang="en-US" dirty="0">
              <a:latin typeface="Palatino Linotype" pitchFamily="18" charset="0"/>
            </a:endParaRPr>
          </a:p>
          <a:p>
            <a:r>
              <a:rPr lang="en-US" dirty="0">
                <a:latin typeface="Palatino Linotype" pitchFamily="18" charset="0"/>
              </a:rPr>
              <a:t>Shallow vs. steep slope</a:t>
            </a:r>
          </a:p>
        </p:txBody>
      </p:sp>
      <p:sp>
        <p:nvSpPr>
          <p:cNvPr id="111620" name="Rectangle 4"/>
          <p:cNvSpPr>
            <a:spLocks noChangeArrowheads="1"/>
          </p:cNvSpPr>
          <p:nvPr/>
        </p:nvSpPr>
        <p:spPr bwMode="auto">
          <a:xfrm>
            <a:off x="838200" y="4648200"/>
            <a:ext cx="9002712" cy="581025"/>
          </a:xfrm>
          <a:prstGeom prst="rect">
            <a:avLst/>
          </a:prstGeom>
          <a:noFill/>
          <a:ln w="9525">
            <a:noFill/>
            <a:miter lim="800000"/>
            <a:headEnd/>
            <a:tailEnd/>
          </a:ln>
          <a:effectLst/>
        </p:spPr>
        <p:txBody>
          <a:bodyPr>
            <a:spAutoFit/>
          </a:bodyPr>
          <a:lstStyle/>
          <a:p>
            <a:r>
              <a:rPr lang="en-US" sz="1600" dirty="0">
                <a:hlinkClick r:id="rId4"/>
              </a:rPr>
              <a:t>http://twister.ou.edu/DensityCurrent/D2L01a.gifs/D2L01a.html</a:t>
            </a:r>
            <a:endParaRPr lang="en-US" sz="1600" dirty="0"/>
          </a:p>
          <a:p>
            <a:endParaRPr lang="en-US" sz="16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a:t>
            </a:r>
          </a:p>
        </p:txBody>
      </p:sp>
      <p:sp>
        <p:nvSpPr>
          <p:cNvPr id="90115" name="Rectangle 3"/>
          <p:cNvSpPr>
            <a:spLocks noGrp="1" noChangeArrowheads="1"/>
          </p:cNvSpPr>
          <p:nvPr>
            <p:ph idx="1"/>
          </p:nvPr>
        </p:nvSpPr>
        <p:spPr/>
        <p:txBody>
          <a:bodyPr>
            <a:normAutofit lnSpcReduction="10000"/>
          </a:bodyPr>
          <a:lstStyle/>
          <a:p>
            <a:r>
              <a:rPr lang="en-US" dirty="0" smtClean="0">
                <a:latin typeface="Palatino Linotype" pitchFamily="18" charset="0"/>
              </a:rPr>
              <a:t>How do they acquire their temperature and moisture properties? </a:t>
            </a:r>
          </a:p>
          <a:p>
            <a:endParaRPr lang="en-US" dirty="0" smtClean="0">
              <a:latin typeface="Palatino Linotype" pitchFamily="18" charset="0"/>
            </a:endParaRPr>
          </a:p>
          <a:p>
            <a:r>
              <a:rPr lang="en-US" dirty="0" smtClean="0">
                <a:latin typeface="Palatino Linotype" pitchFamily="18" charset="0"/>
              </a:rPr>
              <a:t>Temperature </a:t>
            </a:r>
            <a:r>
              <a:rPr lang="en-US" dirty="0">
                <a:latin typeface="Palatino Linotype" pitchFamily="18" charset="0"/>
              </a:rPr>
              <a:t>properties:  sensible heating through conduction and eventually convection</a:t>
            </a:r>
          </a:p>
          <a:p>
            <a:endParaRPr lang="en-US" dirty="0">
              <a:latin typeface="Palatino Linotype" pitchFamily="18" charset="0"/>
            </a:endParaRPr>
          </a:p>
          <a:p>
            <a:r>
              <a:rPr lang="en-US" dirty="0">
                <a:latin typeface="Palatino Linotype" pitchFamily="18" charset="0"/>
              </a:rPr>
              <a:t>Moisture properties:  acquires water vapor through </a:t>
            </a:r>
            <a:r>
              <a:rPr lang="en-US" dirty="0" smtClean="0">
                <a:latin typeface="Palatino Linotype" pitchFamily="18" charset="0"/>
              </a:rPr>
              <a:t>evaporation and transpiration</a:t>
            </a:r>
            <a:endParaRPr lang="en-US"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Warm Front</a:t>
            </a:r>
          </a:p>
        </p:txBody>
      </p:sp>
      <p:sp>
        <p:nvSpPr>
          <p:cNvPr id="29701" name="Rectangle 5"/>
          <p:cNvSpPr>
            <a:spLocks noGrp="1" noChangeArrowheads="1"/>
          </p:cNvSpPr>
          <p:nvPr>
            <p:ph type="body" sz="half" idx="1"/>
          </p:nvPr>
        </p:nvSpPr>
        <p:spPr>
          <a:xfrm>
            <a:off x="457200" y="1371600"/>
            <a:ext cx="4038600" cy="4525963"/>
          </a:xfrm>
        </p:spPr>
        <p:txBody>
          <a:bodyPr>
            <a:normAutofit fontScale="92500"/>
          </a:bodyPr>
          <a:lstStyle/>
          <a:p>
            <a:pPr>
              <a:lnSpc>
                <a:spcPct val="90000"/>
              </a:lnSpc>
            </a:pPr>
            <a:r>
              <a:rPr lang="en-US" sz="2800" dirty="0">
                <a:latin typeface="Palatino Linotype" pitchFamily="18" charset="0"/>
              </a:rPr>
              <a:t>Warm air </a:t>
            </a:r>
            <a:r>
              <a:rPr lang="en-US" sz="2800" dirty="0" smtClean="0">
                <a:latin typeface="Palatino Linotype" pitchFamily="18" charset="0"/>
              </a:rPr>
              <a:t>advances and replaces </a:t>
            </a:r>
            <a:r>
              <a:rPr lang="en-US" sz="2800" dirty="0">
                <a:latin typeface="Palatino Linotype" pitchFamily="18" charset="0"/>
              </a:rPr>
              <a:t>the cold air at the surface</a:t>
            </a:r>
          </a:p>
          <a:p>
            <a:pPr>
              <a:lnSpc>
                <a:spcPct val="90000"/>
              </a:lnSpc>
            </a:pPr>
            <a:r>
              <a:rPr lang="en-US" sz="2800" dirty="0">
                <a:latin typeface="Palatino Linotype" pitchFamily="18" charset="0"/>
              </a:rPr>
              <a:t>Change in wind </a:t>
            </a:r>
            <a:r>
              <a:rPr lang="en-US" sz="2800" dirty="0" smtClean="0">
                <a:latin typeface="Palatino Linotype" pitchFamily="18" charset="0"/>
              </a:rPr>
              <a:t>direction/speed, temperature, and </a:t>
            </a:r>
            <a:r>
              <a:rPr lang="en-US" sz="2800" dirty="0" err="1" smtClean="0">
                <a:latin typeface="Palatino Linotype" pitchFamily="18" charset="0"/>
              </a:rPr>
              <a:t>dewpoint</a:t>
            </a:r>
            <a:endParaRPr lang="en-US" sz="2800" dirty="0" smtClean="0">
              <a:latin typeface="Palatino Linotype" pitchFamily="18" charset="0"/>
            </a:endParaRPr>
          </a:p>
          <a:p>
            <a:pPr>
              <a:lnSpc>
                <a:spcPct val="90000"/>
              </a:lnSpc>
            </a:pPr>
            <a:r>
              <a:rPr lang="en-US" sz="2800" dirty="0" smtClean="0">
                <a:latin typeface="Palatino Linotype" pitchFamily="18" charset="0"/>
              </a:rPr>
              <a:t>Typically move slower than cold fronts. </a:t>
            </a:r>
          </a:p>
          <a:p>
            <a:pPr>
              <a:lnSpc>
                <a:spcPct val="90000"/>
              </a:lnSpc>
            </a:pPr>
            <a:r>
              <a:rPr lang="en-US" sz="2800" dirty="0" smtClean="0">
                <a:latin typeface="Palatino Linotype" pitchFamily="18" charset="0"/>
              </a:rPr>
              <a:t>Red semicircles point in the direction of motion</a:t>
            </a:r>
            <a:endParaRPr lang="en-US" sz="2800" dirty="0">
              <a:latin typeface="Palatino Linotype" pitchFamily="18" charset="0"/>
            </a:endParaRPr>
          </a:p>
          <a:p>
            <a:pPr>
              <a:lnSpc>
                <a:spcPct val="90000"/>
              </a:lnSpc>
            </a:pPr>
            <a:endParaRPr lang="en-US" sz="2800" dirty="0">
              <a:latin typeface="Palatino Linotype" pitchFamily="18" charset="0"/>
            </a:endParaRPr>
          </a:p>
          <a:p>
            <a:pPr>
              <a:lnSpc>
                <a:spcPct val="90000"/>
              </a:lnSpc>
              <a:buFontTx/>
              <a:buNone/>
            </a:pPr>
            <a:endParaRPr lang="en-US" sz="2800" dirty="0"/>
          </a:p>
          <a:p>
            <a:pPr>
              <a:lnSpc>
                <a:spcPct val="90000"/>
              </a:lnSpc>
            </a:pPr>
            <a:endParaRPr lang="en-US" sz="1000" dirty="0"/>
          </a:p>
          <a:p>
            <a:pPr>
              <a:lnSpc>
                <a:spcPct val="90000"/>
              </a:lnSpc>
            </a:pPr>
            <a:endParaRPr lang="en-US" sz="1000" dirty="0"/>
          </a:p>
          <a:p>
            <a:pPr>
              <a:lnSpc>
                <a:spcPct val="90000"/>
              </a:lnSpc>
              <a:buFontTx/>
              <a:buNone/>
            </a:pPr>
            <a:endParaRPr lang="en-US" sz="2800" dirty="0"/>
          </a:p>
        </p:txBody>
      </p:sp>
      <p:sp>
        <p:nvSpPr>
          <p:cNvPr id="29706" name="Rectangle 10"/>
          <p:cNvSpPr>
            <a:spLocks noChangeArrowheads="1"/>
          </p:cNvSpPr>
          <p:nvPr/>
        </p:nvSpPr>
        <p:spPr bwMode="auto">
          <a:xfrm>
            <a:off x="7620000" y="990600"/>
            <a:ext cx="1050925" cy="209550"/>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9-16, </a:t>
            </a:r>
            <a:r>
              <a:rPr lang="en-US" sz="1400" b="1" dirty="0"/>
              <a:t>p. </a:t>
            </a:r>
            <a:r>
              <a:rPr lang="en-US" sz="1400" b="1" dirty="0" smtClean="0"/>
              <a:t>289</a:t>
            </a:r>
            <a:endParaRPr lang="en-US" sz="1400" b="1" dirty="0"/>
          </a:p>
        </p:txBody>
      </p:sp>
      <p:pic>
        <p:nvPicPr>
          <p:cNvPr id="7" name="Picture 5" descr="9781284027372_CH09_FIG16A.jpg"/>
          <p:cNvPicPr>
            <a:picLocks noChangeAspect="1"/>
          </p:cNvPicPr>
          <p:nvPr/>
        </p:nvPicPr>
        <p:blipFill>
          <a:blip r:embed="rId4" cstate="print"/>
          <a:srcRect/>
          <a:stretch>
            <a:fillRect/>
          </a:stretch>
        </p:blipFill>
        <p:spPr bwMode="auto">
          <a:xfrm>
            <a:off x="4724400" y="1371600"/>
            <a:ext cx="2133600" cy="2680113"/>
          </a:xfrm>
          <a:prstGeom prst="rect">
            <a:avLst/>
          </a:prstGeom>
          <a:noFill/>
          <a:ln w="9525">
            <a:noFill/>
            <a:miter lim="800000"/>
            <a:headEnd/>
            <a:tailEnd/>
          </a:ln>
        </p:spPr>
      </p:pic>
      <p:pic>
        <p:nvPicPr>
          <p:cNvPr id="8" name="Picture 5" descr="9781284027372_CH09_FIG16B.jpg"/>
          <p:cNvPicPr>
            <a:picLocks noChangeAspect="1"/>
          </p:cNvPicPr>
          <p:nvPr/>
        </p:nvPicPr>
        <p:blipFill>
          <a:blip r:embed="rId5" cstate="print"/>
          <a:srcRect/>
          <a:stretch>
            <a:fillRect/>
          </a:stretch>
        </p:blipFill>
        <p:spPr bwMode="auto">
          <a:xfrm>
            <a:off x="6934200" y="1371600"/>
            <a:ext cx="1828800" cy="2652765"/>
          </a:xfrm>
          <a:prstGeom prst="rect">
            <a:avLst/>
          </a:prstGeom>
          <a:noFill/>
          <a:ln w="9525">
            <a:noFill/>
            <a:miter lim="800000"/>
            <a:headEnd/>
            <a:tailEnd/>
          </a:ln>
        </p:spPr>
      </p:pic>
      <p:pic>
        <p:nvPicPr>
          <p:cNvPr id="9" name="Picture 5" descr="9781284027372_CH09_FIG16C.jpg"/>
          <p:cNvPicPr>
            <a:picLocks noChangeAspect="1"/>
          </p:cNvPicPr>
          <p:nvPr/>
        </p:nvPicPr>
        <p:blipFill>
          <a:blip r:embed="rId6" cstate="print"/>
          <a:srcRect/>
          <a:stretch>
            <a:fillRect/>
          </a:stretch>
        </p:blipFill>
        <p:spPr bwMode="auto">
          <a:xfrm>
            <a:off x="4724400" y="3962400"/>
            <a:ext cx="2209800" cy="2676088"/>
          </a:xfrm>
          <a:prstGeom prst="rect">
            <a:avLst/>
          </a:prstGeom>
          <a:noFill/>
          <a:ln w="9525">
            <a:noFill/>
            <a:miter lim="800000"/>
            <a:headEnd/>
            <a:tailEnd/>
          </a:ln>
        </p:spPr>
      </p:pic>
      <p:pic>
        <p:nvPicPr>
          <p:cNvPr id="10" name="Picture 5" descr="9781284027372_CH09_FIG16D.jpg"/>
          <p:cNvPicPr>
            <a:picLocks noChangeAspect="1"/>
          </p:cNvPicPr>
          <p:nvPr/>
        </p:nvPicPr>
        <p:blipFill>
          <a:blip r:embed="rId7" cstate="print"/>
          <a:srcRect/>
          <a:stretch>
            <a:fillRect/>
          </a:stretch>
        </p:blipFill>
        <p:spPr bwMode="auto">
          <a:xfrm>
            <a:off x="6934200" y="3962400"/>
            <a:ext cx="1996883" cy="2667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Warm Front Cross Section</a:t>
            </a:r>
          </a:p>
        </p:txBody>
      </p:sp>
      <p:sp>
        <p:nvSpPr>
          <p:cNvPr id="112645" name="Rectangle 5"/>
          <p:cNvSpPr>
            <a:spLocks noGrp="1" noChangeArrowheads="1"/>
          </p:cNvSpPr>
          <p:nvPr>
            <p:ph type="body" sz="half" idx="1"/>
          </p:nvPr>
        </p:nvSpPr>
        <p:spPr>
          <a:xfrm>
            <a:off x="914400" y="4419600"/>
            <a:ext cx="7467600" cy="2438400"/>
          </a:xfrm>
        </p:spPr>
        <p:txBody>
          <a:bodyPr>
            <a:normAutofit lnSpcReduction="10000"/>
          </a:bodyPr>
          <a:lstStyle/>
          <a:p>
            <a:pPr>
              <a:lnSpc>
                <a:spcPct val="80000"/>
              </a:lnSpc>
            </a:pPr>
            <a:r>
              <a:rPr lang="en-US" sz="2000" dirty="0">
                <a:latin typeface="Palatino Linotype" pitchFamily="18" charset="0"/>
              </a:rPr>
              <a:t>Front slopes back over the cold air mass</a:t>
            </a:r>
          </a:p>
          <a:p>
            <a:pPr>
              <a:lnSpc>
                <a:spcPct val="80000"/>
              </a:lnSpc>
            </a:pPr>
            <a:r>
              <a:rPr lang="en-US" sz="2000" dirty="0">
                <a:latin typeface="Palatino Linotype" pitchFamily="18" charset="0"/>
              </a:rPr>
              <a:t>Slope is more gentle than with a cold front (less thunderstorm activity)</a:t>
            </a:r>
          </a:p>
          <a:p>
            <a:pPr>
              <a:lnSpc>
                <a:spcPct val="80000"/>
              </a:lnSpc>
            </a:pPr>
            <a:r>
              <a:rPr lang="en-US" sz="2000" dirty="0">
                <a:latin typeface="Palatino Linotype" pitchFamily="18" charset="0"/>
              </a:rPr>
              <a:t>Warm, less dense air lifted over the cold air (called </a:t>
            </a:r>
            <a:r>
              <a:rPr lang="en-US" sz="2000" i="1" dirty="0">
                <a:latin typeface="Palatino Linotype" pitchFamily="18" charset="0"/>
              </a:rPr>
              <a:t>overrunning)</a:t>
            </a:r>
            <a:endParaRPr lang="en-US" sz="2000" dirty="0">
              <a:latin typeface="Palatino Linotype" pitchFamily="18" charset="0"/>
            </a:endParaRPr>
          </a:p>
          <a:p>
            <a:pPr>
              <a:lnSpc>
                <a:spcPct val="80000"/>
              </a:lnSpc>
            </a:pPr>
            <a:r>
              <a:rPr lang="en-US" sz="2000" dirty="0">
                <a:latin typeface="Palatino Linotype" pitchFamily="18" charset="0"/>
              </a:rPr>
              <a:t>Clouds/precipitation depend on </a:t>
            </a:r>
            <a:r>
              <a:rPr lang="en-US" sz="2000" i="1" dirty="0">
                <a:latin typeface="Palatino Linotype" pitchFamily="18" charset="0"/>
              </a:rPr>
              <a:t>moisture</a:t>
            </a:r>
            <a:r>
              <a:rPr lang="en-US" sz="2000" dirty="0">
                <a:latin typeface="Palatino Linotype" pitchFamily="18" charset="0"/>
              </a:rPr>
              <a:t> and </a:t>
            </a:r>
            <a:r>
              <a:rPr lang="en-US" sz="2000" i="1" dirty="0">
                <a:latin typeface="Palatino Linotype" pitchFamily="18" charset="0"/>
              </a:rPr>
              <a:t>stability, </a:t>
            </a:r>
            <a:r>
              <a:rPr lang="en-US" sz="2000" dirty="0">
                <a:latin typeface="Palatino Linotype" pitchFamily="18" charset="0"/>
              </a:rPr>
              <a:t>usually follow a set progression with an increase in </a:t>
            </a:r>
            <a:r>
              <a:rPr lang="en-US" sz="2000" dirty="0" smtClean="0">
                <a:latin typeface="Palatino Linotype" pitchFamily="18" charset="0"/>
              </a:rPr>
              <a:t>altitude</a:t>
            </a:r>
          </a:p>
          <a:p>
            <a:pPr lvl="1">
              <a:lnSpc>
                <a:spcPct val="80000"/>
              </a:lnSpc>
            </a:pPr>
            <a:r>
              <a:rPr lang="en-US" sz="1600" dirty="0" smtClean="0">
                <a:latin typeface="Palatino Linotype" pitchFamily="18" charset="0"/>
              </a:rPr>
              <a:t>More </a:t>
            </a:r>
            <a:r>
              <a:rPr lang="en-US" sz="1600" dirty="0" err="1" smtClean="0">
                <a:latin typeface="Palatino Linotype" pitchFamily="18" charset="0"/>
              </a:rPr>
              <a:t>stratiform</a:t>
            </a:r>
            <a:r>
              <a:rPr lang="en-US" sz="1600" dirty="0" smtClean="0">
                <a:latin typeface="Palatino Linotype" pitchFamily="18" charset="0"/>
              </a:rPr>
              <a:t> clouds</a:t>
            </a:r>
            <a:endParaRPr lang="en-US" sz="1600" dirty="0">
              <a:latin typeface="Palatino Linotype" pitchFamily="18" charset="0"/>
            </a:endParaRPr>
          </a:p>
          <a:p>
            <a:pPr>
              <a:lnSpc>
                <a:spcPct val="80000"/>
              </a:lnSpc>
            </a:pPr>
            <a:r>
              <a:rPr lang="en-US" sz="2000" dirty="0">
                <a:latin typeface="Palatino Linotype" pitchFamily="18" charset="0"/>
              </a:rPr>
              <a:t>Responsible for a lot of hazardous winter weather</a:t>
            </a:r>
          </a:p>
        </p:txBody>
      </p:sp>
      <p:pic>
        <p:nvPicPr>
          <p:cNvPr id="5" name="Picture 5" descr="9781284027372_CH09_FIG17.jpg"/>
          <p:cNvPicPr>
            <a:picLocks noChangeAspect="1"/>
          </p:cNvPicPr>
          <p:nvPr/>
        </p:nvPicPr>
        <p:blipFill>
          <a:blip r:embed="rId4" cstate="print"/>
          <a:srcRect/>
          <a:stretch>
            <a:fillRect/>
          </a:stretch>
        </p:blipFill>
        <p:spPr bwMode="auto">
          <a:xfrm>
            <a:off x="1143000" y="1295400"/>
            <a:ext cx="7086600" cy="2857059"/>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srcRect/>
          <a:stretch>
            <a:fillRect/>
          </a:stretch>
        </p:blipFill>
        <p:spPr bwMode="auto">
          <a:xfrm>
            <a:off x="100013" y="74613"/>
            <a:ext cx="8945562" cy="670877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Typical Warm Front Weather</a:t>
            </a:r>
          </a:p>
        </p:txBody>
      </p:sp>
      <p:graphicFrame>
        <p:nvGraphicFramePr>
          <p:cNvPr id="4" name="Table 3"/>
          <p:cNvGraphicFramePr>
            <a:graphicFrameLocks noGrp="1"/>
          </p:cNvGraphicFramePr>
          <p:nvPr/>
        </p:nvGraphicFramePr>
        <p:xfrm>
          <a:off x="457200" y="1676400"/>
          <a:ext cx="8153400" cy="4495800"/>
        </p:xfrm>
        <a:graphic>
          <a:graphicData uri="http://schemas.openxmlformats.org/drawingml/2006/table">
            <a:tbl>
              <a:tblPr firstRow="1" bandRow="1">
                <a:tableStyleId>{9D7B26C5-4107-4FEC-AEDC-1716B250A1EF}</a:tableStyleId>
              </a:tblPr>
              <a:tblGrid>
                <a:gridCol w="2038350"/>
                <a:gridCol w="2038350"/>
                <a:gridCol w="2038350"/>
                <a:gridCol w="2038350"/>
              </a:tblGrid>
              <a:tr h="371260">
                <a:tc>
                  <a:txBody>
                    <a:bodyPr/>
                    <a:lstStyle/>
                    <a:p>
                      <a:r>
                        <a:rPr lang="en-US" dirty="0" smtClean="0"/>
                        <a:t>Weather</a:t>
                      </a:r>
                      <a:endParaRPr lang="en-US" dirty="0"/>
                    </a:p>
                  </a:txBody>
                  <a:tcPr/>
                </a:tc>
                <a:tc>
                  <a:txBody>
                    <a:bodyPr/>
                    <a:lstStyle/>
                    <a:p>
                      <a:r>
                        <a:rPr lang="en-US" dirty="0" smtClean="0"/>
                        <a:t>Before</a:t>
                      </a:r>
                      <a:endParaRPr lang="en-US" dirty="0"/>
                    </a:p>
                  </a:txBody>
                  <a:tcPr/>
                </a:tc>
                <a:tc>
                  <a:txBody>
                    <a:bodyPr/>
                    <a:lstStyle/>
                    <a:p>
                      <a:r>
                        <a:rPr lang="en-US" dirty="0" smtClean="0"/>
                        <a:t>While</a:t>
                      </a:r>
                      <a:endParaRPr lang="en-US" dirty="0"/>
                    </a:p>
                  </a:txBody>
                  <a:tcPr/>
                </a:tc>
                <a:tc>
                  <a:txBody>
                    <a:bodyPr/>
                    <a:lstStyle/>
                    <a:p>
                      <a:r>
                        <a:rPr lang="en-US" dirty="0" smtClean="0"/>
                        <a:t>After</a:t>
                      </a:r>
                      <a:endParaRPr lang="en-US" dirty="0"/>
                    </a:p>
                  </a:txBody>
                  <a:tcPr/>
                </a:tc>
              </a:tr>
              <a:tr h="640804">
                <a:tc>
                  <a:txBody>
                    <a:bodyPr/>
                    <a:lstStyle/>
                    <a:p>
                      <a:r>
                        <a:rPr lang="en-US" dirty="0" smtClean="0"/>
                        <a:t>Winds</a:t>
                      </a:r>
                      <a:endParaRPr lang="en-US" dirty="0"/>
                    </a:p>
                  </a:txBody>
                  <a:tcPr/>
                </a:tc>
                <a:tc>
                  <a:txBody>
                    <a:bodyPr/>
                    <a:lstStyle/>
                    <a:p>
                      <a:r>
                        <a:rPr lang="en-US" dirty="0" smtClean="0"/>
                        <a:t>South-southeast</a:t>
                      </a:r>
                      <a:endParaRPr lang="en-US" dirty="0"/>
                    </a:p>
                  </a:txBody>
                  <a:tcPr/>
                </a:tc>
                <a:tc>
                  <a:txBody>
                    <a:bodyPr/>
                    <a:lstStyle/>
                    <a:p>
                      <a:r>
                        <a:rPr lang="en-US" dirty="0" smtClean="0"/>
                        <a:t>Light variable</a:t>
                      </a:r>
                      <a:endParaRPr lang="en-US" dirty="0"/>
                    </a:p>
                  </a:txBody>
                  <a:tcPr/>
                </a:tc>
                <a:tc>
                  <a:txBody>
                    <a:bodyPr/>
                    <a:lstStyle/>
                    <a:p>
                      <a:r>
                        <a:rPr lang="en-US" dirty="0" smtClean="0"/>
                        <a:t>South-southwest</a:t>
                      </a:r>
                      <a:endParaRPr lang="en-US" dirty="0"/>
                    </a:p>
                  </a:txBody>
                  <a:tcPr/>
                </a:tc>
              </a:tr>
              <a:tr h="640804">
                <a:tc>
                  <a:txBody>
                    <a:bodyPr/>
                    <a:lstStyle/>
                    <a:p>
                      <a:r>
                        <a:rPr lang="en-US" dirty="0" smtClean="0"/>
                        <a:t>Temperature</a:t>
                      </a:r>
                      <a:endParaRPr lang="en-US" dirty="0"/>
                    </a:p>
                  </a:txBody>
                  <a:tcPr/>
                </a:tc>
                <a:tc>
                  <a:txBody>
                    <a:bodyPr/>
                    <a:lstStyle/>
                    <a:p>
                      <a:r>
                        <a:rPr lang="en-US" dirty="0" smtClean="0"/>
                        <a:t>Cool/cold</a:t>
                      </a:r>
                      <a:endParaRPr lang="en-US" dirty="0"/>
                    </a:p>
                  </a:txBody>
                  <a:tcPr/>
                </a:tc>
                <a:tc>
                  <a:txBody>
                    <a:bodyPr/>
                    <a:lstStyle/>
                    <a:p>
                      <a:r>
                        <a:rPr lang="en-US" dirty="0" smtClean="0"/>
                        <a:t>Steady rise</a:t>
                      </a:r>
                      <a:endParaRPr lang="en-US" dirty="0"/>
                    </a:p>
                  </a:txBody>
                  <a:tcPr/>
                </a:tc>
                <a:tc>
                  <a:txBody>
                    <a:bodyPr/>
                    <a:lstStyle/>
                    <a:p>
                      <a:r>
                        <a:rPr lang="en-US" dirty="0" smtClean="0"/>
                        <a:t>Warmer then steady</a:t>
                      </a:r>
                      <a:endParaRPr lang="en-US" dirty="0"/>
                    </a:p>
                  </a:txBody>
                  <a:tcPr/>
                </a:tc>
              </a:tr>
              <a:tr h="371260">
                <a:tc>
                  <a:txBody>
                    <a:bodyPr/>
                    <a:lstStyle/>
                    <a:p>
                      <a:r>
                        <a:rPr lang="en-US" dirty="0" smtClean="0"/>
                        <a:t>Pressure</a:t>
                      </a:r>
                      <a:endParaRPr lang="en-US" dirty="0"/>
                    </a:p>
                  </a:txBody>
                  <a:tcPr/>
                </a:tc>
                <a:tc>
                  <a:txBody>
                    <a:bodyPr/>
                    <a:lstStyle/>
                    <a:p>
                      <a:r>
                        <a:rPr lang="en-US" dirty="0" smtClean="0"/>
                        <a:t>Falling </a:t>
                      </a:r>
                      <a:endParaRPr lang="en-US" dirty="0"/>
                    </a:p>
                  </a:txBody>
                  <a:tcPr/>
                </a:tc>
                <a:tc>
                  <a:txBody>
                    <a:bodyPr/>
                    <a:lstStyle/>
                    <a:p>
                      <a:r>
                        <a:rPr lang="en-US" dirty="0" smtClean="0"/>
                        <a:t>Leveling off</a:t>
                      </a:r>
                      <a:endParaRPr lang="en-US" dirty="0"/>
                    </a:p>
                  </a:txBody>
                  <a:tcPr/>
                </a:tc>
                <a:tc>
                  <a:txBody>
                    <a:bodyPr/>
                    <a:lstStyle/>
                    <a:p>
                      <a:r>
                        <a:rPr lang="en-US" dirty="0" smtClean="0"/>
                        <a:t>Slight rise</a:t>
                      </a:r>
                      <a:endParaRPr lang="en-US" dirty="0"/>
                    </a:p>
                  </a:txBody>
                  <a:tcPr/>
                </a:tc>
              </a:tr>
              <a:tr h="915434">
                <a:tc>
                  <a:txBody>
                    <a:bodyPr/>
                    <a:lstStyle/>
                    <a:p>
                      <a:r>
                        <a:rPr lang="en-US" dirty="0" smtClean="0"/>
                        <a:t>Clouds</a:t>
                      </a:r>
                      <a:endParaRPr lang="en-US" dirty="0"/>
                    </a:p>
                  </a:txBody>
                  <a:tcPr/>
                </a:tc>
                <a:tc>
                  <a:txBody>
                    <a:bodyPr/>
                    <a:lstStyle/>
                    <a:p>
                      <a:r>
                        <a:rPr lang="en-US" dirty="0" smtClean="0"/>
                        <a:t>Stratus/fog</a:t>
                      </a:r>
                      <a:endParaRPr lang="en-US" dirty="0"/>
                    </a:p>
                  </a:txBody>
                  <a:tcPr/>
                </a:tc>
                <a:tc>
                  <a:txBody>
                    <a:bodyPr/>
                    <a:lstStyle/>
                    <a:p>
                      <a:r>
                        <a:rPr lang="en-US" dirty="0" smtClean="0"/>
                        <a:t>Status type</a:t>
                      </a:r>
                      <a:endParaRPr lang="en-US" dirty="0"/>
                    </a:p>
                  </a:txBody>
                  <a:tcPr/>
                </a:tc>
                <a:tc>
                  <a:txBody>
                    <a:bodyPr/>
                    <a:lstStyle/>
                    <a:p>
                      <a:r>
                        <a:rPr lang="en-US" dirty="0" smtClean="0"/>
                        <a:t>Towering cu (spring/summer), clearing</a:t>
                      </a:r>
                      <a:endParaRPr lang="en-US" dirty="0"/>
                    </a:p>
                  </a:txBody>
                  <a:tcPr/>
                </a:tc>
              </a:tr>
              <a:tr h="915434">
                <a:tc>
                  <a:txBody>
                    <a:bodyPr/>
                    <a:lstStyle/>
                    <a:p>
                      <a:r>
                        <a:rPr lang="en-US" dirty="0" smtClean="0"/>
                        <a:t>Precipitation</a:t>
                      </a:r>
                      <a:endParaRPr lang="en-US" dirty="0"/>
                    </a:p>
                  </a:txBody>
                  <a:tcPr/>
                </a:tc>
                <a:tc>
                  <a:txBody>
                    <a:bodyPr/>
                    <a:lstStyle/>
                    <a:p>
                      <a:r>
                        <a:rPr lang="en-US" dirty="0" smtClean="0"/>
                        <a:t>Light </a:t>
                      </a:r>
                      <a:r>
                        <a:rPr lang="en-US" dirty="0" err="1" smtClean="0"/>
                        <a:t>precip</a:t>
                      </a:r>
                      <a:endParaRPr lang="en-US" dirty="0"/>
                    </a:p>
                  </a:txBody>
                  <a:tcPr/>
                </a:tc>
                <a:tc>
                  <a:txBody>
                    <a:bodyPr/>
                    <a:lstStyle/>
                    <a:p>
                      <a:r>
                        <a:rPr lang="en-US" dirty="0" smtClean="0"/>
                        <a:t>Little to none</a:t>
                      </a:r>
                      <a:endParaRPr lang="en-US" dirty="0"/>
                    </a:p>
                  </a:txBody>
                  <a:tcPr/>
                </a:tc>
                <a:tc>
                  <a:txBody>
                    <a:bodyPr/>
                    <a:lstStyle/>
                    <a:p>
                      <a:r>
                        <a:rPr lang="en-US" dirty="0" smtClean="0"/>
                        <a:t>Showers, thunderstorms</a:t>
                      </a:r>
                      <a:endParaRPr lang="en-US" dirty="0"/>
                    </a:p>
                  </a:txBody>
                  <a:tcPr/>
                </a:tc>
              </a:tr>
              <a:tr h="640804">
                <a:tc>
                  <a:txBody>
                    <a:bodyPr/>
                    <a:lstStyle/>
                    <a:p>
                      <a:r>
                        <a:rPr lang="en-US" dirty="0" err="1" smtClean="0"/>
                        <a:t>Dewpoint</a:t>
                      </a:r>
                      <a:endParaRPr lang="en-US" dirty="0"/>
                    </a:p>
                  </a:txBody>
                  <a:tcPr/>
                </a:tc>
                <a:tc>
                  <a:txBody>
                    <a:bodyPr/>
                    <a:lstStyle/>
                    <a:p>
                      <a:r>
                        <a:rPr lang="en-US" dirty="0" smtClean="0"/>
                        <a:t>Steady rise</a:t>
                      </a:r>
                      <a:endParaRPr lang="en-US" dirty="0"/>
                    </a:p>
                  </a:txBody>
                  <a:tcPr/>
                </a:tc>
                <a:tc>
                  <a:txBody>
                    <a:bodyPr/>
                    <a:lstStyle/>
                    <a:p>
                      <a:r>
                        <a:rPr lang="en-US" dirty="0" smtClean="0"/>
                        <a:t>Steady </a:t>
                      </a:r>
                      <a:endParaRPr lang="en-US" dirty="0"/>
                    </a:p>
                  </a:txBody>
                  <a:tcPr/>
                </a:tc>
                <a:tc>
                  <a:txBody>
                    <a:bodyPr/>
                    <a:lstStyle/>
                    <a:p>
                      <a:r>
                        <a:rPr lang="en-US" dirty="0" smtClean="0"/>
                        <a:t>Rise then steady</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1" descr="0919"/>
          <p:cNvPicPr preferRelativeResize="0">
            <a:picLocks noChangeAspect="1" noChangeArrowheads="1"/>
          </p:cNvPicPr>
          <p:nvPr/>
        </p:nvPicPr>
        <p:blipFill>
          <a:blip r:embed="rId4" cstate="print"/>
          <a:srcRect/>
          <a:stretch>
            <a:fillRect/>
          </a:stretch>
        </p:blipFill>
        <p:spPr bwMode="auto">
          <a:xfrm>
            <a:off x="303213" y="12700"/>
            <a:ext cx="8535987" cy="6627813"/>
          </a:xfrm>
          <a:prstGeom prst="rect">
            <a:avLst/>
          </a:prstGeom>
          <a:noFill/>
          <a:ln w="9525">
            <a:noFill/>
            <a:miter lim="800000"/>
            <a:headEnd/>
            <a:tailEnd/>
          </a:ln>
          <a:effectLst/>
        </p:spPr>
      </p:pic>
      <p:sp>
        <p:nvSpPr>
          <p:cNvPr id="203779" name="Rectangle 3" hidden="1"/>
          <p:cNvSpPr>
            <a:spLocks noGrp="1" noChangeArrowheads="1"/>
          </p:cNvSpPr>
          <p:nvPr>
            <p:ph type="title"/>
          </p:nvPr>
        </p:nvSpPr>
        <p:spPr/>
        <p:txBody>
          <a:bodyPr/>
          <a:lstStyle/>
          <a:p>
            <a:endParaRPr lang="en-US"/>
          </a:p>
        </p:txBody>
      </p:sp>
      <p:sp>
        <p:nvSpPr>
          <p:cNvPr id="203780"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9-19, p. 270</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Stationary Front</a:t>
            </a:r>
          </a:p>
        </p:txBody>
      </p:sp>
      <p:sp>
        <p:nvSpPr>
          <p:cNvPr id="33796" name="Rectangle 4"/>
          <p:cNvSpPr>
            <a:spLocks noGrp="1" noChangeArrowheads="1"/>
          </p:cNvSpPr>
          <p:nvPr>
            <p:ph type="body" sz="half" idx="1"/>
          </p:nvPr>
        </p:nvSpPr>
        <p:spPr/>
        <p:txBody>
          <a:bodyPr/>
          <a:lstStyle/>
          <a:p>
            <a:pPr>
              <a:lnSpc>
                <a:spcPct val="90000"/>
              </a:lnSpc>
            </a:pPr>
            <a:endParaRPr lang="en-US" sz="2800"/>
          </a:p>
          <a:p>
            <a:pPr>
              <a:lnSpc>
                <a:spcPct val="90000"/>
              </a:lnSpc>
            </a:pPr>
            <a:r>
              <a:rPr lang="en-US" sz="2800">
                <a:latin typeface="Palatino Linotype" pitchFamily="18" charset="0"/>
              </a:rPr>
              <a:t>Air masses at surface do not move, so the front is stationary</a:t>
            </a:r>
          </a:p>
          <a:p>
            <a:pPr>
              <a:lnSpc>
                <a:spcPct val="90000"/>
              </a:lnSpc>
            </a:pPr>
            <a:r>
              <a:rPr lang="en-US" sz="2800">
                <a:latin typeface="Palatino Linotype" pitchFamily="18" charset="0"/>
              </a:rPr>
              <a:t>Overrunning still occurring, so we often still see cloudiness</a:t>
            </a:r>
          </a:p>
          <a:p>
            <a:pPr>
              <a:lnSpc>
                <a:spcPct val="90000"/>
              </a:lnSpc>
            </a:pPr>
            <a:r>
              <a:rPr lang="en-US" sz="2800">
                <a:latin typeface="Palatino Linotype" pitchFamily="18" charset="0"/>
              </a:rPr>
              <a:t>Wind blowing nearly parallel on either side of the front</a:t>
            </a:r>
          </a:p>
          <a:p>
            <a:pPr>
              <a:lnSpc>
                <a:spcPct val="90000"/>
              </a:lnSpc>
              <a:buFontTx/>
              <a:buNone/>
            </a:pPr>
            <a:endParaRPr lang="en-US" sz="2400">
              <a:latin typeface="Palatino Linotype" pitchFamily="18" charset="0"/>
            </a:endParaRPr>
          </a:p>
          <a:p>
            <a:pPr>
              <a:lnSpc>
                <a:spcPct val="90000"/>
              </a:lnSpc>
            </a:pPr>
            <a:endParaRPr lang="en-US" sz="2400">
              <a:latin typeface="Palatino Linotype" pitchFamily="18" charset="0"/>
            </a:endParaRPr>
          </a:p>
          <a:p>
            <a:pPr>
              <a:lnSpc>
                <a:spcPct val="90000"/>
              </a:lnSpc>
            </a:pPr>
            <a:endParaRPr lang="en-US" sz="2400"/>
          </a:p>
          <a:p>
            <a:pPr>
              <a:lnSpc>
                <a:spcPct val="90000"/>
              </a:lnSpc>
            </a:pPr>
            <a:endParaRPr lang="en-US" sz="2400"/>
          </a:p>
          <a:p>
            <a:pPr>
              <a:lnSpc>
                <a:spcPct val="90000"/>
              </a:lnSpc>
            </a:pPr>
            <a:endParaRPr lang="en-US" sz="2400"/>
          </a:p>
        </p:txBody>
      </p:sp>
      <p:sp>
        <p:nvSpPr>
          <p:cNvPr id="33797" name="Rectangle 5"/>
          <p:cNvSpPr>
            <a:spLocks noGrp="1" noChangeArrowheads="1"/>
          </p:cNvSpPr>
          <p:nvPr>
            <p:ph sz="half" idx="2"/>
          </p:nvPr>
        </p:nvSpPr>
        <p:spPr/>
        <p:txBody>
          <a:bodyPr/>
          <a:lstStyle/>
          <a:p>
            <a:pPr>
              <a:lnSpc>
                <a:spcPct val="90000"/>
              </a:lnSpc>
            </a:pPr>
            <a:endParaRPr lang="en-US" sz="1800"/>
          </a:p>
        </p:txBody>
      </p:sp>
      <p:pic>
        <p:nvPicPr>
          <p:cNvPr id="33799" name="Picture 7" descr="station_front_symb"/>
          <p:cNvPicPr>
            <a:picLocks noChangeAspect="1" noChangeArrowheads="1"/>
          </p:cNvPicPr>
          <p:nvPr/>
        </p:nvPicPr>
        <p:blipFill>
          <a:blip r:embed="rId4" cstate="print"/>
          <a:srcRect/>
          <a:stretch>
            <a:fillRect/>
          </a:stretch>
        </p:blipFill>
        <p:spPr bwMode="auto">
          <a:xfrm>
            <a:off x="4876800" y="2743200"/>
            <a:ext cx="3657600" cy="1828800"/>
          </a:xfrm>
          <a:prstGeom prst="rect">
            <a:avLst/>
          </a:prstGeom>
          <a:noFill/>
        </p:spPr>
      </p:pic>
      <p:sp>
        <p:nvSpPr>
          <p:cNvPr id="33805" name="Line 13"/>
          <p:cNvSpPr>
            <a:spLocks noChangeShapeType="1"/>
          </p:cNvSpPr>
          <p:nvPr/>
        </p:nvSpPr>
        <p:spPr bwMode="auto">
          <a:xfrm flipH="1" flipV="1">
            <a:off x="6629400" y="3276600"/>
            <a:ext cx="609600" cy="228600"/>
          </a:xfrm>
          <a:prstGeom prst="line">
            <a:avLst/>
          </a:prstGeom>
          <a:noFill/>
          <a:ln w="9525">
            <a:solidFill>
              <a:schemeClr val="tx1"/>
            </a:solidFill>
            <a:round/>
            <a:headEnd/>
            <a:tailEnd type="triangle" w="med" len="med"/>
          </a:ln>
          <a:effectLst/>
        </p:spPr>
        <p:txBody>
          <a:bodyPr/>
          <a:lstStyle/>
          <a:p>
            <a:endParaRPr lang="en-US"/>
          </a:p>
        </p:txBody>
      </p:sp>
      <p:sp>
        <p:nvSpPr>
          <p:cNvPr id="33806" name="Line 14"/>
          <p:cNvSpPr>
            <a:spLocks noChangeShapeType="1"/>
          </p:cNvSpPr>
          <p:nvPr/>
        </p:nvSpPr>
        <p:spPr bwMode="auto">
          <a:xfrm flipH="1" flipV="1">
            <a:off x="7162800" y="3200400"/>
            <a:ext cx="533400" cy="228600"/>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US" sz="4000" b="1" u="sng">
                <a:effectLst>
                  <a:outerShdw blurRad="38100" dist="38100" dir="2700000" algn="tl">
                    <a:srgbClr val="FFFFFF"/>
                  </a:outerShdw>
                </a:effectLst>
                <a:latin typeface="Palatino Linotype" pitchFamily="18" charset="0"/>
              </a:rPr>
              <a:t>Development of Occluded Front</a:t>
            </a:r>
            <a:r>
              <a:rPr lang="en-US"/>
              <a:t/>
            </a:r>
            <a:br>
              <a:rPr lang="en-US"/>
            </a:br>
            <a:r>
              <a:rPr lang="en-US" sz="1000"/>
              <a:t>Figures from ww2010.atmos.uiuc.edu</a:t>
            </a:r>
          </a:p>
        </p:txBody>
      </p:sp>
      <p:sp>
        <p:nvSpPr>
          <p:cNvPr id="157701" name="Rectangle 5"/>
          <p:cNvSpPr>
            <a:spLocks noGrp="1" noChangeArrowheads="1"/>
          </p:cNvSpPr>
          <p:nvPr>
            <p:ph sz="half" idx="1"/>
          </p:nvPr>
        </p:nvSpPr>
        <p:spPr/>
        <p:txBody>
          <a:bodyPr/>
          <a:lstStyle/>
          <a:p>
            <a:endParaRPr lang="en-US"/>
          </a:p>
        </p:txBody>
      </p:sp>
      <p:sp>
        <p:nvSpPr>
          <p:cNvPr id="157702" name="Rectangle 6"/>
          <p:cNvSpPr>
            <a:spLocks noGrp="1" noChangeArrowheads="1"/>
          </p:cNvSpPr>
          <p:nvPr>
            <p:ph sz="half" idx="2"/>
          </p:nvPr>
        </p:nvSpPr>
        <p:spPr/>
        <p:txBody>
          <a:bodyPr/>
          <a:lstStyle/>
          <a:p>
            <a:endParaRPr lang="en-US"/>
          </a:p>
        </p:txBody>
      </p:sp>
      <p:pic>
        <p:nvPicPr>
          <p:cNvPr id="157704" name="Picture 8" descr="ofdef1"/>
          <p:cNvPicPr>
            <a:picLocks noChangeAspect="1" noChangeArrowheads="1"/>
          </p:cNvPicPr>
          <p:nvPr/>
        </p:nvPicPr>
        <p:blipFill>
          <a:blip r:embed="rId4" cstate="print"/>
          <a:srcRect/>
          <a:stretch>
            <a:fillRect/>
          </a:stretch>
        </p:blipFill>
        <p:spPr bwMode="auto">
          <a:xfrm>
            <a:off x="457200" y="1600200"/>
            <a:ext cx="4038600" cy="4495800"/>
          </a:xfrm>
          <a:prstGeom prst="rect">
            <a:avLst/>
          </a:prstGeom>
          <a:noFill/>
        </p:spPr>
      </p:pic>
      <p:pic>
        <p:nvPicPr>
          <p:cNvPr id="157706" name="Picture 10" descr="ofdef2"/>
          <p:cNvPicPr>
            <a:picLocks noChangeAspect="1" noChangeArrowheads="1"/>
          </p:cNvPicPr>
          <p:nvPr/>
        </p:nvPicPr>
        <p:blipFill>
          <a:blip r:embed="rId5" cstate="print"/>
          <a:srcRect/>
          <a:stretch>
            <a:fillRect/>
          </a:stretch>
        </p:blipFill>
        <p:spPr bwMode="auto">
          <a:xfrm>
            <a:off x="4648200" y="1600200"/>
            <a:ext cx="4038600" cy="4495800"/>
          </a:xfrm>
          <a:prstGeom prst="rect">
            <a:avLst/>
          </a:prstGeom>
          <a:noFill/>
        </p:spPr>
      </p:pic>
      <p:sp>
        <p:nvSpPr>
          <p:cNvPr id="157707" name="Line 11"/>
          <p:cNvSpPr>
            <a:spLocks noChangeShapeType="1"/>
          </p:cNvSpPr>
          <p:nvPr/>
        </p:nvSpPr>
        <p:spPr bwMode="auto">
          <a:xfrm flipH="1">
            <a:off x="4648200" y="1676400"/>
            <a:ext cx="0" cy="4419600"/>
          </a:xfrm>
          <a:prstGeom prst="line">
            <a:avLst/>
          </a:prstGeom>
          <a:noFill/>
          <a:ln w="9525">
            <a:solidFill>
              <a:schemeClr val="tx1"/>
            </a:solidFill>
            <a:round/>
            <a:headEnd/>
            <a:tailEnd/>
          </a:ln>
          <a:effectLst/>
        </p:spPr>
        <p:txBody>
          <a:bodyPr/>
          <a:lstStyle/>
          <a:p>
            <a:endParaRPr lang="en-US"/>
          </a:p>
        </p:txBody>
      </p:sp>
      <p:sp>
        <p:nvSpPr>
          <p:cNvPr id="157708" name="Line 12"/>
          <p:cNvSpPr>
            <a:spLocks noChangeShapeType="1"/>
          </p:cNvSpPr>
          <p:nvPr/>
        </p:nvSpPr>
        <p:spPr bwMode="auto">
          <a:xfrm>
            <a:off x="4495800" y="1600200"/>
            <a:ext cx="0" cy="4495800"/>
          </a:xfrm>
          <a:prstGeom prst="line">
            <a:avLst/>
          </a:prstGeom>
          <a:noFill/>
          <a:ln w="9525">
            <a:solidFill>
              <a:schemeClr val="tx1"/>
            </a:solidFill>
            <a:round/>
            <a:headEnd/>
            <a:tailEnd/>
          </a:ln>
          <a:effectLst/>
        </p:spPr>
        <p:txBody>
          <a:bodyPr/>
          <a:lstStyle/>
          <a:p>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Occluded Front</a:t>
            </a:r>
          </a:p>
        </p:txBody>
      </p:sp>
      <p:sp>
        <p:nvSpPr>
          <p:cNvPr id="35844" name="Rectangle 4"/>
          <p:cNvSpPr>
            <a:spLocks noGrp="1" noChangeArrowheads="1"/>
          </p:cNvSpPr>
          <p:nvPr>
            <p:ph type="body" sz="half" idx="1"/>
          </p:nvPr>
        </p:nvSpPr>
        <p:spPr/>
        <p:txBody>
          <a:bodyPr/>
          <a:lstStyle/>
          <a:p>
            <a:pPr>
              <a:lnSpc>
                <a:spcPct val="80000"/>
              </a:lnSpc>
            </a:pPr>
            <a:r>
              <a:rPr lang="en-US" sz="2400">
                <a:latin typeface="Palatino Linotype" pitchFamily="18" charset="0"/>
              </a:rPr>
              <a:t>Separates cool air from relatively colder air at the surface</a:t>
            </a:r>
          </a:p>
          <a:p>
            <a:pPr>
              <a:lnSpc>
                <a:spcPct val="80000"/>
              </a:lnSpc>
            </a:pPr>
            <a:r>
              <a:rPr lang="en-US" sz="2400">
                <a:latin typeface="Palatino Linotype" pitchFamily="18" charset="0"/>
              </a:rPr>
              <a:t>Sometimes thought of as the “cold front catching up to warm front”</a:t>
            </a:r>
          </a:p>
          <a:p>
            <a:pPr>
              <a:lnSpc>
                <a:spcPct val="80000"/>
              </a:lnSpc>
            </a:pPr>
            <a:r>
              <a:rPr lang="en-US" sz="2400">
                <a:latin typeface="Palatino Linotype" pitchFamily="18" charset="0"/>
              </a:rPr>
              <a:t>The warm air mass is found </a:t>
            </a:r>
            <a:r>
              <a:rPr lang="en-US" sz="2400" i="1">
                <a:latin typeface="Palatino Linotype" pitchFamily="18" charset="0"/>
              </a:rPr>
              <a:t>above</a:t>
            </a:r>
            <a:r>
              <a:rPr lang="en-US" sz="2400">
                <a:latin typeface="Palatino Linotype" pitchFamily="18" charset="0"/>
              </a:rPr>
              <a:t> the ground</a:t>
            </a:r>
          </a:p>
          <a:p>
            <a:pPr>
              <a:lnSpc>
                <a:spcPct val="80000"/>
              </a:lnSpc>
            </a:pPr>
            <a:r>
              <a:rPr lang="en-US" sz="2400">
                <a:latin typeface="Palatino Linotype" pitchFamily="18" charset="0"/>
              </a:rPr>
              <a:t>Two types:</a:t>
            </a:r>
          </a:p>
          <a:p>
            <a:pPr lvl="1">
              <a:lnSpc>
                <a:spcPct val="80000"/>
              </a:lnSpc>
            </a:pPr>
            <a:r>
              <a:rPr lang="en-US" sz="2000">
                <a:latin typeface="Palatino Linotype" pitchFamily="18" charset="0"/>
              </a:rPr>
              <a:t>Cold-type occluded front</a:t>
            </a:r>
          </a:p>
          <a:p>
            <a:pPr lvl="1">
              <a:lnSpc>
                <a:spcPct val="80000"/>
              </a:lnSpc>
            </a:pPr>
            <a:r>
              <a:rPr lang="en-US" sz="2000">
                <a:latin typeface="Palatino Linotype" pitchFamily="18" charset="0"/>
              </a:rPr>
              <a:t>Warm-type occluded front</a:t>
            </a:r>
          </a:p>
          <a:p>
            <a:pPr>
              <a:lnSpc>
                <a:spcPct val="80000"/>
              </a:lnSpc>
            </a:pPr>
            <a:endParaRPr lang="en-US" sz="2400">
              <a:latin typeface="Palatino Linotype" pitchFamily="18" charset="0"/>
            </a:endParaRPr>
          </a:p>
          <a:p>
            <a:pPr>
              <a:lnSpc>
                <a:spcPct val="80000"/>
              </a:lnSpc>
            </a:pPr>
            <a:endParaRPr lang="en-US" sz="2400"/>
          </a:p>
          <a:p>
            <a:pPr>
              <a:lnSpc>
                <a:spcPct val="80000"/>
              </a:lnSpc>
            </a:pPr>
            <a:r>
              <a:rPr lang="en-US" sz="900"/>
              <a:t>Figure from ww2010.atmos.uiuc.edu </a:t>
            </a:r>
          </a:p>
        </p:txBody>
      </p:sp>
      <p:sp>
        <p:nvSpPr>
          <p:cNvPr id="35845" name="Rectangle 5"/>
          <p:cNvSpPr>
            <a:spLocks noGrp="1" noChangeArrowheads="1"/>
          </p:cNvSpPr>
          <p:nvPr>
            <p:ph sz="half" idx="2"/>
          </p:nvPr>
        </p:nvSpPr>
        <p:spPr/>
        <p:txBody>
          <a:bodyPr/>
          <a:lstStyle/>
          <a:p>
            <a:pPr>
              <a:lnSpc>
                <a:spcPct val="80000"/>
              </a:lnSpc>
            </a:pPr>
            <a:endParaRPr lang="en-US" sz="2400"/>
          </a:p>
        </p:txBody>
      </p:sp>
      <p:pic>
        <p:nvPicPr>
          <p:cNvPr id="35847" name="Picture 7" descr="ofdef2"/>
          <p:cNvPicPr>
            <a:picLocks noChangeAspect="1" noChangeArrowheads="1"/>
          </p:cNvPicPr>
          <p:nvPr/>
        </p:nvPicPr>
        <p:blipFill>
          <a:blip r:embed="rId4" cstate="print"/>
          <a:srcRect/>
          <a:stretch>
            <a:fillRect/>
          </a:stretch>
        </p:blipFill>
        <p:spPr bwMode="auto">
          <a:xfrm>
            <a:off x="4724400" y="1752600"/>
            <a:ext cx="3962400" cy="4267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p:txBody>
          <a:bodyPr/>
          <a:lstStyle/>
          <a:p>
            <a:r>
              <a:rPr lang="en-US" sz="4000" u="sng" dirty="0">
                <a:solidFill>
                  <a:schemeClr val="tx1"/>
                </a:solidFill>
                <a:effectLst>
                  <a:outerShdw blurRad="38100" dist="38100" dir="2700000" algn="tl">
                    <a:srgbClr val="000000"/>
                  </a:outerShdw>
                </a:effectLst>
                <a:latin typeface="Palatino Linotype" pitchFamily="18" charset="0"/>
              </a:rPr>
              <a:t>Cross Section of Occluded Front</a:t>
            </a:r>
            <a:r>
              <a:rPr lang="en-US" sz="4000" dirty="0">
                <a:solidFill>
                  <a:schemeClr val="tx1"/>
                </a:solidFill>
              </a:rPr>
              <a:t>  </a:t>
            </a:r>
            <a:br>
              <a:rPr lang="en-US" sz="4000" dirty="0">
                <a:solidFill>
                  <a:schemeClr val="tx1"/>
                </a:solidFill>
              </a:rPr>
            </a:br>
            <a:endParaRPr lang="en-US" sz="1000" dirty="0">
              <a:solidFill>
                <a:schemeClr val="tx1"/>
              </a:solidFill>
            </a:endParaRPr>
          </a:p>
        </p:txBody>
      </p:sp>
      <p:pic>
        <p:nvPicPr>
          <p:cNvPr id="5" name="Picture 2" descr="Macintosh HD:Applications:Microsoft Office 2004:Office:PPT_IB_SupportFiles:Images:89275_CH09_FIG19.jpg"/>
          <p:cNvPicPr>
            <a:picLocks noChangeAspect="1" noChangeArrowheads="1"/>
          </p:cNvPicPr>
          <p:nvPr/>
        </p:nvPicPr>
        <p:blipFill>
          <a:blip r:embed="rId4" cstate="print"/>
          <a:srcRect r="50000"/>
          <a:stretch>
            <a:fillRect/>
          </a:stretch>
        </p:blipFill>
        <p:spPr bwMode="auto">
          <a:xfrm>
            <a:off x="0" y="1143000"/>
            <a:ext cx="5334000" cy="2837804"/>
          </a:xfrm>
          <a:prstGeom prst="rect">
            <a:avLst/>
          </a:prstGeom>
          <a:noFill/>
          <a:ln w="9525">
            <a:noFill/>
            <a:miter lim="800000"/>
            <a:headEnd/>
            <a:tailEnd/>
          </a:ln>
        </p:spPr>
      </p:pic>
      <p:pic>
        <p:nvPicPr>
          <p:cNvPr id="6" name="Picture 2" descr="Macintosh HD:Applications:Microsoft Office 2004:Office:PPT_IB_SupportFiles:Images:89275_CH09_FIG19.jpg"/>
          <p:cNvPicPr>
            <a:picLocks noChangeAspect="1" noChangeArrowheads="1"/>
          </p:cNvPicPr>
          <p:nvPr/>
        </p:nvPicPr>
        <p:blipFill>
          <a:blip r:embed="rId4" cstate="print"/>
          <a:srcRect l="50000"/>
          <a:stretch>
            <a:fillRect/>
          </a:stretch>
        </p:blipFill>
        <p:spPr bwMode="auto">
          <a:xfrm>
            <a:off x="0" y="4020197"/>
            <a:ext cx="5334000" cy="2837804"/>
          </a:xfrm>
          <a:prstGeom prst="rect">
            <a:avLst/>
          </a:prstGeom>
          <a:noFill/>
          <a:ln w="9525">
            <a:noFill/>
            <a:miter lim="800000"/>
            <a:headEnd/>
            <a:tailEnd/>
          </a:ln>
        </p:spPr>
      </p:pic>
      <p:sp>
        <p:nvSpPr>
          <p:cNvPr id="7" name="TextBox 6"/>
          <p:cNvSpPr txBox="1"/>
          <p:nvPr/>
        </p:nvSpPr>
        <p:spPr>
          <a:xfrm>
            <a:off x="5638800" y="1676400"/>
            <a:ext cx="3124200" cy="1446550"/>
          </a:xfrm>
          <a:prstGeom prst="rect">
            <a:avLst/>
          </a:prstGeom>
          <a:noFill/>
        </p:spPr>
        <p:txBody>
          <a:bodyPr wrap="square" rtlCol="0">
            <a:spAutoFit/>
          </a:bodyPr>
          <a:lstStyle/>
          <a:p>
            <a:r>
              <a:rPr lang="en-US" dirty="0" smtClean="0">
                <a:latin typeface="Palatino Linotype" pitchFamily="18" charset="0"/>
              </a:rPr>
              <a:t>Cold Type Occlusion </a:t>
            </a:r>
            <a:endParaRPr lang="en-US" dirty="0">
              <a:latin typeface="Palatino Linotype" pitchFamily="18" charset="0"/>
            </a:endParaRPr>
          </a:p>
        </p:txBody>
      </p:sp>
      <p:sp>
        <p:nvSpPr>
          <p:cNvPr id="8" name="TextBox 7"/>
          <p:cNvSpPr txBox="1"/>
          <p:nvPr/>
        </p:nvSpPr>
        <p:spPr>
          <a:xfrm>
            <a:off x="5715000" y="4724400"/>
            <a:ext cx="3124200" cy="1446550"/>
          </a:xfrm>
          <a:prstGeom prst="rect">
            <a:avLst/>
          </a:prstGeom>
          <a:noFill/>
        </p:spPr>
        <p:txBody>
          <a:bodyPr wrap="square" rtlCol="0">
            <a:spAutoFit/>
          </a:bodyPr>
          <a:lstStyle/>
          <a:p>
            <a:r>
              <a:rPr lang="en-US" dirty="0" smtClean="0">
                <a:latin typeface="Palatino Linotype" pitchFamily="18" charset="0"/>
              </a:rPr>
              <a:t>Warm Type Occlusion </a:t>
            </a:r>
            <a:endParaRPr lang="en-US"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US" b="1" u="sng">
                <a:solidFill>
                  <a:schemeClr val="tx1"/>
                </a:solidFill>
                <a:effectLst>
                  <a:outerShdw blurRad="38100" dist="38100" dir="2700000" algn="tl">
                    <a:srgbClr val="C0C0C0"/>
                  </a:outerShdw>
                </a:effectLst>
                <a:latin typeface="Palatino Linotype" pitchFamily="18" charset="0"/>
              </a:rPr>
              <a:t>Occluded Front</a:t>
            </a:r>
          </a:p>
        </p:txBody>
      </p:sp>
      <p:sp>
        <p:nvSpPr>
          <p:cNvPr id="54277" name="Rectangle 5"/>
          <p:cNvSpPr>
            <a:spLocks noGrp="1" noChangeArrowheads="1"/>
          </p:cNvSpPr>
          <p:nvPr>
            <p:ph idx="1"/>
          </p:nvPr>
        </p:nvSpPr>
        <p:spPr/>
        <p:txBody>
          <a:bodyPr/>
          <a:lstStyle/>
          <a:p>
            <a:endParaRPr lang="en-US"/>
          </a:p>
        </p:txBody>
      </p:sp>
      <p:pic>
        <p:nvPicPr>
          <p:cNvPr id="54279" name="Picture 7" descr="US Current Weather"/>
          <p:cNvPicPr>
            <a:picLocks noChangeAspect="1" noChangeArrowheads="1"/>
          </p:cNvPicPr>
          <p:nvPr/>
        </p:nvPicPr>
        <p:blipFill>
          <a:blip r:embed="rId4" cstate="print"/>
          <a:srcRect/>
          <a:stretch>
            <a:fillRect/>
          </a:stretch>
        </p:blipFill>
        <p:spPr bwMode="auto">
          <a:xfrm>
            <a:off x="838200" y="1447800"/>
            <a:ext cx="7467600" cy="5029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b="1" u="sng" dirty="0" smtClean="0">
                <a:effectLst>
                  <a:outerShdw blurRad="38100" dist="38100" dir="2700000" algn="tl">
                    <a:srgbClr val="C0C0C0"/>
                  </a:outerShdw>
                </a:effectLst>
                <a:latin typeface="Palatino Linotype" pitchFamily="18" charset="0"/>
              </a:rPr>
              <a:t>Why do we care? </a:t>
            </a:r>
            <a:endParaRPr lang="en-US" b="1" u="sng" dirty="0">
              <a:effectLst>
                <a:outerShdw blurRad="38100" dist="38100" dir="2700000" algn="tl">
                  <a:srgbClr val="C0C0C0"/>
                </a:outerShdw>
              </a:effectLst>
              <a:latin typeface="Palatino Linotype" pitchFamily="18" charset="0"/>
            </a:endParaRPr>
          </a:p>
        </p:txBody>
      </p:sp>
      <p:sp>
        <p:nvSpPr>
          <p:cNvPr id="129027" name="Rectangle 3"/>
          <p:cNvSpPr>
            <a:spLocks noGrp="1" noChangeArrowheads="1"/>
          </p:cNvSpPr>
          <p:nvPr>
            <p:ph idx="1"/>
          </p:nvPr>
        </p:nvSpPr>
        <p:spPr/>
        <p:txBody>
          <a:bodyPr/>
          <a:lstStyle/>
          <a:p>
            <a:pPr>
              <a:lnSpc>
                <a:spcPct val="90000"/>
              </a:lnSpc>
            </a:pPr>
            <a:r>
              <a:rPr lang="en-US" dirty="0" smtClean="0">
                <a:latin typeface="Palatino Linotype" pitchFamily="18" charset="0"/>
              </a:rPr>
              <a:t>Extremely warm air masses can lead to heat waves (see Box 9-1 in the book). </a:t>
            </a:r>
          </a:p>
          <a:p>
            <a:pPr>
              <a:lnSpc>
                <a:spcPct val="90000"/>
              </a:lnSpc>
            </a:pPr>
            <a:endParaRPr lang="en-US" dirty="0" smtClean="0">
              <a:latin typeface="Palatino Linotype" pitchFamily="18" charset="0"/>
            </a:endParaRPr>
          </a:p>
          <a:p>
            <a:pPr>
              <a:lnSpc>
                <a:spcPct val="90000"/>
              </a:lnSpc>
            </a:pPr>
            <a:r>
              <a:rPr lang="en-US" dirty="0" smtClean="0">
                <a:latin typeface="Palatino Linotype" pitchFamily="18" charset="0"/>
              </a:rPr>
              <a:t>Extremely cold air masses can be just as deadly and costly. </a:t>
            </a:r>
          </a:p>
          <a:p>
            <a:pPr>
              <a:lnSpc>
                <a:spcPct val="90000"/>
              </a:lnSpc>
            </a:pPr>
            <a:endParaRPr lang="en-US" dirty="0" smtClean="0">
              <a:latin typeface="Palatino Linotype" pitchFamily="18" charset="0"/>
            </a:endParaRPr>
          </a:p>
          <a:p>
            <a:pPr>
              <a:lnSpc>
                <a:spcPct val="90000"/>
              </a:lnSpc>
            </a:pPr>
            <a:r>
              <a:rPr lang="en-US" dirty="0" smtClean="0">
                <a:latin typeface="Palatino Linotype" pitchFamily="18" charset="0"/>
              </a:rPr>
              <a:t>The “clashing” of different air masses can produce regions of severe weather. </a:t>
            </a:r>
            <a:endParaRPr lang="en-US"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u="sng">
                <a:latin typeface="Palatino Linotype" pitchFamily="18" charset="0"/>
              </a:rPr>
              <a:t>Dryline</a:t>
            </a:r>
          </a:p>
        </p:txBody>
      </p:sp>
      <p:sp>
        <p:nvSpPr>
          <p:cNvPr id="175107" name="Rectangle 3"/>
          <p:cNvSpPr>
            <a:spLocks noGrp="1" noChangeArrowheads="1"/>
          </p:cNvSpPr>
          <p:nvPr>
            <p:ph idx="1"/>
          </p:nvPr>
        </p:nvSpPr>
        <p:spPr/>
        <p:txBody>
          <a:bodyPr/>
          <a:lstStyle/>
          <a:p>
            <a:pPr>
              <a:lnSpc>
                <a:spcPct val="90000"/>
              </a:lnSpc>
            </a:pPr>
            <a:r>
              <a:rPr lang="en-US" sz="2400">
                <a:latin typeface="Palatino Linotype" pitchFamily="18" charset="0"/>
              </a:rPr>
              <a:t>Dry air (lower dewpoint temperatures) found to west, moist air (higher dewpoint temperatures) found to east</a:t>
            </a:r>
          </a:p>
          <a:p>
            <a:pPr>
              <a:lnSpc>
                <a:spcPct val="90000"/>
              </a:lnSpc>
            </a:pPr>
            <a:r>
              <a:rPr lang="en-US" sz="2400">
                <a:latin typeface="Palatino Linotype" pitchFamily="18" charset="0"/>
              </a:rPr>
              <a:t>Temperature change is rather limited across the boundary</a:t>
            </a:r>
          </a:p>
          <a:p>
            <a:pPr>
              <a:lnSpc>
                <a:spcPct val="90000"/>
              </a:lnSpc>
            </a:pPr>
            <a:r>
              <a:rPr lang="en-US" sz="2400">
                <a:latin typeface="Palatino Linotype" pitchFamily="18" charset="0"/>
              </a:rPr>
              <a:t>Common in the southern plains during the spring</a:t>
            </a:r>
          </a:p>
          <a:p>
            <a:pPr>
              <a:lnSpc>
                <a:spcPct val="90000"/>
              </a:lnSpc>
            </a:pPr>
            <a:r>
              <a:rPr lang="en-US" sz="2400">
                <a:latin typeface="Palatino Linotype" pitchFamily="18" charset="0"/>
              </a:rPr>
              <a:t>It is a convergence line for wind at the surface, and is therefore responsible for initiating many of our tornadic thunderstorms in the south Plains</a:t>
            </a:r>
          </a:p>
          <a:p>
            <a:pPr>
              <a:lnSpc>
                <a:spcPct val="90000"/>
              </a:lnSpc>
            </a:pPr>
            <a:r>
              <a:rPr lang="en-US" sz="2400">
                <a:latin typeface="Palatino Linotype" pitchFamily="18" charset="0"/>
              </a:rPr>
              <a:t>Motion is tied strongly to insolation, and typically exhibits a diurnal “sloshing” motion (moving eastward during the day, westward at night)</a:t>
            </a:r>
          </a:p>
          <a:p>
            <a:pPr>
              <a:lnSpc>
                <a:spcPct val="90000"/>
              </a:lnSpc>
            </a:pPr>
            <a:endParaRPr lang="en-US" sz="2400">
              <a:latin typeface="Palatino Linotype" pitchFamily="18" charset="0"/>
            </a:endParaRPr>
          </a:p>
          <a:p>
            <a:pPr>
              <a:lnSpc>
                <a:spcPct val="90000"/>
              </a:lnSpc>
            </a:pPr>
            <a:endParaRPr lang="en-US" sz="240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b="1" u="sng" dirty="0">
                <a:effectLst>
                  <a:outerShdw blurRad="38100" dist="38100" dir="2700000" algn="tl">
                    <a:srgbClr val="C0C0C0"/>
                  </a:outerShdw>
                </a:effectLst>
                <a:latin typeface="Palatino Linotype" pitchFamily="18" charset="0"/>
              </a:rPr>
              <a:t>Typical </a:t>
            </a:r>
            <a:r>
              <a:rPr lang="en-US" b="1" u="sng" dirty="0" err="1">
                <a:effectLst>
                  <a:outerShdw blurRad="38100" dist="38100" dir="2700000" algn="tl">
                    <a:srgbClr val="C0C0C0"/>
                  </a:outerShdw>
                </a:effectLst>
                <a:latin typeface="Palatino Linotype" pitchFamily="18" charset="0"/>
              </a:rPr>
              <a:t>Dryline</a:t>
            </a:r>
            <a:r>
              <a:rPr lang="en-US" b="1" u="sng" dirty="0">
                <a:effectLst>
                  <a:outerShdw blurRad="38100" dist="38100" dir="2700000" algn="tl">
                    <a:srgbClr val="C0C0C0"/>
                  </a:outerShdw>
                </a:effectLst>
                <a:latin typeface="Palatino Linotype" pitchFamily="18" charset="0"/>
              </a:rPr>
              <a:t> Weather</a:t>
            </a:r>
          </a:p>
        </p:txBody>
      </p:sp>
      <p:graphicFrame>
        <p:nvGraphicFramePr>
          <p:cNvPr id="4" name="Table 3"/>
          <p:cNvGraphicFramePr>
            <a:graphicFrameLocks noGrp="1"/>
          </p:cNvGraphicFramePr>
          <p:nvPr/>
        </p:nvGraphicFramePr>
        <p:xfrm>
          <a:off x="685800" y="2286000"/>
          <a:ext cx="8077200" cy="3042564"/>
        </p:xfrm>
        <a:graphic>
          <a:graphicData uri="http://schemas.openxmlformats.org/drawingml/2006/table">
            <a:tbl>
              <a:tblPr firstRow="1" bandRow="1">
                <a:tableStyleId>{9D7B26C5-4107-4FEC-AEDC-1716B250A1EF}</a:tableStyleId>
              </a:tblPr>
              <a:tblGrid>
                <a:gridCol w="2019300"/>
                <a:gridCol w="2019300"/>
                <a:gridCol w="2019300"/>
                <a:gridCol w="2019300"/>
              </a:tblGrid>
              <a:tr h="351607">
                <a:tc>
                  <a:txBody>
                    <a:bodyPr/>
                    <a:lstStyle/>
                    <a:p>
                      <a:r>
                        <a:rPr lang="en-US" dirty="0" smtClean="0"/>
                        <a:t>Weather</a:t>
                      </a:r>
                      <a:endParaRPr lang="en-US" dirty="0"/>
                    </a:p>
                  </a:txBody>
                  <a:tcPr/>
                </a:tc>
                <a:tc>
                  <a:txBody>
                    <a:bodyPr/>
                    <a:lstStyle/>
                    <a:p>
                      <a:r>
                        <a:rPr lang="en-US" dirty="0" smtClean="0"/>
                        <a:t>Before</a:t>
                      </a:r>
                      <a:endParaRPr lang="en-US" dirty="0"/>
                    </a:p>
                  </a:txBody>
                  <a:tcPr/>
                </a:tc>
                <a:tc>
                  <a:txBody>
                    <a:bodyPr/>
                    <a:lstStyle/>
                    <a:p>
                      <a:r>
                        <a:rPr lang="en-US" dirty="0" smtClean="0"/>
                        <a:t>While</a:t>
                      </a:r>
                      <a:endParaRPr lang="en-US" dirty="0"/>
                    </a:p>
                  </a:txBody>
                  <a:tcPr/>
                </a:tc>
                <a:tc>
                  <a:txBody>
                    <a:bodyPr/>
                    <a:lstStyle/>
                    <a:p>
                      <a:r>
                        <a:rPr lang="en-US" dirty="0" smtClean="0"/>
                        <a:t>After</a:t>
                      </a:r>
                      <a:endParaRPr lang="en-US" dirty="0"/>
                    </a:p>
                  </a:txBody>
                  <a:tcPr/>
                </a:tc>
              </a:tr>
              <a:tr h="606882">
                <a:tc>
                  <a:txBody>
                    <a:bodyPr/>
                    <a:lstStyle/>
                    <a:p>
                      <a:r>
                        <a:rPr lang="en-US" dirty="0" smtClean="0"/>
                        <a:t>Winds</a:t>
                      </a:r>
                      <a:endParaRPr lang="en-US" dirty="0"/>
                    </a:p>
                  </a:txBody>
                  <a:tcPr/>
                </a:tc>
                <a:tc>
                  <a:txBody>
                    <a:bodyPr/>
                    <a:lstStyle/>
                    <a:p>
                      <a:r>
                        <a:rPr lang="en-US" dirty="0" smtClean="0"/>
                        <a:t>S</a:t>
                      </a:r>
                      <a:r>
                        <a:rPr lang="en-US" baseline="0" dirty="0" smtClean="0"/>
                        <a:t> / SE</a:t>
                      </a:r>
                      <a:endParaRPr lang="en-US" dirty="0"/>
                    </a:p>
                  </a:txBody>
                  <a:tcPr/>
                </a:tc>
                <a:tc>
                  <a:txBody>
                    <a:bodyPr/>
                    <a:lstStyle/>
                    <a:p>
                      <a:r>
                        <a:rPr lang="en-US" dirty="0" smtClean="0"/>
                        <a:t>Gusty / shifting</a:t>
                      </a:r>
                      <a:endParaRPr lang="en-US" dirty="0"/>
                    </a:p>
                  </a:txBody>
                  <a:tcPr/>
                </a:tc>
                <a:tc>
                  <a:txBody>
                    <a:bodyPr/>
                    <a:lstStyle/>
                    <a:p>
                      <a:r>
                        <a:rPr lang="en-US" dirty="0" smtClean="0"/>
                        <a:t>W</a:t>
                      </a:r>
                      <a:r>
                        <a:rPr lang="en-US" baseline="0" dirty="0" smtClean="0"/>
                        <a:t> / SW - gusty</a:t>
                      </a:r>
                      <a:endParaRPr lang="en-US" dirty="0"/>
                    </a:p>
                  </a:txBody>
                  <a:tcPr/>
                </a:tc>
              </a:tr>
              <a:tr h="606882">
                <a:tc>
                  <a:txBody>
                    <a:bodyPr/>
                    <a:lstStyle/>
                    <a:p>
                      <a:r>
                        <a:rPr lang="en-US" dirty="0" smtClean="0"/>
                        <a:t>Temperature</a:t>
                      </a:r>
                      <a:endParaRPr lang="en-US" dirty="0"/>
                    </a:p>
                  </a:txBody>
                  <a:tcPr/>
                </a:tc>
                <a:tc>
                  <a:txBody>
                    <a:bodyPr/>
                    <a:lstStyle/>
                    <a:p>
                      <a:r>
                        <a:rPr lang="en-US" dirty="0" smtClean="0"/>
                        <a:t>Warm</a:t>
                      </a:r>
                      <a:endParaRPr lang="en-US" dirty="0"/>
                    </a:p>
                  </a:txBody>
                  <a:tcPr/>
                </a:tc>
                <a:tc>
                  <a:txBody>
                    <a:bodyPr/>
                    <a:lstStyle/>
                    <a:p>
                      <a:r>
                        <a:rPr lang="en-US" dirty="0" smtClean="0"/>
                        <a:t>Steady increase</a:t>
                      </a:r>
                      <a:endParaRPr lang="en-US" dirty="0"/>
                    </a:p>
                  </a:txBody>
                  <a:tcPr/>
                </a:tc>
                <a:tc>
                  <a:txBody>
                    <a:bodyPr/>
                    <a:lstStyle/>
                    <a:p>
                      <a:r>
                        <a:rPr lang="en-US" dirty="0" smtClean="0"/>
                        <a:t>Hot/steady</a:t>
                      </a:r>
                      <a:endParaRPr lang="en-US" dirty="0"/>
                    </a:p>
                  </a:txBody>
                  <a:tcPr/>
                </a:tc>
              </a:tr>
              <a:tr h="351607">
                <a:tc>
                  <a:txBody>
                    <a:bodyPr/>
                    <a:lstStyle/>
                    <a:p>
                      <a:r>
                        <a:rPr lang="en-US" dirty="0" smtClean="0"/>
                        <a:t>Pressure</a:t>
                      </a:r>
                      <a:endParaRPr lang="en-US" dirty="0"/>
                    </a:p>
                  </a:txBody>
                  <a:tcPr/>
                </a:tc>
                <a:tc>
                  <a:txBody>
                    <a:bodyPr/>
                    <a:lstStyle/>
                    <a:p>
                      <a:r>
                        <a:rPr lang="en-US" dirty="0" smtClean="0"/>
                        <a:t>Slight fall</a:t>
                      </a:r>
                      <a:endParaRPr lang="en-US" dirty="0"/>
                    </a:p>
                  </a:txBody>
                  <a:tcPr/>
                </a:tc>
                <a:tc>
                  <a:txBody>
                    <a:bodyPr/>
                    <a:lstStyle/>
                    <a:p>
                      <a:r>
                        <a:rPr lang="en-US" dirty="0" smtClean="0"/>
                        <a:t>Steady</a:t>
                      </a:r>
                      <a:endParaRPr lang="en-US" dirty="0"/>
                    </a:p>
                  </a:txBody>
                  <a:tcPr/>
                </a:tc>
                <a:tc>
                  <a:txBody>
                    <a:bodyPr/>
                    <a:lstStyle/>
                    <a:p>
                      <a:r>
                        <a:rPr lang="en-US" dirty="0" smtClean="0"/>
                        <a:t>Steady</a:t>
                      </a:r>
                      <a:endParaRPr lang="en-US" dirty="0"/>
                    </a:p>
                  </a:txBody>
                  <a:tcPr/>
                </a:tc>
              </a:tr>
              <a:tr h="351607">
                <a:tc>
                  <a:txBody>
                    <a:bodyPr/>
                    <a:lstStyle/>
                    <a:p>
                      <a:r>
                        <a:rPr lang="en-US" dirty="0" smtClean="0"/>
                        <a:t>Clouds</a:t>
                      </a:r>
                      <a:endParaRPr lang="en-US" dirty="0"/>
                    </a:p>
                  </a:txBody>
                  <a:tcPr/>
                </a:tc>
                <a:tc>
                  <a:txBody>
                    <a:bodyPr/>
                    <a:lstStyle/>
                    <a:p>
                      <a:r>
                        <a:rPr lang="en-US" dirty="0" err="1" smtClean="0"/>
                        <a:t>Tcu</a:t>
                      </a:r>
                      <a:r>
                        <a:rPr lang="en-US" dirty="0" smtClean="0"/>
                        <a:t>, cumulus</a:t>
                      </a:r>
                      <a:endParaRPr lang="en-US" dirty="0"/>
                    </a:p>
                  </a:txBody>
                  <a:tcPr/>
                </a:tc>
                <a:tc>
                  <a:txBody>
                    <a:bodyPr/>
                    <a:lstStyle/>
                    <a:p>
                      <a:r>
                        <a:rPr lang="en-US" dirty="0" err="1" smtClean="0"/>
                        <a:t>tcu</a:t>
                      </a:r>
                      <a:endParaRPr lang="en-US" dirty="0"/>
                    </a:p>
                  </a:txBody>
                  <a:tcPr/>
                </a:tc>
                <a:tc>
                  <a:txBody>
                    <a:bodyPr/>
                    <a:lstStyle/>
                    <a:p>
                      <a:r>
                        <a:rPr lang="en-US" dirty="0" smtClean="0"/>
                        <a:t>Clear</a:t>
                      </a:r>
                      <a:endParaRPr lang="en-US" dirty="0"/>
                    </a:p>
                  </a:txBody>
                  <a:tcPr/>
                </a:tc>
              </a:tr>
              <a:tr h="351607">
                <a:tc>
                  <a:txBody>
                    <a:bodyPr/>
                    <a:lstStyle/>
                    <a:p>
                      <a:r>
                        <a:rPr lang="en-US" dirty="0" err="1" smtClean="0"/>
                        <a:t>Precip</a:t>
                      </a:r>
                      <a:endParaRPr lang="en-US" dirty="0"/>
                    </a:p>
                  </a:txBody>
                  <a:tcPr/>
                </a:tc>
                <a:tc>
                  <a:txBody>
                    <a:bodyPr/>
                    <a:lstStyle/>
                    <a:p>
                      <a:r>
                        <a:rPr lang="en-US" dirty="0" err="1" smtClean="0"/>
                        <a:t>Tstms</a:t>
                      </a:r>
                      <a:r>
                        <a:rPr lang="en-US" dirty="0" smtClean="0"/>
                        <a:t>?</a:t>
                      </a:r>
                      <a:endParaRPr lang="en-US" dirty="0"/>
                    </a:p>
                  </a:txBody>
                  <a:tcPr/>
                </a:tc>
                <a:tc>
                  <a:txBody>
                    <a:bodyPr/>
                    <a:lstStyle/>
                    <a:p>
                      <a:r>
                        <a:rPr lang="en-US" dirty="0" err="1" smtClean="0"/>
                        <a:t>Tstms</a:t>
                      </a:r>
                      <a:r>
                        <a:rPr lang="en-US" dirty="0" smtClean="0"/>
                        <a:t>?</a:t>
                      </a:r>
                      <a:endParaRPr lang="en-US" dirty="0"/>
                    </a:p>
                  </a:txBody>
                  <a:tcPr/>
                </a:tc>
                <a:tc>
                  <a:txBody>
                    <a:bodyPr/>
                    <a:lstStyle/>
                    <a:p>
                      <a:r>
                        <a:rPr lang="en-US" dirty="0" smtClean="0"/>
                        <a:t>None</a:t>
                      </a:r>
                      <a:endParaRPr lang="en-US" dirty="0"/>
                    </a:p>
                  </a:txBody>
                  <a:tcPr/>
                </a:tc>
              </a:tr>
              <a:tr h="351607">
                <a:tc>
                  <a:txBody>
                    <a:bodyPr/>
                    <a:lstStyle/>
                    <a:p>
                      <a:r>
                        <a:rPr lang="en-US" dirty="0" err="1" smtClean="0"/>
                        <a:t>Dewpoint</a:t>
                      </a:r>
                      <a:endParaRPr lang="en-US" dirty="0"/>
                    </a:p>
                  </a:txBody>
                  <a:tcPr/>
                </a:tc>
                <a:tc>
                  <a:txBody>
                    <a:bodyPr/>
                    <a:lstStyle/>
                    <a:p>
                      <a:r>
                        <a:rPr lang="en-US" dirty="0" smtClean="0"/>
                        <a:t>High/stead</a:t>
                      </a:r>
                      <a:endParaRPr lang="en-US" dirty="0"/>
                    </a:p>
                  </a:txBody>
                  <a:tcPr/>
                </a:tc>
                <a:tc>
                  <a:txBody>
                    <a:bodyPr/>
                    <a:lstStyle/>
                    <a:p>
                      <a:r>
                        <a:rPr lang="en-US" dirty="0" smtClean="0"/>
                        <a:t>Sharp drop</a:t>
                      </a:r>
                      <a:endParaRPr lang="en-US" dirty="0"/>
                    </a:p>
                  </a:txBody>
                  <a:tcPr/>
                </a:tc>
                <a:tc>
                  <a:txBody>
                    <a:bodyPr/>
                    <a:lstStyle/>
                    <a:p>
                      <a:r>
                        <a:rPr lang="en-US" dirty="0" smtClean="0"/>
                        <a:t>Steady</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esonet.ttu.edu/cases/Dustdevil_061109/Dustdevil_053109.JPG"/>
          <p:cNvPicPr>
            <a:picLocks noChangeAspect="1" noChangeArrowheads="1"/>
          </p:cNvPicPr>
          <p:nvPr/>
        </p:nvPicPr>
        <p:blipFill>
          <a:blip r:embed="rId2" cstate="print"/>
          <a:stretch>
            <a:fillRect/>
          </a:stretch>
        </p:blipFill>
        <p:spPr bwMode="auto">
          <a:xfrm>
            <a:off x="1981200" y="0"/>
            <a:ext cx="5181600" cy="6908800"/>
          </a:xfrm>
          <a:prstGeom prst="rect">
            <a:avLst/>
          </a:prstGeom>
          <a:noFill/>
          <a:ln>
            <a:noFill/>
          </a:ln>
        </p:spPr>
      </p:pic>
      <p:sp>
        <p:nvSpPr>
          <p:cNvPr id="6" name="Rectangle 5"/>
          <p:cNvSpPr/>
          <p:nvPr/>
        </p:nvSpPr>
        <p:spPr>
          <a:xfrm>
            <a:off x="0" y="6596390"/>
            <a:ext cx="4572000" cy="261610"/>
          </a:xfrm>
          <a:prstGeom prst="rect">
            <a:avLst/>
          </a:prstGeom>
        </p:spPr>
        <p:txBody>
          <a:bodyPr>
            <a:spAutoFit/>
          </a:bodyPr>
          <a:lstStyle/>
          <a:p>
            <a:r>
              <a:rPr lang="en-US" sz="1100" dirty="0" smtClean="0"/>
              <a:t>http://www.mesonet.ttu.edu/cases/Dustdevil_061109/20090611.html</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1" descr="0921"/>
          <p:cNvPicPr>
            <a:picLocks noChangeAspect="1" noChangeArrowheads="1"/>
          </p:cNvPicPr>
          <p:nvPr/>
        </p:nvPicPr>
        <p:blipFill>
          <a:blip r:embed="rId4" cstate="print"/>
          <a:srcRect/>
          <a:stretch>
            <a:fillRect/>
          </a:stretch>
        </p:blipFill>
        <p:spPr bwMode="auto">
          <a:xfrm>
            <a:off x="88900" y="255588"/>
            <a:ext cx="8964613" cy="6346825"/>
          </a:xfrm>
          <a:prstGeom prst="rect">
            <a:avLst/>
          </a:prstGeom>
          <a:noFill/>
          <a:ln w="9525">
            <a:noFill/>
            <a:miter lim="800000"/>
            <a:headEnd/>
            <a:tailEnd/>
          </a:ln>
          <a:effectLst/>
        </p:spPr>
      </p:pic>
      <p:sp>
        <p:nvSpPr>
          <p:cNvPr id="205827" name="Rectangle 3" hidden="1"/>
          <p:cNvSpPr>
            <a:spLocks noGrp="1" noChangeArrowheads="1"/>
          </p:cNvSpPr>
          <p:nvPr>
            <p:ph type="title"/>
          </p:nvPr>
        </p:nvSpPr>
        <p:spPr/>
        <p:txBody>
          <a:bodyPr/>
          <a:lstStyle/>
          <a:p>
            <a:endParaRPr lang="en-US"/>
          </a:p>
        </p:txBody>
      </p:sp>
      <p:sp>
        <p:nvSpPr>
          <p:cNvPr id="205828"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smtClean="0"/>
              <a:t>2</a:t>
            </a:r>
            <a:r>
              <a:rPr lang="en-US" sz="1400" b="1" baseline="30000" dirty="0" smtClean="0"/>
              <a:t>nd</a:t>
            </a:r>
            <a:r>
              <a:rPr lang="en-US" sz="1400" b="1" dirty="0" smtClean="0"/>
              <a:t> Edition: Fig</a:t>
            </a:r>
            <a:r>
              <a:rPr lang="en-US" sz="1400" b="1" dirty="0"/>
              <a:t>. 9-21, p. 272</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Masses with the Dryline</a:t>
            </a:r>
            <a:r>
              <a:rPr lang="en-US" sz="1000"/>
              <a:t/>
            </a:r>
            <a:br>
              <a:rPr lang="en-US" sz="1000"/>
            </a:br>
            <a:r>
              <a:rPr lang="en-US" sz="1000"/>
              <a:t>www.geog.umn.edu/faculty/klink/geog1425/images/front/dryline_airmass.jpg</a:t>
            </a:r>
          </a:p>
        </p:txBody>
      </p:sp>
      <p:sp>
        <p:nvSpPr>
          <p:cNvPr id="120835" name="Rectangle 3"/>
          <p:cNvSpPr>
            <a:spLocks noGrp="1" noChangeArrowheads="1"/>
          </p:cNvSpPr>
          <p:nvPr>
            <p:ph idx="1"/>
          </p:nvPr>
        </p:nvSpPr>
        <p:spPr/>
        <p:txBody>
          <a:bodyPr/>
          <a:lstStyle/>
          <a:p>
            <a:endParaRPr lang="en-US"/>
          </a:p>
        </p:txBody>
      </p:sp>
      <p:pic>
        <p:nvPicPr>
          <p:cNvPr id="120836" name="Picture 4" descr="dryline_airmass"/>
          <p:cNvPicPr>
            <a:picLocks noChangeAspect="1" noChangeArrowheads="1"/>
          </p:cNvPicPr>
          <p:nvPr/>
        </p:nvPicPr>
        <p:blipFill>
          <a:blip r:embed="rId4" cstate="print"/>
          <a:srcRect/>
          <a:stretch>
            <a:fillRect/>
          </a:stretch>
        </p:blipFill>
        <p:spPr bwMode="auto">
          <a:xfrm>
            <a:off x="1066800" y="1676400"/>
            <a:ext cx="7239000" cy="4981575"/>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u="sng" dirty="0">
                <a:solidFill>
                  <a:schemeClr val="tx1"/>
                </a:solidFill>
                <a:latin typeface="Palatino Linotype" pitchFamily="18" charset="0"/>
              </a:rPr>
              <a:t>Surface Dew Points</a:t>
            </a:r>
          </a:p>
        </p:txBody>
      </p:sp>
      <p:pic>
        <p:nvPicPr>
          <p:cNvPr id="121860" name="Picture 4" descr="18Apr_dewpt"/>
          <p:cNvPicPr>
            <a:picLocks noChangeAspect="1" noChangeArrowheads="1"/>
          </p:cNvPicPr>
          <p:nvPr/>
        </p:nvPicPr>
        <p:blipFill>
          <a:blip r:embed="rId4" cstate="print"/>
          <a:srcRect/>
          <a:stretch>
            <a:fillRect/>
          </a:stretch>
        </p:blipFill>
        <p:spPr bwMode="auto">
          <a:xfrm>
            <a:off x="1066800" y="1371600"/>
            <a:ext cx="7315200" cy="51054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6" name="Picture 4" descr="ZOOMKLBB_bref1"/>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sp>
        <p:nvSpPr>
          <p:cNvPr id="207877" name="Oval 5"/>
          <p:cNvSpPr>
            <a:spLocks noChangeArrowheads="1"/>
          </p:cNvSpPr>
          <p:nvPr/>
        </p:nvSpPr>
        <p:spPr bwMode="auto">
          <a:xfrm>
            <a:off x="2590800" y="1447800"/>
            <a:ext cx="1143000" cy="4876800"/>
          </a:xfrm>
          <a:prstGeom prst="ellipse">
            <a:avLst/>
          </a:prstGeom>
          <a:noFill/>
          <a:ln w="28575">
            <a:solidFill>
              <a:schemeClr val="tx1"/>
            </a:solidFill>
            <a:round/>
            <a:headEnd/>
            <a:tailEnd/>
          </a:ln>
          <a:effectLst/>
        </p:spPr>
        <p:txBody>
          <a:bodyPr wrap="none" anchor="ctr"/>
          <a:lstStyle/>
          <a:p>
            <a:endParaRPr lang="en-US"/>
          </a:p>
        </p:txBody>
      </p:sp>
      <p:sp>
        <p:nvSpPr>
          <p:cNvPr id="207878" name="Text Box 6"/>
          <p:cNvSpPr txBox="1">
            <a:spLocks noChangeArrowheads="1"/>
          </p:cNvSpPr>
          <p:nvPr/>
        </p:nvSpPr>
        <p:spPr bwMode="auto">
          <a:xfrm>
            <a:off x="1752600" y="609600"/>
            <a:ext cx="2235200" cy="762000"/>
          </a:xfrm>
          <a:prstGeom prst="rect">
            <a:avLst/>
          </a:prstGeom>
          <a:noFill/>
          <a:ln w="9525">
            <a:noFill/>
            <a:miter lim="800000"/>
            <a:headEnd/>
            <a:tailEnd/>
          </a:ln>
          <a:effectLst/>
        </p:spPr>
        <p:txBody>
          <a:bodyPr wrap="none">
            <a:spAutoFit/>
          </a:bodyPr>
          <a:lstStyle/>
          <a:p>
            <a:r>
              <a:rPr lang="en-US" b="1">
                <a:solidFill>
                  <a:schemeClr val="bg1"/>
                </a:solidFill>
              </a:rPr>
              <a:t>Dryline </a:t>
            </a:r>
          </a:p>
        </p:txBody>
      </p:sp>
      <p:sp>
        <p:nvSpPr>
          <p:cNvPr id="207879" name="Text Box 7"/>
          <p:cNvSpPr txBox="1">
            <a:spLocks noChangeArrowheads="1"/>
          </p:cNvSpPr>
          <p:nvPr/>
        </p:nvSpPr>
        <p:spPr bwMode="auto">
          <a:xfrm>
            <a:off x="5257800" y="4267200"/>
            <a:ext cx="1914525" cy="457200"/>
          </a:xfrm>
          <a:prstGeom prst="rect">
            <a:avLst/>
          </a:prstGeom>
          <a:noFill/>
          <a:ln w="9525">
            <a:noFill/>
            <a:miter lim="800000"/>
            <a:headEnd/>
            <a:tailEnd/>
          </a:ln>
          <a:effectLst/>
        </p:spPr>
        <p:txBody>
          <a:bodyPr wrap="none">
            <a:spAutoFit/>
          </a:bodyPr>
          <a:lstStyle/>
          <a:p>
            <a:r>
              <a:rPr lang="en-US" sz="2400"/>
              <a:t>Tornadic cell</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descr="P611002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 April 2008 4.png"/>
          <p:cNvPicPr>
            <a:picLocks noChangeAspect="1"/>
          </p:cNvPicPr>
          <p:nvPr/>
        </p:nvPicPr>
        <p:blipFill>
          <a:blip r:embed="rId2" cstate="print"/>
          <a:srcRect r="17878"/>
          <a:stretch>
            <a:fillRect/>
          </a:stretch>
        </p:blipFill>
        <p:spPr>
          <a:xfrm>
            <a:off x="-1" y="1040114"/>
            <a:ext cx="9144001" cy="58178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3" name="Picture 5" descr="CedarHillTornadoPatD_04290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 Classification</a:t>
            </a:r>
          </a:p>
        </p:txBody>
      </p:sp>
      <p:sp>
        <p:nvSpPr>
          <p:cNvPr id="6147" name="Rectangle 3"/>
          <p:cNvSpPr>
            <a:spLocks noGrp="1" noChangeArrowheads="1"/>
          </p:cNvSpPr>
          <p:nvPr>
            <p:ph idx="1"/>
          </p:nvPr>
        </p:nvSpPr>
        <p:spPr/>
        <p:txBody>
          <a:bodyPr>
            <a:normAutofit fontScale="92500" lnSpcReduction="10000"/>
          </a:bodyPr>
          <a:lstStyle/>
          <a:p>
            <a:r>
              <a:rPr lang="en-US" sz="2800" dirty="0">
                <a:latin typeface="Palatino Linotype" pitchFamily="18" charset="0"/>
              </a:rPr>
              <a:t>Temperature:</a:t>
            </a:r>
          </a:p>
          <a:p>
            <a:pPr>
              <a:buFontTx/>
              <a:buNone/>
            </a:pPr>
            <a:r>
              <a:rPr lang="en-US" sz="2800" dirty="0">
                <a:latin typeface="Palatino Linotype" pitchFamily="18" charset="0"/>
              </a:rPr>
              <a:t>         </a:t>
            </a:r>
            <a:r>
              <a:rPr lang="en-US" sz="2800" dirty="0" smtClean="0">
                <a:latin typeface="Palatino Linotype" pitchFamily="18" charset="0"/>
              </a:rPr>
              <a:t>Tropical </a:t>
            </a:r>
            <a:r>
              <a:rPr lang="en-US" sz="2800" dirty="0">
                <a:latin typeface="Palatino Linotype" pitchFamily="18" charset="0"/>
              </a:rPr>
              <a:t>– </a:t>
            </a:r>
            <a:r>
              <a:rPr lang="en-US" sz="2800" dirty="0" smtClean="0">
                <a:latin typeface="Palatino Linotype" pitchFamily="18" charset="0"/>
              </a:rPr>
              <a:t>Warm, </a:t>
            </a:r>
            <a:r>
              <a:rPr lang="en-US" sz="2800" dirty="0">
                <a:latin typeface="Palatino Linotype" pitchFamily="18" charset="0"/>
              </a:rPr>
              <a:t>within about 30˚of 		      equator</a:t>
            </a:r>
          </a:p>
          <a:p>
            <a:pPr>
              <a:buFontTx/>
              <a:buNone/>
            </a:pPr>
            <a:r>
              <a:rPr lang="en-US" sz="2800" dirty="0">
                <a:latin typeface="Palatino Linotype" pitchFamily="18" charset="0"/>
              </a:rPr>
              <a:t>         </a:t>
            </a:r>
            <a:r>
              <a:rPr lang="en-US" sz="2800" dirty="0" smtClean="0">
                <a:latin typeface="Palatino Linotype" pitchFamily="18" charset="0"/>
              </a:rPr>
              <a:t>Polar </a:t>
            </a:r>
            <a:r>
              <a:rPr lang="en-US" sz="2800" dirty="0">
                <a:latin typeface="Palatino Linotype" pitchFamily="18" charset="0"/>
              </a:rPr>
              <a:t>– </a:t>
            </a:r>
            <a:r>
              <a:rPr lang="en-US" sz="2800" dirty="0" smtClean="0">
                <a:latin typeface="Palatino Linotype" pitchFamily="18" charset="0"/>
              </a:rPr>
              <a:t>Cold, </a:t>
            </a:r>
            <a:r>
              <a:rPr lang="en-US" sz="2800" dirty="0" err="1">
                <a:latin typeface="Palatino Linotype" pitchFamily="18" charset="0"/>
              </a:rPr>
              <a:t>poleward</a:t>
            </a:r>
            <a:r>
              <a:rPr lang="en-US" sz="2800" dirty="0">
                <a:latin typeface="Palatino Linotype" pitchFamily="18" charset="0"/>
              </a:rPr>
              <a:t> of 60˚</a:t>
            </a:r>
          </a:p>
          <a:p>
            <a:pPr>
              <a:buFontTx/>
              <a:buNone/>
            </a:pPr>
            <a:r>
              <a:rPr lang="en-US" sz="2800" dirty="0">
                <a:latin typeface="Palatino Linotype" pitchFamily="18" charset="0"/>
              </a:rPr>
              <a:t>         </a:t>
            </a:r>
            <a:r>
              <a:rPr lang="en-US" sz="2800" dirty="0" smtClean="0">
                <a:latin typeface="Palatino Linotype" pitchFamily="18" charset="0"/>
              </a:rPr>
              <a:t>Arctic </a:t>
            </a:r>
            <a:r>
              <a:rPr lang="en-US" sz="2800" dirty="0">
                <a:latin typeface="Palatino Linotype" pitchFamily="18" charset="0"/>
              </a:rPr>
              <a:t>– </a:t>
            </a:r>
            <a:r>
              <a:rPr lang="en-US" sz="2800" dirty="0" smtClean="0">
                <a:latin typeface="Palatino Linotype" pitchFamily="18" charset="0"/>
              </a:rPr>
              <a:t>Very cold; </a:t>
            </a:r>
            <a:r>
              <a:rPr lang="en-US" sz="2800" dirty="0">
                <a:latin typeface="Palatino Linotype" pitchFamily="18" charset="0"/>
              </a:rPr>
              <a:t>formed over the arctic</a:t>
            </a:r>
          </a:p>
          <a:p>
            <a:r>
              <a:rPr lang="en-US" sz="2800" dirty="0">
                <a:latin typeface="Palatino Linotype" pitchFamily="18" charset="0"/>
              </a:rPr>
              <a:t>Moisture:</a:t>
            </a:r>
          </a:p>
          <a:p>
            <a:pPr>
              <a:buFontTx/>
              <a:buNone/>
            </a:pPr>
            <a:r>
              <a:rPr lang="en-US" sz="2800" dirty="0">
                <a:latin typeface="Palatino Linotype" pitchFamily="18" charset="0"/>
              </a:rPr>
              <a:t>         </a:t>
            </a:r>
            <a:r>
              <a:rPr lang="en-US" sz="2800" dirty="0" smtClean="0">
                <a:latin typeface="Palatino Linotype" pitchFamily="18" charset="0"/>
              </a:rPr>
              <a:t>Continental </a:t>
            </a:r>
            <a:r>
              <a:rPr lang="en-US" sz="2800" dirty="0">
                <a:latin typeface="Palatino Linotype" pitchFamily="18" charset="0"/>
              </a:rPr>
              <a:t>– </a:t>
            </a:r>
            <a:r>
              <a:rPr lang="en-US" sz="2800" dirty="0" smtClean="0">
                <a:latin typeface="Palatino Linotype" pitchFamily="18" charset="0"/>
              </a:rPr>
              <a:t>Dry, </a:t>
            </a:r>
            <a:r>
              <a:rPr lang="en-US" sz="2800" dirty="0">
                <a:latin typeface="Palatino Linotype" pitchFamily="18" charset="0"/>
              </a:rPr>
              <a:t>formed over large land 		masses</a:t>
            </a:r>
          </a:p>
          <a:p>
            <a:pPr>
              <a:buFontTx/>
              <a:buNone/>
            </a:pPr>
            <a:r>
              <a:rPr lang="en-US" sz="2800" dirty="0">
                <a:latin typeface="Palatino Linotype" pitchFamily="18" charset="0"/>
              </a:rPr>
              <a:t>         </a:t>
            </a:r>
            <a:r>
              <a:rPr lang="en-US" sz="2800" dirty="0" smtClean="0">
                <a:latin typeface="Palatino Linotype" pitchFamily="18" charset="0"/>
              </a:rPr>
              <a:t>Maritime </a:t>
            </a:r>
            <a:r>
              <a:rPr lang="en-US" sz="2800" dirty="0">
                <a:latin typeface="Palatino Linotype" pitchFamily="18" charset="0"/>
              </a:rPr>
              <a:t>– </a:t>
            </a:r>
            <a:r>
              <a:rPr lang="en-US" sz="2800" dirty="0" smtClean="0">
                <a:latin typeface="Palatino Linotype" pitchFamily="18" charset="0"/>
              </a:rPr>
              <a:t>Moist, </a:t>
            </a:r>
            <a:r>
              <a:rPr lang="en-US" sz="2800" dirty="0">
                <a:latin typeface="Palatino Linotype" pitchFamily="18" charset="0"/>
              </a:rPr>
              <a:t>formed over </a:t>
            </a:r>
            <a:r>
              <a:rPr lang="en-US" sz="2800" dirty="0" smtClean="0">
                <a:latin typeface="Palatino Linotype" pitchFamily="18" charset="0"/>
              </a:rPr>
              <a:t>oceans</a:t>
            </a:r>
          </a:p>
          <a:p>
            <a:pPr>
              <a:buFontTx/>
              <a:buNone/>
            </a:pPr>
            <a:r>
              <a:rPr lang="en-US" sz="2800" dirty="0" smtClean="0">
                <a:latin typeface="Palatino Linotype" pitchFamily="18" charset="0"/>
              </a:rPr>
              <a:t>			(These regions can overlap!)</a:t>
            </a:r>
            <a:endParaRPr lang="en-US" sz="2800"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SANflight_satellite_image2"/>
          <p:cNvPicPr>
            <a:picLocks noChangeAspect="1" noChangeArrowheads="1"/>
          </p:cNvPicPr>
          <p:nvPr/>
        </p:nvPicPr>
        <p:blipFill>
          <a:blip r:embed="rId4" cstate="print"/>
          <a:srcRect/>
          <a:stretch>
            <a:fillRect/>
          </a:stretch>
        </p:blipFill>
        <p:spPr bwMode="auto">
          <a:xfrm>
            <a:off x="762000" y="381000"/>
            <a:ext cx="7696200" cy="6145213"/>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Lubbock Tornado - 1970</a:t>
            </a:r>
          </a:p>
        </p:txBody>
      </p:sp>
      <p:pic>
        <p:nvPicPr>
          <p:cNvPr id="229380" name="Picture 4" descr="21z_sfcmap"/>
          <p:cNvPicPr>
            <a:picLocks noChangeAspect="1" noChangeArrowheads="1"/>
          </p:cNvPicPr>
          <p:nvPr/>
        </p:nvPicPr>
        <p:blipFill>
          <a:blip r:embed="rId2" cstate="print"/>
          <a:srcRect/>
          <a:stretch>
            <a:fillRect/>
          </a:stretch>
        </p:blipFill>
        <p:spPr bwMode="auto">
          <a:xfrm>
            <a:off x="1066800" y="1143000"/>
            <a:ext cx="6934200" cy="54546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3400" y="0"/>
            <a:ext cx="8229600" cy="1143000"/>
          </a:xfrm>
        </p:spPr>
        <p:txBody>
          <a:bodyPr/>
          <a:lstStyle/>
          <a:p>
            <a:r>
              <a:rPr lang="en-US" b="1" u="sng">
                <a:effectLst>
                  <a:outerShdw blurRad="38100" dist="38100" dir="2700000" algn="tl">
                    <a:srgbClr val="C0C0C0"/>
                  </a:outerShdw>
                </a:effectLst>
                <a:latin typeface="Palatino Linotype" pitchFamily="18" charset="0"/>
              </a:rPr>
              <a:t>Lubbock Tornado - 1970</a:t>
            </a:r>
          </a:p>
        </p:txBody>
      </p:sp>
      <p:pic>
        <p:nvPicPr>
          <p:cNvPr id="227332" name="Picture 4" descr="00z_sfcmap"/>
          <p:cNvPicPr>
            <a:picLocks noChangeAspect="1" noChangeArrowheads="1"/>
          </p:cNvPicPr>
          <p:nvPr/>
        </p:nvPicPr>
        <p:blipFill>
          <a:blip r:embed="rId2" cstate="print"/>
          <a:srcRect/>
          <a:stretch>
            <a:fillRect/>
          </a:stretch>
        </p:blipFill>
        <p:spPr bwMode="auto">
          <a:xfrm>
            <a:off x="1143000" y="1295400"/>
            <a:ext cx="6705600" cy="52752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8" name="Picture 4"/>
          <p:cNvPicPr>
            <a:picLocks noChangeAspect="1" noChangeArrowheads="1"/>
          </p:cNvPicPr>
          <p:nvPr/>
        </p:nvPicPr>
        <p:blipFill>
          <a:blip r:embed="rId2" cstate="print"/>
          <a:srcRect/>
          <a:stretch>
            <a:fillRect/>
          </a:stretch>
        </p:blipFill>
        <p:spPr bwMode="auto">
          <a:xfrm>
            <a:off x="1588" y="1588"/>
            <a:ext cx="9142412" cy="685641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2" name="Picture 4"/>
          <p:cNvPicPr>
            <a:picLocks noChangeAspect="1" noChangeArrowheads="1"/>
          </p:cNvPicPr>
          <p:nvPr/>
        </p:nvPicPr>
        <p:blipFill>
          <a:blip r:embed="rId2" cstate="print"/>
          <a:srcRect/>
          <a:stretch>
            <a:fillRect/>
          </a:stretch>
        </p:blipFill>
        <p:spPr bwMode="auto">
          <a:xfrm>
            <a:off x="1752600" y="152400"/>
            <a:ext cx="4505325" cy="2981325"/>
          </a:xfrm>
          <a:prstGeom prst="rect">
            <a:avLst/>
          </a:prstGeom>
          <a:noFill/>
          <a:ln w="9525">
            <a:noFill/>
            <a:miter lim="800000"/>
            <a:headEnd/>
            <a:tailEnd/>
          </a:ln>
          <a:effectLst/>
        </p:spPr>
      </p:pic>
      <p:pic>
        <p:nvPicPr>
          <p:cNvPr id="232453" name="Picture 5"/>
          <p:cNvPicPr>
            <a:picLocks noChangeAspect="1" noChangeArrowheads="1"/>
          </p:cNvPicPr>
          <p:nvPr/>
        </p:nvPicPr>
        <p:blipFill>
          <a:blip r:embed="rId3" cstate="print"/>
          <a:srcRect/>
          <a:stretch>
            <a:fillRect/>
          </a:stretch>
        </p:blipFill>
        <p:spPr bwMode="auto">
          <a:xfrm>
            <a:off x="1524000" y="3200400"/>
            <a:ext cx="4876800" cy="31210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6" name="Picture 4"/>
          <p:cNvPicPr>
            <a:picLocks noChangeAspect="1" noChangeArrowheads="1"/>
          </p:cNvPicPr>
          <p:nvPr/>
        </p:nvPicPr>
        <p:blipFill>
          <a:blip r:embed="rId2" cstate="print"/>
          <a:srcRect/>
          <a:stretch>
            <a:fillRect/>
          </a:stretch>
        </p:blipFill>
        <p:spPr bwMode="auto">
          <a:xfrm>
            <a:off x="228600" y="66675"/>
            <a:ext cx="8763000" cy="6638925"/>
          </a:xfrm>
          <a:prstGeom prst="rect">
            <a:avLst/>
          </a:prstGeom>
          <a:noFill/>
          <a:ln w="9525">
            <a:noFill/>
            <a:miter lim="800000"/>
            <a:headEnd/>
            <a:tailEnd/>
          </a:ln>
          <a:effectLst/>
        </p:spPr>
      </p:pic>
      <p:sp>
        <p:nvSpPr>
          <p:cNvPr id="233477" name="Freeform 5"/>
          <p:cNvSpPr>
            <a:spLocks/>
          </p:cNvSpPr>
          <p:nvPr/>
        </p:nvSpPr>
        <p:spPr bwMode="auto">
          <a:xfrm>
            <a:off x="228600" y="3187700"/>
            <a:ext cx="6540500" cy="3441700"/>
          </a:xfrm>
          <a:custGeom>
            <a:avLst/>
            <a:gdLst/>
            <a:ahLst/>
            <a:cxnLst>
              <a:cxn ang="0">
                <a:pos x="0" y="248"/>
              </a:cxn>
              <a:cxn ang="0">
                <a:pos x="240" y="104"/>
              </a:cxn>
              <a:cxn ang="0">
                <a:pos x="864" y="8"/>
              </a:cxn>
              <a:cxn ang="0">
                <a:pos x="1584" y="56"/>
              </a:cxn>
              <a:cxn ang="0">
                <a:pos x="2016" y="248"/>
              </a:cxn>
              <a:cxn ang="0">
                <a:pos x="2736" y="248"/>
              </a:cxn>
              <a:cxn ang="0">
                <a:pos x="3360" y="440"/>
              </a:cxn>
              <a:cxn ang="0">
                <a:pos x="3840" y="920"/>
              </a:cxn>
              <a:cxn ang="0">
                <a:pos x="4080" y="1256"/>
              </a:cxn>
              <a:cxn ang="0">
                <a:pos x="4080" y="1784"/>
              </a:cxn>
              <a:cxn ang="0">
                <a:pos x="4080" y="2168"/>
              </a:cxn>
            </a:cxnLst>
            <a:rect l="0" t="0" r="r" b="b"/>
            <a:pathLst>
              <a:path w="4120" h="2168">
                <a:moveTo>
                  <a:pt x="0" y="248"/>
                </a:moveTo>
                <a:cubicBezTo>
                  <a:pt x="48" y="196"/>
                  <a:pt x="96" y="144"/>
                  <a:pt x="240" y="104"/>
                </a:cubicBezTo>
                <a:cubicBezTo>
                  <a:pt x="384" y="64"/>
                  <a:pt x="640" y="16"/>
                  <a:pt x="864" y="8"/>
                </a:cubicBezTo>
                <a:cubicBezTo>
                  <a:pt x="1088" y="0"/>
                  <a:pt x="1392" y="16"/>
                  <a:pt x="1584" y="56"/>
                </a:cubicBezTo>
                <a:cubicBezTo>
                  <a:pt x="1776" y="96"/>
                  <a:pt x="1824" y="216"/>
                  <a:pt x="2016" y="248"/>
                </a:cubicBezTo>
                <a:cubicBezTo>
                  <a:pt x="2208" y="280"/>
                  <a:pt x="2512" y="216"/>
                  <a:pt x="2736" y="248"/>
                </a:cubicBezTo>
                <a:cubicBezTo>
                  <a:pt x="2960" y="280"/>
                  <a:pt x="3176" y="328"/>
                  <a:pt x="3360" y="440"/>
                </a:cubicBezTo>
                <a:cubicBezTo>
                  <a:pt x="3544" y="552"/>
                  <a:pt x="3720" y="784"/>
                  <a:pt x="3840" y="920"/>
                </a:cubicBezTo>
                <a:cubicBezTo>
                  <a:pt x="3960" y="1056"/>
                  <a:pt x="4040" y="1112"/>
                  <a:pt x="4080" y="1256"/>
                </a:cubicBezTo>
                <a:cubicBezTo>
                  <a:pt x="4120" y="1400"/>
                  <a:pt x="4080" y="1632"/>
                  <a:pt x="4080" y="1784"/>
                </a:cubicBezTo>
                <a:cubicBezTo>
                  <a:pt x="4080" y="1936"/>
                  <a:pt x="4080" y="2052"/>
                  <a:pt x="4080" y="2168"/>
                </a:cubicBezTo>
              </a:path>
            </a:pathLst>
          </a:custGeom>
          <a:noFill/>
          <a:ln w="22225">
            <a:solidFill>
              <a:srgbClr val="FF0000"/>
            </a:solidFill>
            <a:round/>
            <a:headEnd/>
            <a:tailEnd/>
          </a:ln>
          <a:effectLst/>
        </p:spPr>
        <p:txBody>
          <a:bodyPr/>
          <a:lstStyle/>
          <a:p>
            <a:endParaRPr lang="en-US"/>
          </a:p>
        </p:txBody>
      </p:sp>
      <p:sp>
        <p:nvSpPr>
          <p:cNvPr id="233479" name="Line 7"/>
          <p:cNvSpPr>
            <a:spLocks noChangeShapeType="1"/>
          </p:cNvSpPr>
          <p:nvPr/>
        </p:nvSpPr>
        <p:spPr bwMode="auto">
          <a:xfrm>
            <a:off x="3657600" y="0"/>
            <a:ext cx="0" cy="6858000"/>
          </a:xfrm>
          <a:prstGeom prst="line">
            <a:avLst/>
          </a:prstGeom>
          <a:noFill/>
          <a:ln w="34925">
            <a:solidFill>
              <a:schemeClr val="tx1"/>
            </a:solidFill>
            <a:round/>
            <a:headEnd/>
            <a:tailEnd/>
          </a:ln>
          <a:effectLst/>
        </p:spPr>
        <p:txBody>
          <a:bodyPr/>
          <a:lstStyle/>
          <a:p>
            <a:endParaRPr lang="en-US"/>
          </a:p>
        </p:txBody>
      </p:sp>
      <p:sp>
        <p:nvSpPr>
          <p:cNvPr id="233480" name="Text Box 8"/>
          <p:cNvSpPr txBox="1">
            <a:spLocks noChangeArrowheads="1"/>
          </p:cNvSpPr>
          <p:nvPr/>
        </p:nvSpPr>
        <p:spPr bwMode="auto">
          <a:xfrm>
            <a:off x="2514600" y="304800"/>
            <a:ext cx="1147763" cy="762000"/>
          </a:xfrm>
          <a:prstGeom prst="rect">
            <a:avLst/>
          </a:prstGeom>
          <a:noFill/>
          <a:ln w="9525">
            <a:noFill/>
            <a:miter lim="800000"/>
            <a:headEnd/>
            <a:tailEnd/>
          </a:ln>
          <a:effectLst/>
        </p:spPr>
        <p:txBody>
          <a:bodyPr wrap="none">
            <a:spAutoFit/>
          </a:bodyPr>
          <a:lstStyle/>
          <a:p>
            <a:r>
              <a:rPr lang="en-US" b="1" dirty="0"/>
              <a:t>I-27</a:t>
            </a:r>
          </a:p>
        </p:txBody>
      </p:sp>
      <p:sp>
        <p:nvSpPr>
          <p:cNvPr id="233481" name="Text Box 9"/>
          <p:cNvSpPr txBox="1">
            <a:spLocks noChangeArrowheads="1"/>
          </p:cNvSpPr>
          <p:nvPr/>
        </p:nvSpPr>
        <p:spPr bwMode="auto">
          <a:xfrm>
            <a:off x="4784725" y="3163888"/>
            <a:ext cx="1520825" cy="457200"/>
          </a:xfrm>
          <a:prstGeom prst="rect">
            <a:avLst/>
          </a:prstGeom>
          <a:noFill/>
          <a:ln w="9525">
            <a:noFill/>
            <a:miter lim="800000"/>
            <a:headEnd/>
            <a:tailEnd/>
          </a:ln>
          <a:effectLst/>
        </p:spPr>
        <p:txBody>
          <a:bodyPr wrap="none">
            <a:spAutoFit/>
          </a:bodyPr>
          <a:lstStyle/>
          <a:p>
            <a:r>
              <a:rPr lang="en-US" sz="2400" b="1"/>
              <a:t>Loop 289</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Concepts</a:t>
            </a:r>
            <a:endParaRPr lang="en-US" dirty="0"/>
          </a:p>
        </p:txBody>
      </p:sp>
      <p:sp>
        <p:nvSpPr>
          <p:cNvPr id="3" name="Content Placeholder 2"/>
          <p:cNvSpPr>
            <a:spLocks noGrp="1"/>
          </p:cNvSpPr>
          <p:nvPr>
            <p:ph idx="1"/>
          </p:nvPr>
        </p:nvSpPr>
        <p:spPr/>
        <p:txBody>
          <a:bodyPr>
            <a:normAutofit/>
          </a:bodyPr>
          <a:lstStyle/>
          <a:p>
            <a:r>
              <a:rPr lang="en-US" sz="2800" b="1" dirty="0" smtClean="0"/>
              <a:t>Air mass </a:t>
            </a:r>
            <a:r>
              <a:rPr lang="en-US" sz="2800" dirty="0" smtClean="0"/>
              <a:t>– large, characterized by temperature and moisture acquired from the surface through sensible heating, evaporation and transpiration (tropical, polar, arctic; continental, maritime)</a:t>
            </a:r>
          </a:p>
          <a:p>
            <a:r>
              <a:rPr lang="en-US" sz="2800" b="1" dirty="0" smtClean="0"/>
              <a:t>Know where each one comes from and their characteristics</a:t>
            </a:r>
          </a:p>
          <a:p>
            <a:r>
              <a:rPr lang="en-US" sz="2800" dirty="0" smtClean="0"/>
              <a:t>Air masses </a:t>
            </a:r>
            <a:r>
              <a:rPr lang="en-US" sz="2800" b="1" dirty="0" smtClean="0"/>
              <a:t>can be modified </a:t>
            </a:r>
            <a:r>
              <a:rPr lang="en-US" sz="2800" dirty="0" smtClean="0"/>
              <a:t>over other surfaces through heat and moisture exchange or mechanical lifting (dry air masses modified faster)</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Boundary between air masses – referred to by which one is advancing</a:t>
            </a:r>
          </a:p>
          <a:p>
            <a:r>
              <a:rPr lang="en-US" sz="2800" dirty="0" err="1" smtClean="0"/>
              <a:t>Frontogenesis</a:t>
            </a:r>
            <a:r>
              <a:rPr lang="en-US" sz="2800" dirty="0" smtClean="0"/>
              <a:t> </a:t>
            </a:r>
            <a:r>
              <a:rPr lang="en-US" sz="2800" dirty="0" err="1" smtClean="0"/>
              <a:t>vs</a:t>
            </a:r>
            <a:r>
              <a:rPr lang="en-US" sz="2800" dirty="0" smtClean="0"/>
              <a:t> </a:t>
            </a:r>
            <a:r>
              <a:rPr lang="en-US" sz="2800" dirty="0" err="1" smtClean="0"/>
              <a:t>Frontolysis</a:t>
            </a:r>
            <a:endParaRPr lang="en-US" sz="2800" dirty="0" smtClean="0"/>
          </a:p>
          <a:p>
            <a:r>
              <a:rPr lang="en-US" sz="2800" b="1" dirty="0" smtClean="0"/>
              <a:t>Understand the different characteristics </a:t>
            </a:r>
            <a:r>
              <a:rPr lang="en-US" sz="2800" dirty="0" smtClean="0"/>
              <a:t>of each type of front (temperature changes, slope, wind and pressure changes, motion) and be able to identify by cross section or </a:t>
            </a:r>
            <a:r>
              <a:rPr lang="en-US" sz="2800" dirty="0" err="1" smtClean="0"/>
              <a:t>meteogram</a:t>
            </a:r>
            <a:r>
              <a:rPr lang="en-US" sz="2800" dirty="0" smtClean="0"/>
              <a:t> or by combination of air masses</a:t>
            </a:r>
          </a:p>
          <a:p>
            <a:r>
              <a:rPr lang="en-US" sz="2800" b="1" dirty="0" err="1" smtClean="0"/>
              <a:t>Dryline</a:t>
            </a:r>
            <a:r>
              <a:rPr lang="en-US" sz="2800" dirty="0" smtClean="0"/>
              <a:t> – moisture boundary common in spring/summer in southern plains</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Air Mass Designation</a:t>
            </a:r>
          </a:p>
        </p:txBody>
      </p:sp>
      <p:sp>
        <p:nvSpPr>
          <p:cNvPr id="208899" name="Rectangle 3"/>
          <p:cNvSpPr>
            <a:spLocks noGrp="1" noChangeArrowheads="1"/>
          </p:cNvSpPr>
          <p:nvPr>
            <p:ph idx="1"/>
          </p:nvPr>
        </p:nvSpPr>
        <p:spPr/>
        <p:txBody>
          <a:bodyPr>
            <a:normAutofit fontScale="92500" lnSpcReduction="10000"/>
          </a:bodyPr>
          <a:lstStyle/>
          <a:p>
            <a:r>
              <a:rPr lang="en-US" dirty="0" err="1">
                <a:latin typeface="Palatino Linotype" pitchFamily="18" charset="0"/>
              </a:rPr>
              <a:t>cP</a:t>
            </a:r>
            <a:r>
              <a:rPr lang="en-US" dirty="0">
                <a:latin typeface="Palatino Linotype" pitchFamily="18" charset="0"/>
              </a:rPr>
              <a:t> = Continental Polar</a:t>
            </a:r>
          </a:p>
          <a:p>
            <a:r>
              <a:rPr lang="en-US" dirty="0" err="1">
                <a:latin typeface="Palatino Linotype" pitchFamily="18" charset="0"/>
              </a:rPr>
              <a:t>cT</a:t>
            </a:r>
            <a:r>
              <a:rPr lang="en-US" dirty="0">
                <a:latin typeface="Palatino Linotype" pitchFamily="18" charset="0"/>
              </a:rPr>
              <a:t> = Continental Tropical</a:t>
            </a:r>
          </a:p>
          <a:p>
            <a:r>
              <a:rPr lang="en-US" dirty="0" err="1">
                <a:latin typeface="Palatino Linotype" pitchFamily="18" charset="0"/>
              </a:rPr>
              <a:t>mP</a:t>
            </a:r>
            <a:r>
              <a:rPr lang="en-US" dirty="0">
                <a:latin typeface="Palatino Linotype" pitchFamily="18" charset="0"/>
              </a:rPr>
              <a:t> = Maritime Polar</a:t>
            </a:r>
          </a:p>
          <a:p>
            <a:r>
              <a:rPr lang="en-US" dirty="0" err="1">
                <a:latin typeface="Palatino Linotype" pitchFamily="18" charset="0"/>
              </a:rPr>
              <a:t>mT</a:t>
            </a:r>
            <a:r>
              <a:rPr lang="en-US" dirty="0">
                <a:latin typeface="Palatino Linotype" pitchFamily="18" charset="0"/>
              </a:rPr>
              <a:t> = Maritime Tropical</a:t>
            </a:r>
          </a:p>
          <a:p>
            <a:r>
              <a:rPr lang="en-US" dirty="0">
                <a:latin typeface="Palatino Linotype" pitchFamily="18" charset="0"/>
              </a:rPr>
              <a:t>A = Arctic air masses, much colder than other </a:t>
            </a:r>
            <a:r>
              <a:rPr lang="en-US" dirty="0" smtClean="0">
                <a:latin typeface="Palatino Linotype" pitchFamily="18" charset="0"/>
              </a:rPr>
              <a:t>classes</a:t>
            </a:r>
          </a:p>
          <a:p>
            <a:r>
              <a:rPr lang="en-US" dirty="0" smtClean="0">
                <a:latin typeface="Palatino Linotype" pitchFamily="18" charset="0"/>
              </a:rPr>
              <a:t>First letter denotes land type (ocean or land), second letter the origin latitude (polar or tropical)</a:t>
            </a:r>
            <a:endParaRPr lang="en-US" dirty="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b="1" u="sng">
                <a:effectLst>
                  <a:outerShdw blurRad="38100" dist="38100" dir="2700000" algn="tl">
                    <a:srgbClr val="C0C0C0"/>
                  </a:outerShdw>
                </a:effectLst>
                <a:latin typeface="Palatino Linotype" pitchFamily="18" charset="0"/>
              </a:rPr>
              <a:t>Source Region</a:t>
            </a:r>
          </a:p>
        </p:txBody>
      </p:sp>
      <p:sp>
        <p:nvSpPr>
          <p:cNvPr id="94211" name="Rectangle 3"/>
          <p:cNvSpPr>
            <a:spLocks noGrp="1" noChangeArrowheads="1"/>
          </p:cNvSpPr>
          <p:nvPr>
            <p:ph idx="1"/>
          </p:nvPr>
        </p:nvSpPr>
        <p:spPr>
          <a:xfrm>
            <a:off x="457200" y="1600200"/>
            <a:ext cx="8229600" cy="5105400"/>
          </a:xfrm>
        </p:spPr>
        <p:txBody>
          <a:bodyPr>
            <a:normAutofit fontScale="85000" lnSpcReduction="20000"/>
          </a:bodyPr>
          <a:lstStyle/>
          <a:p>
            <a:r>
              <a:rPr lang="en-US" dirty="0" smtClean="0">
                <a:latin typeface="Palatino Linotype" pitchFamily="18" charset="0"/>
              </a:rPr>
              <a:t>A </a:t>
            </a:r>
            <a:r>
              <a:rPr lang="en-US" dirty="0">
                <a:latin typeface="Palatino Linotype" pitchFamily="18" charset="0"/>
              </a:rPr>
              <a:t>region on the earth where air masses tend to form</a:t>
            </a:r>
            <a:r>
              <a:rPr lang="en-US" dirty="0" smtClean="0">
                <a:latin typeface="Palatino Linotype" pitchFamily="18" charset="0"/>
              </a:rPr>
              <a:t>.</a:t>
            </a:r>
          </a:p>
          <a:p>
            <a:endParaRPr lang="en-US" dirty="0">
              <a:latin typeface="Palatino Linotype" pitchFamily="18" charset="0"/>
            </a:endParaRPr>
          </a:p>
          <a:p>
            <a:r>
              <a:rPr lang="en-US" dirty="0">
                <a:latin typeface="Palatino Linotype" pitchFamily="18" charset="0"/>
              </a:rPr>
              <a:t>Need a uniform surface. </a:t>
            </a:r>
            <a:endParaRPr lang="en-US" dirty="0" smtClean="0">
              <a:latin typeface="Palatino Linotype" pitchFamily="18" charset="0"/>
            </a:endParaRPr>
          </a:p>
          <a:p>
            <a:endParaRPr lang="en-US" dirty="0">
              <a:latin typeface="Palatino Linotype" pitchFamily="18" charset="0"/>
            </a:endParaRPr>
          </a:p>
          <a:p>
            <a:r>
              <a:rPr lang="en-US" dirty="0">
                <a:latin typeface="Palatino Linotype" pitchFamily="18" charset="0"/>
              </a:rPr>
              <a:t>Light winds are preferable</a:t>
            </a:r>
            <a:r>
              <a:rPr lang="en-US" dirty="0" smtClean="0">
                <a:latin typeface="Palatino Linotype" pitchFamily="18" charset="0"/>
              </a:rPr>
              <a:t>.</a:t>
            </a:r>
          </a:p>
          <a:p>
            <a:pPr lvl="1"/>
            <a:r>
              <a:rPr lang="en-US" dirty="0" smtClean="0">
                <a:latin typeface="Palatino Linotype" pitchFamily="18" charset="0"/>
              </a:rPr>
              <a:t>Time for air to take on the temperature and moisture properties from surface</a:t>
            </a:r>
          </a:p>
          <a:p>
            <a:endParaRPr lang="en-US" dirty="0">
              <a:latin typeface="Palatino Linotype" pitchFamily="18" charset="0"/>
            </a:endParaRPr>
          </a:p>
          <a:p>
            <a:r>
              <a:rPr lang="en-US" dirty="0" smtClean="0">
                <a:latin typeface="Palatino Linotype" pitchFamily="18" charset="0"/>
              </a:rPr>
              <a:t>Where is a good example of a source region? Hint: think back to last lecture when discussing surface wind flow regimes around the globe</a:t>
            </a:r>
          </a:p>
          <a:p>
            <a:r>
              <a:rPr lang="en-US" dirty="0" smtClean="0">
                <a:latin typeface="Palatino Linotype" pitchFamily="18" charset="0"/>
              </a:rPr>
              <a:t>What location might be a poor source region?</a:t>
            </a:r>
            <a:endParaRPr lang="en-US" dirty="0">
              <a:latin typeface="Palatino Linotype"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r>
              <a:rPr lang="en-US" b="1" u="sng">
                <a:solidFill>
                  <a:schemeClr val="bg1"/>
                </a:solidFill>
                <a:effectLst>
                  <a:outerShdw blurRad="38100" dist="38100" dir="2700000" algn="tl">
                    <a:srgbClr val="000000"/>
                  </a:outerShdw>
                </a:effectLst>
                <a:latin typeface="Palatino Linotype" pitchFamily="18" charset="0"/>
              </a:rPr>
              <a:t>Source Regions</a:t>
            </a:r>
            <a:r>
              <a:rPr lang="en-US" sz="1000" b="1" u="sng">
                <a:solidFill>
                  <a:schemeClr val="bg1"/>
                </a:solidFill>
                <a:effectLst>
                  <a:outerShdw blurRad="38100" dist="38100" dir="2700000" algn="tl">
                    <a:srgbClr val="000000"/>
                  </a:outerShdw>
                </a:effectLst>
                <a:latin typeface="Palatino Linotype" pitchFamily="18" charset="0"/>
              </a:rPr>
              <a:t/>
            </a:r>
            <a:br>
              <a:rPr lang="en-US" sz="1000" b="1" u="sng">
                <a:solidFill>
                  <a:schemeClr val="bg1"/>
                </a:solidFill>
                <a:effectLst>
                  <a:outerShdw blurRad="38100" dist="38100" dir="2700000" algn="tl">
                    <a:srgbClr val="000000"/>
                  </a:outerShdw>
                </a:effectLst>
                <a:latin typeface="Palatino Linotype" pitchFamily="18" charset="0"/>
              </a:rPr>
            </a:br>
            <a:endParaRPr lang="en-US" u="sng">
              <a:solidFill>
                <a:schemeClr val="bg1"/>
              </a:solidFill>
            </a:endParaRPr>
          </a:p>
        </p:txBody>
      </p:sp>
      <p:pic>
        <p:nvPicPr>
          <p:cNvPr id="4" name="Picture 5" descr="9781284027372_CH09_FIG03.jpg"/>
          <p:cNvPicPr>
            <a:picLocks noChangeAspect="1"/>
          </p:cNvPicPr>
          <p:nvPr/>
        </p:nvPicPr>
        <p:blipFill>
          <a:blip r:embed="rId4" cstate="print"/>
          <a:srcRect/>
          <a:stretch>
            <a:fillRect/>
          </a:stretch>
        </p:blipFill>
        <p:spPr bwMode="auto">
          <a:xfrm>
            <a:off x="228599" y="1066800"/>
            <a:ext cx="8633609" cy="4953000"/>
          </a:xfrm>
          <a:prstGeom prst="rect">
            <a:avLst/>
          </a:prstGeom>
          <a:noFill/>
          <a:ln w="9525">
            <a:noFill/>
            <a:miter lim="800000"/>
            <a:headEnd/>
            <a:tailEnd/>
          </a:ln>
        </p:spPr>
      </p:pic>
      <p:sp>
        <p:nvSpPr>
          <p:cNvPr id="5" name="TextBox 4"/>
          <p:cNvSpPr txBox="1"/>
          <p:nvPr/>
        </p:nvSpPr>
        <p:spPr>
          <a:xfrm>
            <a:off x="7086600" y="6457890"/>
            <a:ext cx="2057400" cy="400110"/>
          </a:xfrm>
          <a:prstGeom prst="rect">
            <a:avLst/>
          </a:prstGeom>
          <a:noFill/>
        </p:spPr>
        <p:txBody>
          <a:bodyPr wrap="square" rtlCol="0">
            <a:spAutoFit/>
          </a:bodyPr>
          <a:lstStyle/>
          <a:p>
            <a:pPr algn="r"/>
            <a:r>
              <a:rPr lang="en-US" sz="2000" b="1" dirty="0" smtClean="0"/>
              <a:t>Fig. 9-3, p. 278</a:t>
            </a:r>
            <a:endParaRPr lang="en-US" sz="20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3808</TotalTime>
  <Words>4603</Words>
  <Application>Microsoft Macintosh PowerPoint</Application>
  <PresentationFormat>On-screen Show (4:3)</PresentationFormat>
  <Paragraphs>496</Paragraphs>
  <Slides>67</Slides>
  <Notes>43</Notes>
  <HiddenSlides>1</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Chapter 9 Air Masses and Fronts </vt:lpstr>
      <vt:lpstr>Air Mass</vt:lpstr>
      <vt:lpstr>Air Mass</vt:lpstr>
      <vt:lpstr>Air Mass</vt:lpstr>
      <vt:lpstr>Why do we care? </vt:lpstr>
      <vt:lpstr>Air Mass Classification</vt:lpstr>
      <vt:lpstr>Air Mass Designation</vt:lpstr>
      <vt:lpstr>Source Region</vt:lpstr>
      <vt:lpstr>Source Regions </vt:lpstr>
      <vt:lpstr>Source Region</vt:lpstr>
      <vt:lpstr>Maritime Polar (mP)</vt:lpstr>
      <vt:lpstr>Continental Polar (cP)</vt:lpstr>
      <vt:lpstr>Continental Polar (cP)</vt:lpstr>
      <vt:lpstr>Arctic (A,cA)</vt:lpstr>
      <vt:lpstr>Continental Tropical (cT)</vt:lpstr>
      <vt:lpstr>Maritime Tropical (mT)</vt:lpstr>
      <vt:lpstr>Air Mass Modification</vt:lpstr>
      <vt:lpstr>Air Mass Modification: Surface Exchange</vt:lpstr>
      <vt:lpstr>Air Mass Modification  Figure from ww2010.atmos.uiuc.edu</vt:lpstr>
      <vt:lpstr>Air Mass Modification  Figure from ww2010.atmos.uiuc.edu</vt:lpstr>
      <vt:lpstr>PowerPoint Presentation</vt:lpstr>
      <vt:lpstr>PowerPoint Presentation</vt:lpstr>
      <vt:lpstr>Air Mass Modification Figure from ww2010.atmos.uiuc.edu</vt:lpstr>
      <vt:lpstr>Air Mass Modification: Mechanical Lifting Figure from www.usatoday.com/weather/wdnslope.htm</vt:lpstr>
      <vt:lpstr>Air Mass Modification: Mechanical Lifting</vt:lpstr>
      <vt:lpstr>General Circulation of the Atmosphere</vt:lpstr>
      <vt:lpstr>Fronts</vt:lpstr>
      <vt:lpstr>Fronts</vt:lpstr>
      <vt:lpstr>Fronts</vt:lpstr>
      <vt:lpstr>PowerPoint Presentation</vt:lpstr>
      <vt:lpstr>PowerPoint Presentation</vt:lpstr>
      <vt:lpstr>PowerPoint Presentation</vt:lpstr>
      <vt:lpstr>Types of Fronts</vt:lpstr>
      <vt:lpstr>Cold Front</vt:lpstr>
      <vt:lpstr>Cold Front Cross Section</vt:lpstr>
      <vt:lpstr>Typical Cold Front Weather</vt:lpstr>
      <vt:lpstr>PowerPoint Presentation</vt:lpstr>
      <vt:lpstr>PowerPoint Presentation</vt:lpstr>
      <vt:lpstr>Slope of a Front</vt:lpstr>
      <vt:lpstr>Warm Front</vt:lpstr>
      <vt:lpstr>Warm Front Cross Section</vt:lpstr>
      <vt:lpstr>PowerPoint Presentation</vt:lpstr>
      <vt:lpstr>Typical Warm Front Weather</vt:lpstr>
      <vt:lpstr>PowerPoint Presentation</vt:lpstr>
      <vt:lpstr>Stationary Front</vt:lpstr>
      <vt:lpstr>Development of Occluded Front Figures from ww2010.atmos.uiuc.edu</vt:lpstr>
      <vt:lpstr>Occluded Front</vt:lpstr>
      <vt:lpstr>Cross Section of Occluded Front   </vt:lpstr>
      <vt:lpstr>Occluded Front</vt:lpstr>
      <vt:lpstr>Dryline</vt:lpstr>
      <vt:lpstr>Typical Dryline Weather</vt:lpstr>
      <vt:lpstr>PowerPoint Presentation</vt:lpstr>
      <vt:lpstr>PowerPoint Presentation</vt:lpstr>
      <vt:lpstr>Air Masses with the Dryline www.geog.umn.edu/faculty/klink/geog1425/images/front/dryline_airmass.jpg</vt:lpstr>
      <vt:lpstr>Surface Dew Points</vt:lpstr>
      <vt:lpstr>PowerPoint Presentation</vt:lpstr>
      <vt:lpstr>PowerPoint Presentation</vt:lpstr>
      <vt:lpstr>PowerPoint Presentation</vt:lpstr>
      <vt:lpstr>PowerPoint Presentation</vt:lpstr>
      <vt:lpstr>PowerPoint Presentation</vt:lpstr>
      <vt:lpstr>Lubbock Tornado - 1970</vt:lpstr>
      <vt:lpstr>Lubbock Tornado - 1970</vt:lpstr>
      <vt:lpstr>PowerPoint Presentation</vt:lpstr>
      <vt:lpstr>PowerPoint Presentation</vt:lpstr>
      <vt:lpstr>PowerPoint Presentation</vt:lpstr>
      <vt:lpstr>Important Concepts</vt:lpstr>
      <vt:lpstr>Front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G. Loren Phillips</dc:creator>
  <cp:lastModifiedBy>Aaron Hill</cp:lastModifiedBy>
  <cp:revision>133</cp:revision>
  <dcterms:created xsi:type="dcterms:W3CDTF">2003-11-07T02:38:15Z</dcterms:created>
  <dcterms:modified xsi:type="dcterms:W3CDTF">2017-07-24T14:00:46Z</dcterms:modified>
</cp:coreProperties>
</file>