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4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5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6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7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tags/tag8.xml" ContentType="application/vnd.openxmlformats-officedocument.presentationml.tags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tags/tag9.xml" ContentType="application/vnd.openxmlformats-officedocument.presentationml.tags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sldIdLst>
    <p:sldId id="257" r:id="rId2"/>
    <p:sldId id="386" r:id="rId3"/>
    <p:sldId id="258" r:id="rId4"/>
    <p:sldId id="367" r:id="rId5"/>
    <p:sldId id="259" r:id="rId6"/>
    <p:sldId id="361" r:id="rId7"/>
    <p:sldId id="260" r:id="rId8"/>
    <p:sldId id="261" r:id="rId9"/>
    <p:sldId id="368" r:id="rId10"/>
    <p:sldId id="262" r:id="rId11"/>
    <p:sldId id="263" r:id="rId12"/>
    <p:sldId id="375" r:id="rId13"/>
    <p:sldId id="372" r:id="rId14"/>
    <p:sldId id="373" r:id="rId15"/>
    <p:sldId id="264" r:id="rId16"/>
    <p:sldId id="265" r:id="rId17"/>
    <p:sldId id="363" r:id="rId18"/>
    <p:sldId id="362" r:id="rId19"/>
    <p:sldId id="267" r:id="rId20"/>
    <p:sldId id="369" r:id="rId21"/>
    <p:sldId id="374" r:id="rId22"/>
    <p:sldId id="376" r:id="rId23"/>
    <p:sldId id="365" r:id="rId24"/>
    <p:sldId id="270" r:id="rId25"/>
    <p:sldId id="269" r:id="rId26"/>
    <p:sldId id="366" r:id="rId27"/>
    <p:sldId id="272" r:id="rId28"/>
    <p:sldId id="271" r:id="rId29"/>
    <p:sldId id="351" r:id="rId30"/>
    <p:sldId id="352" r:id="rId31"/>
    <p:sldId id="353" r:id="rId32"/>
    <p:sldId id="273" r:id="rId33"/>
    <p:sldId id="370" r:id="rId34"/>
    <p:sldId id="274" r:id="rId35"/>
    <p:sldId id="354" r:id="rId36"/>
    <p:sldId id="355" r:id="rId37"/>
    <p:sldId id="356" r:id="rId38"/>
    <p:sldId id="359" r:id="rId39"/>
    <p:sldId id="382" r:id="rId40"/>
    <p:sldId id="357" r:id="rId41"/>
    <p:sldId id="385" r:id="rId42"/>
    <p:sldId id="383" r:id="rId43"/>
    <p:sldId id="276" r:id="rId44"/>
    <p:sldId id="387" r:id="rId45"/>
    <p:sldId id="388" r:id="rId46"/>
    <p:sldId id="389" r:id="rId47"/>
    <p:sldId id="277" r:id="rId48"/>
    <p:sldId id="278" r:id="rId49"/>
    <p:sldId id="279" r:id="rId50"/>
    <p:sldId id="280" r:id="rId51"/>
    <p:sldId id="286" r:id="rId52"/>
    <p:sldId id="287" r:id="rId53"/>
    <p:sldId id="288" r:id="rId54"/>
    <p:sldId id="309" r:id="rId55"/>
    <p:sldId id="329" r:id="rId56"/>
    <p:sldId id="340" r:id="rId57"/>
    <p:sldId id="341" r:id="rId58"/>
    <p:sldId id="342" r:id="rId59"/>
    <p:sldId id="343" r:id="rId60"/>
    <p:sldId id="390" r:id="rId61"/>
    <p:sldId id="344" r:id="rId62"/>
    <p:sldId id="345" r:id="rId63"/>
    <p:sldId id="346" r:id="rId64"/>
    <p:sldId id="347" r:id="rId65"/>
    <p:sldId id="348" r:id="rId66"/>
    <p:sldId id="349" r:id="rId67"/>
    <p:sldId id="331" r:id="rId68"/>
    <p:sldId id="330" r:id="rId69"/>
    <p:sldId id="289" r:id="rId70"/>
    <p:sldId id="310" r:id="rId71"/>
    <p:sldId id="337" r:id="rId72"/>
    <p:sldId id="338" r:id="rId73"/>
    <p:sldId id="295" r:id="rId74"/>
    <p:sldId id="332" r:id="rId75"/>
    <p:sldId id="296" r:id="rId76"/>
    <p:sldId id="297" r:id="rId77"/>
    <p:sldId id="314" r:id="rId78"/>
    <p:sldId id="315" r:id="rId79"/>
    <p:sldId id="318" r:id="rId80"/>
    <p:sldId id="316" r:id="rId81"/>
    <p:sldId id="317" r:id="rId82"/>
    <p:sldId id="319" r:id="rId83"/>
    <p:sldId id="333" r:id="rId84"/>
    <p:sldId id="320" r:id="rId85"/>
    <p:sldId id="321" r:id="rId86"/>
    <p:sldId id="311" r:id="rId87"/>
    <p:sldId id="298" r:id="rId88"/>
    <p:sldId id="339" r:id="rId89"/>
    <p:sldId id="299" r:id="rId90"/>
    <p:sldId id="312" r:id="rId91"/>
    <p:sldId id="300" r:id="rId92"/>
    <p:sldId id="301" r:id="rId93"/>
    <p:sldId id="302" r:id="rId94"/>
    <p:sldId id="303" r:id="rId95"/>
    <p:sldId id="323" r:id="rId96"/>
    <p:sldId id="324" r:id="rId97"/>
    <p:sldId id="326" r:id="rId98"/>
    <p:sldId id="304" r:id="rId99"/>
    <p:sldId id="305" r:id="rId100"/>
    <p:sldId id="334" r:id="rId101"/>
    <p:sldId id="306" r:id="rId102"/>
    <p:sldId id="322" r:id="rId103"/>
    <p:sldId id="307" r:id="rId104"/>
    <p:sldId id="327" r:id="rId105"/>
    <p:sldId id="328" r:id="rId106"/>
    <p:sldId id="308" r:id="rId107"/>
    <p:sldId id="377" r:id="rId108"/>
    <p:sldId id="378" r:id="rId109"/>
    <p:sldId id="379" r:id="rId110"/>
    <p:sldId id="380" r:id="rId111"/>
    <p:sldId id="381" r:id="rId112"/>
  </p:sldIdLst>
  <p:sldSz cx="9144000" cy="6858000" type="screen4x3"/>
  <p:notesSz cx="6858000" cy="9144000"/>
  <p:custDataLst>
    <p:tags r:id="rId11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71" autoAdjust="0"/>
  </p:normalViewPr>
  <p:slideViewPr>
    <p:cSldViewPr>
      <p:cViewPr varScale="1">
        <p:scale>
          <a:sx n="87" d="100"/>
          <a:sy n="87" d="100"/>
        </p:scale>
        <p:origin x="-9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notesMaster" Target="notesMasters/notesMaster1.xml"/><Relationship Id="rId114" Type="http://schemas.openxmlformats.org/officeDocument/2006/relationships/printerSettings" Target="printerSettings/printerSettings1.bin"/><Relationship Id="rId115" Type="http://schemas.openxmlformats.org/officeDocument/2006/relationships/tags" Target="tags/tag1.xml"/><Relationship Id="rId116" Type="http://schemas.openxmlformats.org/officeDocument/2006/relationships/presProps" Target="presProps.xml"/><Relationship Id="rId117" Type="http://schemas.openxmlformats.org/officeDocument/2006/relationships/viewProps" Target="viewProps.xml"/><Relationship Id="rId118" Type="http://schemas.openxmlformats.org/officeDocument/2006/relationships/theme" Target="theme/theme1.xml"/><Relationship Id="rId119" Type="http://schemas.openxmlformats.org/officeDocument/2006/relationships/tableStyles" Target="tableStyle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3AC1BA9-6C7B-4797-990D-578C57F260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212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ECD74D-84DD-4430-B926-25D8945BE60F}" type="slidenum">
              <a:rPr lang="en-US"/>
              <a:pPr/>
              <a:t>1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220D57-99F3-4D5B-9693-E9EE5462C479}" type="slidenum">
              <a:rPr lang="en-US"/>
              <a:pPr/>
              <a:t>12</a:t>
            </a:fld>
            <a:endParaRPr lang="en-US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0E9504-3672-45FD-B6D3-8255E9214802}" type="slidenum">
              <a:rPr lang="en-US"/>
              <a:pPr/>
              <a:t>13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C68354-3D80-485F-A63A-32F5907C8D73}" type="slidenum">
              <a:rPr lang="en-US"/>
              <a:pPr/>
              <a:t>14</a:t>
            </a:fld>
            <a:endParaRPr 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3A1BA1-CC17-4E84-9A4E-B1A4C57D4C5B}" type="slidenum">
              <a:rPr lang="en-US"/>
              <a:pPr/>
              <a:t>15</a:t>
            </a:fld>
            <a:endParaRPr lang="en-US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006F24-7CFE-44A8-A1B9-3837852B6C28}" type="slidenum">
              <a:rPr lang="en-US"/>
              <a:pPr/>
              <a:t>16</a:t>
            </a:fld>
            <a:endParaRPr lang="en-US"/>
          </a:p>
        </p:txBody>
      </p:sp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006F24-7CFE-44A8-A1B9-3837852B6C28}" type="slidenum">
              <a:rPr lang="en-US"/>
              <a:pPr/>
              <a:t>17</a:t>
            </a:fld>
            <a:endParaRPr lang="en-US"/>
          </a:p>
        </p:txBody>
      </p:sp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006F24-7CFE-44A8-A1B9-3837852B6C28}" type="slidenum">
              <a:rPr lang="en-US"/>
              <a:pPr/>
              <a:t>18</a:t>
            </a:fld>
            <a:endParaRPr lang="en-US"/>
          </a:p>
        </p:txBody>
      </p:sp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350A6F-5692-461F-82C3-869A121BFD8C}" type="slidenum">
              <a:rPr lang="en-US"/>
              <a:pPr/>
              <a:t>19</a:t>
            </a:fld>
            <a:endParaRPr lang="en-US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6DE482-0709-48D9-AA8B-8BE0C2F44CB0}" type="slidenum">
              <a:rPr lang="en-US"/>
              <a:pPr/>
              <a:t>21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350A6F-5692-461F-82C3-869A121BFD8C}" type="slidenum">
              <a:rPr lang="en-US"/>
              <a:pPr/>
              <a:t>22</a:t>
            </a:fld>
            <a:endParaRPr lang="en-US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ECD74D-84DD-4430-B926-25D8945BE60F}" type="slidenum">
              <a:rPr lang="en-US"/>
              <a:pPr/>
              <a:t>2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350A6F-5692-461F-82C3-869A121BFD8C}" type="slidenum">
              <a:rPr lang="en-US"/>
              <a:pPr/>
              <a:t>23</a:t>
            </a:fld>
            <a:endParaRPr lang="en-US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4FDE8D-A09E-4419-AFC5-7E9E8E4EF8EC}" type="slidenum">
              <a:rPr lang="en-US"/>
              <a:pPr/>
              <a:t>24</a:t>
            </a:fld>
            <a:endParaRPr lang="en-US"/>
          </a:p>
        </p:txBody>
      </p:sp>
      <p:sp>
        <p:nvSpPr>
          <p:cNvPr id="36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8FF95B-D189-4369-A2BD-42EC7381EF36}" type="slidenum">
              <a:rPr lang="en-US"/>
              <a:pPr/>
              <a:t>25</a:t>
            </a:fld>
            <a:endParaRPr lang="en-US"/>
          </a:p>
        </p:txBody>
      </p:sp>
      <p:sp>
        <p:nvSpPr>
          <p:cNvPr id="36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8FF95B-D189-4369-A2BD-42EC7381EF36}" type="slidenum">
              <a:rPr lang="en-US"/>
              <a:pPr/>
              <a:t>26</a:t>
            </a:fld>
            <a:endParaRPr lang="en-US"/>
          </a:p>
        </p:txBody>
      </p:sp>
      <p:sp>
        <p:nvSpPr>
          <p:cNvPr id="36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04D5E2-1C20-4C7E-8069-89926CF7E939}" type="slidenum">
              <a:rPr lang="en-US"/>
              <a:pPr/>
              <a:t>27</a:t>
            </a:fld>
            <a:endParaRPr lang="en-US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00FC20-B880-435D-A30C-5FE4205AD407}" type="slidenum">
              <a:rPr lang="en-US"/>
              <a:pPr/>
              <a:t>28</a:t>
            </a:fld>
            <a:endParaRPr lang="en-US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</p:spPr>
        <p:txBody>
          <a:bodyPr lIns="91426" tIns="45714" rIns="91426" bIns="45714"/>
          <a:lstStyle/>
          <a:p>
            <a:endParaRPr lang="el-G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E74BAA-4253-47DF-8813-BB3778177577}" type="slidenum">
              <a:rPr lang="en-US"/>
              <a:pPr/>
              <a:t>32</a:t>
            </a:fld>
            <a:endParaRPr lang="en-US"/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0A45D2-2DB9-489D-97F1-2F23A6A50A1F}" type="slidenum">
              <a:rPr lang="en-US"/>
              <a:pPr/>
              <a:t>34</a:t>
            </a:fld>
            <a:endParaRPr lang="en-US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</p:spPr>
        <p:txBody>
          <a:bodyPr lIns="91426" tIns="45714" rIns="91426" bIns="45714"/>
          <a:lstStyle/>
          <a:p>
            <a:endParaRPr lang="el-G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EE3F7E-E100-475D-B081-784F4BCE116A}" type="slidenum">
              <a:rPr lang="en-US"/>
              <a:pPr/>
              <a:t>38</a:t>
            </a:fld>
            <a:endParaRPr lang="en-US"/>
          </a:p>
        </p:txBody>
      </p:sp>
      <p:sp>
        <p:nvSpPr>
          <p:cNvPr id="444418" name="Rectangle 7"/>
          <p:cNvSpPr txBox="1">
            <a:spLocks noGrp="1" noChangeArrowheads="1"/>
          </p:cNvSpPr>
          <p:nvPr/>
        </p:nvSpPr>
        <p:spPr bwMode="auto">
          <a:xfrm>
            <a:off x="3876675" y="8694738"/>
            <a:ext cx="2981325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730" tIns="44865" rIns="89730" bIns="44865" anchor="b"/>
          <a:lstStyle/>
          <a:p>
            <a:pPr algn="r" defTabSz="896938"/>
            <a:fld id="{DE5F538F-65D8-4F18-9E63-F00A31026D56}" type="slidenum">
              <a:rPr lang="en-US" sz="1200">
                <a:latin typeface="Times New Roman" pitchFamily="18" charset="0"/>
              </a:rPr>
              <a:pPr algn="r" defTabSz="896938"/>
              <a:t>38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44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444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346575"/>
            <a:ext cx="5070475" cy="4122738"/>
          </a:xfrm>
        </p:spPr>
        <p:txBody>
          <a:bodyPr lIns="89730" tIns="44865" rIns="89730" bIns="4486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0C91DE-225A-4869-A9E7-FC960B75B0A7}" type="slidenum">
              <a:rPr lang="en-US"/>
              <a:pPr/>
              <a:t>43</a:t>
            </a:fld>
            <a:endParaRPr lang="en-US"/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163E77-7776-46BD-949E-56FE3AC2E37D}" type="slidenum">
              <a:rPr lang="en-US"/>
              <a:pPr/>
              <a:t>3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C51108-7928-491C-A161-7D2A2034F747}" type="slidenum">
              <a:rPr lang="en-US"/>
              <a:pPr/>
              <a:t>47</a:t>
            </a:fld>
            <a:endParaRPr lang="en-US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F7AC69-EBC3-4B8A-8475-6658BF6244AA}" type="slidenum">
              <a:rPr lang="en-US"/>
              <a:pPr/>
              <a:t>48</a:t>
            </a:fld>
            <a:endParaRPr lang="en-US"/>
          </a:p>
        </p:txBody>
      </p:sp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EE413-2291-4210-A3D4-3675828B455B}" type="slidenum">
              <a:rPr lang="en-US"/>
              <a:pPr/>
              <a:t>49</a:t>
            </a:fld>
            <a:endParaRPr lang="en-US"/>
          </a:p>
        </p:txBody>
      </p:sp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9D0E1F-0A19-421C-A9A8-5905DE04D825}" type="slidenum">
              <a:rPr lang="en-US"/>
              <a:pPr/>
              <a:t>50</a:t>
            </a:fld>
            <a:endParaRPr lang="en-US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</p:spPr>
        <p:txBody>
          <a:bodyPr lIns="91426" tIns="45714" rIns="91426" bIns="45714"/>
          <a:lstStyle/>
          <a:p>
            <a:endParaRPr lang="el-G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D2129-3696-45BD-A277-1D6E580B7618}" type="slidenum">
              <a:rPr lang="en-US"/>
              <a:pPr/>
              <a:t>51</a:t>
            </a:fld>
            <a:endParaRPr lang="en-US"/>
          </a:p>
        </p:txBody>
      </p:sp>
      <p:sp>
        <p:nvSpPr>
          <p:cNvPr id="37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2905BE-B919-4077-9F4B-CFDD9EB80C78}" type="slidenum">
              <a:rPr lang="en-US"/>
              <a:pPr/>
              <a:t>52</a:t>
            </a:fld>
            <a:endParaRPr lang="en-US"/>
          </a:p>
        </p:txBody>
      </p:sp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43562D-A18B-4A27-AA47-C2FD937B658F}" type="slidenum">
              <a:rPr lang="en-US"/>
              <a:pPr/>
              <a:t>53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</p:spPr>
        <p:txBody>
          <a:bodyPr lIns="91426" tIns="45714" rIns="91426" bIns="45714"/>
          <a:lstStyle/>
          <a:p>
            <a:endParaRPr lang="el-G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8AA4C4-2CFB-4A9B-861D-7741C52C4A6B}" type="slidenum">
              <a:rPr lang="en-US"/>
              <a:pPr/>
              <a:t>54</a:t>
            </a:fld>
            <a:endParaRPr lang="en-US"/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6F25F8-D18C-41AC-B2F6-63BF0BBFE95F}" type="slidenum">
              <a:rPr lang="en-US"/>
              <a:pPr/>
              <a:t>55</a:t>
            </a:fld>
            <a:endParaRPr lang="en-US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C4C1A1-D88B-4A3C-8D31-4BAE22DBCAD1}" type="slidenum">
              <a:rPr lang="en-US"/>
              <a:pPr/>
              <a:t>56</a:t>
            </a:fld>
            <a:endParaRPr lang="en-US"/>
          </a:p>
        </p:txBody>
      </p:sp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55DFDC-C7AD-4122-90A7-672E3A167629}" type="slidenum">
              <a:rPr lang="en-US"/>
              <a:pPr/>
              <a:t>5</a:t>
            </a:fld>
            <a:endParaRPr lang="en-US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B555D3-5916-4E39-B5CA-BA783D7BD665}" type="slidenum">
              <a:rPr lang="en-US"/>
              <a:pPr/>
              <a:t>57</a:t>
            </a:fld>
            <a:endParaRPr lang="en-US"/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5F80EF-C645-4C53-8693-9054C8B04423}" type="slidenum">
              <a:rPr lang="en-US"/>
              <a:pPr/>
              <a:t>58</a:t>
            </a:fld>
            <a:endParaRPr lang="en-US"/>
          </a:p>
        </p:txBody>
      </p:sp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8A4C5A-2416-4CB3-96CC-82591021E208}" type="slidenum">
              <a:rPr lang="en-US"/>
              <a:pPr/>
              <a:t>59</a:t>
            </a:fld>
            <a:endParaRPr 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20129C-DA2A-4F76-A5D9-84822A952696}" type="slidenum">
              <a:rPr lang="en-US"/>
              <a:pPr/>
              <a:t>61</a:t>
            </a:fld>
            <a:endParaRPr lang="en-US"/>
          </a:p>
        </p:txBody>
      </p:sp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06A600-ADFF-4C08-B5E8-0ED0864E0BDD}" type="slidenum">
              <a:rPr lang="en-US"/>
              <a:pPr/>
              <a:t>62</a:t>
            </a:fld>
            <a:endParaRPr lang="en-US"/>
          </a:p>
        </p:txBody>
      </p:sp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B093D6-1026-40B6-931A-EA324B41D37C}" type="slidenum">
              <a:rPr lang="en-US"/>
              <a:pPr/>
              <a:t>63</a:t>
            </a:fld>
            <a:endParaRPr lang="en-US"/>
          </a:p>
        </p:txBody>
      </p:sp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F3234A-6A54-40B2-A69F-CB75434B6D8F}" type="slidenum">
              <a:rPr lang="en-US"/>
              <a:pPr/>
              <a:t>64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EA46EF-07F7-43C1-B706-CD220F1E8E59}" type="slidenum">
              <a:rPr lang="en-US"/>
              <a:pPr/>
              <a:t>65</a:t>
            </a:fld>
            <a:endParaRPr lang="en-US"/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BA6854-B867-4EDF-ABBE-21076C631AE9}" type="slidenum">
              <a:rPr lang="en-US"/>
              <a:pPr/>
              <a:t>66</a:t>
            </a:fld>
            <a:endParaRPr lang="en-US"/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401CF8-34DA-4A4B-A484-E9F4FCC96BD8}" type="slidenum">
              <a:rPr lang="en-US"/>
              <a:pPr/>
              <a:t>67</a:t>
            </a:fld>
            <a:endParaRPr 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55DFDC-C7AD-4122-90A7-672E3A167629}" type="slidenum">
              <a:rPr lang="en-US"/>
              <a:pPr/>
              <a:t>6</a:t>
            </a:fld>
            <a:endParaRPr lang="en-US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A74D50-A83A-4254-8E66-0716564CE797}" type="slidenum">
              <a:rPr lang="en-US"/>
              <a:pPr/>
              <a:t>68</a:t>
            </a:fld>
            <a:endParaRPr lang="en-US"/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E99D6A-28E5-469D-90C3-F6DA8BB54B1A}" type="slidenum">
              <a:rPr lang="en-US"/>
              <a:pPr/>
              <a:t>69</a:t>
            </a:fld>
            <a:endParaRPr lang="en-US"/>
          </a:p>
        </p:txBody>
      </p:sp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CF19C8-3BD5-405A-86B1-C749E8FB3D47}" type="slidenum">
              <a:rPr lang="en-US"/>
              <a:pPr/>
              <a:t>70</a:t>
            </a:fld>
            <a:endParaRPr lang="en-US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C51F7F-2261-4FDB-9459-52903D97BBA2}" type="slidenum">
              <a:rPr lang="en-US"/>
              <a:pPr/>
              <a:t>71</a:t>
            </a:fld>
            <a:endParaRPr lang="en-US"/>
          </a:p>
        </p:txBody>
      </p:sp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46DC06-F77B-4059-BAD2-3B4FA6894F04}" type="slidenum">
              <a:rPr lang="en-US"/>
              <a:pPr/>
              <a:t>72</a:t>
            </a:fld>
            <a:endParaRPr lang="en-US"/>
          </a:p>
        </p:txBody>
      </p:sp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833ECD-C21C-4CCC-9886-94C28F9E3DB0}" type="slidenum">
              <a:rPr lang="en-US"/>
              <a:pPr/>
              <a:t>73</a:t>
            </a:fld>
            <a:endParaRPr lang="en-US"/>
          </a:p>
        </p:txBody>
      </p:sp>
      <p:sp>
        <p:nvSpPr>
          <p:cNvPr id="39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4B5887-4A88-40C0-95CE-5A3B00549ECF}" type="slidenum">
              <a:rPr lang="en-US"/>
              <a:pPr/>
              <a:t>74</a:t>
            </a:fld>
            <a:endParaRPr lang="en-US"/>
          </a:p>
        </p:txBody>
      </p:sp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08343F-CE12-4867-AA89-DAD771FFDBF3}" type="slidenum">
              <a:rPr lang="en-US"/>
              <a:pPr/>
              <a:t>75</a:t>
            </a:fld>
            <a:endParaRPr lang="en-US"/>
          </a:p>
        </p:txBody>
      </p:sp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0CB2FA-C37B-40BC-955B-A58E85B61994}" type="slidenum">
              <a:rPr lang="en-US"/>
              <a:pPr/>
              <a:t>76</a:t>
            </a:fld>
            <a:endParaRPr lang="en-US"/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C08303-4837-436B-9133-8A31E9F20083}" type="slidenum">
              <a:rPr lang="en-US"/>
              <a:pPr/>
              <a:t>77</a:t>
            </a:fld>
            <a:endParaRPr lang="en-US"/>
          </a:p>
        </p:txBody>
      </p:sp>
      <p:sp>
        <p:nvSpPr>
          <p:cNvPr id="40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F11CFA-7065-418E-BA34-995009D20258}" type="slidenum">
              <a:rPr lang="en-US"/>
              <a:pPr/>
              <a:t>7</a:t>
            </a:fld>
            <a:endParaRPr lang="en-US"/>
          </a:p>
        </p:txBody>
      </p:sp>
      <p:sp>
        <p:nvSpPr>
          <p:cNvPr id="36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C8D8CD-2BEE-4CCB-9D3F-8547ECD0C9AD}" type="slidenum">
              <a:rPr lang="en-US"/>
              <a:pPr/>
              <a:t>78</a:t>
            </a:fld>
            <a:endParaRPr lang="en-US"/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8CF8A6-8474-49CA-854B-EECE116425FF}" type="slidenum">
              <a:rPr lang="en-US"/>
              <a:pPr/>
              <a:t>79</a:t>
            </a:fld>
            <a:endParaRPr lang="en-US"/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D15D60-3FEF-45A3-AD9A-5625525923FC}" type="slidenum">
              <a:rPr lang="en-US"/>
              <a:pPr/>
              <a:t>80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24524-F3BE-41A8-AA17-8FEF1CAF5BE4}" type="slidenum">
              <a:rPr lang="en-US"/>
              <a:pPr/>
              <a:t>81</a:t>
            </a:fld>
            <a:endParaRPr lang="en-US"/>
          </a:p>
        </p:txBody>
      </p:sp>
      <p:sp>
        <p:nvSpPr>
          <p:cNvPr id="40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ABD812-6467-4C92-A759-518C5F26F641}" type="slidenum">
              <a:rPr lang="en-US"/>
              <a:pPr/>
              <a:t>82</a:t>
            </a:fld>
            <a:endParaRPr lang="en-US"/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03F63C-5A81-420C-93E4-1AB128E5192B}" type="slidenum">
              <a:rPr lang="en-US"/>
              <a:pPr/>
              <a:t>83</a:t>
            </a:fld>
            <a:endParaRPr lang="en-US"/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365F8A-5F4B-43ED-BE16-273A08F9EEC1}" type="slidenum">
              <a:rPr lang="en-US"/>
              <a:pPr/>
              <a:t>84</a:t>
            </a:fld>
            <a:endParaRPr lang="en-US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5B0EA7-6AC8-460A-B457-91CDF76B302F}" type="slidenum">
              <a:rPr lang="en-US"/>
              <a:pPr/>
              <a:t>85</a:t>
            </a:fld>
            <a:endParaRPr lang="en-US"/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853B21-D7E8-4F1B-BD93-CC972831CFED}" type="slidenum">
              <a:rPr lang="en-US"/>
              <a:pPr/>
              <a:t>86</a:t>
            </a:fld>
            <a:endParaRPr lang="en-US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68F73C-642E-4C4D-8ECC-D9FA74545632}" type="slidenum">
              <a:rPr lang="en-US"/>
              <a:pPr/>
              <a:t>87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</p:spPr>
        <p:txBody>
          <a:bodyPr lIns="91426" tIns="45714" rIns="91426" bIns="45714"/>
          <a:lstStyle/>
          <a:p>
            <a:endParaRPr lang="el-G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9DAE5A-9876-4762-BD58-4B704A161B9D}" type="slidenum">
              <a:rPr lang="en-US"/>
              <a:pPr/>
              <a:t>8</a:t>
            </a:fld>
            <a:endParaRPr lang="en-US"/>
          </a:p>
        </p:txBody>
      </p:sp>
      <p:sp>
        <p:nvSpPr>
          <p:cNvPr id="36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55E85E-ED02-400C-836D-95E9B30F1407}" type="slidenum">
              <a:rPr lang="en-US"/>
              <a:pPr/>
              <a:t>88</a:t>
            </a:fld>
            <a:endParaRPr lang="en-US"/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54A6C6-5DF1-467F-AB80-FC79E4DD3DD0}" type="slidenum">
              <a:rPr lang="en-US"/>
              <a:pPr/>
              <a:t>89</a:t>
            </a:fld>
            <a:endParaRPr lang="en-US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</p:spPr>
        <p:txBody>
          <a:bodyPr lIns="91426" tIns="45714" rIns="91426" bIns="45714"/>
          <a:lstStyle/>
          <a:p>
            <a:endParaRPr lang="el-G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C64033-56CD-4438-895F-6416A752CBD0}" type="slidenum">
              <a:rPr lang="en-US"/>
              <a:pPr/>
              <a:t>90</a:t>
            </a:fld>
            <a:endParaRPr lang="en-US"/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1E3111-19BB-4FF9-88F7-F0E26B3CD882}" type="slidenum">
              <a:rPr lang="en-US"/>
              <a:pPr/>
              <a:t>91</a:t>
            </a:fld>
            <a:endParaRPr lang="en-US"/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37E71E-1DB5-4729-982D-F1071BF2242B}" type="slidenum">
              <a:rPr lang="en-US"/>
              <a:pPr/>
              <a:t>92</a:t>
            </a:fld>
            <a:endParaRPr lang="en-US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3BF6B8-41AC-4FCA-92E2-C27FA2606148}" type="slidenum">
              <a:rPr lang="en-US"/>
              <a:pPr/>
              <a:t>93</a:t>
            </a:fld>
            <a:endParaRPr lang="en-US"/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C26E4B-073B-48B9-BF7D-48A38868DE70}" type="slidenum">
              <a:rPr lang="en-US"/>
              <a:pPr/>
              <a:t>94</a:t>
            </a:fld>
            <a:endParaRPr lang="en-US"/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BDA474-7D4A-4F43-BA0A-8C0B8AB1BAA0}" type="slidenum">
              <a:rPr lang="en-US"/>
              <a:pPr/>
              <a:t>95</a:t>
            </a:fld>
            <a:endParaRPr lang="en-US"/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41A300-DBDF-47C7-89C3-C386CB06B819}" type="slidenum">
              <a:rPr lang="en-US"/>
              <a:pPr/>
              <a:t>96</a:t>
            </a:fld>
            <a:endParaRPr lang="en-US"/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9F201C-7D57-4564-9C71-2F5BAC749CCB}" type="slidenum">
              <a:rPr lang="en-US"/>
              <a:pPr/>
              <a:t>97</a:t>
            </a:fld>
            <a:endParaRPr lang="en-US"/>
          </a:p>
        </p:txBody>
      </p:sp>
      <p:sp>
        <p:nvSpPr>
          <p:cNvPr id="330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075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30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5A92ABC-4557-478E-A06C-3AF042E7B012}" type="slidenum">
              <a:rPr lang="en-US" sz="1200">
                <a:latin typeface="Calibri" pitchFamily="34" charset="0"/>
              </a:rPr>
              <a:pPr algn="r"/>
              <a:t>97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E36CC-15D1-419E-9903-B49E08BFAF9D}" type="slidenum">
              <a:rPr lang="en-US"/>
              <a:pPr/>
              <a:t>10</a:t>
            </a:fld>
            <a:endParaRPr lang="en-US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6C5A3C-9BC4-4E84-A385-BD34F4E1D1A5}" type="slidenum">
              <a:rPr lang="en-US"/>
              <a:pPr/>
              <a:t>98</a:t>
            </a:fld>
            <a:endParaRPr lang="en-US"/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8B9E3E-0A16-4334-855E-ECF5D6AC59FE}" type="slidenum">
              <a:rPr lang="en-US"/>
              <a:pPr/>
              <a:t>99</a:t>
            </a:fld>
            <a:endParaRPr lang="en-US"/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2F0BB9-DF0F-4046-9034-2128688511F5}" type="slidenum">
              <a:rPr lang="en-US"/>
              <a:pPr/>
              <a:t>100</a:t>
            </a:fld>
            <a:endParaRPr lang="en-US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6311A9-4EC3-423E-9404-13E8CE9FCB91}" type="slidenum">
              <a:rPr lang="en-US"/>
              <a:pPr/>
              <a:t>101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6D9DE3-29A8-4A13-901F-532085926AE7}" type="slidenum">
              <a:rPr lang="en-US"/>
              <a:pPr/>
              <a:t>102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134082-A254-4C77-A9BB-994C757485EE}" type="slidenum">
              <a:rPr lang="en-US"/>
              <a:pPr/>
              <a:t>103</a:t>
            </a:fld>
            <a:endParaRPr lang="en-US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3AE3F4-47C0-42B6-BAD9-F499E037096A}" type="slidenum">
              <a:rPr lang="en-US"/>
              <a:pPr/>
              <a:t>104</a:t>
            </a:fld>
            <a:endParaRPr lang="en-US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422ED7-BBC7-4B16-B31C-380DDE2C2B8F}" type="slidenum">
              <a:rPr lang="en-US"/>
              <a:pPr/>
              <a:t>105</a:t>
            </a:fld>
            <a:endParaRPr lang="en-US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F83859-EBAD-4248-BFC2-C9C464BCDDFE}" type="slidenum">
              <a:rPr lang="en-US"/>
              <a:pPr/>
              <a:t>106</a:t>
            </a:fld>
            <a:endParaRPr lang="en-US"/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</p:spPr>
        <p:txBody>
          <a:bodyPr lIns="91426" tIns="45714" rIns="91426" bIns="45714"/>
          <a:lstStyle/>
          <a:p>
            <a:endParaRPr lang="el-G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7693A7-5AD0-4202-886D-64653907F57B}" type="slidenum">
              <a:rPr lang="en-US"/>
              <a:pPr/>
              <a:t>11</a:t>
            </a:fld>
            <a:endParaRPr lang="en-US"/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9BD10-09C1-43B6-BFF6-728780258E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38BE3-4AD7-4846-AD01-AC7525A980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1D468-40AB-4AF9-A70F-86965916C8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058CE20-B192-4683-8D13-1092F00C9C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1B1A80-7A13-4606-A190-A39BE9994D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83592-65FD-4584-AED8-889E58B336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4C5C45-B0BF-43DB-9CFA-83D43DB203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4E9AF5-B362-4039-BC2D-F61066122D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341C2-A8B8-4C08-8993-F453125291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D3604-53AE-4159-93B1-2A02CD5219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47448-E275-493A-9B7D-367CFCC14B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B2C4AD-87B9-43B5-B2AB-487B639656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49E8AC6-22F4-4D13-9848-1790E4AC5AE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04.w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05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4" Type="http://schemas.openxmlformats.org/officeDocument/2006/relationships/image" Target="../media/image107.jpeg"/><Relationship Id="rId5" Type="http://schemas.openxmlformats.org/officeDocument/2006/relationships/image" Target="../media/image108.jpeg"/><Relationship Id="rId6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10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c/Allison2001rain.gif" TargetMode="External"/><Relationship Id="rId4" Type="http://schemas.openxmlformats.org/officeDocument/2006/relationships/image" Target="../media/image111.png"/><Relationship Id="rId5" Type="http://schemas.openxmlformats.org/officeDocument/2006/relationships/hyperlink" Target="http://upload.wikimedia.org/wikipedia/commons/7/7c/Allison_Flood_Houston.jpg" TargetMode="External"/><Relationship Id="rId6" Type="http://schemas.openxmlformats.org/officeDocument/2006/relationships/image" Target="../media/image112.jpeg"/><Relationship Id="rId7" Type="http://schemas.openxmlformats.org/officeDocument/2006/relationships/hyperlink" Target="http://upload.wikimedia.org/wikipedia/commons/9/9f/TS_Allison_Texas_flooding.jpg" TargetMode="External"/><Relationship Id="rId8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14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18.jpe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24.jpe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c.noaa.gov/products/precip/CWlink/MJO/enso.shtml" TargetMode="External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41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45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7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jpeg"/><Relationship Id="rId12" Type="http://schemas.openxmlformats.org/officeDocument/2006/relationships/image" Target="../media/image67.jpeg"/><Relationship Id="rId13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62.jpeg"/><Relationship Id="rId8" Type="http://schemas.openxmlformats.org/officeDocument/2006/relationships/image" Target="../media/image63.jpeg"/><Relationship Id="rId9" Type="http://schemas.openxmlformats.org/officeDocument/2006/relationships/image" Target="../media/image64.jpg"/><Relationship Id="rId10" Type="http://schemas.openxmlformats.org/officeDocument/2006/relationships/image" Target="../media/image65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9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6" Type="http://schemas.openxmlformats.org/officeDocument/2006/relationships/image" Target="../media/image76.jpeg"/><Relationship Id="rId7" Type="http://schemas.openxmlformats.org/officeDocument/2006/relationships/image" Target="../media/image77.png"/><Relationship Id="rId8" Type="http://schemas.openxmlformats.org/officeDocument/2006/relationships/image" Target="../media/image78.jpeg"/><Relationship Id="rId9" Type="http://schemas.openxmlformats.org/officeDocument/2006/relationships/image" Target="../media/image79.jpeg"/><Relationship Id="rId10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jpe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5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4" Type="http://schemas.openxmlformats.org/officeDocument/2006/relationships/image" Target="../media/image88.jpe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4" Type="http://schemas.openxmlformats.org/officeDocument/2006/relationships/image" Target="../media/image93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94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95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hyperlink" Target="http://www.youtube.com/watch?v=y9HERT_1u_4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00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01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02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0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1" descr="0820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52400"/>
            <a:ext cx="7772400" cy="1470025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Chapter 8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Atmosphere-Ocean Interactions: El Nino and Tropical Cyclones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371600" y="5638800"/>
            <a:ext cx="6400800" cy="1219200"/>
          </a:xfrm>
          <a:prstGeom prst="rect">
            <a:avLst/>
          </a:pr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200" dirty="0">
                <a:latin typeface="Calibri" pitchFamily="34" charset="0"/>
              </a:rPr>
              <a:t>ATMO 1300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200" dirty="0">
                <a:latin typeface="Calibri" pitchFamily="34" charset="0"/>
              </a:rPr>
              <a:t>Spring </a:t>
            </a:r>
            <a:r>
              <a:rPr lang="en-US" sz="3200" dirty="0" smtClean="0">
                <a:latin typeface="Calibri" pitchFamily="34" charset="0"/>
              </a:rPr>
              <a:t>2017</a:t>
            </a:r>
            <a:endParaRPr lang="en-US" sz="32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Ocean Currents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itchFamily="34" charset="0"/>
              </a:rPr>
              <a:t>To understand why we have these temperature anomalies, we must understand ocean </a:t>
            </a:r>
            <a:r>
              <a:rPr lang="en-US" dirty="0" smtClean="0">
                <a:latin typeface="Calibri" pitchFamily="34" charset="0"/>
              </a:rPr>
              <a:t>currents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An </a:t>
            </a:r>
            <a:r>
              <a:rPr lang="en-US" b="1" dirty="0" smtClean="0">
                <a:latin typeface="Calibri" pitchFamily="34" charset="0"/>
              </a:rPr>
              <a:t>ocean current </a:t>
            </a:r>
            <a:r>
              <a:rPr lang="en-US" dirty="0" smtClean="0">
                <a:latin typeface="Calibri" pitchFamily="34" charset="0"/>
              </a:rPr>
              <a:t>is a narrow concentrated horizontal flow of water associated with wind patterns at the ocean surface. Similar to jet streams, but much slower.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914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3" name="Picture 5" descr="Katrina%20Storm%20Surge%20JE%20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428625"/>
            <a:ext cx="8001000" cy="6000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4" name="Picture 2" descr="DSC_00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5635" name="Picture 3" descr="DSC_01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5636" name="Picture 4" descr="2433095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5637" name="Picture 5" descr="bolivar62(IMG_9193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5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5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5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5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5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5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Hurricane Hazards: Rainwater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4038600" cy="4525963"/>
          </a:xfrm>
        </p:spPr>
        <p:txBody>
          <a:bodyPr/>
          <a:lstStyle/>
          <a:p>
            <a:r>
              <a:rPr lang="en-US" sz="2800" dirty="0">
                <a:latin typeface="Calibri" pitchFamily="34" charset="0"/>
              </a:rPr>
              <a:t>Even the weakest of tropical storms can produce devastating rainfall</a:t>
            </a:r>
          </a:p>
          <a:p>
            <a:r>
              <a:rPr lang="en-US" sz="2800" dirty="0">
                <a:latin typeface="Calibri" pitchFamily="34" charset="0"/>
              </a:rPr>
              <a:t>Generally a larger threat for slower-moving tropical </a:t>
            </a:r>
            <a:r>
              <a:rPr lang="en-US" sz="2800" dirty="0" smtClean="0">
                <a:latin typeface="Calibri" pitchFamily="34" charset="0"/>
              </a:rPr>
              <a:t>systems</a:t>
            </a:r>
          </a:p>
          <a:p>
            <a:r>
              <a:rPr lang="en-US" sz="2800" dirty="0" smtClean="0">
                <a:latin typeface="Calibri" pitchFamily="34" charset="0"/>
              </a:rPr>
              <a:t>Responsible for most hurricane related deaths</a:t>
            </a:r>
            <a:endParaRPr lang="en-US" sz="2800" dirty="0">
              <a:latin typeface="Calibri" pitchFamily="34" charset="0"/>
            </a:endParaRPr>
          </a:p>
        </p:txBody>
      </p:sp>
      <p:pic>
        <p:nvPicPr>
          <p:cNvPr id="305156" name="Picture1" descr="083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43400" y="2076450"/>
            <a:ext cx="4572000" cy="3200400"/>
          </a:xfrm>
          <a:noFill/>
          <a:ln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Hurricane Hazards: Rainwater</a:t>
            </a:r>
          </a:p>
        </p:txBody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Tropical </a:t>
            </a:r>
            <a:r>
              <a:rPr lang="en-US" dirty="0">
                <a:latin typeface="Calibri" pitchFamily="34" charset="0"/>
              </a:rPr>
              <a:t>Storm Allison – June, 2001</a:t>
            </a:r>
          </a:p>
          <a:p>
            <a:r>
              <a:rPr lang="en-US" dirty="0">
                <a:latin typeface="Calibri" pitchFamily="34" charset="0"/>
              </a:rPr>
              <a:t>Worst flooding ever recorded in the Houston metro area</a:t>
            </a:r>
          </a:p>
          <a:p>
            <a:r>
              <a:rPr lang="en-US" dirty="0">
                <a:latin typeface="Calibri" pitchFamily="34" charset="0"/>
              </a:rPr>
              <a:t>Over 35 inches of rain fell in a 6 day period</a:t>
            </a:r>
          </a:p>
          <a:p>
            <a:r>
              <a:rPr lang="en-US" dirty="0">
                <a:latin typeface="Calibri" pitchFamily="34" charset="0"/>
              </a:rPr>
              <a:t>$5.5 Billion in damage</a:t>
            </a:r>
          </a:p>
          <a:p>
            <a:pPr>
              <a:buFontTx/>
              <a:buNone/>
            </a:pP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5" name="Picture 5" descr="File:Allison2001rain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32807" name="Picture 7" descr="File:Allison Flood Houston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</p:spPr>
      </p:pic>
      <p:pic>
        <p:nvPicPr>
          <p:cNvPr id="332809" name="Picture 9" descr="File:TS Allison Texas flooding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2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2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2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2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1" descr="08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0163" y="26988"/>
            <a:ext cx="6543675" cy="680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03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7204" name="Rectangle 4"/>
          <p:cNvSpPr>
            <a:spLocks noChangeArrowheads="1"/>
          </p:cNvSpPr>
          <p:nvPr/>
        </p:nvSpPr>
        <p:spPr bwMode="auto">
          <a:xfrm>
            <a:off x="7662863" y="6562725"/>
            <a:ext cx="1481137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/>
              <a:t>Fig. 8-34, p. 242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 patterns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b="1" dirty="0" smtClean="0"/>
              <a:t>Earth is mostly water </a:t>
            </a:r>
            <a:r>
              <a:rPr lang="en-US" sz="2800" dirty="0" smtClean="0"/>
              <a:t>= huge impact on weather</a:t>
            </a:r>
          </a:p>
          <a:p>
            <a:r>
              <a:rPr lang="en-US" sz="2800" dirty="0" smtClean="0"/>
              <a:t>Surface zone / Deep zone / </a:t>
            </a:r>
            <a:r>
              <a:rPr lang="en-US" sz="2800" dirty="0" err="1" smtClean="0"/>
              <a:t>Thermocline</a:t>
            </a:r>
            <a:endParaRPr lang="en-US" sz="2800" dirty="0" smtClean="0"/>
          </a:p>
          <a:p>
            <a:r>
              <a:rPr lang="en-US" sz="2800" dirty="0" smtClean="0"/>
              <a:t>Know impact of currents (which warm/cold current impact the US?)</a:t>
            </a:r>
          </a:p>
          <a:p>
            <a:r>
              <a:rPr lang="en-US" sz="2800" b="1" dirty="0" smtClean="0"/>
              <a:t>Gyres</a:t>
            </a:r>
            <a:r>
              <a:rPr lang="en-US" sz="2800" dirty="0" smtClean="0"/>
              <a:t> – large clockwise circulation in northern hemisphere (warm water along the east coast, cold on the west), due to </a:t>
            </a:r>
            <a:r>
              <a:rPr lang="en-US" sz="2800" dirty="0" err="1" smtClean="0"/>
              <a:t>westerlies</a:t>
            </a:r>
            <a:r>
              <a:rPr lang="en-US" sz="2800" dirty="0" smtClean="0"/>
              <a:t> and trade winds</a:t>
            </a:r>
          </a:p>
          <a:p>
            <a:r>
              <a:rPr lang="en-US" sz="2800" b="1" dirty="0" smtClean="0"/>
              <a:t>Upwelling</a:t>
            </a:r>
            <a:r>
              <a:rPr lang="en-US" sz="2800" dirty="0" smtClean="0"/>
              <a:t> – movement of cold water upward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Nino – Southern Oscillation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Westerly winds </a:t>
            </a:r>
            <a:r>
              <a:rPr lang="en-US" sz="2400" b="1" dirty="0" smtClean="0"/>
              <a:t>reduce upwelling </a:t>
            </a:r>
            <a:r>
              <a:rPr lang="en-US" sz="2400" dirty="0" smtClean="0"/>
              <a:t>on Pacific coast of South America – </a:t>
            </a:r>
            <a:r>
              <a:rPr lang="en-US" sz="2400" b="1" dirty="0" smtClean="0"/>
              <a:t>warmer waters = El Nino</a:t>
            </a:r>
          </a:p>
          <a:p>
            <a:r>
              <a:rPr lang="en-US" sz="2400" dirty="0" smtClean="0"/>
              <a:t>SOI – Changes in pressure  over the Pacific, causes changes in wind, negative values = lower pressure in eastern Pacific = relaxation of trade winds, commonly associated with El Nino</a:t>
            </a:r>
          </a:p>
          <a:p>
            <a:r>
              <a:rPr lang="en-US" sz="2400" b="1" dirty="0" smtClean="0"/>
              <a:t>La Nina </a:t>
            </a:r>
            <a:r>
              <a:rPr lang="en-US" sz="2400" dirty="0" smtClean="0"/>
              <a:t>– stronger than normal trade winds, strong upwelling, colder water temperatures</a:t>
            </a:r>
          </a:p>
          <a:p>
            <a:r>
              <a:rPr lang="en-US" sz="2400" b="1" dirty="0" smtClean="0"/>
              <a:t>Know how the pattern influences this area</a:t>
            </a:r>
          </a:p>
          <a:p>
            <a:r>
              <a:rPr lang="en-US" sz="2400" dirty="0" smtClean="0"/>
              <a:t>Not the only oscillation that matters!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Tropical Cyclones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AKA hurricanes or typhoons</a:t>
            </a:r>
          </a:p>
          <a:p>
            <a:r>
              <a:rPr lang="en-US" sz="2400" dirty="0" smtClean="0"/>
              <a:t>Eye – center, lowest pressure, but often has sinking air because of the convection in the </a:t>
            </a:r>
            <a:r>
              <a:rPr lang="en-US" sz="2400" dirty="0" err="1" smtClean="0"/>
              <a:t>eyewall</a:t>
            </a:r>
            <a:endParaRPr lang="en-US" sz="2400" dirty="0" smtClean="0"/>
          </a:p>
          <a:p>
            <a:r>
              <a:rPr lang="en-US" sz="2400" dirty="0" err="1" smtClean="0"/>
              <a:t>Eyewall</a:t>
            </a:r>
            <a:r>
              <a:rPr lang="en-US" sz="2400" dirty="0" smtClean="0"/>
              <a:t> – around the eye, most intense convection, highest winds</a:t>
            </a:r>
          </a:p>
          <a:p>
            <a:r>
              <a:rPr lang="en-US" sz="2400" dirty="0" smtClean="0"/>
              <a:t>Formation all due to latent heat release</a:t>
            </a:r>
          </a:p>
          <a:p>
            <a:pPr lvl="1"/>
            <a:r>
              <a:rPr lang="en-US" sz="2000" dirty="0" smtClean="0"/>
              <a:t>Evaporation from surface of ocean (more effective over warm water)</a:t>
            </a:r>
          </a:p>
          <a:p>
            <a:pPr lvl="1"/>
            <a:r>
              <a:rPr lang="en-US" sz="2000" dirty="0" smtClean="0"/>
              <a:t>Condensation in clouds = releases energy = warming</a:t>
            </a:r>
          </a:p>
          <a:p>
            <a:pPr lvl="1"/>
            <a:r>
              <a:rPr lang="en-US" sz="2000" dirty="0" smtClean="0"/>
              <a:t>Low pressure develops at center = increasing winds at surface = increasing evaporation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Primary Ocean Currents</a:t>
            </a:r>
          </a:p>
        </p:txBody>
      </p:sp>
      <p:sp>
        <p:nvSpPr>
          <p:cNvPr id="23655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6552" name="Rectangle 8"/>
          <p:cNvSpPr>
            <a:spLocks noChangeArrowheads="1"/>
          </p:cNvSpPr>
          <p:nvPr/>
        </p:nvSpPr>
        <p:spPr bwMode="auto">
          <a:xfrm>
            <a:off x="7543800" y="6486525"/>
            <a:ext cx="138271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8-6, p. 214</a:t>
            </a:r>
          </a:p>
        </p:txBody>
      </p:sp>
      <p:pic>
        <p:nvPicPr>
          <p:cNvPr id="6" name="Picture 5" descr="9781284027372_CH08_FIG0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95400"/>
            <a:ext cx="77946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Tropical Cyclones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Disturbances</a:t>
            </a:r>
            <a:r>
              <a:rPr lang="en-US" sz="2400" dirty="0" smtClean="0"/>
              <a:t> – no significant area of low pressure</a:t>
            </a:r>
          </a:p>
          <a:p>
            <a:r>
              <a:rPr lang="en-US" sz="2400" b="1" dirty="0" smtClean="0"/>
              <a:t>Depression</a:t>
            </a:r>
            <a:r>
              <a:rPr lang="en-US" sz="2400" dirty="0" smtClean="0"/>
              <a:t> – more organized, </a:t>
            </a:r>
            <a:r>
              <a:rPr lang="en-US" sz="2400" b="1" dirty="0" smtClean="0"/>
              <a:t>CLOSED</a:t>
            </a:r>
            <a:r>
              <a:rPr lang="en-US" sz="2400" dirty="0" smtClean="0"/>
              <a:t> circulation, numbered</a:t>
            </a:r>
          </a:p>
          <a:p>
            <a:r>
              <a:rPr lang="en-US" sz="2400" b="1" dirty="0" smtClean="0"/>
              <a:t>Storm</a:t>
            </a:r>
            <a:r>
              <a:rPr lang="en-US" sz="2400" dirty="0" smtClean="0"/>
              <a:t> – </a:t>
            </a:r>
            <a:r>
              <a:rPr lang="en-US" sz="2400" b="1" dirty="0" smtClean="0"/>
              <a:t>sustained winds 39-73 MPH</a:t>
            </a:r>
            <a:r>
              <a:rPr lang="en-US" sz="2400" dirty="0" smtClean="0"/>
              <a:t>, pressure below 1000 </a:t>
            </a:r>
            <a:r>
              <a:rPr lang="en-US" sz="2400" dirty="0" err="1" smtClean="0"/>
              <a:t>mb</a:t>
            </a:r>
            <a:r>
              <a:rPr lang="en-US" sz="2400" dirty="0" smtClean="0"/>
              <a:t>, named</a:t>
            </a:r>
          </a:p>
          <a:p>
            <a:r>
              <a:rPr lang="en-US" sz="2400" b="1" dirty="0" smtClean="0"/>
              <a:t>Hurricane</a:t>
            </a:r>
            <a:r>
              <a:rPr lang="en-US" sz="2400" dirty="0" smtClean="0"/>
              <a:t> – sustained winds greater than 74 MPH, pressure below 990 </a:t>
            </a:r>
            <a:r>
              <a:rPr lang="en-US" sz="2400" dirty="0" err="1" smtClean="0"/>
              <a:t>mb</a:t>
            </a:r>
            <a:endParaRPr lang="en-US" sz="2400" dirty="0" smtClean="0"/>
          </a:p>
          <a:p>
            <a:r>
              <a:rPr lang="en-US" sz="2400" dirty="0" smtClean="0"/>
              <a:t>Dissipation – cold waters, landfall, too much wind shear</a:t>
            </a:r>
          </a:p>
          <a:p>
            <a:r>
              <a:rPr lang="en-US" sz="2400" dirty="0" err="1" smtClean="0"/>
              <a:t>Eyewall</a:t>
            </a:r>
            <a:r>
              <a:rPr lang="en-US" sz="2400" dirty="0" smtClean="0"/>
              <a:t> replacement cycle – cyclic process where outer bands choke off inflow to the </a:t>
            </a:r>
            <a:r>
              <a:rPr lang="en-US" sz="2400" dirty="0" err="1" smtClean="0"/>
              <a:t>eyewall</a:t>
            </a:r>
            <a:r>
              <a:rPr lang="en-US" sz="2400" dirty="0" smtClean="0"/>
              <a:t>, weakens the hurricane WHILE it’s occurring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Tropical Cyclones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Winds stronger on the right side of motion</a:t>
            </a:r>
          </a:p>
          <a:p>
            <a:r>
              <a:rPr lang="en-US" sz="2400" dirty="0" smtClean="0"/>
              <a:t>Winds used to rate hurricanes using the </a:t>
            </a:r>
            <a:r>
              <a:rPr lang="en-US" sz="2400" b="1" dirty="0" err="1" smtClean="0"/>
              <a:t>Saffir</a:t>
            </a:r>
            <a:r>
              <a:rPr lang="en-US" sz="2400" b="1" dirty="0" smtClean="0"/>
              <a:t>-Simpson Scale </a:t>
            </a:r>
          </a:p>
          <a:p>
            <a:r>
              <a:rPr lang="en-US" sz="2400" dirty="0" smtClean="0"/>
              <a:t>Winds in the </a:t>
            </a:r>
            <a:r>
              <a:rPr lang="en-US" sz="2400" dirty="0" err="1" smtClean="0"/>
              <a:t>eyewall</a:t>
            </a:r>
            <a:r>
              <a:rPr lang="en-US" sz="2400" dirty="0" smtClean="0"/>
              <a:t> typically cause the most damage</a:t>
            </a:r>
          </a:p>
          <a:p>
            <a:r>
              <a:rPr lang="en-US" sz="2400" dirty="0" smtClean="0"/>
              <a:t>Tornadoes typically occur in outer rain bands, usually weak</a:t>
            </a:r>
          </a:p>
          <a:p>
            <a:r>
              <a:rPr lang="en-US" sz="2400" dirty="0" smtClean="0"/>
              <a:t>Storm surge – water pushed inland by the wind (also worse on the right side typically)</a:t>
            </a:r>
          </a:p>
          <a:p>
            <a:r>
              <a:rPr lang="en-US" sz="2400" dirty="0" smtClean="0"/>
              <a:t>Inland flooding – causes most deaths, bigger risk for slower-moving systems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3" name="Picture 5" descr="gulfstream_252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304800"/>
            <a:ext cx="5638800" cy="6248400"/>
          </a:xfrm>
          <a:prstGeom prst="rect">
            <a:avLst/>
          </a:prstGeom>
          <a:noFill/>
        </p:spPr>
      </p:pic>
      <p:sp>
        <p:nvSpPr>
          <p:cNvPr id="140295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95400"/>
            <a:ext cx="3048000" cy="4525963"/>
          </a:xfrm>
        </p:spPr>
        <p:txBody>
          <a:bodyPr/>
          <a:lstStyle/>
          <a:p>
            <a:r>
              <a:rPr lang="en-US" sz="2800" dirty="0">
                <a:latin typeface="Calibri" pitchFamily="34" charset="0"/>
              </a:rPr>
              <a:t>Gulfstream along the US east coast</a:t>
            </a:r>
          </a:p>
          <a:p>
            <a:r>
              <a:rPr lang="en-US" sz="2800" dirty="0">
                <a:latin typeface="Calibri" pitchFamily="34" charset="0"/>
              </a:rPr>
              <a:t>Transports warm water northward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Loop Current – Gulf of Mexico</a:t>
            </a:r>
          </a:p>
        </p:txBody>
      </p:sp>
      <p:pic>
        <p:nvPicPr>
          <p:cNvPr id="142342" name="Picture 6" descr="147978main_rita_vorte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3716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California Current</a:t>
            </a:r>
          </a:p>
        </p:txBody>
      </p:sp>
      <p:sp>
        <p:nvSpPr>
          <p:cNvPr id="144391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>
                <a:latin typeface="Calibri" pitchFamily="34" charset="0"/>
              </a:rPr>
              <a:t>Southward flowing current along the coast of California</a:t>
            </a:r>
          </a:p>
          <a:p>
            <a:r>
              <a:rPr lang="en-US" sz="2800" dirty="0">
                <a:latin typeface="Calibri" pitchFamily="34" charset="0"/>
              </a:rPr>
              <a:t>Brings cool water along the coast</a:t>
            </a:r>
          </a:p>
          <a:p>
            <a:r>
              <a:rPr lang="en-US" sz="2800" dirty="0">
                <a:latin typeface="Calibri" pitchFamily="34" charset="0"/>
              </a:rPr>
              <a:t>Responsible for moderating temperatures along the west coast</a:t>
            </a:r>
          </a:p>
          <a:p>
            <a:pPr>
              <a:buFontTx/>
              <a:buNone/>
            </a:pPr>
            <a:endParaRPr lang="en-US" sz="2800" dirty="0">
              <a:latin typeface="Calibri" pitchFamily="34" charset="0"/>
            </a:endParaRPr>
          </a:p>
        </p:txBody>
      </p:sp>
      <p:pic>
        <p:nvPicPr>
          <p:cNvPr id="144390" name="Picture 6" descr="california-current-map-edit6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371600"/>
            <a:ext cx="2667000" cy="48006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r>
              <a:rPr lang="en-US" b="1" dirty="0">
                <a:latin typeface="Calibri" pitchFamily="34" charset="0"/>
              </a:rPr>
              <a:t>Gyres</a:t>
            </a:r>
            <a:r>
              <a:rPr lang="en-US" dirty="0">
                <a:latin typeface="Calibri" pitchFamily="34" charset="0"/>
              </a:rPr>
              <a:t> – Large oceanic circulations that rotate </a:t>
            </a:r>
            <a:r>
              <a:rPr lang="en-US" dirty="0" smtClean="0">
                <a:latin typeface="Calibri" pitchFamily="34" charset="0"/>
              </a:rPr>
              <a:t>clockwise (counter-clockwise) </a:t>
            </a:r>
            <a:r>
              <a:rPr lang="en-US" dirty="0">
                <a:latin typeface="Calibri" pitchFamily="34" charset="0"/>
              </a:rPr>
              <a:t>in the northern (southern) hemisphere.</a:t>
            </a:r>
          </a:p>
          <a:p>
            <a:r>
              <a:rPr lang="en-US" dirty="0">
                <a:latin typeface="Calibri" pitchFamily="34" charset="0"/>
              </a:rPr>
              <a:t>This sense of rotation brings 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warm water </a:t>
            </a:r>
            <a:r>
              <a:rPr lang="en-US" dirty="0">
                <a:latin typeface="Calibri" pitchFamily="34" charset="0"/>
              </a:rPr>
              <a:t>from the equator </a:t>
            </a:r>
            <a:r>
              <a:rPr lang="en-US" dirty="0" err="1">
                <a:latin typeface="Calibri" pitchFamily="34" charset="0"/>
              </a:rPr>
              <a:t>poleward</a:t>
            </a:r>
            <a:r>
              <a:rPr lang="en-US" dirty="0">
                <a:latin typeface="Calibri" pitchFamily="34" charset="0"/>
              </a:rPr>
              <a:t> along the </a:t>
            </a:r>
            <a:r>
              <a:rPr lang="en-US" i="1" dirty="0">
                <a:solidFill>
                  <a:srgbClr val="FF0000"/>
                </a:solidFill>
                <a:latin typeface="Calibri" pitchFamily="34" charset="0"/>
              </a:rPr>
              <a:t>eastern </a:t>
            </a:r>
            <a:r>
              <a:rPr lang="en-US" dirty="0">
                <a:latin typeface="Calibri" pitchFamily="34" charset="0"/>
              </a:rPr>
              <a:t>coasts of land masses and </a:t>
            </a:r>
            <a:r>
              <a:rPr lang="en-US" dirty="0">
                <a:solidFill>
                  <a:schemeClr val="accent2"/>
                </a:solidFill>
                <a:latin typeface="Calibri" pitchFamily="34" charset="0"/>
              </a:rPr>
              <a:t>cold water </a:t>
            </a:r>
            <a:r>
              <a:rPr lang="en-US" dirty="0">
                <a:latin typeface="Calibri" pitchFamily="34" charset="0"/>
              </a:rPr>
              <a:t>from the pole </a:t>
            </a:r>
            <a:r>
              <a:rPr lang="en-US" dirty="0" err="1">
                <a:latin typeface="Calibri" pitchFamily="34" charset="0"/>
              </a:rPr>
              <a:t>equatorward</a:t>
            </a:r>
            <a:r>
              <a:rPr lang="en-US" dirty="0">
                <a:latin typeface="Calibri" pitchFamily="34" charset="0"/>
              </a:rPr>
              <a:t> along the </a:t>
            </a:r>
            <a:r>
              <a:rPr lang="en-US" i="1" dirty="0">
                <a:solidFill>
                  <a:schemeClr val="accent2"/>
                </a:solidFill>
                <a:latin typeface="Calibri" pitchFamily="34" charset="0"/>
              </a:rPr>
              <a:t>western</a:t>
            </a:r>
            <a:r>
              <a:rPr lang="en-US" dirty="0">
                <a:latin typeface="Calibri" pitchFamily="34" charset="0"/>
              </a:rPr>
              <a:t> coasts (</a:t>
            </a:r>
            <a:r>
              <a:rPr lang="en-US" u="sng" dirty="0">
                <a:latin typeface="Calibri" pitchFamily="34" charset="0"/>
              </a:rPr>
              <a:t>in the northern hemisphere</a:t>
            </a:r>
            <a:r>
              <a:rPr lang="en-US" dirty="0" smtClean="0">
                <a:latin typeface="Calibri" pitchFamily="34" charset="0"/>
              </a:rPr>
              <a:t>).</a:t>
            </a:r>
          </a:p>
          <a:p>
            <a:r>
              <a:rPr lang="en-US" dirty="0" smtClean="0">
                <a:latin typeface="Calibri" pitchFamily="34" charset="0"/>
              </a:rPr>
              <a:t>The rotation matches the circulation around anticyclones in each hemisphere…</a:t>
            </a:r>
            <a:endParaRPr lang="en-US" dirty="0">
              <a:latin typeface="Calibri" pitchFamily="34" charset="0"/>
            </a:endParaRPr>
          </a:p>
          <a:p>
            <a:pPr>
              <a:buFontTx/>
              <a:buNone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38596" name="Rectangle 4"/>
          <p:cNvSpPr>
            <a:spLocks noChangeArrowheads="1"/>
          </p:cNvSpPr>
          <p:nvPr/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Primary Ocean Currents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9781284027372_CH08_FIG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4580274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Influence of Wind on Ocean Current</a:t>
            </a: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Ocean currents driven by prevailing </a:t>
            </a:r>
            <a:r>
              <a:rPr lang="en-US" sz="2400" dirty="0" err="1">
                <a:latin typeface="Calibri" pitchFamily="34" charset="0"/>
              </a:rPr>
              <a:t>westerlies</a:t>
            </a:r>
            <a:r>
              <a:rPr lang="en-US" sz="2400" dirty="0">
                <a:latin typeface="Calibri" pitchFamily="34" charset="0"/>
              </a:rPr>
              <a:t> in mid-latitudes and trade winds in the equatorial region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Coriolis force deflects ocean currents to right, just like the wind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Ocean current directed 45 degrees to the right/left of the surface wind in the northern/southern </a:t>
            </a:r>
            <a:r>
              <a:rPr lang="en-US" sz="2400" dirty="0" smtClean="0">
                <a:latin typeface="Calibri" pitchFamily="34" charset="0"/>
              </a:rPr>
              <a:t>hemisphere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 pitchFamily="34" charset="0"/>
              </a:rPr>
              <a:t>What about water below the surface? </a:t>
            </a:r>
            <a:endParaRPr lang="en-US" sz="2400" dirty="0">
              <a:latin typeface="Calibri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400" dirty="0">
              <a:latin typeface="Calibri" pitchFamily="34" charset="0"/>
            </a:endParaRPr>
          </a:p>
        </p:txBody>
      </p:sp>
      <p:sp>
        <p:nvSpPr>
          <p:cNvPr id="239623" name="Rectangle 7"/>
          <p:cNvSpPr>
            <a:spLocks noChangeArrowheads="1"/>
          </p:cNvSpPr>
          <p:nvPr/>
        </p:nvSpPr>
        <p:spPr bwMode="auto">
          <a:xfrm>
            <a:off x="3048000" y="5638800"/>
            <a:ext cx="138271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8-8, p. </a:t>
            </a:r>
            <a:r>
              <a:rPr lang="en-US" sz="1400" b="1" dirty="0" smtClean="0"/>
              <a:t>236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86000" y="3352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Influence of Wind on Ocean Current</a:t>
            </a: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1676400"/>
            <a:ext cx="8229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b="1" dirty="0" err="1" smtClean="0">
                <a:latin typeface="Calibri" pitchFamily="34" charset="0"/>
              </a:rPr>
              <a:t>Ekman</a:t>
            </a:r>
            <a:r>
              <a:rPr lang="en-US" sz="3200" b="1" dirty="0" smtClean="0">
                <a:latin typeface="Calibri" pitchFamily="34" charset="0"/>
              </a:rPr>
              <a:t> Spiral</a:t>
            </a:r>
            <a:r>
              <a:rPr lang="en-US" sz="3200" dirty="0" smtClean="0">
                <a:latin typeface="Calibri" pitchFamily="34" charset="0"/>
              </a:rPr>
              <a:t>:  The progressive turning of ocean currents from the surface down to ~ 100 m because of the wind pushing the water AND Coriolis. </a:t>
            </a:r>
          </a:p>
          <a:p>
            <a:pPr>
              <a:lnSpc>
                <a:spcPct val="90000"/>
              </a:lnSpc>
            </a:pPr>
            <a:endParaRPr lang="en-US" sz="3200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3200" b="1" dirty="0" err="1" smtClean="0">
                <a:latin typeface="Calibri" pitchFamily="34" charset="0"/>
              </a:rPr>
              <a:t>Ekman</a:t>
            </a:r>
            <a:r>
              <a:rPr lang="en-US" sz="3200" b="1" dirty="0" smtClean="0">
                <a:latin typeface="Calibri" pitchFamily="34" charset="0"/>
              </a:rPr>
              <a:t> Transport</a:t>
            </a:r>
            <a:r>
              <a:rPr lang="en-US" sz="3200" dirty="0" smtClean="0">
                <a:latin typeface="Calibri" pitchFamily="34" charset="0"/>
              </a:rPr>
              <a:t>: The net effect of the </a:t>
            </a:r>
            <a:r>
              <a:rPr lang="en-US" sz="3200" dirty="0" err="1" smtClean="0">
                <a:latin typeface="Calibri" pitchFamily="34" charset="0"/>
              </a:rPr>
              <a:t>Ekman</a:t>
            </a:r>
            <a:r>
              <a:rPr lang="en-US" sz="3200" dirty="0" smtClean="0">
                <a:latin typeface="Calibri" pitchFamily="34" charset="0"/>
              </a:rPr>
              <a:t> spiral; Water masses move at a right angle to the direction of the surface wind (to the right in the Northern Hemisphere). </a:t>
            </a:r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Influence of Wind on Ocean Current</a:t>
            </a:r>
          </a:p>
        </p:txBody>
      </p:sp>
      <p:sp>
        <p:nvSpPr>
          <p:cNvPr id="239623" name="Rectangle 7"/>
          <p:cNvSpPr>
            <a:spLocks noChangeArrowheads="1"/>
          </p:cNvSpPr>
          <p:nvPr/>
        </p:nvSpPr>
        <p:spPr bwMode="auto">
          <a:xfrm>
            <a:off x="3048000" y="5638800"/>
            <a:ext cx="138271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/>
              <a:t>Fig. 8-8, p. 215</a:t>
            </a:r>
          </a:p>
        </p:txBody>
      </p:sp>
      <p:pic>
        <p:nvPicPr>
          <p:cNvPr id="6" name="Picture 2" descr="Macintosh HD:Applications:Microsoft Office 2004:Office:PPT_IB_SupportFiles:Images:89275_CH08_FIG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00200"/>
            <a:ext cx="8229600" cy="471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391400" y="6248400"/>
            <a:ext cx="138271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</a:t>
            </a:r>
            <a:r>
              <a:rPr lang="en-US" sz="1400" b="1" dirty="0" smtClean="0"/>
              <a:t>8-9 </a:t>
            </a:r>
            <a:r>
              <a:rPr lang="en-US" sz="1400" b="1" dirty="0"/>
              <a:t>p. </a:t>
            </a:r>
            <a:r>
              <a:rPr lang="en-US" sz="1400" b="1" dirty="0" smtClean="0"/>
              <a:t>237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Upwelling</a:t>
            </a:r>
          </a:p>
        </p:txBody>
      </p:sp>
      <p:sp>
        <p:nvSpPr>
          <p:cNvPr id="24576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1600200"/>
            <a:ext cx="8305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Calibri" pitchFamily="34" charset="0"/>
              </a:rPr>
              <a:t>For flow parallel to the coast (land to the left following air parcel motion), surface current is AWAY from the </a:t>
            </a:r>
            <a:r>
              <a:rPr lang="en-US" dirty="0" smtClean="0">
                <a:latin typeface="Calibri" pitchFamily="34" charset="0"/>
              </a:rPr>
              <a:t>land (NH)</a:t>
            </a:r>
            <a:endParaRPr lang="en-US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Calibri" pitchFamily="34" charset="0"/>
              </a:rPr>
              <a:t>The only way for water to be replenished in this region is for it to ascend from below.  We call this motion </a:t>
            </a:r>
            <a:r>
              <a:rPr lang="en-US" b="1" dirty="0">
                <a:latin typeface="Calibri" pitchFamily="34" charset="0"/>
              </a:rPr>
              <a:t>upwelling</a:t>
            </a:r>
            <a:r>
              <a:rPr lang="en-US" dirty="0">
                <a:latin typeface="Calibri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 pitchFamily="34" charset="0"/>
              </a:rPr>
              <a:t>Responsible for dramatic cooling of waters off of U.S. Pacific coast</a:t>
            </a:r>
            <a:r>
              <a:rPr lang="en-US" dirty="0" smtClean="0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1" descr="0820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52400"/>
            <a:ext cx="7772400" cy="1470025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Chapter 8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Atmosphere-Ocean Interactions: El Nino and Tropical Cyclones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371600" y="5638800"/>
            <a:ext cx="6400800" cy="1219200"/>
          </a:xfrm>
          <a:prstGeom prst="rect">
            <a:avLst/>
          </a:pr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200" dirty="0">
                <a:latin typeface="Calibri" pitchFamily="34" charset="0"/>
              </a:rPr>
              <a:t>ATMO 1300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200" dirty="0">
                <a:latin typeface="Calibri" pitchFamily="34" charset="0"/>
              </a:rPr>
              <a:t>Spring </a:t>
            </a:r>
            <a:r>
              <a:rPr lang="en-US" sz="3200" dirty="0" smtClean="0">
                <a:latin typeface="Calibri" pitchFamily="34" charset="0"/>
              </a:rPr>
              <a:t>2017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0" y="2133600"/>
            <a:ext cx="5638800" cy="181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ENSO Cycle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Energy Budgets with Oceans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Tropical Cyclone Structure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Tropical Cyclone Impacts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716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9781284027372_CH08_FIG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110" y="304800"/>
            <a:ext cx="835241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391400" y="6248400"/>
            <a:ext cx="138271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</a:t>
            </a:r>
            <a:r>
              <a:rPr lang="en-US" sz="1400" b="1" dirty="0" smtClean="0"/>
              <a:t>8-10 </a:t>
            </a:r>
            <a:r>
              <a:rPr lang="en-US" sz="1400" b="1" dirty="0"/>
              <a:t>p. </a:t>
            </a:r>
            <a:r>
              <a:rPr lang="en-US" sz="1400" b="1" dirty="0" smtClean="0"/>
              <a:t>237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950803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SOUTHERN HEMISPHERE!</a:t>
            </a:r>
          </a:p>
          <a:p>
            <a:r>
              <a:rPr lang="en-US" sz="2400" b="1" dirty="0" smtClean="0"/>
              <a:t>Coriolis turns things to the left instead!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Upwelling</a:t>
            </a:r>
          </a:p>
        </p:txBody>
      </p:sp>
      <p:pic>
        <p:nvPicPr>
          <p:cNvPr id="147462" name="Picture 6" descr="Sea Surface Temperature and Hurricane Berth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47800"/>
            <a:ext cx="7543800" cy="50292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Upwelling</a:t>
            </a:r>
          </a:p>
        </p:txBody>
      </p:sp>
      <p:sp>
        <p:nvSpPr>
          <p:cNvPr id="24576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1600200"/>
            <a:ext cx="8305800" cy="48768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dirty="0" smtClean="0">
                <a:latin typeface="Calibri" pitchFamily="34" charset="0"/>
              </a:rPr>
              <a:t>A phenomena tied to the presence/absence of upwelling: El Nino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9781284027372_CH08_FIG0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90600"/>
            <a:ext cx="7315200" cy="471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6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 Nino</a:t>
            </a:r>
            <a:endParaRPr lang="en-US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4576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5867400"/>
            <a:ext cx="8305800" cy="91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>
                <a:latin typeface="Calibri" pitchFamily="34" charset="0"/>
              </a:rPr>
              <a:t>Upwelling ceases and the water off the western coast of South America warms. 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Calibri" pitchFamily="34" charset="0"/>
              </a:rPr>
              <a:t>El Nino: a warming of at least 0.5 °C of the east-central Pacific. 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245768" name="Rectangle 8"/>
          <p:cNvSpPr>
            <a:spLocks noChangeArrowheads="1"/>
          </p:cNvSpPr>
          <p:nvPr/>
        </p:nvSpPr>
        <p:spPr bwMode="auto">
          <a:xfrm>
            <a:off x="7315200" y="5181600"/>
            <a:ext cx="65405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</a:t>
            </a:r>
            <a:r>
              <a:rPr lang="en-US" sz="1400" b="1" dirty="0" smtClean="0"/>
              <a:t>8-6, </a:t>
            </a:r>
            <a:r>
              <a:rPr lang="en-US" sz="1400" b="1" dirty="0"/>
              <a:t>p. </a:t>
            </a:r>
            <a:r>
              <a:rPr lang="en-US" sz="1400" b="1" dirty="0" smtClean="0"/>
              <a:t>235</a:t>
            </a:r>
            <a:endParaRPr lang="en-US" sz="1400" b="1" dirty="0"/>
          </a:p>
        </p:txBody>
      </p:sp>
      <p:sp>
        <p:nvSpPr>
          <p:cNvPr id="7" name="Oval 6"/>
          <p:cNvSpPr/>
          <p:nvPr/>
        </p:nvSpPr>
        <p:spPr>
          <a:xfrm>
            <a:off x="1143000" y="3048000"/>
            <a:ext cx="3124200" cy="762000"/>
          </a:xfrm>
          <a:prstGeom prst="ellipse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 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Nino</a:t>
            </a:r>
            <a:b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51910" name="Picture1" descr="08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14400"/>
            <a:ext cx="8610600" cy="392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1911" name="Rectangle 7"/>
          <p:cNvSpPr>
            <a:spLocks noChangeArrowheads="1"/>
          </p:cNvSpPr>
          <p:nvPr/>
        </p:nvSpPr>
        <p:spPr bwMode="auto">
          <a:xfrm>
            <a:off x="7543800" y="4953000"/>
            <a:ext cx="148113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8-12, p. </a:t>
            </a:r>
            <a:r>
              <a:rPr lang="en-US" sz="1400" b="1" dirty="0" smtClean="0"/>
              <a:t>239</a:t>
            </a:r>
            <a:endParaRPr lang="en-US" sz="1400" b="1" dirty="0"/>
          </a:p>
        </p:txBody>
      </p:sp>
      <p:sp>
        <p:nvSpPr>
          <p:cNvPr id="251912" name="Text Box 8"/>
          <p:cNvSpPr txBox="1">
            <a:spLocks noChangeArrowheads="1"/>
          </p:cNvSpPr>
          <p:nvPr/>
        </p:nvSpPr>
        <p:spPr bwMode="auto">
          <a:xfrm>
            <a:off x="152400" y="5029200"/>
            <a:ext cx="77311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dirty="0">
                <a:latin typeface="Calibri" pitchFamily="34" charset="0"/>
              </a:rPr>
              <a:t>During El Nino events, easterly trade winds subside, and a westerly current develops</a:t>
            </a:r>
            <a:r>
              <a:rPr lang="en-US" dirty="0" smtClean="0">
                <a:latin typeface="Calibri" pitchFamily="34" charset="0"/>
              </a:rPr>
              <a:t>.  </a:t>
            </a:r>
          </a:p>
          <a:p>
            <a:endParaRPr lang="en-US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Calibri" pitchFamily="34" charset="0"/>
              </a:rPr>
              <a:t> Huge economic impacts for South American fishing industry as </a:t>
            </a:r>
            <a:r>
              <a:rPr lang="en-US" dirty="0" err="1">
                <a:latin typeface="Calibri" pitchFamily="34" charset="0"/>
              </a:rPr>
              <a:t>thermocline</a:t>
            </a:r>
            <a:r>
              <a:rPr lang="en-US" dirty="0">
                <a:latin typeface="Calibri" pitchFamily="34" charset="0"/>
              </a:rPr>
              <a:t> subsides (nutrient-rich waters exist deeper in the ocean, on which fish feed).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Southern Oscillation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00600" y="1524000"/>
            <a:ext cx="4038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An oscillation in the atmospheric pressure over the eastern equatorial Pacific Ocean and the Indonesia/Australia </a:t>
            </a:r>
            <a:r>
              <a:rPr lang="en-US" sz="2400" dirty="0" smtClean="0">
                <a:latin typeface="Calibri" pitchFamily="34" charset="0"/>
              </a:rPr>
              <a:t>region often associated with El Nino.</a:t>
            </a:r>
            <a:endParaRPr lang="en-US" sz="2400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Pressure difference referred to as the Southern Oscillation Index (SOI)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Since pressure difference changes, the PGF changes, and trade winds are greatly affected.</a:t>
            </a:r>
          </a:p>
        </p:txBody>
      </p:sp>
      <p:sp>
        <p:nvSpPr>
          <p:cNvPr id="249864" name="Rectangle 8"/>
          <p:cNvSpPr>
            <a:spLocks noChangeArrowheads="1"/>
          </p:cNvSpPr>
          <p:nvPr/>
        </p:nvSpPr>
        <p:spPr bwMode="auto">
          <a:xfrm>
            <a:off x="3124200" y="5867400"/>
            <a:ext cx="148113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8-16, p. </a:t>
            </a:r>
            <a:r>
              <a:rPr lang="en-US" sz="1400" b="1" dirty="0" smtClean="0"/>
              <a:t>242</a:t>
            </a:r>
            <a:endParaRPr lang="en-US" sz="1400" b="1" dirty="0"/>
          </a:p>
        </p:txBody>
      </p:sp>
      <p:pic>
        <p:nvPicPr>
          <p:cNvPr id="6" name="Picture 5" descr="9781284027372_CH08_Fig1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09800"/>
            <a:ext cx="460865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Southern Oscillation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83820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latin typeface="Calibri" pitchFamily="34" charset="0"/>
              </a:rPr>
              <a:t>A high positive SOI indicates surface pressure is unusually low in the western Pacific, and high in the Eastern Pacific. This results in strong trade winds. </a:t>
            </a: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 pitchFamily="34" charset="0"/>
              </a:rPr>
              <a:t>High negative values indicate the opposite…lower pressure in the eastern Pacific and higher pressure in western Pacific. This results in a relaxation of the trade winds. </a:t>
            </a: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 pitchFamily="34" charset="0"/>
              </a:rPr>
              <a:t>The SO and El Nino frequently happen together, but can happen separately. </a:t>
            </a: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 pitchFamily="34" charset="0"/>
              </a:rPr>
              <a:t>When they do happen together, we call it </a:t>
            </a:r>
            <a:r>
              <a:rPr lang="en-US" sz="2400" b="1" dirty="0" smtClean="0">
                <a:latin typeface="Calibri" pitchFamily="34" charset="0"/>
              </a:rPr>
              <a:t>ENSO</a:t>
            </a:r>
            <a:r>
              <a:rPr lang="en-US" sz="2400" dirty="0" smtClean="0">
                <a:latin typeface="Calibri" pitchFamily="34" charset="0"/>
              </a:rPr>
              <a:t> (El Nino – Southern Oscillation). </a:t>
            </a:r>
            <a:endParaRPr lang="en-US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Other Half: La Nina</a:t>
            </a:r>
          </a:p>
        </p:txBody>
      </p:sp>
      <p:sp>
        <p:nvSpPr>
          <p:cNvPr id="254981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>
                <a:latin typeface="Calibri" pitchFamily="34" charset="0"/>
              </a:rPr>
              <a:t>Easterly trade winds strengthened</a:t>
            </a:r>
          </a:p>
          <a:p>
            <a:r>
              <a:rPr lang="en-US" b="1" dirty="0">
                <a:latin typeface="Calibri" pitchFamily="34" charset="0"/>
              </a:rPr>
              <a:t>Strong upwelling</a:t>
            </a:r>
          </a:p>
          <a:p>
            <a:r>
              <a:rPr lang="en-US" b="1" dirty="0">
                <a:latin typeface="Calibri" pitchFamily="34" charset="0"/>
              </a:rPr>
              <a:t>Colder than normal waters in eastern Pacific</a:t>
            </a:r>
          </a:p>
          <a:p>
            <a:r>
              <a:rPr lang="en-US" dirty="0">
                <a:latin typeface="Calibri" pitchFamily="34" charset="0"/>
              </a:rPr>
              <a:t>Generally, contributes to a dry pattern over the southwestern U.S</a:t>
            </a:r>
            <a:r>
              <a:rPr lang="en-US" dirty="0"/>
              <a:t>.</a:t>
            </a:r>
          </a:p>
        </p:txBody>
      </p:sp>
      <p:pic>
        <p:nvPicPr>
          <p:cNvPr id="254982" name="Picture1" descr="08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63" y="1295400"/>
            <a:ext cx="46640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4983" name="Rectangle 7"/>
          <p:cNvSpPr>
            <a:spLocks noChangeArrowheads="1"/>
          </p:cNvSpPr>
          <p:nvPr/>
        </p:nvSpPr>
        <p:spPr bwMode="auto">
          <a:xfrm>
            <a:off x="4114800" y="6400800"/>
            <a:ext cx="598488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8-13, p. </a:t>
            </a:r>
            <a:r>
              <a:rPr lang="en-US" sz="1400" b="1" dirty="0" smtClean="0"/>
              <a:t>229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2932" name="Rectangle 4"/>
          <p:cNvSpPr>
            <a:spLocks noChangeArrowheads="1"/>
          </p:cNvSpPr>
          <p:nvPr/>
        </p:nvSpPr>
        <p:spPr bwMode="auto">
          <a:xfrm>
            <a:off x="7662863" y="6562725"/>
            <a:ext cx="1481137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8-11, p. </a:t>
            </a:r>
            <a:r>
              <a:rPr lang="en-US" sz="1400" b="1" dirty="0" smtClean="0"/>
              <a:t>236</a:t>
            </a:r>
            <a:endParaRPr lang="en-US" sz="1400" b="1" dirty="0"/>
          </a:p>
        </p:txBody>
      </p:sp>
      <p:pic>
        <p:nvPicPr>
          <p:cNvPr id="5" name="Picture 5" descr="9781284027372_CH08_Fig1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838200"/>
            <a:ext cx="82296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09" name="Picture 5" descr="SST and water temperature profile, Equatorial Pacific Ocean, January 19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7924800" cy="5953125"/>
          </a:xfrm>
          <a:prstGeom prst="rect">
            <a:avLst/>
          </a:prstGeom>
          <a:noFill/>
        </p:spPr>
      </p:pic>
      <p:sp>
        <p:nvSpPr>
          <p:cNvPr id="431110" name="Text Box 6"/>
          <p:cNvSpPr txBox="1">
            <a:spLocks noChangeArrowheads="1"/>
          </p:cNvSpPr>
          <p:nvPr/>
        </p:nvSpPr>
        <p:spPr bwMode="auto">
          <a:xfrm>
            <a:off x="593725" y="6284913"/>
            <a:ext cx="2660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NORMAL CONDITIONS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Introduction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>
                <a:latin typeface="Calibri" pitchFamily="34" charset="0"/>
              </a:rPr>
              <a:t>Atmosphere-ocean interaction is very important.  Over 70% of Earth’s surface is covered by water</a:t>
            </a:r>
            <a:r>
              <a:rPr lang="en-US" sz="2800" dirty="0" smtClean="0">
                <a:latin typeface="Calibri" pitchFamily="34" charset="0"/>
              </a:rPr>
              <a:t>!</a:t>
            </a:r>
          </a:p>
          <a:p>
            <a:endParaRPr lang="en-US" sz="2800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The transfer of heat and moisture from the ocean is of prime importance for tropical cyclone formation</a:t>
            </a:r>
            <a:r>
              <a:rPr lang="en-US" sz="2800" dirty="0" smtClean="0">
                <a:latin typeface="Calibri" pitchFamily="34" charset="0"/>
              </a:rPr>
              <a:t>.</a:t>
            </a:r>
          </a:p>
          <a:p>
            <a:endParaRPr lang="en-US" sz="2800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To understand the impact of the ocean on the atmosphere, we must first have an understanding of how the ocean works.  We call this science </a:t>
            </a:r>
            <a:r>
              <a:rPr lang="en-US" sz="2800" b="1" i="1" dirty="0">
                <a:latin typeface="Calibri" pitchFamily="34" charset="0"/>
              </a:rPr>
              <a:t>oceanography</a:t>
            </a:r>
            <a:r>
              <a:rPr lang="en-US" sz="2800" dirty="0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3" name="Picture 5" descr="SST and water temperature profile, Equatorial Pacific Ocean, November 19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"/>
            <a:ext cx="8001000" cy="6010275"/>
          </a:xfrm>
          <a:prstGeom prst="rect">
            <a:avLst/>
          </a:prstGeom>
          <a:noFill/>
        </p:spPr>
      </p:pic>
      <p:sp>
        <p:nvSpPr>
          <p:cNvPr id="432134" name="Text Box 6"/>
          <p:cNvSpPr txBox="1">
            <a:spLocks noChangeArrowheads="1"/>
          </p:cNvSpPr>
          <p:nvPr/>
        </p:nvSpPr>
        <p:spPr bwMode="auto">
          <a:xfrm>
            <a:off x="593725" y="6284913"/>
            <a:ext cx="206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El Nino Conditions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7" name="Picture 5" descr="SST and water temperature profile, Equatorial Pacific Ocean, March 19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"/>
            <a:ext cx="8001000" cy="6010275"/>
          </a:xfrm>
          <a:prstGeom prst="rect">
            <a:avLst/>
          </a:prstGeom>
          <a:noFill/>
        </p:spPr>
      </p:pic>
      <p:sp>
        <p:nvSpPr>
          <p:cNvPr id="433158" name="Text Box 6"/>
          <p:cNvSpPr txBox="1">
            <a:spLocks noChangeArrowheads="1"/>
          </p:cNvSpPr>
          <p:nvPr/>
        </p:nvSpPr>
        <p:spPr bwMode="auto">
          <a:xfrm>
            <a:off x="593725" y="6284913"/>
            <a:ext cx="2178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Developing La Nina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Effects of El Nino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Location of heavy precipitation changes in Pacific</a:t>
            </a:r>
          </a:p>
          <a:p>
            <a:r>
              <a:rPr lang="en-US" b="1" dirty="0">
                <a:latin typeface="Calibri" pitchFamily="34" charset="0"/>
              </a:rPr>
              <a:t>Subtropical jet stream is </a:t>
            </a:r>
            <a:r>
              <a:rPr lang="en-US" b="1" dirty="0" smtClean="0">
                <a:latin typeface="Calibri" pitchFamily="34" charset="0"/>
              </a:rPr>
              <a:t>affected </a:t>
            </a:r>
            <a:r>
              <a:rPr lang="en-US" dirty="0" smtClean="0">
                <a:latin typeface="Calibri" pitchFamily="34" charset="0"/>
              </a:rPr>
              <a:t>(strengthened). This affects weather in the </a:t>
            </a:r>
            <a:r>
              <a:rPr lang="en-US" dirty="0" err="1" smtClean="0">
                <a:latin typeface="Calibri" pitchFamily="34" charset="0"/>
              </a:rPr>
              <a:t>midlatitudes</a:t>
            </a:r>
            <a:r>
              <a:rPr lang="en-US" dirty="0" smtClean="0">
                <a:latin typeface="Calibri" pitchFamily="34" charset="0"/>
              </a:rPr>
              <a:t> as well as tropics. 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257028" name="Picture1" descr="07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497262"/>
            <a:ext cx="4559300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7239000" y="6248400"/>
            <a:ext cx="138271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/>
              <a:t>Fig. 7-9, p. 195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9781284027372_CH08_FIG1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04800"/>
            <a:ext cx="7162800" cy="604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7662863" y="6562725"/>
            <a:ext cx="1481137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</a:t>
            </a:r>
            <a:r>
              <a:rPr lang="en-US" sz="1400" b="1" dirty="0" smtClean="0"/>
              <a:t>8-14, </a:t>
            </a:r>
            <a:r>
              <a:rPr lang="en-US" sz="1400" b="1" dirty="0"/>
              <a:t>p. </a:t>
            </a:r>
            <a:r>
              <a:rPr lang="en-US" sz="1400" b="1" dirty="0" smtClean="0"/>
              <a:t>240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6324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El Nino</a:t>
            </a:r>
            <a:endParaRPr lang="en-US" sz="2800" b="1" dirty="0"/>
          </a:p>
        </p:txBody>
      </p:sp>
      <p:sp>
        <p:nvSpPr>
          <p:cNvPr id="2" name="Oval 1"/>
          <p:cNvSpPr/>
          <p:nvPr/>
        </p:nvSpPr>
        <p:spPr>
          <a:xfrm>
            <a:off x="5486400" y="1371600"/>
            <a:ext cx="10668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8054" name="Rectangle 6"/>
          <p:cNvSpPr>
            <a:spLocks noChangeArrowheads="1"/>
          </p:cNvSpPr>
          <p:nvPr/>
        </p:nvSpPr>
        <p:spPr bwMode="auto">
          <a:xfrm>
            <a:off x="7662863" y="6562725"/>
            <a:ext cx="1481137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</a:t>
            </a:r>
            <a:r>
              <a:rPr lang="en-US" sz="1400" b="1" dirty="0" smtClean="0"/>
              <a:t>8-17, </a:t>
            </a:r>
            <a:r>
              <a:rPr lang="en-US" sz="1400" b="1" dirty="0"/>
              <a:t>p. </a:t>
            </a:r>
            <a:r>
              <a:rPr lang="en-US" sz="1400" b="1" dirty="0" smtClean="0"/>
              <a:t>243</a:t>
            </a:r>
            <a:endParaRPr lang="en-US" sz="1400" b="1" dirty="0"/>
          </a:p>
        </p:txBody>
      </p:sp>
      <p:pic>
        <p:nvPicPr>
          <p:cNvPr id="5" name="Picture 5" descr="9781284027372_CH08_FIG1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1142" y="273307"/>
            <a:ext cx="6982258" cy="597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" y="6324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La Nina</a:t>
            </a:r>
            <a:endParaRPr lang="en-US" sz="2800" b="1" dirty="0"/>
          </a:p>
        </p:txBody>
      </p:sp>
      <p:sp>
        <p:nvSpPr>
          <p:cNvPr id="7" name="Oval 6"/>
          <p:cNvSpPr/>
          <p:nvPr/>
        </p:nvSpPr>
        <p:spPr>
          <a:xfrm>
            <a:off x="5486400" y="1295400"/>
            <a:ext cx="10668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81" name="Picture 5" descr="Warm_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4400"/>
            <a:ext cx="4000500" cy="5178425"/>
          </a:xfrm>
          <a:prstGeom prst="rect">
            <a:avLst/>
          </a:prstGeom>
          <a:noFill/>
        </p:spPr>
      </p:pic>
      <p:pic>
        <p:nvPicPr>
          <p:cNvPr id="434183" name="Picture 7" descr="Warm_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14400"/>
            <a:ext cx="4000500" cy="5178425"/>
          </a:xfrm>
          <a:prstGeom prst="rect">
            <a:avLst/>
          </a:prstGeom>
          <a:noFill/>
        </p:spPr>
      </p:pic>
      <p:sp>
        <p:nvSpPr>
          <p:cNvPr id="434184" name="Text Box 8"/>
          <p:cNvSpPr txBox="1">
            <a:spLocks noChangeArrowheads="1"/>
          </p:cNvSpPr>
          <p:nvPr/>
        </p:nvSpPr>
        <p:spPr bwMode="auto">
          <a:xfrm>
            <a:off x="441325" y="341313"/>
            <a:ext cx="4972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El Nino Impacts on North America: Fall / Winter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05" name="Picture 5" descr="Warm_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4000500" cy="5178425"/>
          </a:xfrm>
          <a:prstGeom prst="rect">
            <a:avLst/>
          </a:prstGeom>
          <a:noFill/>
        </p:spPr>
      </p:pic>
      <p:pic>
        <p:nvPicPr>
          <p:cNvPr id="435207" name="Picture 7" descr="Warm_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0600"/>
            <a:ext cx="4000500" cy="5178425"/>
          </a:xfrm>
          <a:prstGeom prst="rect">
            <a:avLst/>
          </a:prstGeom>
          <a:noFill/>
        </p:spPr>
      </p:pic>
      <p:sp>
        <p:nvSpPr>
          <p:cNvPr id="435208" name="Text Box 8"/>
          <p:cNvSpPr txBox="1">
            <a:spLocks noChangeArrowheads="1"/>
          </p:cNvSpPr>
          <p:nvPr/>
        </p:nvSpPr>
        <p:spPr bwMode="auto">
          <a:xfrm>
            <a:off x="441325" y="341313"/>
            <a:ext cx="546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El Nino Impacts on North America: Spring / Summer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 Nino and hurricane frequency</a:t>
            </a:r>
          </a:p>
        </p:txBody>
      </p:sp>
      <p:pic>
        <p:nvPicPr>
          <p:cNvPr id="436230" name="Picture 6" descr="fig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1371600"/>
            <a:ext cx="7239000" cy="5246688"/>
          </a:xfrm>
          <a:noFill/>
          <a:ln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sz="4000" dirty="0"/>
              <a:t>Current </a:t>
            </a:r>
            <a:r>
              <a:rPr lang="en-US" sz="4000" dirty="0" smtClean="0"/>
              <a:t>Conditions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2209800" y="618522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www.cpc.noaa.gov</a:t>
            </a:r>
            <a:r>
              <a:rPr lang="en-US" dirty="0">
                <a:hlinkClick r:id="rId3"/>
              </a:rPr>
              <a:t>/products/</a:t>
            </a:r>
            <a:r>
              <a:rPr lang="en-US" dirty="0" err="1">
                <a:hlinkClick r:id="rId3"/>
              </a:rPr>
              <a:t>precip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CWlink</a:t>
            </a:r>
            <a:r>
              <a:rPr lang="en-US" dirty="0">
                <a:hlinkClick r:id="rId3"/>
              </a:rPr>
              <a:t>/MJO/</a:t>
            </a:r>
            <a:r>
              <a:rPr lang="en-US" dirty="0" err="1">
                <a:hlinkClick r:id="rId3"/>
              </a:rPr>
              <a:t>enso.shtml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098" b="15452"/>
          <a:stretch/>
        </p:blipFill>
        <p:spPr>
          <a:xfrm>
            <a:off x="1752600" y="3429000"/>
            <a:ext cx="5588000" cy="2730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14523"/>
          <a:stretch/>
        </p:blipFill>
        <p:spPr>
          <a:xfrm>
            <a:off x="1981200" y="685800"/>
            <a:ext cx="5257800" cy="2696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Conditions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958" y="1600200"/>
            <a:ext cx="7548083" cy="445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t="5000" r="6471" b="58333"/>
          <a:stretch>
            <a:fillRect/>
          </a:stretch>
        </p:blipFill>
        <p:spPr bwMode="auto">
          <a:xfrm>
            <a:off x="1295400" y="1676400"/>
            <a:ext cx="62484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9781284027372_CH08_FIG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9957" y="304800"/>
            <a:ext cx="703724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8578850" y="6324600"/>
            <a:ext cx="41275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</a:t>
            </a:r>
            <a:r>
              <a:rPr lang="en-US" sz="1400" b="1" dirty="0" smtClean="0"/>
              <a:t>8-2, </a:t>
            </a:r>
            <a:r>
              <a:rPr lang="en-US" sz="1400" b="1" dirty="0"/>
              <a:t>p. </a:t>
            </a:r>
            <a:r>
              <a:rPr lang="en-US" sz="1400" b="1" dirty="0" smtClean="0"/>
              <a:t>233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600" y="1266381"/>
            <a:ext cx="6009207" cy="5591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9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Year at This Time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0" y="2057400"/>
            <a:ext cx="3200400" cy="1858963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Neutral or La Nina forecast going into winter…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Forecasts…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324600" y="2971800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Nearly all climate and ENSO prediction models predict a neutral ENSO through the winter</a:t>
            </a:r>
            <a:endParaRPr lang="en-US" dirty="0"/>
          </a:p>
        </p:txBody>
      </p:sp>
      <p:pic>
        <p:nvPicPr>
          <p:cNvPr id="5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5791200" cy="47244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920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61999"/>
          </a:xfrm>
        </p:spPr>
        <p:txBody>
          <a:bodyPr/>
          <a:lstStyle/>
          <a:p>
            <a:r>
              <a:rPr lang="en-US" dirty="0" smtClean="0"/>
              <a:t>Last 90 days</a:t>
            </a:r>
            <a:endParaRPr lang="en-US" dirty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304800" y="2514600"/>
            <a:ext cx="8610600" cy="3352800"/>
            <a:chOff x="304800" y="2514600"/>
            <a:chExt cx="8610600" cy="3352800"/>
          </a:xfrm>
        </p:grpSpPr>
        <p:sp>
          <p:nvSpPr>
            <p:cNvPr id="10" name="Rounded Rectangle 9"/>
            <p:cNvSpPr/>
            <p:nvPr/>
          </p:nvSpPr>
          <p:spPr>
            <a:xfrm>
              <a:off x="304800" y="2514600"/>
              <a:ext cx="8610600" cy="3352800"/>
            </a:xfrm>
            <a:prstGeom prst="roundRect">
              <a:avLst>
                <a:gd name="adj" fmla="val 31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028825" y="4495800"/>
              <a:ext cx="638175" cy="195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14400" y="2667000"/>
            <a:ext cx="2895600" cy="3079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  <a:ea typeface="MS PGothic" pitchFamily="34" charset="-128"/>
                <a:cs typeface="Times New Roman" pitchFamily="18" charset="0"/>
              </a:rPr>
              <a:t>Percent of Average Precipitation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300663" y="2667000"/>
            <a:ext cx="3070225" cy="3079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  <a:ea typeface="MS PGothic" pitchFamily="34" charset="-128"/>
                <a:cs typeface="Times New Roman" pitchFamily="18" charset="0"/>
              </a:rPr>
              <a:t>Temperature Departures  </a:t>
            </a:r>
            <a:r>
              <a:rPr lang="en-US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  <a:ea typeface="MS PGothic" pitchFamily="34" charset="-128"/>
                <a:cs typeface="Times New Roman" pitchFamily="18" charset="0"/>
              </a:rPr>
              <a:t>(degree C)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8069263" y="5929313"/>
            <a:ext cx="6096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200" b="1">
                <a:solidFill>
                  <a:schemeClr val="bg1"/>
                </a:solidFill>
                <a:latin typeface="Trebuchet MS" charset="0"/>
                <a:cs typeface="Arial" charset="0"/>
              </a:rPr>
              <a:t>2 of 2</a:t>
            </a:r>
          </a:p>
        </p:txBody>
      </p:sp>
      <p:pic>
        <p:nvPicPr>
          <p:cNvPr id="15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t="14986" r="15146" b="33640"/>
          <a:stretch>
            <a:fillRect/>
          </a:stretch>
        </p:blipFill>
        <p:spPr bwMode="auto">
          <a:xfrm>
            <a:off x="673100" y="3098800"/>
            <a:ext cx="3641725" cy="21336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t="56416" r="6174"/>
          <a:stretch>
            <a:fillRect/>
          </a:stretch>
        </p:blipFill>
        <p:spPr bwMode="auto">
          <a:xfrm>
            <a:off x="4559300" y="3040063"/>
            <a:ext cx="4332288" cy="27892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Other Oscillations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Pacific Decadal Oscillation (PDO) – similar to the Southern Oscillation, but over north </a:t>
            </a:r>
            <a:r>
              <a:rPr lang="en-US" dirty="0" smtClean="0">
                <a:latin typeface="Calibri" pitchFamily="34" charset="0"/>
              </a:rPr>
              <a:t>Pacific</a:t>
            </a:r>
          </a:p>
          <a:p>
            <a:endParaRPr lang="en-US" sz="18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North Atlantic Oscillation (NAO</a:t>
            </a:r>
            <a:r>
              <a:rPr lang="en-US" dirty="0" smtClean="0">
                <a:latin typeface="Calibri" pitchFamily="34" charset="0"/>
              </a:rPr>
              <a:t>) – difference in pressure between Iceland and Bermuda. This can affect the jet stream position. </a:t>
            </a:r>
          </a:p>
          <a:p>
            <a:endParaRPr lang="en-US" sz="18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Though El Nino draws most of the attention, the interaction of all of these oscillations is of importance for the study of climate.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for Today…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06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 patterns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b="1" dirty="0" smtClean="0"/>
              <a:t>Earth is mostly water </a:t>
            </a:r>
            <a:r>
              <a:rPr lang="en-US" sz="2800" dirty="0" smtClean="0"/>
              <a:t>= huge impact on weather</a:t>
            </a:r>
          </a:p>
          <a:p>
            <a:r>
              <a:rPr lang="en-US" sz="2800" dirty="0" smtClean="0"/>
              <a:t>Surface zone / Deep zone / </a:t>
            </a:r>
            <a:r>
              <a:rPr lang="en-US" sz="2800" dirty="0" err="1" smtClean="0"/>
              <a:t>Thermocline</a:t>
            </a:r>
            <a:endParaRPr lang="en-US" sz="2800" dirty="0" smtClean="0"/>
          </a:p>
          <a:p>
            <a:r>
              <a:rPr lang="en-US" sz="2800" dirty="0" smtClean="0"/>
              <a:t>Know impact of currents (which warm/cold current impact the US?)</a:t>
            </a:r>
          </a:p>
          <a:p>
            <a:r>
              <a:rPr lang="en-US" sz="2800" b="1" dirty="0" smtClean="0"/>
              <a:t>Gyres</a:t>
            </a:r>
            <a:r>
              <a:rPr lang="en-US" sz="2800" dirty="0" smtClean="0"/>
              <a:t> – large clockwise circulation in northern hemisphere (warm water along the east coast, cold on the west), due to </a:t>
            </a:r>
            <a:r>
              <a:rPr lang="en-US" sz="2800" dirty="0" err="1" smtClean="0"/>
              <a:t>westerlies</a:t>
            </a:r>
            <a:r>
              <a:rPr lang="en-US" sz="2800" dirty="0" smtClean="0"/>
              <a:t> and trade winds</a:t>
            </a:r>
          </a:p>
          <a:p>
            <a:r>
              <a:rPr lang="en-US" sz="2800" b="1" dirty="0" smtClean="0"/>
              <a:t>Upwelling</a:t>
            </a:r>
            <a:r>
              <a:rPr lang="en-US" sz="2800" dirty="0" smtClean="0"/>
              <a:t> – movement of cold water upward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55136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Nino – Southern Oscillation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Westerly winds </a:t>
            </a:r>
            <a:r>
              <a:rPr lang="en-US" sz="2400" b="1" dirty="0" smtClean="0"/>
              <a:t>reduce upwelling </a:t>
            </a:r>
            <a:r>
              <a:rPr lang="en-US" sz="2400" dirty="0" smtClean="0"/>
              <a:t>on Pacific coast of South America – </a:t>
            </a:r>
            <a:r>
              <a:rPr lang="en-US" sz="2400" b="1" dirty="0" smtClean="0"/>
              <a:t>warmer waters = El Nino</a:t>
            </a:r>
          </a:p>
          <a:p>
            <a:r>
              <a:rPr lang="en-US" sz="2400" dirty="0" smtClean="0"/>
              <a:t>SOI – Changes in pressure  over the Pacific, causes changes in wind, negative values = lower pressure in eastern Pacific = relaxation of trade winds, commonly associated with El Nino</a:t>
            </a:r>
          </a:p>
          <a:p>
            <a:r>
              <a:rPr lang="en-US" sz="2400" b="1" dirty="0" smtClean="0"/>
              <a:t>La Nina </a:t>
            </a:r>
            <a:r>
              <a:rPr lang="en-US" sz="2400" dirty="0" smtClean="0"/>
              <a:t>– stronger than normal trade winds, strong upwelling, colder water temperatures</a:t>
            </a:r>
          </a:p>
          <a:p>
            <a:r>
              <a:rPr lang="en-US" sz="2400" b="1" dirty="0" smtClean="0"/>
              <a:t>Know how the pattern influences this area</a:t>
            </a:r>
          </a:p>
          <a:p>
            <a:r>
              <a:rPr lang="en-US" sz="2400" dirty="0" smtClean="0"/>
              <a:t>Not the only oscillation that matters!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4702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51" name="Picture 7" descr="Ivan From Sp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0825" cy="6854825"/>
          </a:xfrm>
          <a:prstGeom prst="rect">
            <a:avLst/>
          </a:prstGeom>
          <a:noFill/>
        </p:spPr>
      </p:pic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Tropical Cyclones</a:t>
            </a:r>
          </a:p>
        </p:txBody>
      </p:sp>
      <p:sp>
        <p:nvSpPr>
          <p:cNvPr id="262149" name="Rectangle 5"/>
          <p:cNvSpPr>
            <a:spLocks noChangeArrowheads="1"/>
          </p:cNvSpPr>
          <p:nvPr/>
        </p:nvSpPr>
        <p:spPr bwMode="auto">
          <a:xfrm>
            <a:off x="7924800" y="6553200"/>
            <a:ext cx="1206500" cy="17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/>
              <a:t>Photo: NASA</a:t>
            </a:r>
          </a:p>
        </p:txBody>
      </p:sp>
      <p:sp>
        <p:nvSpPr>
          <p:cNvPr id="262150" name="Text Box 6"/>
          <p:cNvSpPr txBox="1">
            <a:spLocks noChangeArrowheads="1"/>
          </p:cNvSpPr>
          <p:nvPr/>
        </p:nvSpPr>
        <p:spPr bwMode="auto">
          <a:xfrm>
            <a:off x="0" y="3505200"/>
            <a:ext cx="2181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Hurricane Ivan - 2004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Tropical Cyclones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Calibri" pitchFamily="34" charset="0"/>
              </a:rPr>
              <a:t>Very intense water-based convective systems capable of widespread destruction due to: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 pitchFamily="34" charset="0"/>
              </a:rPr>
              <a:t>Wind (</a:t>
            </a:r>
            <a:r>
              <a:rPr lang="en-US" b="1" dirty="0">
                <a:latin typeface="Calibri" pitchFamily="34" charset="0"/>
              </a:rPr>
              <a:t>sustained</a:t>
            </a:r>
            <a:r>
              <a:rPr lang="en-US" dirty="0">
                <a:latin typeface="Calibri" pitchFamily="34" charset="0"/>
              </a:rPr>
              <a:t> and </a:t>
            </a:r>
            <a:r>
              <a:rPr lang="en-US" b="1" dirty="0">
                <a:latin typeface="Calibri" pitchFamily="34" charset="0"/>
              </a:rPr>
              <a:t>gusts</a:t>
            </a:r>
            <a:r>
              <a:rPr lang="en-US" dirty="0">
                <a:latin typeface="Calibri" pitchFamily="34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 pitchFamily="34" charset="0"/>
              </a:rPr>
              <a:t>Flooding (</a:t>
            </a:r>
            <a:r>
              <a:rPr lang="en-US" b="1" dirty="0">
                <a:latin typeface="Calibri" pitchFamily="34" charset="0"/>
              </a:rPr>
              <a:t>storm surge </a:t>
            </a:r>
            <a:r>
              <a:rPr lang="en-US" dirty="0">
                <a:latin typeface="Calibri" pitchFamily="34" charset="0"/>
              </a:rPr>
              <a:t>and </a:t>
            </a:r>
            <a:r>
              <a:rPr lang="en-US" b="1" dirty="0">
                <a:latin typeface="Calibri" pitchFamily="34" charset="0"/>
              </a:rPr>
              <a:t>freshwater flooding</a:t>
            </a:r>
            <a:r>
              <a:rPr lang="en-US" dirty="0">
                <a:latin typeface="Calibri" pitchFamily="34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 pitchFamily="34" charset="0"/>
              </a:rPr>
              <a:t>Strongest of these cyclones referred to as </a:t>
            </a:r>
            <a:r>
              <a:rPr lang="en-US" b="1" dirty="0">
                <a:latin typeface="Calibri" pitchFamily="34" charset="0"/>
              </a:rPr>
              <a:t>hurricanes</a:t>
            </a:r>
            <a:r>
              <a:rPr lang="en-US" dirty="0">
                <a:latin typeface="Calibri" pitchFamily="34" charset="0"/>
              </a:rPr>
              <a:t> (east of international date line) and </a:t>
            </a:r>
            <a:r>
              <a:rPr lang="en-US" b="1" dirty="0">
                <a:latin typeface="Calibri" pitchFamily="34" charset="0"/>
              </a:rPr>
              <a:t>typhoons </a:t>
            </a:r>
            <a:r>
              <a:rPr lang="en-US" dirty="0">
                <a:latin typeface="Calibri" pitchFamily="34" charset="0"/>
              </a:rPr>
              <a:t>(west of international date line)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 pitchFamily="34" charset="0"/>
              </a:rPr>
              <a:t>Can also be referred to as </a:t>
            </a:r>
            <a:r>
              <a:rPr lang="en-US" b="1" dirty="0">
                <a:latin typeface="Calibri" pitchFamily="34" charset="0"/>
              </a:rPr>
              <a:t>cyclones</a:t>
            </a:r>
            <a:r>
              <a:rPr lang="en-US" dirty="0">
                <a:latin typeface="Calibri" pitchFamily="34" charset="0"/>
              </a:rPr>
              <a:t> in the Southern Hemisphere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Hurricane Structure Basics</a:t>
            </a:r>
          </a:p>
        </p:txBody>
      </p:sp>
      <p:sp>
        <p:nvSpPr>
          <p:cNvPr id="264197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>
                <a:latin typeface="Calibri" pitchFamily="34" charset="0"/>
              </a:rPr>
              <a:t>The center of the hurricane, often void of cloud cover, is called the </a:t>
            </a:r>
            <a:r>
              <a:rPr lang="en-US" b="1">
                <a:latin typeface="Calibri" pitchFamily="34" charset="0"/>
              </a:rPr>
              <a:t>eye</a:t>
            </a:r>
            <a:r>
              <a:rPr lang="en-US">
                <a:latin typeface="Calibri" pitchFamily="34" charset="0"/>
              </a:rPr>
              <a:t>.</a:t>
            </a:r>
          </a:p>
          <a:p>
            <a:r>
              <a:rPr lang="en-US">
                <a:latin typeface="Calibri" pitchFamily="34" charset="0"/>
              </a:rPr>
              <a:t>Immediately around the eye is the </a:t>
            </a:r>
            <a:r>
              <a:rPr lang="en-US" b="1">
                <a:latin typeface="Calibri" pitchFamily="34" charset="0"/>
              </a:rPr>
              <a:t>eye wall</a:t>
            </a:r>
            <a:r>
              <a:rPr lang="en-US">
                <a:latin typeface="Calibri" pitchFamily="34" charset="0"/>
              </a:rPr>
              <a:t>, which contains the strongest convection.  Winds are usually highest in the eye wall.</a:t>
            </a:r>
          </a:p>
        </p:txBody>
      </p:sp>
      <p:pic>
        <p:nvPicPr>
          <p:cNvPr id="264200" name="Picture 8" descr="IvanTRMM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4572000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Ocean / Atmosphere Interaction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2938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2133600"/>
            <a:ext cx="8382000" cy="4525963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In terms of interaction with the atmosphere, the oceans do 3 main jobs: </a:t>
            </a:r>
          </a:p>
          <a:p>
            <a:endParaRPr lang="en-US" dirty="0" smtClean="0">
              <a:latin typeface="Calibri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latin typeface="Calibri" pitchFamily="34" charset="0"/>
              </a:rPr>
              <a:t>They are a source of atmospheric water vapor  (by what process?) 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 smtClean="0">
              <a:latin typeface="Calibri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latin typeface="Calibri" pitchFamily="34" charset="0"/>
              </a:rPr>
              <a:t> They exchange energy with the atmosphere (by what process?) 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 smtClean="0">
              <a:latin typeface="Calibri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latin typeface="Calibri" pitchFamily="34" charset="0"/>
              </a:rPr>
              <a:t>They transfer heat </a:t>
            </a:r>
            <a:r>
              <a:rPr lang="en-US" dirty="0" err="1" smtClean="0">
                <a:latin typeface="Calibri" pitchFamily="34" charset="0"/>
              </a:rPr>
              <a:t>poleward</a:t>
            </a:r>
            <a:r>
              <a:rPr lang="en-US" dirty="0" smtClean="0">
                <a:latin typeface="Calibri" pitchFamily="34" charset="0"/>
              </a:rPr>
              <a:t>.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1" descr="08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900" y="358775"/>
            <a:ext cx="8964613" cy="614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43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7662863" y="6562725"/>
            <a:ext cx="1481137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 smtClean="0"/>
              <a:t>2</a:t>
            </a:r>
            <a:r>
              <a:rPr lang="en-US" sz="1400" b="1" baseline="30000" dirty="0" smtClean="0"/>
              <a:t>nd</a:t>
            </a:r>
            <a:r>
              <a:rPr lang="en-US" sz="1400" b="1" dirty="0" smtClean="0"/>
              <a:t> Edition: Fig</a:t>
            </a:r>
            <a:r>
              <a:rPr lang="en-US" sz="1400" b="1" dirty="0"/>
              <a:t>. 8-21, p. 227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6" name="Picture1" descr="08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34938"/>
            <a:ext cx="7543800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4437" name="Rectangle 5"/>
          <p:cNvSpPr>
            <a:spLocks noChangeArrowheads="1"/>
          </p:cNvSpPr>
          <p:nvPr/>
        </p:nvSpPr>
        <p:spPr bwMode="auto">
          <a:xfrm>
            <a:off x="7662863" y="2819400"/>
            <a:ext cx="1481137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 smtClean="0"/>
              <a:t>2</a:t>
            </a:r>
            <a:r>
              <a:rPr lang="en-US" sz="1400" b="1" baseline="30000" dirty="0" smtClean="0"/>
              <a:t>nd</a:t>
            </a:r>
            <a:r>
              <a:rPr lang="en-US" sz="1400" b="1" dirty="0" smtClean="0"/>
              <a:t> Edition: Fig</a:t>
            </a:r>
            <a:r>
              <a:rPr lang="en-US" sz="1400" b="1" dirty="0"/>
              <a:t>. 8-22, p. 227</a:t>
            </a:r>
          </a:p>
        </p:txBody>
      </p:sp>
      <p:pic>
        <p:nvPicPr>
          <p:cNvPr id="274438" name="Picture1" descr="08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988" y="3206750"/>
            <a:ext cx="7593012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4440" name="Picture 8" descr="110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200400"/>
            <a:ext cx="76962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4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4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1" descr="08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34938"/>
            <a:ext cx="7543800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5459" name="Rectangle 3"/>
          <p:cNvSpPr>
            <a:spLocks noChangeArrowheads="1"/>
          </p:cNvSpPr>
          <p:nvPr/>
        </p:nvSpPr>
        <p:spPr bwMode="auto">
          <a:xfrm>
            <a:off x="7662863" y="2819400"/>
            <a:ext cx="1481137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 smtClean="0"/>
              <a:t>2</a:t>
            </a:r>
            <a:r>
              <a:rPr lang="en-US" sz="1400" b="1" baseline="30000" dirty="0" smtClean="0"/>
              <a:t>nd</a:t>
            </a:r>
            <a:r>
              <a:rPr lang="en-US" sz="1400" b="1" dirty="0" smtClean="0"/>
              <a:t> Edition: Fig</a:t>
            </a:r>
            <a:r>
              <a:rPr lang="en-US" sz="1400" b="1" dirty="0"/>
              <a:t>. 8-22, p. 227</a:t>
            </a:r>
          </a:p>
        </p:txBody>
      </p:sp>
      <p:sp>
        <p:nvSpPr>
          <p:cNvPr id="275462" name="Text Box 6"/>
          <p:cNvSpPr txBox="1">
            <a:spLocks noChangeArrowheads="1"/>
          </p:cNvSpPr>
          <p:nvPr/>
        </p:nvSpPr>
        <p:spPr bwMode="auto">
          <a:xfrm>
            <a:off x="365125" y="3313113"/>
            <a:ext cx="6569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5463" name="Text Box 7"/>
          <p:cNvSpPr txBox="1">
            <a:spLocks noChangeArrowheads="1"/>
          </p:cNvSpPr>
          <p:nvPr/>
        </p:nvSpPr>
        <p:spPr bwMode="auto">
          <a:xfrm>
            <a:off x="152400" y="3276600"/>
            <a:ext cx="8991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dirty="0">
                <a:latin typeface="Calibri" pitchFamily="34" charset="0"/>
              </a:rPr>
              <a:t>In the eye, air actually sinks due to the presence of an anticyclone </a:t>
            </a:r>
            <a:r>
              <a:rPr lang="en-US" dirty="0" smtClean="0">
                <a:latin typeface="Calibri" pitchFamily="34" charset="0"/>
              </a:rPr>
              <a:t>aloft. (Think about the similarities with an </a:t>
            </a:r>
            <a:r>
              <a:rPr lang="en-US" dirty="0" err="1" smtClean="0">
                <a:latin typeface="Calibri" pitchFamily="34" charset="0"/>
              </a:rPr>
              <a:t>extratropical</a:t>
            </a:r>
            <a:r>
              <a:rPr lang="en-US" dirty="0" smtClean="0">
                <a:latin typeface="Calibri" pitchFamily="34" charset="0"/>
              </a:rPr>
              <a:t> cyclone). Therefore, eye is largely cloudless (what kind of vertical motion is necessary for cumulus </a:t>
            </a:r>
            <a:r>
              <a:rPr lang="en-US" dirty="0">
                <a:latin typeface="Calibri" pitchFamily="34" charset="0"/>
              </a:rPr>
              <a:t>clouds</a:t>
            </a:r>
            <a:r>
              <a:rPr lang="en-US" dirty="0" smtClean="0">
                <a:latin typeface="Calibri" pitchFamily="34" charset="0"/>
              </a:rPr>
              <a:t>?)</a:t>
            </a:r>
          </a:p>
          <a:p>
            <a:endParaRPr lang="en-US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Rapid ascent occurs in </a:t>
            </a:r>
            <a:r>
              <a:rPr lang="en-US" dirty="0" err="1" smtClean="0">
                <a:latin typeface="Calibri" pitchFamily="34" charset="0"/>
              </a:rPr>
              <a:t>eyewall</a:t>
            </a:r>
            <a:r>
              <a:rPr lang="en-US" dirty="0" smtClean="0">
                <a:latin typeface="Calibri" pitchFamily="34" charset="0"/>
              </a:rPr>
              <a:t>. This </a:t>
            </a:r>
            <a:r>
              <a:rPr lang="en-US" dirty="0">
                <a:latin typeface="Calibri" pitchFamily="34" charset="0"/>
              </a:rPr>
              <a:t>ascending air is driven outwards quickly by the anticyclone aloft, keeping </a:t>
            </a:r>
            <a:r>
              <a:rPr lang="en-US" dirty="0" smtClean="0">
                <a:latin typeface="Calibri" pitchFamily="34" charset="0"/>
              </a:rPr>
              <a:t>air </a:t>
            </a:r>
            <a:r>
              <a:rPr lang="en-US" dirty="0">
                <a:latin typeface="Calibri" pitchFamily="34" charset="0"/>
              </a:rPr>
              <a:t>pressure low in the eye</a:t>
            </a:r>
            <a:r>
              <a:rPr lang="en-US" dirty="0" smtClean="0">
                <a:latin typeface="Calibri" pitchFamily="34" charset="0"/>
              </a:rPr>
              <a:t>.</a:t>
            </a:r>
          </a:p>
          <a:p>
            <a:pPr>
              <a:buFontTx/>
              <a:buChar char="•"/>
            </a:pPr>
            <a:endParaRPr lang="en-US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Calibri" pitchFamily="34" charset="0"/>
              </a:rPr>
              <a:t> In regions of strong vertical wind shear (increases in wind speed with height), the </a:t>
            </a:r>
          </a:p>
          <a:p>
            <a:r>
              <a:rPr lang="en-US" dirty="0">
                <a:latin typeface="Calibri" pitchFamily="34" charset="0"/>
              </a:rPr>
              <a:t>  anticyclone is compromised aloft, usually weakening the hurricane</a:t>
            </a:r>
            <a:r>
              <a:rPr lang="en-US" dirty="0" smtClean="0">
                <a:latin typeface="Calibri" pitchFamily="34" charset="0"/>
              </a:rPr>
              <a:t>).</a:t>
            </a:r>
          </a:p>
          <a:p>
            <a:endParaRPr lang="en-US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Calibri" pitchFamily="34" charset="0"/>
              </a:rPr>
              <a:t> Peripheral </a:t>
            </a:r>
            <a:r>
              <a:rPr lang="en-US" dirty="0" err="1">
                <a:latin typeface="Calibri" pitchFamily="34" charset="0"/>
              </a:rPr>
              <a:t>rainbands</a:t>
            </a:r>
            <a:r>
              <a:rPr lang="en-US" dirty="0">
                <a:latin typeface="Calibri" pitchFamily="34" charset="0"/>
              </a:rPr>
              <a:t>, are usually responsible for any </a:t>
            </a:r>
            <a:r>
              <a:rPr lang="en-US" dirty="0" err="1">
                <a:latin typeface="Calibri" pitchFamily="34" charset="0"/>
              </a:rPr>
              <a:t>tornadic</a:t>
            </a:r>
            <a:r>
              <a:rPr lang="en-US" dirty="0">
                <a:latin typeface="Calibri" pitchFamily="34" charset="0"/>
              </a:rPr>
              <a:t> activity.</a:t>
            </a:r>
          </a:p>
          <a:p>
            <a:pPr>
              <a:buFontTx/>
              <a:buChar char="•"/>
            </a:pP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3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485" name="Picture 5" descr="lf050829I1_1023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86868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8" name="Picture 4" descr="I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Tropical Cyclone Formation</a:t>
            </a:r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 pitchFamily="34" charset="0"/>
              </a:rPr>
              <a:t>The key…LATENT HEAT RELEASE!</a:t>
            </a:r>
          </a:p>
          <a:p>
            <a:r>
              <a:rPr lang="en-US">
                <a:latin typeface="Calibri" pitchFamily="34" charset="0"/>
              </a:rPr>
              <a:t>Oceans evaporate plentiful moisture into lower atmosphere.</a:t>
            </a:r>
          </a:p>
          <a:p>
            <a:r>
              <a:rPr lang="en-US">
                <a:latin typeface="Calibri" pitchFamily="34" charset="0"/>
              </a:rPr>
              <a:t>Substantial energy released when this water vapor condenses during thunderstorm development</a:t>
            </a:r>
            <a:r>
              <a:rPr lang="en-US"/>
              <a:t>.</a:t>
            </a:r>
          </a:p>
          <a:p>
            <a:pPr>
              <a:buFontTx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Tropical Cyclone Formation</a:t>
            </a:r>
          </a:p>
        </p:txBody>
      </p:sp>
      <p:sp>
        <p:nvSpPr>
          <p:cNvPr id="34611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5257800"/>
            <a:ext cx="8458200" cy="144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Calibri" pitchFamily="34" charset="0"/>
              </a:rPr>
              <a:t>Once low pressure is established in center, wind accelerates towards </a:t>
            </a:r>
            <a:r>
              <a:rPr lang="en-US" sz="2000" dirty="0" err="1">
                <a:latin typeface="Calibri" pitchFamily="34" charset="0"/>
              </a:rPr>
              <a:t>eyewall</a:t>
            </a:r>
            <a:r>
              <a:rPr lang="en-US" sz="2000" dirty="0">
                <a:latin typeface="Calibri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 pitchFamily="34" charset="0"/>
              </a:rPr>
              <a:t>Stronger winds = more evaporation of warm waters = more water vapor that condenses with ascent in thunderstorms = more latent heat release</a:t>
            </a:r>
            <a:r>
              <a:rPr lang="en-US" sz="2000" dirty="0" smtClean="0">
                <a:latin typeface="Calibri" pitchFamily="34" charset="0"/>
              </a:rPr>
              <a:t>! </a:t>
            </a:r>
            <a:r>
              <a:rPr lang="en-US" sz="2000" b="1" dirty="0" smtClean="0">
                <a:latin typeface="Calibri" pitchFamily="34" charset="0"/>
              </a:rPr>
              <a:t>(WISHE; Wind Induced Surface Heat Exchange)</a:t>
            </a:r>
            <a:endParaRPr lang="en-US" sz="2000" b="1" dirty="0">
              <a:latin typeface="Calibri" pitchFamily="34" charset="0"/>
            </a:endParaRPr>
          </a:p>
        </p:txBody>
      </p:sp>
      <p:pic>
        <p:nvPicPr>
          <p:cNvPr id="346116" name="Picture1" descr="08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00" y="1573213"/>
            <a:ext cx="8964613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6117" name="Rectangle 5"/>
          <p:cNvSpPr>
            <a:spLocks noChangeArrowheads="1"/>
          </p:cNvSpPr>
          <p:nvPr/>
        </p:nvSpPr>
        <p:spPr bwMode="auto">
          <a:xfrm>
            <a:off x="7239000" y="5029200"/>
            <a:ext cx="148113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 smtClean="0"/>
              <a:t>2</a:t>
            </a:r>
            <a:r>
              <a:rPr lang="en-US" sz="1400" b="1" baseline="30000" dirty="0" smtClean="0"/>
              <a:t>nd</a:t>
            </a:r>
            <a:r>
              <a:rPr lang="en-US" sz="1400" b="1" dirty="0" smtClean="0"/>
              <a:t> Edition: Fig</a:t>
            </a:r>
            <a:r>
              <a:rPr lang="en-US" sz="1400" b="1" dirty="0"/>
              <a:t>. 8-22, p. 227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How low can you go?</a:t>
            </a:r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638800"/>
            <a:ext cx="82296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latin typeface="Calibri" pitchFamily="34" charset="0"/>
              </a:rPr>
              <a:t>Lowest pressure ever recorded:  Typhoon Tip (1979) – 870 mb</a:t>
            </a:r>
          </a:p>
        </p:txBody>
      </p:sp>
      <p:graphicFrame>
        <p:nvGraphicFramePr>
          <p:cNvPr id="34714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608969"/>
              </p:ext>
            </p:extLst>
          </p:nvPr>
        </p:nvGraphicFramePr>
        <p:xfrm>
          <a:off x="914400" y="1371600"/>
          <a:ext cx="7391400" cy="3948116"/>
        </p:xfrm>
        <a:graphic>
          <a:graphicData uri="http://schemas.openxmlformats.org/drawingml/2006/table">
            <a:tbl>
              <a:tblPr/>
              <a:tblGrid>
                <a:gridCol w="749300"/>
                <a:gridCol w="3187700"/>
                <a:gridCol w="1187450"/>
                <a:gridCol w="1079500"/>
                <a:gridCol w="1187450"/>
              </a:tblGrid>
              <a:tr h="35083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0B0B0"/>
                          </a:solidFill>
                          <a:effectLst/>
                          <a:latin typeface="Arial" charset="0"/>
                          <a:cs typeface="Arial" charset="0"/>
                        </a:rPr>
                        <a:t>Top 10 Lowest Barometric Pressures Recorded In Atlantic Hurricanes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Rank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9D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Hurricane Name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9D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Year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9D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Category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9D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Pressure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9D00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Hurricane Wilma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882 mb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Hurricane Gilbert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1988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888 mb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Florida Keys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(Labor Day)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1935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892 mb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Hurricane Rita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895 mb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Hurricane Allen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1980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899 mb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Hurricane Katrina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902 mb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Hurricane Camille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1969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905 mb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Hurricane Mitch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1998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905 mb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Hurricane Dean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905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mb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Hurricane Ivan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910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mb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7216" name="Group 80"/>
          <p:cNvGraphicFramePr>
            <a:graphicFrameLocks noGrp="1"/>
          </p:cNvGraphicFramePr>
          <p:nvPr/>
        </p:nvGraphicFramePr>
        <p:xfrm>
          <a:off x="1512888" y="5472113"/>
          <a:ext cx="893762" cy="365760"/>
        </p:xfrm>
        <a:graphic>
          <a:graphicData uri="http://schemas.openxmlformats.org/drawingml/2006/table">
            <a:tbl>
              <a:tblPr/>
              <a:tblGrid>
                <a:gridCol w="893762"/>
              </a:tblGrid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Tropical Cyclone Formation Regions</a:t>
            </a:r>
          </a:p>
        </p:txBody>
      </p:sp>
      <p:pic>
        <p:nvPicPr>
          <p:cNvPr id="348163" name="Picture1" descr="08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431925"/>
            <a:ext cx="556260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164" name="Rectangle 4"/>
          <p:cNvSpPr>
            <a:spLocks noChangeArrowheads="1"/>
          </p:cNvSpPr>
          <p:nvPr/>
        </p:nvSpPr>
        <p:spPr bwMode="auto">
          <a:xfrm>
            <a:off x="7239000" y="4800600"/>
            <a:ext cx="919163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8-23, p. </a:t>
            </a:r>
            <a:r>
              <a:rPr lang="en-US" sz="1400" b="1" dirty="0" smtClean="0"/>
              <a:t>247</a:t>
            </a:r>
            <a:endParaRPr lang="en-US" sz="1400" b="1" dirty="0"/>
          </a:p>
        </p:txBody>
      </p:sp>
      <p:sp>
        <p:nvSpPr>
          <p:cNvPr id="348165" name="Text Box 5"/>
          <p:cNvSpPr txBox="1">
            <a:spLocks noChangeArrowheads="1"/>
          </p:cNvSpPr>
          <p:nvPr/>
        </p:nvSpPr>
        <p:spPr bwMode="auto">
          <a:xfrm>
            <a:off x="212725" y="5105400"/>
            <a:ext cx="877887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>
                <a:latin typeface="Calibri" pitchFamily="34" charset="0"/>
              </a:rPr>
              <a:t> Tropical cyclones can form </a:t>
            </a:r>
            <a:r>
              <a:rPr lang="en-US" b="1" dirty="0">
                <a:latin typeface="Calibri" pitchFamily="34" charset="0"/>
              </a:rPr>
              <a:t>when the sea surface temperature is &gt; 80 deg F</a:t>
            </a:r>
          </a:p>
          <a:p>
            <a:pPr>
              <a:buFontTx/>
              <a:buChar char="•"/>
            </a:pPr>
            <a:r>
              <a:rPr lang="en-US" dirty="0">
                <a:latin typeface="Calibri" pitchFamily="34" charset="0"/>
              </a:rPr>
              <a:t> Why? How is evaporation affected by temperature?  </a:t>
            </a:r>
            <a:r>
              <a:rPr lang="en-US" dirty="0" smtClean="0">
                <a:latin typeface="Calibri" pitchFamily="34" charset="0"/>
              </a:rPr>
              <a:t>Recall </a:t>
            </a:r>
            <a:r>
              <a:rPr lang="en-US" dirty="0">
                <a:latin typeface="Calibri" pitchFamily="34" charset="0"/>
              </a:rPr>
              <a:t>saturation vapor</a:t>
            </a:r>
          </a:p>
          <a:p>
            <a:r>
              <a:rPr lang="en-US" dirty="0">
                <a:latin typeface="Calibri" pitchFamily="34" charset="0"/>
              </a:rPr>
              <a:t>  </a:t>
            </a:r>
            <a:r>
              <a:rPr lang="en-US" dirty="0" smtClean="0">
                <a:latin typeface="Calibri" pitchFamily="34" charset="0"/>
              </a:rPr>
              <a:t>pressure. Evaporation rates increase rapidly as temperature increases.</a:t>
            </a:r>
            <a:endParaRPr lang="en-US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Calibri" pitchFamily="34" charset="0"/>
              </a:rPr>
              <a:t> Coriolis force is important for hurricane balance (gradient wind balance).  What</a:t>
            </a:r>
          </a:p>
          <a:p>
            <a:r>
              <a:rPr lang="en-US" dirty="0">
                <a:latin typeface="Calibri" pitchFamily="34" charset="0"/>
              </a:rPr>
              <a:t>  restriction does this fact place on formation regions?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Ocean Heat Budget</a:t>
            </a:r>
          </a:p>
        </p:txBody>
      </p:sp>
      <p:sp>
        <p:nvSpPr>
          <p:cNvPr id="22938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1295400"/>
            <a:ext cx="8382000" cy="4525963"/>
          </a:xfrm>
        </p:spPr>
        <p:txBody>
          <a:bodyPr/>
          <a:lstStyle/>
          <a:p>
            <a:r>
              <a:rPr lang="en-US" sz="2400" dirty="0">
                <a:latin typeface="Calibri" pitchFamily="34" charset="0"/>
              </a:rPr>
              <a:t>Summer hemispheric oceans have net gain of </a:t>
            </a:r>
            <a:r>
              <a:rPr lang="en-US" sz="2400" dirty="0" smtClean="0">
                <a:latin typeface="Calibri" pitchFamily="34" charset="0"/>
              </a:rPr>
              <a:t>heat: positive heat flux. </a:t>
            </a:r>
          </a:p>
          <a:p>
            <a:r>
              <a:rPr lang="en-US" sz="2400" dirty="0" smtClean="0">
                <a:latin typeface="Calibri" pitchFamily="34" charset="0"/>
              </a:rPr>
              <a:t>Winter </a:t>
            </a:r>
            <a:r>
              <a:rPr lang="en-US" sz="2400" dirty="0">
                <a:latin typeface="Calibri" pitchFamily="34" charset="0"/>
              </a:rPr>
              <a:t>hemispheric oceans have net loss of </a:t>
            </a:r>
            <a:r>
              <a:rPr lang="en-US" sz="2400" dirty="0" smtClean="0">
                <a:latin typeface="Calibri" pitchFamily="34" charset="0"/>
              </a:rPr>
              <a:t>heat: negative heat flux. </a:t>
            </a:r>
          </a:p>
          <a:p>
            <a:r>
              <a:rPr lang="en-US" sz="2400" dirty="0" smtClean="0">
                <a:latin typeface="Calibri" pitchFamily="34" charset="0"/>
              </a:rPr>
              <a:t>True for moisture too (recall the relationship between temp and RH). 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229384" name="Rectangle 8"/>
          <p:cNvSpPr>
            <a:spLocks noChangeArrowheads="1"/>
          </p:cNvSpPr>
          <p:nvPr/>
        </p:nvSpPr>
        <p:spPr bwMode="auto">
          <a:xfrm>
            <a:off x="3657600" y="6324600"/>
            <a:ext cx="41275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8-1, p. </a:t>
            </a:r>
            <a:r>
              <a:rPr lang="en-US" sz="1400" b="1" dirty="0" smtClean="0"/>
              <a:t>232</a:t>
            </a:r>
            <a:endParaRPr lang="en-US" sz="1400" b="1" dirty="0"/>
          </a:p>
        </p:txBody>
      </p:sp>
      <p:pic>
        <p:nvPicPr>
          <p:cNvPr id="6" name="Picture 5" descr="9781284027372_CH08_FIG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0"/>
            <a:ext cx="82296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al_tropical_cyclone_tracks-edit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57912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cyclone paths from 1985-2005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371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Stages of Development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>
                <a:latin typeface="Calibri" pitchFamily="34" charset="0"/>
              </a:rPr>
              <a:t>Tropical disturbances</a:t>
            </a:r>
          </a:p>
          <a:p>
            <a:pPr lvl="1"/>
            <a:r>
              <a:rPr lang="en-US" sz="2000">
                <a:latin typeface="Calibri" pitchFamily="34" charset="0"/>
              </a:rPr>
              <a:t>Disorganized clusters of convection without any significant areas of low pressure.  </a:t>
            </a:r>
          </a:p>
          <a:p>
            <a:pPr lvl="1"/>
            <a:r>
              <a:rPr lang="en-US" sz="2000">
                <a:latin typeface="Calibri" pitchFamily="34" charset="0"/>
              </a:rPr>
              <a:t>Often associated with </a:t>
            </a:r>
            <a:r>
              <a:rPr lang="en-US" sz="2000" i="1">
                <a:latin typeface="Calibri" pitchFamily="34" charset="0"/>
              </a:rPr>
              <a:t>tropical waves</a:t>
            </a:r>
            <a:endParaRPr lang="en-US" sz="2000">
              <a:latin typeface="Calibri" pitchFamily="34" charset="0"/>
            </a:endParaRPr>
          </a:p>
        </p:txBody>
      </p:sp>
      <p:pic>
        <p:nvPicPr>
          <p:cNvPr id="349188" name="Picture1" descr="08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101975"/>
            <a:ext cx="5334000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9189" name="Rectangle 5"/>
          <p:cNvSpPr>
            <a:spLocks noChangeArrowheads="1"/>
          </p:cNvSpPr>
          <p:nvPr/>
        </p:nvSpPr>
        <p:spPr bwMode="auto">
          <a:xfrm>
            <a:off x="8199438" y="6400800"/>
            <a:ext cx="715962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</a:t>
            </a:r>
            <a:r>
              <a:rPr lang="en-US" sz="1400" b="1" dirty="0" smtClean="0"/>
              <a:t>8-29 </a:t>
            </a:r>
            <a:r>
              <a:rPr lang="en-US" sz="1400" b="1" dirty="0"/>
              <a:t>p. </a:t>
            </a:r>
            <a:r>
              <a:rPr lang="en-US" sz="1400" b="1" dirty="0" smtClean="0"/>
              <a:t>253</a:t>
            </a:r>
            <a:endParaRPr lang="en-US" sz="1400" b="1" dirty="0"/>
          </a:p>
        </p:txBody>
      </p:sp>
      <p:sp>
        <p:nvSpPr>
          <p:cNvPr id="349190" name="Oval 6"/>
          <p:cNvSpPr>
            <a:spLocks noChangeArrowheads="1"/>
          </p:cNvSpPr>
          <p:nvPr/>
        </p:nvSpPr>
        <p:spPr bwMode="auto">
          <a:xfrm>
            <a:off x="4114800" y="4800600"/>
            <a:ext cx="1371600" cy="1447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Stages of Development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>
                <a:latin typeface="Calibri" pitchFamily="34" charset="0"/>
              </a:rPr>
              <a:t>Tropical Depression</a:t>
            </a:r>
          </a:p>
          <a:p>
            <a:pPr lvl="1"/>
            <a:r>
              <a:rPr lang="en-US" sz="1800">
                <a:latin typeface="Calibri" pitchFamily="34" charset="0"/>
              </a:rPr>
              <a:t>More organized than a tropical disturbance</a:t>
            </a:r>
          </a:p>
          <a:p>
            <a:pPr lvl="1"/>
            <a:r>
              <a:rPr lang="en-US" sz="1800">
                <a:latin typeface="Calibri" pitchFamily="34" charset="0"/>
              </a:rPr>
              <a:t>Accompanied by an area of weak low pressure and a CLOSED circulation</a:t>
            </a:r>
          </a:p>
          <a:p>
            <a:pPr lvl="1"/>
            <a:r>
              <a:rPr lang="en-US" sz="1800">
                <a:latin typeface="Calibri" pitchFamily="34" charset="0"/>
              </a:rPr>
              <a:t>Assigned a number (e.g., TD #5)</a:t>
            </a:r>
          </a:p>
        </p:txBody>
      </p:sp>
      <p:pic>
        <p:nvPicPr>
          <p:cNvPr id="350212" name="Picture1" descr="08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101975"/>
            <a:ext cx="5334000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0213" name="Rectangle 5"/>
          <p:cNvSpPr>
            <a:spLocks noChangeArrowheads="1"/>
          </p:cNvSpPr>
          <p:nvPr/>
        </p:nvSpPr>
        <p:spPr bwMode="auto">
          <a:xfrm>
            <a:off x="8199438" y="6400800"/>
            <a:ext cx="715962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</a:t>
            </a:r>
            <a:r>
              <a:rPr lang="en-US" sz="1400" b="1" dirty="0" smtClean="0"/>
              <a:t>8-29 </a:t>
            </a:r>
            <a:r>
              <a:rPr lang="en-US" sz="1400" b="1" dirty="0"/>
              <a:t>p. </a:t>
            </a:r>
            <a:r>
              <a:rPr lang="en-US" sz="1400" b="1" dirty="0" smtClean="0"/>
              <a:t>253</a:t>
            </a:r>
            <a:endParaRPr lang="en-US" sz="1400" b="1" dirty="0"/>
          </a:p>
        </p:txBody>
      </p:sp>
      <p:sp>
        <p:nvSpPr>
          <p:cNvPr id="350214" name="Oval 6"/>
          <p:cNvSpPr>
            <a:spLocks noChangeArrowheads="1"/>
          </p:cNvSpPr>
          <p:nvPr/>
        </p:nvSpPr>
        <p:spPr bwMode="auto">
          <a:xfrm>
            <a:off x="5486400" y="5334000"/>
            <a:ext cx="1371600" cy="1447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Stages of Development</a:t>
            </a: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>
                <a:latin typeface="Calibri" pitchFamily="34" charset="0"/>
              </a:rPr>
              <a:t>Tropical Storm</a:t>
            </a:r>
          </a:p>
          <a:p>
            <a:pPr lvl="1"/>
            <a:r>
              <a:rPr lang="en-US" sz="1800">
                <a:latin typeface="Calibri" pitchFamily="34" charset="0"/>
              </a:rPr>
              <a:t>Sustained (1-min average) winds of 39-73 MPH (35-65 kts)</a:t>
            </a:r>
          </a:p>
          <a:p>
            <a:pPr lvl="1"/>
            <a:r>
              <a:rPr lang="en-US" sz="1800">
                <a:latin typeface="Calibri" pitchFamily="34" charset="0"/>
              </a:rPr>
              <a:t>Central pressure &lt; 1000 mb</a:t>
            </a:r>
          </a:p>
          <a:p>
            <a:pPr lvl="1"/>
            <a:r>
              <a:rPr lang="en-US" sz="1800">
                <a:latin typeface="Calibri" pitchFamily="34" charset="0"/>
              </a:rPr>
              <a:t>Given a name</a:t>
            </a:r>
          </a:p>
        </p:txBody>
      </p:sp>
      <p:sp>
        <p:nvSpPr>
          <p:cNvPr id="351237" name="Rectangle 5"/>
          <p:cNvSpPr>
            <a:spLocks noChangeArrowheads="1"/>
          </p:cNvSpPr>
          <p:nvPr/>
        </p:nvSpPr>
        <p:spPr bwMode="auto">
          <a:xfrm>
            <a:off x="7848600" y="6553200"/>
            <a:ext cx="909638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Box 8-2, p. </a:t>
            </a:r>
            <a:r>
              <a:rPr lang="en-US" sz="1400" b="1" dirty="0" smtClean="0"/>
              <a:t>252</a:t>
            </a:r>
            <a:endParaRPr lang="en-US" sz="1400" b="1" dirty="0"/>
          </a:p>
        </p:txBody>
      </p:sp>
      <p:pic>
        <p:nvPicPr>
          <p:cNvPr id="6" name="Picture 5" descr="9781284027372_CH08_FigBox02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2424" y="2971800"/>
            <a:ext cx="5250776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Stages of Development</a:t>
            </a:r>
          </a:p>
        </p:txBody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>
                <a:latin typeface="Calibri" pitchFamily="34" charset="0"/>
              </a:rPr>
              <a:t>Hurricane / Typhoon</a:t>
            </a:r>
          </a:p>
          <a:p>
            <a:pPr lvl="1"/>
            <a:r>
              <a:rPr lang="en-US" sz="1800">
                <a:latin typeface="Calibri" pitchFamily="34" charset="0"/>
              </a:rPr>
              <a:t>Sustained (1-min average) winds of &gt; 74 MPH (65 kts)</a:t>
            </a:r>
          </a:p>
          <a:p>
            <a:pPr lvl="1"/>
            <a:r>
              <a:rPr lang="en-US" sz="1800">
                <a:latin typeface="Calibri" pitchFamily="34" charset="0"/>
              </a:rPr>
              <a:t>Central pressure &lt; 990 mb</a:t>
            </a:r>
          </a:p>
          <a:p>
            <a:pPr lvl="1"/>
            <a:r>
              <a:rPr lang="en-US" sz="1800">
                <a:latin typeface="Calibri" pitchFamily="34" charset="0"/>
              </a:rPr>
              <a:t>Typhoons with sustained winds &gt; 150 MPH called </a:t>
            </a:r>
            <a:r>
              <a:rPr lang="en-US" sz="1800" b="1">
                <a:latin typeface="Calibri" pitchFamily="34" charset="0"/>
              </a:rPr>
              <a:t>supertyphoons</a:t>
            </a:r>
            <a:endParaRPr lang="en-US" sz="1800">
              <a:latin typeface="Calibri" pitchFamily="34" charset="0"/>
            </a:endParaRPr>
          </a:p>
        </p:txBody>
      </p:sp>
      <p:pic>
        <p:nvPicPr>
          <p:cNvPr id="352260" name="Picture1" descr="0829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984500"/>
            <a:ext cx="4953000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2261" name="Rectangle 5"/>
          <p:cNvSpPr>
            <a:spLocks noChangeArrowheads="1"/>
          </p:cNvSpPr>
          <p:nvPr/>
        </p:nvSpPr>
        <p:spPr bwMode="auto">
          <a:xfrm>
            <a:off x="7772400" y="6400800"/>
            <a:ext cx="752475" cy="7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</a:t>
            </a:r>
            <a:r>
              <a:rPr lang="en-US" sz="1400" b="1" dirty="0" smtClean="0"/>
              <a:t>8-30, </a:t>
            </a:r>
            <a:r>
              <a:rPr lang="en-US" sz="1400" b="1" dirty="0"/>
              <a:t>p. </a:t>
            </a:r>
            <a:r>
              <a:rPr lang="en-US" sz="1400" b="1" dirty="0" smtClean="0"/>
              <a:t>252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Tropical Cyclone Dissipation</a:t>
            </a:r>
          </a:p>
        </p:txBody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Calibri" pitchFamily="34" charset="0"/>
              </a:rPr>
              <a:t>Occurs when cyclone is removed from its heat/moisture source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 pitchFamily="34" charset="0"/>
              </a:rPr>
              <a:t>Colder waters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 pitchFamily="34" charset="0"/>
              </a:rPr>
              <a:t>Landfall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 pitchFamily="34" charset="0"/>
              </a:rPr>
              <a:t>Occurs when tropical cyclone encounters stronger wind shear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 pitchFamily="34" charset="0"/>
              </a:rPr>
              <a:t>Often becomes an </a:t>
            </a:r>
            <a:r>
              <a:rPr lang="en-US" b="1" dirty="0" err="1">
                <a:latin typeface="Calibri" pitchFamily="34" charset="0"/>
              </a:rPr>
              <a:t>extratropical</a:t>
            </a:r>
            <a:r>
              <a:rPr lang="en-US" b="1" dirty="0">
                <a:latin typeface="Calibri" pitchFamily="34" charset="0"/>
              </a:rPr>
              <a:t> cyclone</a:t>
            </a:r>
            <a:r>
              <a:rPr lang="en-US" dirty="0">
                <a:latin typeface="Calibri" pitchFamily="34" charset="0"/>
              </a:rPr>
              <a:t>, very much the same as the cyclones we have already discussed</a:t>
            </a:r>
            <a:r>
              <a:rPr lang="en-US" dirty="0" smtClean="0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Effect of SST on Hurricane Intensity</a:t>
            </a:r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r>
              <a:rPr lang="en-US">
                <a:latin typeface="Calibri" pitchFamily="34" charset="0"/>
              </a:rPr>
              <a:t>Short term variations in hurricane intensity can be explained by SST</a:t>
            </a:r>
          </a:p>
          <a:p>
            <a:r>
              <a:rPr lang="en-US">
                <a:latin typeface="Calibri" pitchFamily="34" charset="0"/>
              </a:rPr>
              <a:t>Example (to left): Katrina</a:t>
            </a:r>
          </a:p>
        </p:txBody>
      </p:sp>
      <p:pic>
        <p:nvPicPr>
          <p:cNvPr id="354308" name="Picture1" descr="08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5105400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4309" name="Rectangle 5"/>
          <p:cNvSpPr>
            <a:spLocks noChangeArrowheads="1"/>
          </p:cNvSpPr>
          <p:nvPr/>
        </p:nvSpPr>
        <p:spPr bwMode="auto">
          <a:xfrm>
            <a:off x="0" y="5867400"/>
            <a:ext cx="148113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</a:t>
            </a:r>
            <a:r>
              <a:rPr lang="en-US" sz="1400" b="1" dirty="0" smtClean="0"/>
              <a:t>8-32, </a:t>
            </a:r>
            <a:r>
              <a:rPr lang="en-US" sz="1400" b="1" dirty="0"/>
              <a:t>p. </a:t>
            </a:r>
            <a:r>
              <a:rPr lang="en-US" sz="1400" b="1" dirty="0" smtClean="0"/>
              <a:t>255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Eyewall</a:t>
            </a: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Replacement Cycles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Often established hurricanes undergo a cyclic process of replacing their </a:t>
            </a:r>
            <a:r>
              <a:rPr lang="en-US" sz="2400" dirty="0" err="1">
                <a:latin typeface="Calibri" pitchFamily="34" charset="0"/>
              </a:rPr>
              <a:t>eyewall</a:t>
            </a:r>
            <a:r>
              <a:rPr lang="en-US" sz="2400" dirty="0">
                <a:latin typeface="Calibri" pitchFamily="34" charset="0"/>
              </a:rPr>
              <a:t> structure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A primary </a:t>
            </a:r>
            <a:r>
              <a:rPr lang="en-US" sz="2400" dirty="0" err="1">
                <a:latin typeface="Calibri" pitchFamily="34" charset="0"/>
              </a:rPr>
              <a:t>rainband</a:t>
            </a:r>
            <a:r>
              <a:rPr lang="en-US" sz="2400" dirty="0">
                <a:latin typeface="Calibri" pitchFamily="34" charset="0"/>
              </a:rPr>
              <a:t> eventually intensifies and contracts inward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This eventually chokes off the inner-</a:t>
            </a:r>
            <a:r>
              <a:rPr lang="en-US" sz="2400" dirty="0" err="1">
                <a:latin typeface="Calibri" pitchFamily="34" charset="0"/>
              </a:rPr>
              <a:t>eyewall’s</a:t>
            </a:r>
            <a:r>
              <a:rPr lang="en-US" sz="2400" dirty="0">
                <a:latin typeface="Calibri" pitchFamily="34" charset="0"/>
              </a:rPr>
              <a:t> fuel supply and the outer </a:t>
            </a:r>
            <a:r>
              <a:rPr lang="en-US" sz="2400" dirty="0" err="1">
                <a:latin typeface="Calibri" pitchFamily="34" charset="0"/>
              </a:rPr>
              <a:t>eyewall</a:t>
            </a:r>
            <a:r>
              <a:rPr lang="en-US" sz="2400" dirty="0">
                <a:latin typeface="Calibri" pitchFamily="34" charset="0"/>
              </a:rPr>
              <a:t> takes over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Storms have exhibited as many as 3 distinct </a:t>
            </a:r>
            <a:r>
              <a:rPr lang="en-US" sz="2400" dirty="0" err="1">
                <a:latin typeface="Calibri" pitchFamily="34" charset="0"/>
              </a:rPr>
              <a:t>eyewall</a:t>
            </a:r>
            <a:r>
              <a:rPr lang="en-US" sz="2400" dirty="0">
                <a:latin typeface="Calibri" pitchFamily="34" charset="0"/>
              </a:rPr>
              <a:t> ring structures</a:t>
            </a:r>
          </a:p>
          <a:p>
            <a:pPr>
              <a:lnSpc>
                <a:spcPct val="90000"/>
              </a:lnSpc>
            </a:pPr>
            <a:r>
              <a:rPr lang="en-US" sz="2400" dirty="0" err="1">
                <a:latin typeface="Calibri" pitchFamily="34" charset="0"/>
              </a:rPr>
              <a:t>Eyewall</a:t>
            </a:r>
            <a:r>
              <a:rPr lang="en-US" sz="2400" dirty="0">
                <a:latin typeface="Calibri" pitchFamily="34" charset="0"/>
              </a:rPr>
              <a:t> replacement cycles can cause </a:t>
            </a:r>
            <a:r>
              <a:rPr lang="en-US" sz="2400" b="1" dirty="0">
                <a:latin typeface="Calibri" pitchFamily="34" charset="0"/>
              </a:rPr>
              <a:t>temporary weakening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What controls their frequency and timing is currently unknown – VITAL TO FORECASTING HURRICANE INTENSITY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3" name="Picture 5" descr="pakr16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</p:spPr>
      </p:pic>
      <p:pic>
        <p:nvPicPr>
          <p:cNvPr id="334854" name="Picture 6" descr="ivanAnim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Hurricane Motion and Wind Speed</a:t>
            </a:r>
          </a:p>
        </p:txBody>
      </p:sp>
      <p:sp>
        <p:nvSpPr>
          <p:cNvPr id="278533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>
                <a:latin typeface="Calibri" pitchFamily="34" charset="0"/>
              </a:rPr>
              <a:t>Following the motion of the hurricane, winds will be strongest </a:t>
            </a:r>
            <a:r>
              <a:rPr lang="en-US" sz="2400" b="1" dirty="0">
                <a:latin typeface="Calibri" pitchFamily="34" charset="0"/>
              </a:rPr>
              <a:t>to the right</a:t>
            </a:r>
          </a:p>
          <a:p>
            <a:r>
              <a:rPr lang="en-US" sz="2400" dirty="0">
                <a:latin typeface="Calibri" pitchFamily="34" charset="0"/>
              </a:rPr>
              <a:t>To the right, motion </a:t>
            </a:r>
            <a:r>
              <a:rPr lang="en-US" sz="2400" u="sng" dirty="0">
                <a:latin typeface="Calibri" pitchFamily="34" charset="0"/>
              </a:rPr>
              <a:t>adds</a:t>
            </a:r>
            <a:r>
              <a:rPr lang="en-US" sz="2400" dirty="0">
                <a:latin typeface="Calibri" pitchFamily="34" charset="0"/>
              </a:rPr>
              <a:t> to existing wind speed</a:t>
            </a:r>
          </a:p>
          <a:p>
            <a:r>
              <a:rPr lang="en-US" sz="2400" dirty="0">
                <a:latin typeface="Calibri" pitchFamily="34" charset="0"/>
              </a:rPr>
              <a:t>To the left, motion </a:t>
            </a:r>
            <a:r>
              <a:rPr lang="en-US" sz="2400" u="sng" dirty="0">
                <a:latin typeface="Calibri" pitchFamily="34" charset="0"/>
              </a:rPr>
              <a:t>subtracts</a:t>
            </a:r>
            <a:r>
              <a:rPr lang="en-US" sz="2400" dirty="0">
                <a:latin typeface="Calibri" pitchFamily="34" charset="0"/>
              </a:rPr>
              <a:t> from existing wind speed</a:t>
            </a:r>
          </a:p>
          <a:p>
            <a:r>
              <a:rPr lang="en-US" sz="2400" dirty="0">
                <a:latin typeface="Calibri" pitchFamily="34" charset="0"/>
              </a:rPr>
              <a:t>Same principle applies for tornadoes </a:t>
            </a:r>
          </a:p>
        </p:txBody>
      </p:sp>
      <p:sp>
        <p:nvSpPr>
          <p:cNvPr id="278535" name="Rectangle 7"/>
          <p:cNvSpPr>
            <a:spLocks noChangeArrowheads="1"/>
          </p:cNvSpPr>
          <p:nvPr/>
        </p:nvSpPr>
        <p:spPr bwMode="auto">
          <a:xfrm>
            <a:off x="3657600" y="6248400"/>
            <a:ext cx="700088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</a:t>
            </a:r>
            <a:r>
              <a:rPr lang="en-US" sz="1400" b="1" dirty="0" smtClean="0"/>
              <a:t>8-278 </a:t>
            </a:r>
            <a:r>
              <a:rPr lang="en-US" sz="1400" b="1" dirty="0"/>
              <a:t>p. </a:t>
            </a:r>
            <a:r>
              <a:rPr lang="en-US" sz="1400" b="1" dirty="0" smtClean="0"/>
              <a:t>251</a:t>
            </a:r>
            <a:endParaRPr lang="en-US" sz="1400" b="1" dirty="0"/>
          </a:p>
        </p:txBody>
      </p:sp>
      <p:pic>
        <p:nvPicPr>
          <p:cNvPr id="6" name="Picture 5" descr="9781284027372_CH08_FIG2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354" y="1676400"/>
            <a:ext cx="4400646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Ocean Temperatures</a:t>
            </a:r>
          </a:p>
        </p:txBody>
      </p:sp>
      <p:sp>
        <p:nvSpPr>
          <p:cNvPr id="23142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b="1" dirty="0">
                <a:latin typeface="Calibri" pitchFamily="34" charset="0"/>
              </a:rPr>
              <a:t>Surface zone</a:t>
            </a:r>
          </a:p>
          <a:p>
            <a:pPr lvl="1"/>
            <a:r>
              <a:rPr lang="en-US" sz="2000" dirty="0">
                <a:latin typeface="Calibri" pitchFamily="34" charset="0"/>
              </a:rPr>
              <a:t>Top 100 m</a:t>
            </a:r>
          </a:p>
          <a:p>
            <a:pPr lvl="1"/>
            <a:r>
              <a:rPr lang="en-US" sz="2000" dirty="0">
                <a:latin typeface="Calibri" pitchFamily="34" charset="0"/>
              </a:rPr>
              <a:t>Constant temperature (waves mix this layer)</a:t>
            </a:r>
          </a:p>
          <a:p>
            <a:r>
              <a:rPr lang="en-US" sz="2400" b="1" dirty="0">
                <a:latin typeface="Calibri" pitchFamily="34" charset="0"/>
              </a:rPr>
              <a:t>Deep zone</a:t>
            </a:r>
          </a:p>
          <a:p>
            <a:pPr lvl="1"/>
            <a:r>
              <a:rPr lang="en-US" sz="2000" dirty="0">
                <a:latin typeface="Calibri" pitchFamily="34" charset="0"/>
              </a:rPr>
              <a:t>Beyond 1000 m deep</a:t>
            </a:r>
          </a:p>
          <a:p>
            <a:pPr lvl="1"/>
            <a:r>
              <a:rPr lang="en-US" sz="2000" dirty="0">
                <a:latin typeface="Calibri" pitchFamily="34" charset="0"/>
              </a:rPr>
              <a:t>~constant temperature (little </a:t>
            </a:r>
            <a:r>
              <a:rPr lang="en-US" sz="2000" dirty="0" err="1">
                <a:latin typeface="Calibri" pitchFamily="34" charset="0"/>
              </a:rPr>
              <a:t>insolation</a:t>
            </a:r>
            <a:r>
              <a:rPr lang="en-US" sz="2000" dirty="0">
                <a:latin typeface="Calibri" pitchFamily="34" charset="0"/>
              </a:rPr>
              <a:t>)</a:t>
            </a:r>
          </a:p>
          <a:p>
            <a:r>
              <a:rPr lang="en-US" sz="2400" b="1" dirty="0" err="1">
                <a:latin typeface="Calibri" pitchFamily="34" charset="0"/>
              </a:rPr>
              <a:t>Thermocline</a:t>
            </a:r>
            <a:endParaRPr lang="en-US" sz="2400" b="1" dirty="0">
              <a:latin typeface="Calibri" pitchFamily="34" charset="0"/>
            </a:endParaRPr>
          </a:p>
          <a:p>
            <a:pPr lvl="1"/>
            <a:r>
              <a:rPr lang="en-US" sz="2000" dirty="0">
                <a:latin typeface="Calibri" pitchFamily="34" charset="0"/>
              </a:rPr>
              <a:t>Transition region between the surface zone and deep </a:t>
            </a:r>
            <a:r>
              <a:rPr lang="en-US" sz="2000" dirty="0" smtClean="0">
                <a:latin typeface="Calibri" pitchFamily="34" charset="0"/>
              </a:rPr>
              <a:t>zone.</a:t>
            </a:r>
          </a:p>
          <a:p>
            <a:pPr>
              <a:buNone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231431" name="Rectangle 7"/>
          <p:cNvSpPr>
            <a:spLocks noChangeArrowheads="1"/>
          </p:cNvSpPr>
          <p:nvPr/>
        </p:nvSpPr>
        <p:spPr bwMode="auto">
          <a:xfrm>
            <a:off x="3429000" y="6172200"/>
            <a:ext cx="493713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8-3, p. </a:t>
            </a:r>
            <a:r>
              <a:rPr lang="en-US" sz="1400" b="1" dirty="0" smtClean="0"/>
              <a:t>233</a:t>
            </a:r>
            <a:endParaRPr lang="en-US" sz="1400" b="1" dirty="0"/>
          </a:p>
        </p:txBody>
      </p:sp>
      <p:pic>
        <p:nvPicPr>
          <p:cNvPr id="6" name="Picture 5" descr="9781284027372_CH08_FIG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45148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6" name="Picture 4"/>
          <p:cNvPicPr>
            <a:picLocks noChangeAspect="1" noChangeArrowheads="1"/>
          </p:cNvPicPr>
          <p:nvPr/>
        </p:nvPicPr>
        <p:blipFill>
          <a:blip r:embed="rId3" cstate="print"/>
          <a:srcRect t="18689" b="16612"/>
          <a:stretch>
            <a:fillRect/>
          </a:stretch>
        </p:blipFill>
        <p:spPr bwMode="auto">
          <a:xfrm>
            <a:off x="990600" y="0"/>
            <a:ext cx="7086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Tools for Observing Hurricanes</a:t>
            </a:r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 pitchFamily="34" charset="0"/>
              </a:rPr>
              <a:t>Satellite imagery (active and passive)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 pitchFamily="34" charset="0"/>
              </a:rPr>
              <a:t>Microwave instruments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 pitchFamily="34" charset="0"/>
              </a:rPr>
              <a:t>Aircraft reconnaissance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>
                <a:latin typeface="Calibri" pitchFamily="34" charset="0"/>
              </a:rPr>
              <a:t>   53</a:t>
            </a:r>
            <a:r>
              <a:rPr lang="en-US" sz="2800" baseline="30000" dirty="0">
                <a:latin typeface="Calibri" pitchFamily="34" charset="0"/>
              </a:rPr>
              <a:t>rd</a:t>
            </a:r>
            <a:r>
              <a:rPr lang="en-US" sz="2800" dirty="0">
                <a:latin typeface="Calibri" pitchFamily="34" charset="0"/>
              </a:rPr>
              <a:t> Weather Reconnaissance Squadron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>
                <a:latin typeface="Calibri" pitchFamily="34" charset="0"/>
              </a:rPr>
              <a:t>   NOAA WP-3D Research Aircraft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>
                <a:latin typeface="Calibri" pitchFamily="34" charset="0"/>
              </a:rPr>
              <a:t>   NOAA Gulfstream IV Research </a:t>
            </a:r>
            <a:r>
              <a:rPr lang="en-US" sz="2800" dirty="0" smtClean="0">
                <a:latin typeface="Calibri" pitchFamily="34" charset="0"/>
              </a:rPr>
              <a:t>Aircraft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>
                <a:latin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</a:rPr>
              <a:t>  NASA Global Hawk (unmanned drone!)</a:t>
            </a:r>
            <a:endParaRPr lang="en-US" sz="2800" dirty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 pitchFamily="34" charset="0"/>
              </a:rPr>
              <a:t>WSR-88D Coastal Doppler Radars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 pitchFamily="34" charset="0"/>
              </a:rPr>
              <a:t>ASOS Stations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 pitchFamily="34" charset="0"/>
              </a:rPr>
              <a:t>Mobile Instrument Platforms (TTU, FCMP, LSU)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 pitchFamily="34" charset="0"/>
              </a:rPr>
              <a:t>Mobile Doppler Radars (TTU, UAH, CSWR, OU</a:t>
            </a:r>
            <a:r>
              <a:rPr lang="en-US" sz="2800" dirty="0" smtClean="0"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4" name="Picture 4" descr="20050828KATR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0" y="254000"/>
            <a:ext cx="6350000" cy="6350000"/>
          </a:xfrm>
          <a:prstGeom prst="rect">
            <a:avLst/>
          </a:prstGeom>
          <a:noFill/>
        </p:spPr>
      </p:pic>
      <p:pic>
        <p:nvPicPr>
          <p:cNvPr id="343046" name="Picture 6" descr="QuikSCAT_fig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228600"/>
            <a:ext cx="6553200" cy="6400800"/>
          </a:xfrm>
          <a:prstGeom prst="rect">
            <a:avLst/>
          </a:prstGeom>
          <a:noFill/>
        </p:spPr>
      </p:pic>
      <p:pic>
        <p:nvPicPr>
          <p:cNvPr id="343048" name="Picture 8" descr="ike_sep7_microwa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28600"/>
            <a:ext cx="7086600" cy="6553200"/>
          </a:xfrm>
          <a:prstGeom prst="rect">
            <a:avLst/>
          </a:prstGeom>
          <a:noFill/>
        </p:spPr>
      </p:pic>
      <p:pic>
        <p:nvPicPr>
          <p:cNvPr id="343050" name="Picture 10" descr="P3sid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3052" name="Picture 12" descr="2818587418_d1884d41a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3054" name="Picture 14" descr="GIV%20jpg%20file%20sm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1" descr="620300c1768EDNmainglobal hawk taking off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8766387" cy="4241800"/>
          </a:xfrm>
          <a:prstGeom prst="rect">
            <a:avLst/>
          </a:prstGeom>
        </p:spPr>
      </p:pic>
      <p:pic>
        <p:nvPicPr>
          <p:cNvPr id="343056" name="Picture 16" descr="IMG_768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76400" y="0"/>
            <a:ext cx="5791200" cy="6858000"/>
          </a:xfrm>
          <a:prstGeom prst="rect">
            <a:avLst/>
          </a:prstGeom>
          <a:noFill/>
        </p:spPr>
      </p:pic>
      <p:pic>
        <p:nvPicPr>
          <p:cNvPr id="343058" name="Picture 18" descr="aso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3059" name="Picture 19" descr="Katrina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3060" name="Picture 20" descr="Frances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3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3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3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3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3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3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3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3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3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3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3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3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3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3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2005 Season</a:t>
            </a:r>
          </a:p>
        </p:txBody>
      </p:sp>
      <p:sp>
        <p:nvSpPr>
          <p:cNvPr id="286725" name="Text Box 5"/>
          <p:cNvSpPr txBox="1">
            <a:spLocks noChangeArrowheads="1"/>
          </p:cNvSpPr>
          <p:nvPr/>
        </p:nvSpPr>
        <p:spPr bwMode="auto">
          <a:xfrm>
            <a:off x="5943600" y="1455738"/>
            <a:ext cx="300831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>
                <a:latin typeface="Calibri" pitchFamily="34" charset="0"/>
              </a:rPr>
              <a:t> 27 tropical cyclones</a:t>
            </a:r>
          </a:p>
          <a:p>
            <a:pPr>
              <a:buFontTx/>
              <a:buChar char="•"/>
            </a:pPr>
            <a:r>
              <a:rPr lang="en-US" sz="2400" dirty="0">
                <a:latin typeface="Calibri" pitchFamily="34" charset="0"/>
              </a:rPr>
              <a:t> 15 hurricanes</a:t>
            </a:r>
          </a:p>
          <a:p>
            <a:pPr>
              <a:buFontTx/>
              <a:buChar char="•"/>
            </a:pPr>
            <a:r>
              <a:rPr lang="en-US" sz="2400" dirty="0">
                <a:latin typeface="Calibri" pitchFamily="34" charset="0"/>
              </a:rPr>
              <a:t> 7 major hurricanes</a:t>
            </a:r>
          </a:p>
          <a:p>
            <a:r>
              <a:rPr lang="en-US" sz="2400" dirty="0">
                <a:latin typeface="Calibri" pitchFamily="34" charset="0"/>
              </a:rPr>
              <a:t>  (cat 3 or higher)</a:t>
            </a:r>
          </a:p>
          <a:p>
            <a:pPr>
              <a:buFontTx/>
              <a:buChar char="•"/>
            </a:pPr>
            <a:r>
              <a:rPr lang="en-US" sz="2400" dirty="0">
                <a:latin typeface="Calibri" pitchFamily="34" charset="0"/>
              </a:rPr>
              <a:t> Lowest pressure for </a:t>
            </a:r>
            <a:r>
              <a:rPr lang="en-US" sz="2400" dirty="0" smtClean="0">
                <a:latin typeface="Calibri" pitchFamily="34" charset="0"/>
              </a:rPr>
              <a:t>an Atlantic </a:t>
            </a:r>
            <a:r>
              <a:rPr lang="en-US" sz="2400" dirty="0">
                <a:latin typeface="Calibri" pitchFamily="34" charset="0"/>
              </a:rPr>
              <a:t>Hurricane </a:t>
            </a:r>
          </a:p>
          <a:p>
            <a:r>
              <a:rPr lang="en-US" sz="2400" dirty="0">
                <a:latin typeface="Calibri" pitchFamily="34" charset="0"/>
              </a:rPr>
              <a:t>  (Wilma – 882 </a:t>
            </a:r>
            <a:r>
              <a:rPr lang="en-US" sz="2400" dirty="0" err="1">
                <a:latin typeface="Calibri" pitchFamily="34" charset="0"/>
              </a:rPr>
              <a:t>mb</a:t>
            </a:r>
            <a:r>
              <a:rPr lang="en-US" sz="2400" dirty="0">
                <a:latin typeface="Calibri" pitchFamily="34" charset="0"/>
              </a:rPr>
              <a:t>)</a:t>
            </a:r>
          </a:p>
        </p:txBody>
      </p:sp>
      <p:pic>
        <p:nvPicPr>
          <p:cNvPr id="5" name="Picture 5" descr="9781284027372_CH08_FIG3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5334000" cy="54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9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Hurricane Hazards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itchFamily="34" charset="0"/>
              </a:rPr>
              <a:t>Wind</a:t>
            </a:r>
          </a:p>
          <a:p>
            <a:r>
              <a:rPr lang="en-US" dirty="0">
                <a:latin typeface="Calibri" pitchFamily="34" charset="0"/>
              </a:rPr>
              <a:t>Sea water (“surge”)</a:t>
            </a:r>
          </a:p>
          <a:p>
            <a:r>
              <a:rPr lang="en-US" dirty="0">
                <a:latin typeface="Calibri" pitchFamily="34" charset="0"/>
              </a:rPr>
              <a:t>Fresh water (rainfall</a:t>
            </a:r>
            <a:r>
              <a:rPr lang="en-US" dirty="0" smtClean="0">
                <a:latin typeface="Calibri" pitchFamily="34" charset="0"/>
              </a:rPr>
              <a:t>)</a:t>
            </a:r>
          </a:p>
          <a:p>
            <a:r>
              <a:rPr lang="en-US" dirty="0" smtClean="0">
                <a:latin typeface="Calibri" pitchFamily="34" charset="0"/>
              </a:rPr>
              <a:t>Also</a:t>
            </a:r>
          </a:p>
          <a:p>
            <a:pPr lvl="1"/>
            <a:r>
              <a:rPr lang="en-US" dirty="0" smtClean="0">
                <a:latin typeface="Calibri" pitchFamily="34" charset="0"/>
              </a:rPr>
              <a:t>Tornado</a:t>
            </a:r>
          </a:p>
          <a:p>
            <a:pPr lvl="1"/>
            <a:r>
              <a:rPr lang="en-US" dirty="0" smtClean="0">
                <a:latin typeface="Calibri" pitchFamily="34" charset="0"/>
              </a:rPr>
              <a:t>Lightning</a:t>
            </a:r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Hurricane Hazards: Wind</a:t>
            </a:r>
            <a:r>
              <a:rPr lang="en-US" dirty="0"/>
              <a:t> 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Most extreme </a:t>
            </a:r>
            <a:r>
              <a:rPr lang="en-US" dirty="0">
                <a:latin typeface="Calibri" pitchFamily="34" charset="0"/>
              </a:rPr>
              <a:t>winds in the </a:t>
            </a:r>
            <a:r>
              <a:rPr lang="en-US" dirty="0" err="1">
                <a:latin typeface="Calibri" pitchFamily="34" charset="0"/>
              </a:rPr>
              <a:t>eyewall</a:t>
            </a:r>
            <a:endParaRPr lang="en-US" dirty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Wind is what categorizes hurricanes </a:t>
            </a:r>
            <a:r>
              <a:rPr lang="en-US" dirty="0">
                <a:latin typeface="Calibri" pitchFamily="34" charset="0"/>
              </a:rPr>
              <a:t>using the </a:t>
            </a:r>
            <a:r>
              <a:rPr lang="en-US" b="1" dirty="0" err="1">
                <a:latin typeface="Calibri" pitchFamily="34" charset="0"/>
              </a:rPr>
              <a:t>Saffir</a:t>
            </a:r>
            <a:r>
              <a:rPr lang="en-US" b="1" dirty="0">
                <a:latin typeface="Calibri" pitchFamily="34" charset="0"/>
              </a:rPr>
              <a:t>-Simpson Scale</a:t>
            </a:r>
          </a:p>
          <a:p>
            <a:r>
              <a:rPr lang="en-US" dirty="0">
                <a:latin typeface="Calibri" pitchFamily="34" charset="0"/>
              </a:rPr>
              <a:t>Texas Tech has an extensive history of research in the area of hurricane wind damage.  </a:t>
            </a:r>
          </a:p>
        </p:txBody>
      </p:sp>
      <p:pic>
        <p:nvPicPr>
          <p:cNvPr id="288774" name="Picture 6" descr="TTUH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4343400"/>
            <a:ext cx="1816100" cy="1452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Texas Tech Hurricane Research Team</a:t>
            </a:r>
          </a:p>
        </p:txBody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 pitchFamily="34" charset="0"/>
              </a:rPr>
              <a:t>Began in 1998 with the focus of collecting high-resolution wind data from landfalling tropical cyclones</a:t>
            </a:r>
          </a:p>
          <a:p>
            <a:r>
              <a:rPr lang="en-US">
                <a:latin typeface="Calibri" pitchFamily="34" charset="0"/>
              </a:rPr>
              <a:t>Started with two ruggedized trailer-mounted towers </a:t>
            </a:r>
          </a:p>
          <a:p>
            <a:pPr>
              <a:buFontTx/>
              <a:buNone/>
            </a:pPr>
            <a:r>
              <a:rPr lang="en-US">
                <a:latin typeface="Calibri" pitchFamily="34" charset="0"/>
              </a:rPr>
              <a:t>	Wind Engineering Mobile Instrument Tower Experiment (WEMITE)</a:t>
            </a:r>
          </a:p>
        </p:txBody>
      </p:sp>
      <p:pic>
        <p:nvPicPr>
          <p:cNvPr id="316420" name="Picture 4" descr="TTUH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257800"/>
            <a:ext cx="1816100" cy="1452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Texas Tech Hurricane Research Team</a:t>
            </a:r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itchFamily="34" charset="0"/>
              </a:rPr>
              <a:t>Has intercepted </a:t>
            </a:r>
            <a:r>
              <a:rPr lang="en-US" dirty="0" smtClean="0">
                <a:latin typeface="Calibri" pitchFamily="34" charset="0"/>
              </a:rPr>
              <a:t>29 </a:t>
            </a:r>
            <a:r>
              <a:rPr lang="en-US" dirty="0">
                <a:latin typeface="Calibri" pitchFamily="34" charset="0"/>
              </a:rPr>
              <a:t>tropical cyclone since the program began</a:t>
            </a:r>
          </a:p>
          <a:p>
            <a:pPr>
              <a:buFontTx/>
              <a:buNone/>
            </a:pPr>
            <a:r>
              <a:rPr lang="en-US" dirty="0">
                <a:latin typeface="Calibri" pitchFamily="34" charset="0"/>
              </a:rPr>
              <a:t>	Notables: Hurricane Georges ’98, Hurricane Floyd ’99, Hurricane Lilli ’02, Hurricane Isabel ’03, Hurricane Charley ’04, Hurricane Frances ’04, Hurricane Ivan ’04, Hurricane Katrina ’05, Hurricane Rita ’05, Hurricane Ike </a:t>
            </a:r>
            <a:r>
              <a:rPr lang="en-US" dirty="0" smtClean="0">
                <a:latin typeface="Calibri" pitchFamily="34" charset="0"/>
              </a:rPr>
              <a:t>’08, “</a:t>
            </a:r>
            <a:r>
              <a:rPr lang="en-US" dirty="0" err="1" smtClean="0">
                <a:latin typeface="Calibri" pitchFamily="34" charset="0"/>
              </a:rPr>
              <a:t>Superstorm</a:t>
            </a:r>
            <a:r>
              <a:rPr lang="en-US" dirty="0" smtClean="0">
                <a:latin typeface="Calibri" pitchFamily="34" charset="0"/>
              </a:rPr>
              <a:t>” Sandy ‘12. 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317444" name="Picture 4" descr="TTUH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7900" y="5405437"/>
            <a:ext cx="1816100" cy="1452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40" name="Picture 4" descr="Intercept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Sea Surface Temperature</a:t>
            </a:r>
          </a:p>
        </p:txBody>
      </p:sp>
      <p:sp>
        <p:nvSpPr>
          <p:cNvPr id="23347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265237"/>
            <a:ext cx="8077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Calibri" pitchFamily="34" charset="0"/>
              </a:rPr>
              <a:t>Mid-latitudes: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 pitchFamily="34" charset="0"/>
              </a:rPr>
              <a:t>West coasts of land masses have cold water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 pitchFamily="34" charset="0"/>
              </a:rPr>
              <a:t>East coasts have warmer water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 pitchFamily="34" charset="0"/>
              </a:rPr>
              <a:t>Polar </a:t>
            </a:r>
            <a:r>
              <a:rPr lang="en-US" dirty="0" smtClean="0">
                <a:latin typeface="Calibri" pitchFamily="34" charset="0"/>
              </a:rPr>
              <a:t>regions: </a:t>
            </a:r>
            <a:r>
              <a:rPr lang="en-US" sz="2400" dirty="0" smtClean="0">
                <a:latin typeface="Calibri" pitchFamily="34" charset="0"/>
              </a:rPr>
              <a:t>East </a:t>
            </a:r>
            <a:r>
              <a:rPr lang="en-US" sz="2400" dirty="0">
                <a:latin typeface="Calibri" pitchFamily="34" charset="0"/>
              </a:rPr>
              <a:t>coasts cool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Calibri" pitchFamily="34" charset="0"/>
              </a:rPr>
              <a:t>Tropics: </a:t>
            </a:r>
            <a:r>
              <a:rPr lang="en-US" sz="2400" dirty="0" smtClean="0">
                <a:latin typeface="Calibri" pitchFamily="34" charset="0"/>
              </a:rPr>
              <a:t>West </a:t>
            </a:r>
            <a:r>
              <a:rPr lang="en-US" sz="2400" dirty="0">
                <a:latin typeface="Calibri" pitchFamily="34" charset="0"/>
              </a:rPr>
              <a:t>coasts warm</a:t>
            </a:r>
          </a:p>
          <a:p>
            <a:pPr>
              <a:lnSpc>
                <a:spcPct val="90000"/>
              </a:lnSpc>
              <a:buNone/>
            </a:pPr>
            <a:endParaRPr lang="en-US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33479" name="Rectangle 7"/>
          <p:cNvSpPr>
            <a:spLocks noChangeArrowheads="1"/>
          </p:cNvSpPr>
          <p:nvPr/>
        </p:nvSpPr>
        <p:spPr bwMode="auto">
          <a:xfrm>
            <a:off x="8561387" y="6477000"/>
            <a:ext cx="5826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8-5, p. </a:t>
            </a:r>
            <a:r>
              <a:rPr lang="en-US" sz="1400" b="1" dirty="0" smtClean="0"/>
              <a:t>234</a:t>
            </a:r>
            <a:endParaRPr lang="en-US" sz="1400" b="1" dirty="0"/>
          </a:p>
        </p:txBody>
      </p:sp>
      <p:pic>
        <p:nvPicPr>
          <p:cNvPr id="6" name="Picture 5" descr="9781284027372_CH08_FIG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683000"/>
            <a:ext cx="82296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8" name="Picture 4" descr="Rit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8469" name="Picture 5" descr="Rita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8470" name="Picture 6" descr="DSC00450%20edit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8471" name="Picture 7" descr="Katrina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8472" name="Picture 8" descr="Frances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8473" name="Picture 9" descr="P913029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8477" name="Picture 13" descr="Picture 03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8478" name="Picture 14" descr="11657_178129500981_136276000981_2883320_2653975_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8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8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8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8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8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8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8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8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5" name="Picture 7" descr="TTUH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613400"/>
            <a:ext cx="1371600" cy="1096963"/>
          </a:xfrm>
          <a:prstGeom prst="rect">
            <a:avLst/>
          </a:prstGeom>
          <a:noFill/>
        </p:spPr>
      </p:pic>
      <p:sp>
        <p:nvSpPr>
          <p:cNvPr id="31949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Texas Tech Hurricane Research Team</a:t>
            </a:r>
          </a:p>
        </p:txBody>
      </p:sp>
      <p:sp>
        <p:nvSpPr>
          <p:cNvPr id="31949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Calibri" pitchFamily="34" charset="0"/>
              </a:rPr>
              <a:t>Why do we do this???</a:t>
            </a:r>
          </a:p>
          <a:p>
            <a:pPr>
              <a:lnSpc>
                <a:spcPct val="90000"/>
              </a:lnSpc>
            </a:pPr>
            <a:r>
              <a:rPr lang="en-US">
                <a:latin typeface="Calibri" pitchFamily="34" charset="0"/>
              </a:rPr>
              <a:t>Typical observing stations (ASOS) have an 80% failure rate in sustained winds of 55 mph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>
                <a:latin typeface="Calibri" pitchFamily="34" charset="0"/>
              </a:rPr>
              <a:t>    We need scientific observations to accurately document the event</a:t>
            </a:r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Calibri" pitchFamily="34" charset="0"/>
              </a:rPr>
              <a:t>From an engineering perspective, we must understand the variability in the wind field to understand the damage</a:t>
            </a:r>
          </a:p>
          <a:p>
            <a:pPr>
              <a:lnSpc>
                <a:spcPct val="90000"/>
              </a:lnSpc>
            </a:pPr>
            <a:r>
              <a:rPr lang="en-US">
                <a:latin typeface="Calibri" pitchFamily="34" charset="0"/>
              </a:rPr>
              <a:t>Understanding how winds change at the coastal interface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5" name="Picture 5" descr="AL092008_0913_0900_contour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724400" cy="6429375"/>
          </a:xfrm>
          <a:prstGeom prst="rect">
            <a:avLst/>
          </a:prstGeom>
          <a:noFill/>
        </p:spPr>
      </p:pic>
      <p:sp>
        <p:nvSpPr>
          <p:cNvPr id="322566" name="Oval 6"/>
          <p:cNvSpPr>
            <a:spLocks noChangeArrowheads="1"/>
          </p:cNvSpPr>
          <p:nvPr/>
        </p:nvSpPr>
        <p:spPr bwMode="auto">
          <a:xfrm>
            <a:off x="152400" y="5867400"/>
            <a:ext cx="41148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2567" name="Text Box 7"/>
          <p:cNvSpPr txBox="1">
            <a:spLocks noChangeArrowheads="1"/>
          </p:cNvSpPr>
          <p:nvPr/>
        </p:nvSpPr>
        <p:spPr bwMode="auto">
          <a:xfrm>
            <a:off x="4724400" y="2514600"/>
            <a:ext cx="39036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H*Wind Analysis from Hurricane Ike</a:t>
            </a:r>
          </a:p>
          <a:p>
            <a:endParaRPr lang="en-US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Peak winds at landfall based on TTUHRT</a:t>
            </a:r>
          </a:p>
          <a:p>
            <a:r>
              <a:rPr lang="en-US">
                <a:latin typeface="Calibri" pitchFamily="34" charset="0"/>
              </a:rPr>
              <a:t>Observations!</a:t>
            </a:r>
            <a:r>
              <a:rPr lang="en-US"/>
              <a:t> </a:t>
            </a:r>
          </a:p>
        </p:txBody>
      </p:sp>
      <p:pic>
        <p:nvPicPr>
          <p:cNvPr id="322568" name="Picture 8" descr="TTUH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5181600"/>
            <a:ext cx="1816100" cy="1452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9144000" cy="452596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800" b="1"/>
              <a:t> From The National Hurricane Center Official Hurricane Ike Cyclone Report</a:t>
            </a:r>
            <a:r>
              <a:rPr lang="en-US" sz="2800"/>
              <a:t>  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800"/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>
                <a:latin typeface="Calibri" pitchFamily="34" charset="0"/>
              </a:rPr>
              <a:t>“…A 1-minute sustained wind of 71 kt was recorded by a Texas Tech University Hurricane Research Team (TTUHRT) anemometer near Winnie, Texas, between Houston and Beaumont. A 3-second gust of 95 kt was reported by a separate TTUHRT sensor near Hankamer, Texas. The pressure of 950 mb at landfall is based on a minimum pressure of 950.7 mb reported by a TTUHRT sensor at Port Bolivar near the entrance to Galveston Bay and a pressure of 951.7 mb reported at the Galveston Pleasure Pier.”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8" name="Picture 4" descr="Probe 105A Roughn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35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3592" name="Picture 8" descr="RHI Composi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3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3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Texas Tech Hurricane Research Team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  <a:buNone/>
            </a:pPr>
            <a:r>
              <a:rPr lang="en-US" sz="2400" dirty="0">
                <a:latin typeface="Calibri" pitchFamily="34" charset="0"/>
              </a:rPr>
              <a:t>Some interesting </a:t>
            </a:r>
            <a:r>
              <a:rPr lang="en-US" sz="2400" dirty="0" smtClean="0">
                <a:latin typeface="Calibri" pitchFamily="34" charset="0"/>
              </a:rPr>
              <a:t>facts</a:t>
            </a:r>
            <a:endParaRPr lang="en-US" sz="2400" dirty="0"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arenR"/>
            </a:pPr>
            <a:r>
              <a:rPr lang="en-US" sz="2400" dirty="0">
                <a:latin typeface="Calibri" pitchFamily="34" charset="0"/>
              </a:rPr>
              <a:t>Texas Tech was the first to deploy a mobile instrument platform into a </a:t>
            </a:r>
            <a:r>
              <a:rPr lang="en-US" sz="2400" dirty="0" smtClean="0">
                <a:latin typeface="Calibri" pitchFamily="34" charset="0"/>
              </a:rPr>
              <a:t>land-falling </a:t>
            </a:r>
            <a:r>
              <a:rPr lang="en-US" sz="2400" dirty="0">
                <a:latin typeface="Calibri" pitchFamily="34" charset="0"/>
              </a:rPr>
              <a:t>hurricane (Hurricane Bonnie 1998)</a:t>
            </a:r>
          </a:p>
          <a:p>
            <a:pPr marL="609600" indent="-609600">
              <a:lnSpc>
                <a:spcPct val="90000"/>
              </a:lnSpc>
              <a:buFontTx/>
              <a:buAutoNum type="arabicParenR"/>
            </a:pPr>
            <a:r>
              <a:rPr lang="en-US" sz="2400" dirty="0">
                <a:latin typeface="Calibri" pitchFamily="34" charset="0"/>
              </a:rPr>
              <a:t>Highest winds measured by a TTU platform were: sustained 94.2 mph (Hurricane Rita), 3-sec gust 116.4 mph</a:t>
            </a:r>
          </a:p>
          <a:p>
            <a:pPr marL="609600" indent="-609600">
              <a:lnSpc>
                <a:spcPct val="90000"/>
              </a:lnSpc>
              <a:buFontTx/>
              <a:buAutoNum type="arabicParenR"/>
            </a:pPr>
            <a:r>
              <a:rPr lang="en-US" sz="2400" dirty="0">
                <a:latin typeface="Calibri" pitchFamily="34" charset="0"/>
              </a:rPr>
              <a:t>Texas Tech platforms recorded the only complete wind record from Katrina’s </a:t>
            </a:r>
            <a:r>
              <a:rPr lang="en-US" sz="2400" dirty="0" err="1">
                <a:latin typeface="Calibri" pitchFamily="34" charset="0"/>
              </a:rPr>
              <a:t>eyewall</a:t>
            </a:r>
            <a:r>
              <a:rPr lang="en-US" sz="2400" dirty="0">
                <a:latin typeface="Calibri" pitchFamily="34" charset="0"/>
              </a:rPr>
              <a:t> during the Mississippi landfall</a:t>
            </a:r>
          </a:p>
          <a:p>
            <a:pPr marL="609600" indent="-609600">
              <a:lnSpc>
                <a:spcPct val="90000"/>
              </a:lnSpc>
              <a:buFontTx/>
              <a:buAutoNum type="arabicParenR"/>
            </a:pPr>
            <a:r>
              <a:rPr lang="en-US" sz="2400" dirty="0">
                <a:latin typeface="Calibri" pitchFamily="34" charset="0"/>
              </a:rPr>
              <a:t>Texas Tech was the first to document the effects of storm-surge flooding on surface friction</a:t>
            </a:r>
          </a:p>
        </p:txBody>
      </p:sp>
      <p:pic>
        <p:nvPicPr>
          <p:cNvPr id="324612" name="Picture 4" descr="TTUH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257800"/>
            <a:ext cx="1816100" cy="1452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9" name="Picture 5" descr="hurricane_shutters_in_florida_HomeOwner_Da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33400"/>
            <a:ext cx="3714750" cy="5572125"/>
          </a:xfrm>
          <a:prstGeom prst="rect">
            <a:avLst/>
          </a:prstGeom>
          <a:noFill/>
        </p:spPr>
      </p:pic>
      <p:pic>
        <p:nvPicPr>
          <p:cNvPr id="3133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533400"/>
            <a:ext cx="4941888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3352" name="Picture 8" descr="wind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3886200"/>
            <a:ext cx="4895850" cy="2847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1" descr="08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900" y="317500"/>
            <a:ext cx="8964613" cy="622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9795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9796" name="Rectangle 4"/>
          <p:cNvSpPr>
            <a:spLocks noChangeArrowheads="1"/>
          </p:cNvSpPr>
          <p:nvPr/>
        </p:nvSpPr>
        <p:spPr bwMode="auto">
          <a:xfrm>
            <a:off x="7662863" y="6562725"/>
            <a:ext cx="1481137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 smtClean="0"/>
              <a:t>2</a:t>
            </a:r>
            <a:r>
              <a:rPr lang="en-US" sz="1400" b="1" baseline="30000" dirty="0" smtClean="0"/>
              <a:t>nd</a:t>
            </a:r>
            <a:r>
              <a:rPr lang="en-US" sz="1400" b="1" dirty="0" smtClean="0"/>
              <a:t> Edition: Fig</a:t>
            </a:r>
            <a:r>
              <a:rPr lang="en-US" sz="1400" b="1" dirty="0"/>
              <a:t>. 8-32, p. 239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9" name="Picture 5" descr="Hurricane_andrew_fema_25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4071" name="Picture 7" descr="damage_hurricane_andrew_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838200"/>
            <a:ext cx="9144000" cy="6858000"/>
          </a:xfrm>
          <a:prstGeom prst="rect">
            <a:avLst/>
          </a:prstGeom>
          <a:noFill/>
        </p:spPr>
      </p:pic>
      <p:pic>
        <p:nvPicPr>
          <p:cNvPr id="344073" name="Picture 9" descr="andrew_damage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838200"/>
            <a:ext cx="6553200" cy="4325938"/>
          </a:xfrm>
          <a:prstGeom prst="rect">
            <a:avLst/>
          </a:prstGeom>
          <a:noFill/>
        </p:spPr>
      </p:pic>
      <p:pic>
        <p:nvPicPr>
          <p:cNvPr id="344075" name="Picture 11" descr="hurricane-andrew-radar-thum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228600"/>
            <a:ext cx="7467600" cy="6342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4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4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4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4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1" descr="08T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9988" y="26988"/>
            <a:ext cx="6804025" cy="680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1843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1844" name="Rectangle 4"/>
          <p:cNvSpPr>
            <a:spLocks noChangeArrowheads="1"/>
          </p:cNvSpPr>
          <p:nvPr/>
        </p:nvSpPr>
        <p:spPr bwMode="auto">
          <a:xfrm>
            <a:off x="7613650" y="6562725"/>
            <a:ext cx="15303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/>
              <a:t>Table 8-3, p. 240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9781284027372_CH08_FIG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009" y="304800"/>
            <a:ext cx="6563591" cy="6278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561387" y="6477000"/>
            <a:ext cx="5826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</a:t>
            </a:r>
            <a:r>
              <a:rPr lang="en-US" sz="1400" b="1" dirty="0" smtClean="0"/>
              <a:t>8-7, </a:t>
            </a:r>
            <a:r>
              <a:rPr lang="en-US" sz="1400" b="1" dirty="0"/>
              <a:t>p. </a:t>
            </a:r>
            <a:r>
              <a:rPr lang="en-US" sz="1400" b="1" dirty="0" smtClean="0"/>
              <a:t>235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Limitations of the </a:t>
            </a:r>
            <a:r>
              <a:rPr lang="en-US" sz="36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Saffir</a:t>
            </a:r>
            <a:r>
              <a:rPr lang="en-US" sz="36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-Simpson Scale</a:t>
            </a:r>
          </a:p>
        </p:txBody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 pitchFamily="34" charset="0"/>
              </a:rPr>
              <a:t>Based on 1-minute peak sustained wind anywhere in the storm</a:t>
            </a:r>
          </a:p>
          <a:p>
            <a:pPr>
              <a:buFontTx/>
              <a:buNone/>
            </a:pPr>
            <a:r>
              <a:rPr lang="en-US">
                <a:latin typeface="Calibri" pitchFamily="34" charset="0"/>
              </a:rPr>
              <a:t>	Problem: Hard to measure, probably occurs over water (remember, less friction)</a:t>
            </a:r>
          </a:p>
          <a:p>
            <a:r>
              <a:rPr lang="en-US">
                <a:latin typeface="Calibri" pitchFamily="34" charset="0"/>
              </a:rPr>
              <a:t>Storm Surge Estimate not “calibrated”</a:t>
            </a:r>
          </a:p>
          <a:p>
            <a:pPr>
              <a:buFontTx/>
              <a:buNone/>
            </a:pPr>
            <a:r>
              <a:rPr lang="en-US">
                <a:latin typeface="Calibri" pitchFamily="34" charset="0"/>
              </a:rPr>
              <a:t>	Hurricane Katrina and Hurricane Ike showed that Cat 4-5 type storm surges can occur without Cat 4-5 type wind speeds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Hurricane Tornadoes</a:t>
            </a:r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 pitchFamily="34" charset="0"/>
              </a:rPr>
              <a:t>Usually relatively weak</a:t>
            </a:r>
          </a:p>
          <a:p>
            <a:r>
              <a:rPr lang="en-US">
                <a:latin typeface="Calibri" pitchFamily="34" charset="0"/>
              </a:rPr>
              <a:t>Form due mainly to strong vertical wind shear in the hurricane environment.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0"/>
            <a:ext cx="6788150" cy="6788150"/>
          </a:xfrm>
          <a:prstGeom prst="rect">
            <a:avLst/>
          </a:prstGeom>
          <a:noFill/>
        </p:spPr>
      </p:pic>
      <p:sp>
        <p:nvSpPr>
          <p:cNvPr id="294915" name="Text Box 3"/>
          <p:cNvSpPr txBox="1">
            <a:spLocks noChangeArrowheads="1"/>
          </p:cNvSpPr>
          <p:nvPr/>
        </p:nvSpPr>
        <p:spPr bwMode="auto">
          <a:xfrm>
            <a:off x="1295400" y="5486400"/>
            <a:ext cx="7986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latin typeface="Calibri" pitchFamily="34" charset="0"/>
              </a:rPr>
              <a:t>IVAN</a:t>
            </a:r>
          </a:p>
        </p:txBody>
      </p:sp>
      <p:sp>
        <p:nvSpPr>
          <p:cNvPr id="294916" name="Text Box 4"/>
          <p:cNvSpPr txBox="1">
            <a:spLocks noChangeArrowheads="1"/>
          </p:cNvSpPr>
          <p:nvPr/>
        </p:nvSpPr>
        <p:spPr bwMode="auto">
          <a:xfrm>
            <a:off x="4495800" y="6324600"/>
            <a:ext cx="2660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Courtesy: E. McCaul, Jr.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19200"/>
            <a:ext cx="7543800" cy="5029200"/>
          </a:xfrm>
          <a:prstGeom prst="rect">
            <a:avLst/>
          </a:prstGeom>
          <a:noFill/>
        </p:spPr>
      </p:pic>
      <p:sp>
        <p:nvSpPr>
          <p:cNvPr id="295939" name="Text Box 3"/>
          <p:cNvSpPr txBox="1">
            <a:spLocks noChangeArrowheads="1"/>
          </p:cNvSpPr>
          <p:nvPr/>
        </p:nvSpPr>
        <p:spPr bwMode="auto">
          <a:xfrm>
            <a:off x="914400" y="228600"/>
            <a:ext cx="716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latin typeface="Calibri" pitchFamily="34" charset="0"/>
              </a:rPr>
              <a:t>     Tornado from Ivan, Panama City, FL, 15 Sep 2004 </a:t>
            </a:r>
          </a:p>
          <a:p>
            <a:pPr eaLnBrk="0" hangingPunct="0"/>
            <a:r>
              <a:rPr lang="en-US" sz="2400" dirty="0">
                <a:latin typeface="Calibri" pitchFamily="34" charset="0"/>
              </a:rPr>
              <a:t>                               (US Navy photo)</a:t>
            </a:r>
          </a:p>
        </p:txBody>
      </p:sp>
      <p:sp>
        <p:nvSpPr>
          <p:cNvPr id="295940" name="Text Box 4"/>
          <p:cNvSpPr txBox="1">
            <a:spLocks noChangeArrowheads="1"/>
          </p:cNvSpPr>
          <p:nvPr/>
        </p:nvSpPr>
        <p:spPr bwMode="auto">
          <a:xfrm>
            <a:off x="5927725" y="6284913"/>
            <a:ext cx="2660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Courtesy: E. McCaul, Jr.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</a:t>
            </a:r>
          </a:p>
        </p:txBody>
      </p:sp>
      <p:sp>
        <p:nvSpPr>
          <p:cNvPr id="296965" name="Rectangle 5"/>
          <p:cNvSpPr>
            <a:spLocks noChangeArrowheads="1"/>
          </p:cNvSpPr>
          <p:nvPr/>
        </p:nvSpPr>
        <p:spPr bwMode="auto">
          <a:xfrm>
            <a:off x="2133600" y="1752600"/>
            <a:ext cx="518834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www.youtube.com/watch?v=y9HERT_1u_4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120 tornadoes!</a:t>
            </a:r>
            <a:endParaRPr lang="en-US" dirty="0"/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60" name="Picture 4" descr="FrancesRad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26661" name="Oval 5"/>
          <p:cNvSpPr>
            <a:spLocks noChangeArrowheads="1"/>
          </p:cNvSpPr>
          <p:nvPr/>
        </p:nvSpPr>
        <p:spPr bwMode="auto">
          <a:xfrm rot="-1234648">
            <a:off x="3733800" y="1066800"/>
            <a:ext cx="4800600" cy="990600"/>
          </a:xfrm>
          <a:prstGeom prst="ellipse">
            <a:avLst/>
          </a:prstGeom>
          <a:solidFill>
            <a:schemeClr val="accent1">
              <a:alpha val="24001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26662" name="Picture 6" descr="FrancesRadar_Zo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6663" name="Picture 7" descr="FrancesRadar_Zoom_Ve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6664" name="Picture 8" descr="FrancesRadar_Zoom_SRVe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326667" name="Group 11"/>
          <p:cNvGrpSpPr>
            <a:grpSpLocks/>
          </p:cNvGrpSpPr>
          <p:nvPr/>
        </p:nvGrpSpPr>
        <p:grpSpPr bwMode="auto">
          <a:xfrm>
            <a:off x="2209800" y="3276600"/>
            <a:ext cx="533400" cy="914400"/>
            <a:chOff x="2928" y="816"/>
            <a:chExt cx="336" cy="576"/>
          </a:xfrm>
        </p:grpSpPr>
        <p:sp>
          <p:nvSpPr>
            <p:cNvPr id="326665" name="AutoShape 9"/>
            <p:cNvSpPr>
              <a:spLocks noChangeArrowheads="1"/>
            </p:cNvSpPr>
            <p:nvPr/>
          </p:nvSpPr>
          <p:spPr bwMode="auto">
            <a:xfrm rot="7757365">
              <a:off x="2784" y="960"/>
              <a:ext cx="432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>
                <a:alpha val="17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666" name="AutoShape 10"/>
            <p:cNvSpPr>
              <a:spLocks noChangeArrowheads="1"/>
            </p:cNvSpPr>
            <p:nvPr/>
          </p:nvSpPr>
          <p:spPr bwMode="auto">
            <a:xfrm rot="18461896">
              <a:off x="2976" y="1104"/>
              <a:ext cx="432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>
                <a:alpha val="17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6668" name="Group 12"/>
          <p:cNvGrpSpPr>
            <a:grpSpLocks/>
          </p:cNvGrpSpPr>
          <p:nvPr/>
        </p:nvGrpSpPr>
        <p:grpSpPr bwMode="auto">
          <a:xfrm>
            <a:off x="5410200" y="762000"/>
            <a:ext cx="533400" cy="914400"/>
            <a:chOff x="2928" y="816"/>
            <a:chExt cx="336" cy="576"/>
          </a:xfrm>
        </p:grpSpPr>
        <p:sp>
          <p:nvSpPr>
            <p:cNvPr id="326669" name="AutoShape 13"/>
            <p:cNvSpPr>
              <a:spLocks noChangeArrowheads="1"/>
            </p:cNvSpPr>
            <p:nvPr/>
          </p:nvSpPr>
          <p:spPr bwMode="auto">
            <a:xfrm rot="7757365">
              <a:off x="2784" y="960"/>
              <a:ext cx="432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>
                <a:alpha val="17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670" name="AutoShape 14"/>
            <p:cNvSpPr>
              <a:spLocks noChangeArrowheads="1"/>
            </p:cNvSpPr>
            <p:nvPr/>
          </p:nvSpPr>
          <p:spPr bwMode="auto">
            <a:xfrm rot="18461896">
              <a:off x="2976" y="1104"/>
              <a:ext cx="432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>
                <a:alpha val="17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6671" name="Group 15"/>
          <p:cNvGrpSpPr>
            <a:grpSpLocks/>
          </p:cNvGrpSpPr>
          <p:nvPr/>
        </p:nvGrpSpPr>
        <p:grpSpPr bwMode="auto">
          <a:xfrm>
            <a:off x="4648200" y="1371600"/>
            <a:ext cx="533400" cy="914400"/>
            <a:chOff x="2928" y="816"/>
            <a:chExt cx="336" cy="576"/>
          </a:xfrm>
        </p:grpSpPr>
        <p:sp>
          <p:nvSpPr>
            <p:cNvPr id="326672" name="AutoShape 16"/>
            <p:cNvSpPr>
              <a:spLocks noChangeArrowheads="1"/>
            </p:cNvSpPr>
            <p:nvPr/>
          </p:nvSpPr>
          <p:spPr bwMode="auto">
            <a:xfrm rot="7757365">
              <a:off x="2784" y="960"/>
              <a:ext cx="432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>
                <a:alpha val="17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673" name="AutoShape 17"/>
            <p:cNvSpPr>
              <a:spLocks noChangeArrowheads="1"/>
            </p:cNvSpPr>
            <p:nvPr/>
          </p:nvSpPr>
          <p:spPr bwMode="auto">
            <a:xfrm rot="18461896">
              <a:off x="2976" y="1104"/>
              <a:ext cx="432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>
                <a:alpha val="17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26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6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6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6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6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6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6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6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6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661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4" name="Content Placeholder 3" descr="sr2_.5"/>
          <p:cNvPicPr>
            <a:picLocks noChangeAspect="1"/>
          </p:cNvPicPr>
          <p:nvPr/>
        </p:nvPicPr>
        <p:blipFill>
          <a:blip r:embed="rId3" cstate="print"/>
          <a:srcRect t="9364" b="3087"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7687" name="Group 7"/>
          <p:cNvGrpSpPr>
            <a:grpSpLocks/>
          </p:cNvGrpSpPr>
          <p:nvPr/>
        </p:nvGrpSpPr>
        <p:grpSpPr bwMode="auto">
          <a:xfrm>
            <a:off x="2667000" y="2590800"/>
            <a:ext cx="1143000" cy="1143000"/>
            <a:chOff x="1680" y="1632"/>
            <a:chExt cx="720" cy="720"/>
          </a:xfrm>
        </p:grpSpPr>
        <p:sp>
          <p:nvSpPr>
            <p:cNvPr id="327685" name="Oval 5"/>
            <p:cNvSpPr>
              <a:spLocks noChangeArrowheads="1"/>
            </p:cNvSpPr>
            <p:nvPr/>
          </p:nvSpPr>
          <p:spPr bwMode="auto">
            <a:xfrm>
              <a:off x="1680" y="2016"/>
              <a:ext cx="336" cy="336"/>
            </a:xfrm>
            <a:prstGeom prst="ellipse">
              <a:avLst/>
            </a:prstGeom>
            <a:solidFill>
              <a:schemeClr val="accent1">
                <a:alpha val="31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686" name="Oval 6"/>
            <p:cNvSpPr>
              <a:spLocks noChangeArrowheads="1"/>
            </p:cNvSpPr>
            <p:nvPr/>
          </p:nvSpPr>
          <p:spPr bwMode="auto">
            <a:xfrm>
              <a:off x="2016" y="1632"/>
              <a:ext cx="384" cy="336"/>
            </a:xfrm>
            <a:prstGeom prst="ellipse">
              <a:avLst/>
            </a:prstGeom>
            <a:solidFill>
              <a:schemeClr val="accent1">
                <a:alpha val="28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7689" name="Group 9"/>
          <p:cNvGrpSpPr>
            <a:grpSpLocks/>
          </p:cNvGrpSpPr>
          <p:nvPr/>
        </p:nvGrpSpPr>
        <p:grpSpPr bwMode="auto">
          <a:xfrm>
            <a:off x="7315200" y="2743200"/>
            <a:ext cx="1143000" cy="1143000"/>
            <a:chOff x="1680" y="1632"/>
            <a:chExt cx="720" cy="720"/>
          </a:xfrm>
        </p:grpSpPr>
        <p:sp>
          <p:nvSpPr>
            <p:cNvPr id="327690" name="Oval 10"/>
            <p:cNvSpPr>
              <a:spLocks noChangeArrowheads="1"/>
            </p:cNvSpPr>
            <p:nvPr/>
          </p:nvSpPr>
          <p:spPr bwMode="auto">
            <a:xfrm>
              <a:off x="1680" y="2016"/>
              <a:ext cx="336" cy="336"/>
            </a:xfrm>
            <a:prstGeom prst="ellipse">
              <a:avLst/>
            </a:prstGeom>
            <a:solidFill>
              <a:schemeClr val="accent1">
                <a:alpha val="31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691" name="Oval 11"/>
            <p:cNvSpPr>
              <a:spLocks noChangeArrowheads="1"/>
            </p:cNvSpPr>
            <p:nvPr/>
          </p:nvSpPr>
          <p:spPr bwMode="auto">
            <a:xfrm>
              <a:off x="2016" y="1632"/>
              <a:ext cx="384" cy="336"/>
            </a:xfrm>
            <a:prstGeom prst="ellipse">
              <a:avLst/>
            </a:prstGeom>
            <a:solidFill>
              <a:schemeClr val="accent1">
                <a:alpha val="28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7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7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7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7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0" name="Content Placeholder 3" descr="sr2_.8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 t="9364" b="3087"/>
          <a:stretch>
            <a:fillRect/>
          </a:stretch>
        </p:blipFill>
        <p:spPr>
          <a:xfrm>
            <a:off x="0" y="0"/>
            <a:ext cx="9167813" cy="6858000"/>
          </a:xfrm>
        </p:spPr>
      </p:pic>
      <p:grpSp>
        <p:nvGrpSpPr>
          <p:cNvPr id="329731" name="Group 3"/>
          <p:cNvGrpSpPr>
            <a:grpSpLocks/>
          </p:cNvGrpSpPr>
          <p:nvPr/>
        </p:nvGrpSpPr>
        <p:grpSpPr bwMode="auto">
          <a:xfrm>
            <a:off x="2667000" y="2667000"/>
            <a:ext cx="1143000" cy="1143000"/>
            <a:chOff x="1680" y="1632"/>
            <a:chExt cx="720" cy="720"/>
          </a:xfrm>
        </p:grpSpPr>
        <p:sp>
          <p:nvSpPr>
            <p:cNvPr id="329732" name="Oval 4"/>
            <p:cNvSpPr>
              <a:spLocks noChangeArrowheads="1"/>
            </p:cNvSpPr>
            <p:nvPr/>
          </p:nvSpPr>
          <p:spPr bwMode="auto">
            <a:xfrm>
              <a:off x="1680" y="2016"/>
              <a:ext cx="336" cy="336"/>
            </a:xfrm>
            <a:prstGeom prst="ellipse">
              <a:avLst/>
            </a:prstGeom>
            <a:solidFill>
              <a:schemeClr val="accent1">
                <a:alpha val="31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733" name="Oval 5"/>
            <p:cNvSpPr>
              <a:spLocks noChangeArrowheads="1"/>
            </p:cNvSpPr>
            <p:nvPr/>
          </p:nvSpPr>
          <p:spPr bwMode="auto">
            <a:xfrm>
              <a:off x="2016" y="1632"/>
              <a:ext cx="384" cy="336"/>
            </a:xfrm>
            <a:prstGeom prst="ellipse">
              <a:avLst/>
            </a:prstGeom>
            <a:solidFill>
              <a:schemeClr val="accent1">
                <a:alpha val="28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9734" name="Group 6"/>
          <p:cNvGrpSpPr>
            <a:grpSpLocks/>
          </p:cNvGrpSpPr>
          <p:nvPr/>
        </p:nvGrpSpPr>
        <p:grpSpPr bwMode="auto">
          <a:xfrm>
            <a:off x="7315200" y="2667000"/>
            <a:ext cx="1143000" cy="1143000"/>
            <a:chOff x="1680" y="1632"/>
            <a:chExt cx="720" cy="720"/>
          </a:xfrm>
        </p:grpSpPr>
        <p:sp>
          <p:nvSpPr>
            <p:cNvPr id="329735" name="Oval 7"/>
            <p:cNvSpPr>
              <a:spLocks noChangeArrowheads="1"/>
            </p:cNvSpPr>
            <p:nvPr/>
          </p:nvSpPr>
          <p:spPr bwMode="auto">
            <a:xfrm>
              <a:off x="1680" y="2016"/>
              <a:ext cx="336" cy="336"/>
            </a:xfrm>
            <a:prstGeom prst="ellipse">
              <a:avLst/>
            </a:prstGeom>
            <a:solidFill>
              <a:schemeClr val="accent1">
                <a:alpha val="31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736" name="Oval 8"/>
            <p:cNvSpPr>
              <a:spLocks noChangeArrowheads="1"/>
            </p:cNvSpPr>
            <p:nvPr/>
          </p:nvSpPr>
          <p:spPr bwMode="auto">
            <a:xfrm>
              <a:off x="2016" y="1632"/>
              <a:ext cx="384" cy="336"/>
            </a:xfrm>
            <a:prstGeom prst="ellipse">
              <a:avLst/>
            </a:prstGeom>
            <a:solidFill>
              <a:schemeClr val="accent1">
                <a:alpha val="28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9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9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9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9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9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9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Hurricane Hazards: Seawater</a:t>
            </a:r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latin typeface="Calibri" pitchFamily="34" charset="0"/>
              </a:rPr>
              <a:t>The “storm surge” is one of the primary threats posed to coastal areas.</a:t>
            </a:r>
          </a:p>
          <a:p>
            <a:pPr>
              <a:lnSpc>
                <a:spcPct val="90000"/>
              </a:lnSpc>
            </a:pPr>
            <a:r>
              <a:rPr lang="en-US" sz="2800">
                <a:latin typeface="Calibri" pitchFamily="34" charset="0"/>
              </a:rPr>
              <a:t>Water “piles up” along coast due to counter-clockwise rotation.</a:t>
            </a:r>
          </a:p>
          <a:p>
            <a:pPr>
              <a:lnSpc>
                <a:spcPct val="90000"/>
              </a:lnSpc>
            </a:pPr>
            <a:r>
              <a:rPr lang="en-US" sz="2800">
                <a:latin typeface="Calibri" pitchFamily="34" charset="0"/>
              </a:rPr>
              <a:t>Storm surge is highly dependant on coastal bathymetry (Shape of the coastline)</a:t>
            </a:r>
          </a:p>
        </p:txBody>
      </p:sp>
      <p:pic>
        <p:nvPicPr>
          <p:cNvPr id="297989" name="Picture 5" descr="hurr_storm_surge_sc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000250"/>
            <a:ext cx="4267200" cy="3535363"/>
          </a:xfrm>
          <a:noFill/>
          <a:ln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4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Storm Surge</a:t>
            </a:r>
          </a:p>
        </p:txBody>
      </p:sp>
      <p:sp>
        <p:nvSpPr>
          <p:cNvPr id="300044" name="Rectangle 1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>
                <a:latin typeface="Calibri" pitchFamily="34" charset="0"/>
              </a:rPr>
              <a:t>Viewing from behind (following the storm motion), the area affected by storm surge will be to the right of the hurricane eye.</a:t>
            </a:r>
          </a:p>
          <a:p>
            <a:r>
              <a:rPr lang="en-US">
                <a:latin typeface="Calibri" pitchFamily="34" charset="0"/>
              </a:rPr>
              <a:t>The “right front quadrant”</a:t>
            </a:r>
          </a:p>
        </p:txBody>
      </p:sp>
      <p:pic>
        <p:nvPicPr>
          <p:cNvPr id="300040" name="Picture 8" descr="rtfrnt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2057400"/>
            <a:ext cx="4114800" cy="3708400"/>
          </a:xfrm>
          <a:noFill/>
          <a:ln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2006"/>
  <p:tag name="INCLUDESESSIO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3879</TotalTime>
  <Words>3552</Words>
  <Application>Microsoft Macintosh PowerPoint</Application>
  <PresentationFormat>On-screen Show (4:3)</PresentationFormat>
  <Paragraphs>523</Paragraphs>
  <Slides>111</Slides>
  <Notes>88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2" baseType="lpstr">
      <vt:lpstr>Default Design</vt:lpstr>
      <vt:lpstr>Chapter 8 Atmosphere-Ocean Interactions: El Nino and Tropical Cyclones</vt:lpstr>
      <vt:lpstr>Chapter 8 Atmosphere-Ocean Interactions: El Nino and Tropical Cyclones</vt:lpstr>
      <vt:lpstr>Introduction</vt:lpstr>
      <vt:lpstr>PowerPoint Presentation</vt:lpstr>
      <vt:lpstr>Ocean / Atmosphere Interaction</vt:lpstr>
      <vt:lpstr>Ocean Heat Budget</vt:lpstr>
      <vt:lpstr>Ocean Temperatures</vt:lpstr>
      <vt:lpstr>Sea Surface Temperature</vt:lpstr>
      <vt:lpstr>PowerPoint Presentation</vt:lpstr>
      <vt:lpstr>Ocean Currents</vt:lpstr>
      <vt:lpstr>Primary Ocean Currents</vt:lpstr>
      <vt:lpstr>PowerPoint Presentation</vt:lpstr>
      <vt:lpstr>Loop Current – Gulf of Mexico</vt:lpstr>
      <vt:lpstr>California Current</vt:lpstr>
      <vt:lpstr>PowerPoint Presentation</vt:lpstr>
      <vt:lpstr>Influence of Wind on Ocean Current</vt:lpstr>
      <vt:lpstr>Influence of Wind on Ocean Current</vt:lpstr>
      <vt:lpstr>Influence of Wind on Ocean Current</vt:lpstr>
      <vt:lpstr>Upwelling</vt:lpstr>
      <vt:lpstr>PowerPoint Presentation</vt:lpstr>
      <vt:lpstr>Upwelling</vt:lpstr>
      <vt:lpstr>Upwelling</vt:lpstr>
      <vt:lpstr>El Nino</vt:lpstr>
      <vt:lpstr>El Nino </vt:lpstr>
      <vt:lpstr>The Southern Oscillation</vt:lpstr>
      <vt:lpstr>The Southern Oscillation</vt:lpstr>
      <vt:lpstr>The Other Half: La Nina</vt:lpstr>
      <vt:lpstr>PowerPoint Presentation</vt:lpstr>
      <vt:lpstr>PowerPoint Presentation</vt:lpstr>
      <vt:lpstr>PowerPoint Presentation</vt:lpstr>
      <vt:lpstr>PowerPoint Presentation</vt:lpstr>
      <vt:lpstr>Effects of El Nino</vt:lpstr>
      <vt:lpstr>PowerPoint Presentation</vt:lpstr>
      <vt:lpstr>PowerPoint Presentation</vt:lpstr>
      <vt:lpstr>PowerPoint Presentation</vt:lpstr>
      <vt:lpstr>PowerPoint Presentation</vt:lpstr>
      <vt:lpstr>El Nino and hurricane frequency</vt:lpstr>
      <vt:lpstr>Current Conditions</vt:lpstr>
      <vt:lpstr>Current Conditions</vt:lpstr>
      <vt:lpstr>Last Year at This Time</vt:lpstr>
      <vt:lpstr>Current Forecasts…</vt:lpstr>
      <vt:lpstr>Current Impacts</vt:lpstr>
      <vt:lpstr>Other Oscillations</vt:lpstr>
      <vt:lpstr>All for Today…</vt:lpstr>
      <vt:lpstr>Ocean patterns</vt:lpstr>
      <vt:lpstr>El Nino – Southern Oscillation</vt:lpstr>
      <vt:lpstr>Tropical Cyclones</vt:lpstr>
      <vt:lpstr>Tropical Cyclones</vt:lpstr>
      <vt:lpstr>Hurricane Structure Basics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Tropical Cyclone Formation</vt:lpstr>
      <vt:lpstr>Tropical Cyclone Formation</vt:lpstr>
      <vt:lpstr>How low can you go?</vt:lpstr>
      <vt:lpstr>Tropical Cyclone Formation Regions</vt:lpstr>
      <vt:lpstr>PowerPoint Presentation</vt:lpstr>
      <vt:lpstr>Stages of Development</vt:lpstr>
      <vt:lpstr>Stages of Development</vt:lpstr>
      <vt:lpstr>Stages of Development</vt:lpstr>
      <vt:lpstr>Stages of Development</vt:lpstr>
      <vt:lpstr>Tropical Cyclone Dissipation</vt:lpstr>
      <vt:lpstr>Effect of SST on Hurricane Intensity</vt:lpstr>
      <vt:lpstr>Eyewall Replacement Cycles</vt:lpstr>
      <vt:lpstr>PowerPoint Presentation</vt:lpstr>
      <vt:lpstr>Hurricane Motion and Wind Speed</vt:lpstr>
      <vt:lpstr>PowerPoint Presentation</vt:lpstr>
      <vt:lpstr>Tools for Observing Hurricanes</vt:lpstr>
      <vt:lpstr>PowerPoint Presentation</vt:lpstr>
      <vt:lpstr>The 2005 Season</vt:lpstr>
      <vt:lpstr>PowerPoint Presentation</vt:lpstr>
      <vt:lpstr>Hurricane Hazards</vt:lpstr>
      <vt:lpstr>Hurricane Hazards: Wind </vt:lpstr>
      <vt:lpstr>Texas Tech Hurricane Research Team</vt:lpstr>
      <vt:lpstr>Texas Tech Hurricane Research Team</vt:lpstr>
      <vt:lpstr>PowerPoint Presentation</vt:lpstr>
      <vt:lpstr>PowerPoint Presentation</vt:lpstr>
      <vt:lpstr>Texas Tech Hurricane Research Team</vt:lpstr>
      <vt:lpstr>PowerPoint Presentation</vt:lpstr>
      <vt:lpstr>PowerPoint Presentation</vt:lpstr>
      <vt:lpstr>PowerPoint Presentation</vt:lpstr>
      <vt:lpstr>Texas Tech Hurricane Research Team</vt:lpstr>
      <vt:lpstr>PowerPoint Presentation</vt:lpstr>
      <vt:lpstr>PowerPoint Presentation</vt:lpstr>
      <vt:lpstr>PowerPoint Presentation</vt:lpstr>
      <vt:lpstr>PowerPoint Presentation</vt:lpstr>
      <vt:lpstr>Limitations of the Saffir-Simpson Scale</vt:lpstr>
      <vt:lpstr>Hurricane Tornadoes</vt:lpstr>
      <vt:lpstr>PowerPoint Presentation</vt:lpstr>
      <vt:lpstr>PowerPoint Presentation</vt:lpstr>
      <vt:lpstr>Video</vt:lpstr>
      <vt:lpstr>PowerPoint Presentation</vt:lpstr>
      <vt:lpstr>PowerPoint Presentation</vt:lpstr>
      <vt:lpstr>PowerPoint Presentation</vt:lpstr>
      <vt:lpstr>Hurricane Hazards: Seawater</vt:lpstr>
      <vt:lpstr>Storm Surge</vt:lpstr>
      <vt:lpstr>PowerPoint Presentation</vt:lpstr>
      <vt:lpstr>PowerPoint Presentation</vt:lpstr>
      <vt:lpstr>PowerPoint Presentation</vt:lpstr>
      <vt:lpstr>Hurricane Hazards: Rainwater</vt:lpstr>
      <vt:lpstr>Hurricane Hazards: Rainwater</vt:lpstr>
      <vt:lpstr>PowerPoint Presentation</vt:lpstr>
      <vt:lpstr>PowerPoint Presentation</vt:lpstr>
      <vt:lpstr>Ocean patterns</vt:lpstr>
      <vt:lpstr>El Nino – Southern Oscillation</vt:lpstr>
      <vt:lpstr>Tropical Cyclones</vt:lpstr>
      <vt:lpstr>Tropical Cyclones</vt:lpstr>
      <vt:lpstr>Tropical Cyclones</vt:lpstr>
    </vt:vector>
  </TitlesOfParts>
  <Company>Texas Tech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5 Observing the Atmosphere</dc:title>
  <dc:creator>Chris Weiss</dc:creator>
  <cp:lastModifiedBy>Aaron Hill</cp:lastModifiedBy>
  <cp:revision>188</cp:revision>
  <dcterms:created xsi:type="dcterms:W3CDTF">2006-08-22T18:42:02Z</dcterms:created>
  <dcterms:modified xsi:type="dcterms:W3CDTF">2017-07-26T16:39:19Z</dcterms:modified>
</cp:coreProperties>
</file>