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395" r:id="rId2"/>
    <p:sldId id="397" r:id="rId3"/>
    <p:sldId id="396" r:id="rId4"/>
    <p:sldId id="398" r:id="rId5"/>
    <p:sldId id="292" r:id="rId6"/>
    <p:sldId id="394" r:id="rId7"/>
    <p:sldId id="293" r:id="rId8"/>
    <p:sldId id="350" r:id="rId9"/>
    <p:sldId id="381" r:id="rId10"/>
    <p:sldId id="294" r:id="rId11"/>
    <p:sldId id="295" r:id="rId12"/>
    <p:sldId id="296" r:id="rId13"/>
    <p:sldId id="298" r:id="rId14"/>
    <p:sldId id="297" r:id="rId15"/>
    <p:sldId id="299" r:id="rId16"/>
    <p:sldId id="300" r:id="rId17"/>
    <p:sldId id="263" r:id="rId18"/>
    <p:sldId id="301" r:id="rId19"/>
    <p:sldId id="376" r:id="rId20"/>
    <p:sldId id="380" r:id="rId21"/>
    <p:sldId id="303" r:id="rId22"/>
    <p:sldId id="400" r:id="rId23"/>
    <p:sldId id="355" r:id="rId24"/>
    <p:sldId id="356" r:id="rId25"/>
    <p:sldId id="357" r:id="rId26"/>
    <p:sldId id="358" r:id="rId27"/>
    <p:sldId id="359" r:id="rId28"/>
    <p:sldId id="378" r:id="rId29"/>
    <p:sldId id="351" r:id="rId30"/>
    <p:sldId id="304" r:id="rId31"/>
    <p:sldId id="311" r:id="rId32"/>
    <p:sldId id="353" r:id="rId33"/>
    <p:sldId id="352" r:id="rId34"/>
    <p:sldId id="326" r:id="rId35"/>
    <p:sldId id="375" r:id="rId36"/>
    <p:sldId id="377" r:id="rId37"/>
    <p:sldId id="354" r:id="rId38"/>
    <p:sldId id="360" r:id="rId39"/>
    <p:sldId id="306" r:id="rId40"/>
    <p:sldId id="362" r:id="rId41"/>
    <p:sldId id="364" r:id="rId42"/>
    <p:sldId id="361" r:id="rId43"/>
    <p:sldId id="308" r:id="rId44"/>
    <p:sldId id="379" r:id="rId45"/>
    <p:sldId id="363" r:id="rId46"/>
    <p:sldId id="366" r:id="rId47"/>
    <p:sldId id="365" r:id="rId48"/>
    <p:sldId id="309" r:id="rId49"/>
    <p:sldId id="310" r:id="rId50"/>
    <p:sldId id="312" r:id="rId51"/>
    <p:sldId id="313" r:id="rId52"/>
    <p:sldId id="328" r:id="rId53"/>
    <p:sldId id="383" r:id="rId54"/>
    <p:sldId id="315" r:id="rId55"/>
    <p:sldId id="316" r:id="rId56"/>
    <p:sldId id="317" r:id="rId57"/>
    <p:sldId id="318" r:id="rId58"/>
    <p:sldId id="319" r:id="rId59"/>
    <p:sldId id="340" r:id="rId60"/>
    <p:sldId id="341" r:id="rId61"/>
    <p:sldId id="367" r:id="rId62"/>
    <p:sldId id="342" r:id="rId63"/>
    <p:sldId id="343" r:id="rId64"/>
    <p:sldId id="370" r:id="rId65"/>
    <p:sldId id="382" r:id="rId66"/>
    <p:sldId id="344" r:id="rId67"/>
    <p:sldId id="346" r:id="rId68"/>
    <p:sldId id="347" r:id="rId69"/>
    <p:sldId id="348" r:id="rId70"/>
    <p:sldId id="371" r:id="rId71"/>
    <p:sldId id="373" r:id="rId72"/>
    <p:sldId id="329" r:id="rId73"/>
    <p:sldId id="330" r:id="rId74"/>
    <p:sldId id="331" r:id="rId75"/>
    <p:sldId id="384" r:id="rId76"/>
    <p:sldId id="387" r:id="rId77"/>
    <p:sldId id="386" r:id="rId78"/>
    <p:sldId id="388" r:id="rId79"/>
    <p:sldId id="389" r:id="rId80"/>
    <p:sldId id="390" r:id="rId81"/>
    <p:sldId id="391" r:id="rId82"/>
    <p:sldId id="392" r:id="rId83"/>
    <p:sldId id="393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2533" autoAdjust="0"/>
  </p:normalViewPr>
  <p:slideViewPr>
    <p:cSldViewPr>
      <p:cViewPr varScale="1">
        <p:scale>
          <a:sx n="105" d="100"/>
          <a:sy n="105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94FB6-F98A-44B0-B45A-01C10319C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75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4B1E1-D404-423B-B76F-2A5D03DD5528}" type="slidenum">
              <a:rPr lang="en-US"/>
              <a:pPr/>
              <a:t>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EA37E-A09D-4037-8127-424C7410AB46}" type="slidenum">
              <a:rPr lang="en-US"/>
              <a:pPr/>
              <a:t>15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748F7-8C11-4D01-A506-5AEC876F0F03}" type="slidenum">
              <a:rPr lang="en-US"/>
              <a:pPr/>
              <a:t>16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A8270-1DF0-4DDC-9293-00722DF72B00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4AE55-9C76-4F4A-A374-E8FECA952AF8}" type="slidenum">
              <a:rPr lang="en-US"/>
              <a:pPr/>
              <a:t>18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939C9-205E-44A2-91AB-3FB1277CB03F}" type="slidenum">
              <a:rPr lang="en-US"/>
              <a:pPr/>
              <a:t>21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A8270-1DF0-4DDC-9293-00722DF72B00}" type="slidenum">
              <a:rPr lang="en-US"/>
              <a:pPr/>
              <a:t>22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AF739-3FA5-4122-9D8C-B848A3BD2EB1}" type="slidenum">
              <a:rPr lang="en-US"/>
              <a:pPr/>
              <a:t>23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0BC56-9869-4CC8-BD46-0AC6077D3947}" type="slidenum">
              <a:rPr lang="en-US"/>
              <a:pPr/>
              <a:t>24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99D70-E277-4027-91C8-B771608B4B42}" type="slidenum">
              <a:rPr lang="en-US"/>
              <a:pPr/>
              <a:t>25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4466D-79F7-455A-8548-6F26AAF86505}" type="slidenum">
              <a:rPr lang="en-US"/>
              <a:pPr/>
              <a:t>26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4B1E1-D404-423B-B76F-2A5D03DD5528}" type="slidenum">
              <a:rPr lang="en-US"/>
              <a:pPr/>
              <a:t>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BCD91-5560-4137-9ED0-AE95FAA71F67}" type="slidenum">
              <a:rPr lang="en-US"/>
              <a:pPr/>
              <a:t>27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C9C28-82EA-476B-A886-EA0054D2F2C1}" type="slidenum">
              <a:rPr lang="en-US"/>
              <a:pPr/>
              <a:t>30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24770-A4CB-4337-8386-B3EF73D43DB0}" type="slidenum">
              <a:rPr lang="en-US"/>
              <a:pPr/>
              <a:t>31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63FFA-477F-470F-9BB2-6C8E58751B38}" type="slidenum">
              <a:rPr lang="en-US"/>
              <a:pPr/>
              <a:t>32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A8270-1DF0-4DDC-9293-00722DF72B00}" type="slidenum">
              <a:rPr lang="en-US"/>
              <a:pPr/>
              <a:t>33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07BA9-59D8-4AD9-874A-D3C98BC0A398}" type="slidenum">
              <a:rPr lang="en-US"/>
              <a:pPr/>
              <a:t>34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07BA9-59D8-4AD9-874A-D3C98BC0A398}" type="slidenum">
              <a:rPr lang="en-US"/>
              <a:pPr/>
              <a:t>35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63FFA-477F-470F-9BB2-6C8E58751B38}" type="slidenum">
              <a:rPr lang="en-US"/>
              <a:pPr/>
              <a:t>37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A8270-1DF0-4DDC-9293-00722DF72B00}" type="slidenum">
              <a:rPr lang="en-US"/>
              <a:pPr/>
              <a:t>38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3FE4-2043-4BF9-900C-C39ED34FB5C6}" type="slidenum">
              <a:rPr lang="en-US"/>
              <a:pPr/>
              <a:t>39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2D07F-9A71-4152-A011-6752A3E792BE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3FE4-2043-4BF9-900C-C39ED34FB5C6}" type="slidenum">
              <a:rPr lang="en-US"/>
              <a:pPr/>
              <a:t>40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48572-845D-4C34-88D4-EDE6B6FDB5D8}" type="slidenum">
              <a:rPr lang="en-US"/>
              <a:pPr/>
              <a:t>41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84494-4BEA-4432-8617-B14F1BE87C7A}" type="slidenum">
              <a:rPr lang="en-US"/>
              <a:pPr/>
              <a:t>43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3FE4-2043-4BF9-900C-C39ED34FB5C6}" type="slidenum">
              <a:rPr lang="en-US"/>
              <a:pPr/>
              <a:t>45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A8270-1DF0-4DDC-9293-00722DF72B00}" type="slidenum">
              <a:rPr lang="en-US"/>
              <a:pPr/>
              <a:t>46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3FE4-2043-4BF9-900C-C39ED34FB5C6}" type="slidenum">
              <a:rPr lang="en-US"/>
              <a:pPr/>
              <a:t>47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FFB47-4055-4A82-A8EF-9B2EB0289819}" type="slidenum">
              <a:rPr lang="en-US"/>
              <a:pPr/>
              <a:t>48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3A12D-7740-4C10-90E7-28028B433E86}" type="slidenum">
              <a:rPr lang="en-US"/>
              <a:pPr/>
              <a:t>49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4B72-A104-49A1-9A8C-944CA3BA8E78}" type="slidenum">
              <a:rPr lang="en-US"/>
              <a:pPr/>
              <a:t>50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B2014-35DA-4814-8D62-39F954738C51}" type="slidenum">
              <a:rPr lang="en-US"/>
              <a:pPr/>
              <a:t>51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2D07F-9A71-4152-A011-6752A3E792BE}" type="slidenum">
              <a:rPr lang="en-US"/>
              <a:pPr/>
              <a:t>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AEA97-092F-4AE9-9AAE-3476A4B756F6}" type="slidenum">
              <a:rPr lang="en-US"/>
              <a:pPr/>
              <a:t>52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4F234-EC4A-4A43-97FD-7666CCF795D0}" type="slidenum">
              <a:rPr lang="en-US"/>
              <a:pPr/>
              <a:t>54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8EEF1-C5CE-4FD5-B9A9-BA63508B8828}" type="slidenum">
              <a:rPr lang="en-US"/>
              <a:pPr/>
              <a:t>55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654E2-F6D5-43DA-8518-DB3B5401F5DC}" type="slidenum">
              <a:rPr lang="en-US"/>
              <a:pPr/>
              <a:t>56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8116D-37C2-4B2D-B931-3DF44B163305}" type="slidenum">
              <a:rPr lang="en-US"/>
              <a:pPr/>
              <a:t>57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8ABCE-51B1-4CEC-A815-505C17F11B50}" type="slidenum">
              <a:rPr lang="en-US"/>
              <a:pPr/>
              <a:t>58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773B9-8CFD-4ADC-A050-E98692B46C13}" type="slidenum">
              <a:rPr lang="en-US"/>
              <a:pPr/>
              <a:t>59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DBA48-A4B9-40DC-84B3-96750E8F07DA}" type="slidenum">
              <a:rPr lang="en-US"/>
              <a:pPr/>
              <a:t>60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773B9-8CFD-4ADC-A050-E98692B46C13}" type="slidenum">
              <a:rPr lang="en-US"/>
              <a:pPr/>
              <a:t>61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A0371-2442-460D-ABE4-87081ABDA062}" type="slidenum">
              <a:rPr lang="en-US"/>
              <a:pPr/>
              <a:t>62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27F08-623B-42B0-90D0-330CA5322B50}" type="slidenum">
              <a:rPr lang="en-US"/>
              <a:pPr/>
              <a:t>10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923C1-73ED-4754-BA1B-4DA248AD0191}" type="slidenum">
              <a:rPr lang="en-US"/>
              <a:pPr/>
              <a:t>63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A0371-2442-460D-ABE4-87081ABDA062}" type="slidenum">
              <a:rPr lang="en-US"/>
              <a:pPr/>
              <a:t>64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A0371-2442-460D-ABE4-87081ABDA062}" type="slidenum">
              <a:rPr lang="en-US"/>
              <a:pPr/>
              <a:t>65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10828-1C54-4885-9E77-4CFCCC600FA3}" type="slidenum">
              <a:rPr lang="en-US"/>
              <a:pPr/>
              <a:t>66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6FE49-C1A9-47C4-BA8F-A5220B9FA0CF}" type="slidenum">
              <a:rPr lang="en-US"/>
              <a:pPr/>
              <a:t>67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422DC-74F0-489F-91A4-A45ED44D2CF8}" type="slidenum">
              <a:rPr lang="en-US"/>
              <a:pPr/>
              <a:t>68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15964-51AA-4F24-B315-E4C3D2F81A60}" type="slidenum">
              <a:rPr lang="en-US"/>
              <a:pPr/>
              <a:t>69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61384-37A9-4ADC-AAC4-1C16D20921B1}" type="slidenum">
              <a:rPr lang="en-US"/>
              <a:pPr/>
              <a:t>70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21F74-11C8-4314-A293-E2FD2DE1CE0C}" type="slidenum">
              <a:rPr lang="en-US"/>
              <a:pPr/>
              <a:t>71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F76F3-80E4-4D0D-B0F0-3A471FC597F8}" type="slidenum">
              <a:rPr lang="en-US"/>
              <a:pPr/>
              <a:t>72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274A2-6C52-4137-90D1-062242ECCEDB}" type="slidenum">
              <a:rPr lang="en-US"/>
              <a:pPr/>
              <a:t>11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EB59A-AC8D-4340-A970-D402E2F6ED5D}" type="slidenum">
              <a:rPr lang="en-US"/>
              <a:pPr/>
              <a:t>73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4D0E7-C298-41E3-9F9E-3A771767681B}" type="slidenum">
              <a:rPr lang="en-US"/>
              <a:pPr/>
              <a:t>74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7CB5143-3A99-4304-8CC7-57FE23627608}" type="slidenum">
              <a:rPr lang="en-US"/>
              <a:pPr/>
              <a:t>75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7CB5143-3A99-4304-8CC7-57FE23627608}" type="slidenum">
              <a:rPr lang="en-US"/>
              <a:pPr/>
              <a:t>76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37CB5143-3A99-4304-8CC7-57FE23627608}" type="slidenum">
              <a:rPr lang="en-US"/>
              <a:pPr/>
              <a:t>77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CA8B-4D0A-4548-96E2-F507ACBB927F}" type="slidenum">
              <a:rPr lang="en-US"/>
              <a:pPr/>
              <a:t>12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59554-CF09-4E8B-AA51-00A15F517BC7}" type="slidenum">
              <a:rPr lang="en-US"/>
              <a:pPr/>
              <a:t>13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2E050-F8D1-4435-BB9D-CF5772A614E5}" type="slidenum">
              <a:rPr lang="en-US"/>
              <a:pPr/>
              <a:t>14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B7A8E-4F2D-485E-8EEB-F8AE17978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F3BEA-B844-4766-AB99-DE1D42685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24E1-9FEB-47E8-B8F1-33E0104EB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B36B0E-86F6-4723-89C7-DC4D22C97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4C995-4DE6-46EF-B6BF-3069CBE6F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DA585-A9B3-415D-938A-AD22166A8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2A64-5C66-430D-830E-AC8AC1DF3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73774-FAD9-4208-BC8C-BCC9CE72C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927AD-2538-4F21-BA41-30696D9D2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9C608-158F-4127-9E3C-1F2506894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35ED2-53A4-420C-8E9F-3301CF80A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C4965-C1C5-4571-B7CF-C37F057CD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184B36-C981-45D0-86AF-6461B5A599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4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8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measure/sense the atmosphere?</a:t>
            </a:r>
          </a:p>
          <a:p>
            <a:r>
              <a:rPr lang="en-US" dirty="0" smtClean="0"/>
              <a:t>Directly vs. Indirectly</a:t>
            </a:r>
          </a:p>
          <a:p>
            <a:pPr lvl="1"/>
            <a:r>
              <a:rPr lang="en-US" dirty="0" smtClean="0"/>
              <a:t>Direct: measurements are </a:t>
            </a:r>
            <a:r>
              <a:rPr lang="en-US" b="1" dirty="0" smtClean="0"/>
              <a:t>in contact </a:t>
            </a:r>
            <a:r>
              <a:rPr lang="en-US" dirty="0" smtClean="0"/>
              <a:t>with the variables they are attempting to measure</a:t>
            </a:r>
          </a:p>
          <a:p>
            <a:pPr lvl="2"/>
            <a:r>
              <a:rPr lang="en-US" dirty="0" smtClean="0"/>
              <a:t>E.g. Surface stations, </a:t>
            </a:r>
            <a:r>
              <a:rPr lang="en-US" b="1" dirty="0" smtClean="0"/>
              <a:t>ASOS</a:t>
            </a:r>
            <a:r>
              <a:rPr lang="en-US" dirty="0" smtClean="0"/>
              <a:t>, TTU West Texas </a:t>
            </a:r>
            <a:r>
              <a:rPr lang="en-US" dirty="0" err="1" smtClean="0"/>
              <a:t>Mesonet</a:t>
            </a:r>
            <a:endParaRPr lang="en-US" dirty="0" smtClean="0"/>
          </a:p>
          <a:p>
            <a:pPr lvl="1"/>
            <a:r>
              <a:rPr lang="en-US" dirty="0" smtClean="0"/>
              <a:t>Indirect: measurements are gathered </a:t>
            </a:r>
            <a:r>
              <a:rPr lang="en-US" b="1" dirty="0" smtClean="0"/>
              <a:t>at a distance</a:t>
            </a:r>
            <a:r>
              <a:rPr lang="en-US" dirty="0" smtClean="0"/>
              <a:t> from the variables</a:t>
            </a:r>
          </a:p>
          <a:p>
            <a:pPr lvl="2"/>
            <a:r>
              <a:rPr lang="en-US" dirty="0" smtClean="0"/>
              <a:t>E.g. Radars (static and mobile) and Satellites</a:t>
            </a:r>
          </a:p>
          <a:p>
            <a:pPr lvl="2"/>
            <a:r>
              <a:rPr lang="en-US" dirty="0" smtClean="0"/>
              <a:t>Active (sends and receives signals) vs. passive (waits for energy to arrive at instrument)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Atmosphere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Flow of air across the globe is quite </a:t>
            </a:r>
            <a:r>
              <a:rPr lang="en-US" dirty="0" smtClean="0">
                <a:latin typeface="Calibri" pitchFamily="34" charset="0"/>
              </a:rPr>
              <a:t>complex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Can be viewed in the form of conceptual </a:t>
            </a:r>
            <a:r>
              <a:rPr lang="en-US" dirty="0" smtClean="0">
                <a:latin typeface="Calibri" pitchFamily="34" charset="0"/>
              </a:rPr>
              <a:t>models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Simplified examples of the flow of air</a:t>
            </a:r>
          </a:p>
          <a:p>
            <a:pPr>
              <a:buFontTx/>
              <a:buNone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Single-Cell Model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Assumptions 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Earth’s </a:t>
            </a:r>
            <a:r>
              <a:rPr lang="en-US" dirty="0">
                <a:latin typeface="Calibri" pitchFamily="34" charset="0"/>
              </a:rPr>
              <a:t>surface is uniformly covered by </a:t>
            </a:r>
            <a:r>
              <a:rPr lang="en-US" dirty="0" smtClean="0">
                <a:latin typeface="Calibri" pitchFamily="34" charset="0"/>
              </a:rPr>
              <a:t>water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Sun is always directly over the </a:t>
            </a:r>
            <a:r>
              <a:rPr lang="en-US" dirty="0" smtClean="0">
                <a:latin typeface="Calibri" pitchFamily="34" charset="0"/>
              </a:rPr>
              <a:t>equator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Earth is not </a:t>
            </a:r>
            <a:r>
              <a:rPr lang="en-US" dirty="0" smtClean="0">
                <a:latin typeface="Calibri" pitchFamily="34" charset="0"/>
              </a:rPr>
              <a:t>rotating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So… the only force we have to consider is pressure gradient  (no rotation = no </a:t>
            </a:r>
            <a:r>
              <a:rPr lang="en-US" dirty="0" err="1">
                <a:latin typeface="Calibri" pitchFamily="34" charset="0"/>
              </a:rPr>
              <a:t>Coriolis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Single-Cell Model</a:t>
            </a:r>
          </a:p>
        </p:txBody>
      </p:sp>
      <p:pic>
        <p:nvPicPr>
          <p:cNvPr id="81925" name="Picture 5" descr="Diagram: single cell circulation pat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162800" cy="495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10200" y="6273224"/>
            <a:ext cx="403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Convergence and rising motion at the surface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51041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Divergence and sinking motion at the surface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Hadley Cell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</a:rPr>
              <a:t>Thermally driven convective cell.</a:t>
            </a:r>
          </a:p>
          <a:p>
            <a:r>
              <a:rPr lang="en-US" sz="2800" dirty="0">
                <a:latin typeface="Calibri" pitchFamily="34" charset="0"/>
              </a:rPr>
              <a:t>Energy </a:t>
            </a:r>
            <a:r>
              <a:rPr lang="en-US" sz="2800" u="sng" dirty="0">
                <a:latin typeface="Calibri" pitchFamily="34" charset="0"/>
              </a:rPr>
              <a:t>surplus</a:t>
            </a:r>
            <a:r>
              <a:rPr lang="en-US" sz="2800" dirty="0">
                <a:latin typeface="Calibri" pitchFamily="34" charset="0"/>
              </a:rPr>
              <a:t> at the equator creates </a:t>
            </a:r>
            <a:r>
              <a:rPr lang="en-US" sz="2800" dirty="0" smtClean="0">
                <a:latin typeface="Calibri" pitchFamily="34" charset="0"/>
              </a:rPr>
              <a:t>an </a:t>
            </a:r>
            <a:r>
              <a:rPr lang="en-US" sz="2800" dirty="0">
                <a:latin typeface="Calibri" pitchFamily="34" charset="0"/>
              </a:rPr>
              <a:t>area of rising motion and thus low pressure at the surface near the equator</a:t>
            </a:r>
          </a:p>
          <a:p>
            <a:r>
              <a:rPr lang="en-US" sz="2800" dirty="0">
                <a:latin typeface="Calibri" pitchFamily="34" charset="0"/>
              </a:rPr>
              <a:t>At the poles, the energy </a:t>
            </a:r>
            <a:r>
              <a:rPr lang="en-US" sz="2800" u="sng" dirty="0">
                <a:latin typeface="Calibri" pitchFamily="34" charset="0"/>
              </a:rPr>
              <a:t>deficit</a:t>
            </a:r>
            <a:r>
              <a:rPr lang="en-US" sz="2800" dirty="0">
                <a:latin typeface="Calibri" pitchFamily="34" charset="0"/>
              </a:rPr>
              <a:t> creates sinking motion and high pressure near the surface</a:t>
            </a:r>
          </a:p>
          <a:p>
            <a:r>
              <a:rPr lang="en-US" sz="2800" dirty="0">
                <a:latin typeface="Calibri" pitchFamily="34" charset="0"/>
              </a:rPr>
              <a:t>Pressure gradient force is directed southward (northern hemisphere) from the pole toward the equator (remember no </a:t>
            </a:r>
            <a:r>
              <a:rPr lang="en-US" sz="2800" dirty="0" err="1">
                <a:latin typeface="Calibri" pitchFamily="34" charset="0"/>
              </a:rPr>
              <a:t>Coriolis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Single-Cell Model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</a:rPr>
              <a:t>Single-cell model referred to as Hadley </a:t>
            </a:r>
            <a:r>
              <a:rPr lang="en-US" sz="2800" dirty="0" smtClean="0">
                <a:latin typeface="Calibri" pitchFamily="34" charset="0"/>
              </a:rPr>
              <a:t>cell</a:t>
            </a:r>
          </a:p>
          <a:p>
            <a:pPr>
              <a:buNone/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83973" name="Picture 5" descr="hadley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508500" cy="4070350"/>
          </a:xfrm>
          <a:prstGeom prst="rect">
            <a:avLst/>
          </a:prstGeom>
          <a:noFill/>
        </p:spPr>
      </p:pic>
      <p:pic>
        <p:nvPicPr>
          <p:cNvPr id="5" name="Picture 9" descr="con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Hadley Cell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</a:rPr>
              <a:t>At the upper-levels the flow of air is reversed</a:t>
            </a:r>
          </a:p>
          <a:p>
            <a:pPr lvl="1"/>
            <a:r>
              <a:rPr lang="en-US" sz="2400" dirty="0">
                <a:latin typeface="Calibri" pitchFamily="34" charset="0"/>
              </a:rPr>
              <a:t>Air </a:t>
            </a:r>
            <a:r>
              <a:rPr lang="en-US" sz="2400" dirty="0" smtClean="0">
                <a:latin typeface="Calibri" pitchFamily="34" charset="0"/>
              </a:rPr>
              <a:t>flows </a:t>
            </a:r>
            <a:r>
              <a:rPr lang="en-US" sz="2400" dirty="0">
                <a:latin typeface="Calibri" pitchFamily="34" charset="0"/>
              </a:rPr>
              <a:t>from the equator toward the poles</a:t>
            </a:r>
          </a:p>
          <a:p>
            <a:r>
              <a:rPr lang="en-US" sz="2800" dirty="0">
                <a:latin typeface="Calibri" pitchFamily="34" charset="0"/>
              </a:rPr>
              <a:t>Through this manner, some of the excess of energy in the tropics is transported as sensible and latent heat to the regions where there is an energy deficit (poles)</a:t>
            </a:r>
          </a:p>
          <a:p>
            <a:r>
              <a:rPr lang="en-US" sz="2800" dirty="0">
                <a:latin typeface="Calibri" pitchFamily="34" charset="0"/>
              </a:rPr>
              <a:t>Closed circuit of air</a:t>
            </a:r>
          </a:p>
          <a:p>
            <a:r>
              <a:rPr lang="en-US" sz="2800" dirty="0">
                <a:latin typeface="Calibri" pitchFamily="34" charset="0"/>
              </a:rPr>
              <a:t>Does not happen on Earth, Earth is rotating</a:t>
            </a:r>
          </a:p>
          <a:p>
            <a:r>
              <a:rPr lang="en-US" sz="2800" dirty="0">
                <a:latin typeface="Calibri" pitchFamily="34" charset="0"/>
              </a:rPr>
              <a:t>So what does the Earth’s rotation do???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Model</a:t>
            </a:r>
            <a:r>
              <a:rPr lang="en-US" dirty="0"/>
              <a:t>		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Allow the Earth to rotate </a:t>
            </a:r>
            <a:r>
              <a:rPr lang="en-US" dirty="0" smtClean="0">
                <a:latin typeface="Calibri" pitchFamily="34" charset="0"/>
              </a:rPr>
              <a:t>now (and we’ll ignore the southern hemisphere).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The simplified convective cell is now broken down into 3 cells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Remember: Distribution of energy hasn’t changed: 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Broad </a:t>
            </a:r>
            <a:r>
              <a:rPr lang="en-US" dirty="0">
                <a:latin typeface="Calibri" pitchFamily="34" charset="0"/>
              </a:rPr>
              <a:t>trough still located at the </a:t>
            </a:r>
            <a:r>
              <a:rPr lang="en-US" dirty="0" smtClean="0">
                <a:latin typeface="Calibri" pitchFamily="34" charset="0"/>
              </a:rPr>
              <a:t>equator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Broad </a:t>
            </a:r>
            <a:r>
              <a:rPr lang="en-US" dirty="0">
                <a:latin typeface="Calibri" pitchFamily="34" charset="0"/>
              </a:rPr>
              <a:t>ridge located near the poles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1" descr="0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761288" y="6562725"/>
            <a:ext cx="13827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7-6, p. </a:t>
            </a:r>
            <a:r>
              <a:rPr lang="en-US" sz="1400" b="1" dirty="0" smtClean="0"/>
              <a:t>214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45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Model: #1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Between 0</a:t>
            </a:r>
            <a:r>
              <a:rPr lang="en-US" sz="2800" dirty="0">
                <a:latin typeface="Calibri" pitchFamily="34" charset="0"/>
                <a:cs typeface="Arial" charset="0"/>
              </a:rPr>
              <a:t>˚ and 30˚ of latitude the convective cells resemble our Hadley Cell (Single Cell model)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  <a:cs typeface="Arial" charset="0"/>
              </a:rPr>
              <a:t>Over equatorial oceans, air is warm and pressure gradient is relatively weak. Therefore surface winds are generally light. Referred to as the Doldrums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  <a:cs typeface="Arial" charset="0"/>
              </a:rPr>
              <a:t>Often warm air rises into deep towering cumulus clouds, can be referred to as “Hot Towers” due to the enormous amount of Latent Heat that is released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olar_j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096000"/>
          </a:xfrm>
        </p:spPr>
      </p:pic>
      <p:pic>
        <p:nvPicPr>
          <p:cNvPr id="7" name="Picture 6" descr="tropical_tropopause_layer.jpg"/>
          <p:cNvPicPr>
            <a:picLocks noChangeAspect="1"/>
          </p:cNvPicPr>
          <p:nvPr/>
        </p:nvPicPr>
        <p:blipFill>
          <a:blip r:embed="rId3" cstate="print"/>
          <a:srcRect t="4022" r="52571" b="22400"/>
          <a:stretch>
            <a:fillRect/>
          </a:stretch>
        </p:blipFill>
        <p:spPr>
          <a:xfrm>
            <a:off x="1600200" y="304800"/>
            <a:ext cx="5638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(e.g. surface observations)</a:t>
            </a:r>
          </a:p>
          <a:p>
            <a:pPr lvl="1"/>
            <a:r>
              <a:rPr lang="en-US" dirty="0" smtClean="0"/>
              <a:t>Temperature, Pressure, Humidity, Rainfall, Snowfall, Wind speed and direction</a:t>
            </a:r>
          </a:p>
          <a:p>
            <a:pPr lvl="1"/>
            <a:r>
              <a:rPr lang="en-US" dirty="0" err="1" smtClean="0"/>
              <a:t>Radiosondes</a:t>
            </a:r>
            <a:r>
              <a:rPr lang="en-US" dirty="0" smtClean="0"/>
              <a:t> are direct measurements but aloft in the atmosphere</a:t>
            </a:r>
          </a:p>
          <a:p>
            <a:pPr lvl="1"/>
            <a:r>
              <a:rPr lang="en-US" dirty="0" smtClean="0"/>
              <a:t>We can visualize direct measurements on </a:t>
            </a:r>
            <a:r>
              <a:rPr lang="en-US" dirty="0" err="1" smtClean="0"/>
              <a:t>meteograms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0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t_tower_hurric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Model: #1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The latent heat released within tropical convection aids in strengthening the Hadley Cell due to enhanced rising motion over the </a:t>
            </a:r>
            <a:r>
              <a:rPr lang="en-US" sz="2800" dirty="0" smtClean="0">
                <a:latin typeface="Calibri" pitchFamily="34" charset="0"/>
              </a:rPr>
              <a:t>tropics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As the rising air reaches the top of the troposphere it spreads out </a:t>
            </a:r>
            <a:r>
              <a:rPr lang="en-US" sz="2800" dirty="0" err="1" smtClean="0">
                <a:latin typeface="Calibri" pitchFamily="34" charset="0"/>
              </a:rPr>
              <a:t>poleward</a:t>
            </a: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Coriolis now deflects the flow to the right (northern hemisphere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The Coriolis effect now produces westerly winds aloft in both </a:t>
            </a:r>
            <a:r>
              <a:rPr lang="en-US" sz="2800" dirty="0" smtClean="0">
                <a:latin typeface="Calibri" pitchFamily="34" charset="0"/>
              </a:rPr>
              <a:t>hemispheres…however these winds are really fast.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1" descr="0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761288" y="6562725"/>
            <a:ext cx="13827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7-6, p. </a:t>
            </a:r>
            <a:r>
              <a:rPr lang="en-US" sz="1400" b="1" dirty="0" smtClean="0"/>
              <a:t>214</a:t>
            </a:r>
            <a:endParaRPr lang="en-US" sz="1400" b="1" dirty="0"/>
          </a:p>
        </p:txBody>
      </p:sp>
      <p:sp>
        <p:nvSpPr>
          <p:cNvPr id="2" name="Oval 1"/>
          <p:cNvSpPr/>
          <p:nvPr/>
        </p:nvSpPr>
        <p:spPr>
          <a:xfrm rot="903205">
            <a:off x="1297989" y="3010109"/>
            <a:ext cx="3886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Sub-Tropical Jet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Forms along the northern side of the Hadley Cell </a:t>
            </a:r>
            <a:r>
              <a:rPr lang="en-US" dirty="0" smtClean="0">
                <a:latin typeface="Calibri" pitchFamily="34" charset="0"/>
              </a:rPr>
              <a:t>circulation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Warm air carried </a:t>
            </a:r>
            <a:r>
              <a:rPr lang="en-US" dirty="0" err="1">
                <a:latin typeface="Calibri" pitchFamily="34" charset="0"/>
              </a:rPr>
              <a:t>poleward</a:t>
            </a:r>
            <a:r>
              <a:rPr lang="en-US" dirty="0">
                <a:latin typeface="Calibri" pitchFamily="34" charset="0"/>
              </a:rPr>
              <a:t> by the Hadley Cell produces sharp temperature contrasts 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Sharp temperature contrasts produce sharp pressure gradients and therefore stronger winds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Jet Streams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Another mechanism can produce strong westerly flow aloft (other than temperature gradients)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Air </a:t>
            </a:r>
            <a:r>
              <a:rPr lang="en-US" sz="2400" dirty="0">
                <a:latin typeface="Calibri" pitchFamily="34" charset="0"/>
              </a:rPr>
              <a:t>on the earth moves in a circular pattern due to the Earth’s rotation and therefore has angular momentum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Angular momentum is dependant on: Mass, Speed, and distance (radius) between the blob of air and the axis about which it </a:t>
            </a:r>
            <a:r>
              <a:rPr lang="en-US" sz="2400" dirty="0" smtClean="0">
                <a:latin typeface="Calibri" pitchFamily="34" charset="0"/>
              </a:rPr>
              <a:t>rotates: 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400" dirty="0" smtClean="0">
                <a:latin typeface="Calibri" pitchFamily="34" charset="0"/>
              </a:rPr>
              <a:t>Angular </a:t>
            </a:r>
            <a:r>
              <a:rPr lang="en-US" sz="2400" dirty="0">
                <a:latin typeface="Calibri" pitchFamily="34" charset="0"/>
              </a:rPr>
              <a:t>Momentum = </a:t>
            </a:r>
            <a:r>
              <a:rPr lang="en-US" sz="2400" dirty="0" err="1">
                <a:latin typeface="Calibri" pitchFamily="34" charset="0"/>
              </a:rPr>
              <a:t>mVr</a:t>
            </a:r>
            <a:endParaRPr lang="en-US" sz="24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So if there are no external forces at work on the rotating system…  angular momentum is conserved or does not </a:t>
            </a:r>
            <a:r>
              <a:rPr lang="en-US" sz="2400" dirty="0" smtClean="0">
                <a:latin typeface="Calibri" pitchFamily="34" charset="0"/>
              </a:rPr>
              <a:t>change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If </a:t>
            </a:r>
            <a:r>
              <a:rPr lang="en-US" sz="2400" dirty="0">
                <a:latin typeface="Calibri" pitchFamily="34" charset="0"/>
              </a:rPr>
              <a:t>we decrease distance or radius… Speed must increase to compensate.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761288" y="6562725"/>
            <a:ext cx="13827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7-8, p. </a:t>
            </a:r>
            <a:r>
              <a:rPr lang="en-US" sz="1400" b="1" dirty="0" smtClean="0"/>
              <a:t>215</a:t>
            </a:r>
            <a:endParaRPr lang="en-US" sz="1400" b="1" dirty="0"/>
          </a:p>
        </p:txBody>
      </p:sp>
      <p:pic>
        <p:nvPicPr>
          <p:cNvPr id="5" name="Picture 5" descr="9781284027372_CH07_FIG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"/>
            <a:ext cx="5499100" cy="65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Conservation of Angular Momentum and Jet Streams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Consider heated parcels or blobs of air rising from the equator</a:t>
            </a:r>
            <a:r>
              <a:rPr lang="en-US" sz="2800" dirty="0" smtClean="0">
                <a:latin typeface="Calibri" pitchFamily="34" charset="0"/>
              </a:rPr>
              <a:t>…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The air parcels rise and reach the </a:t>
            </a:r>
            <a:r>
              <a:rPr lang="en-US" sz="2800" dirty="0" err="1">
                <a:latin typeface="Calibri" pitchFamily="34" charset="0"/>
              </a:rPr>
              <a:t>tropopause</a:t>
            </a:r>
            <a:r>
              <a:rPr lang="en-US" sz="2800" dirty="0">
                <a:latin typeface="Calibri" pitchFamily="34" charset="0"/>
              </a:rPr>
              <a:t>, they spread out and head </a:t>
            </a:r>
            <a:r>
              <a:rPr lang="en-US" sz="2800" dirty="0" err="1" smtClean="0">
                <a:latin typeface="Calibri" pitchFamily="34" charset="0"/>
              </a:rPr>
              <a:t>poleward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The air as it moves </a:t>
            </a:r>
            <a:r>
              <a:rPr lang="en-US" sz="2800" dirty="0" err="1">
                <a:latin typeface="Calibri" pitchFamily="34" charset="0"/>
              </a:rPr>
              <a:t>poleward</a:t>
            </a:r>
            <a:r>
              <a:rPr lang="en-US" sz="2800" dirty="0">
                <a:latin typeface="Calibri" pitchFamily="34" charset="0"/>
              </a:rPr>
              <a:t> gets closer to the axis of rotation of the earth (e.g. radius of the earth gets smaller with increasing latitude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Because angular momentum is conserved, the speed of the parcels must increase (mass of the air is unchanged)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761288" y="6562725"/>
            <a:ext cx="13827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7-7, p. </a:t>
            </a:r>
            <a:r>
              <a:rPr lang="en-US" sz="1400" b="1" dirty="0" smtClean="0"/>
              <a:t>214</a:t>
            </a:r>
            <a:endParaRPr lang="en-US" sz="1400" b="1" dirty="0"/>
          </a:p>
        </p:txBody>
      </p:sp>
      <p:pic>
        <p:nvPicPr>
          <p:cNvPr id="5" name="Picture 5" descr="9781284027372_CH07_FIG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5791200" cy="651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ubtropical_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-15240"/>
            <a:ext cx="8610600" cy="68884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cintosh HD:Applications:Microsoft Office 2004:Office:PPT_IB_SupportFiles:Images:89275_CH07_FI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739" r="822"/>
          <a:stretch>
            <a:fillRect/>
          </a:stretch>
        </p:blipFill>
        <p:spPr bwMode="auto">
          <a:xfrm>
            <a:off x="0" y="0"/>
            <a:ext cx="9144000" cy="652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8956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H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733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H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0386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H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810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H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Satellites</a:t>
            </a:r>
          </a:p>
          <a:p>
            <a:pPr lvl="1"/>
            <a:r>
              <a:rPr lang="en-US" dirty="0" smtClean="0"/>
              <a:t>Geostationary orbit: very high up, only ‘see’ one location of the globe</a:t>
            </a:r>
          </a:p>
          <a:p>
            <a:pPr lvl="1"/>
            <a:r>
              <a:rPr lang="en-US" dirty="0" smtClean="0"/>
              <a:t>Low-earth orbit: closer to the surface than GEO satellites, orbit around the poles, see the entire globe after a few passes around it</a:t>
            </a:r>
          </a:p>
          <a:p>
            <a:pPr lvl="1"/>
            <a:r>
              <a:rPr lang="en-US" dirty="0" smtClean="0"/>
              <a:t>US operates the Geostationary Operational Environment Satellites (GOES)</a:t>
            </a:r>
          </a:p>
          <a:p>
            <a:pPr lvl="1"/>
            <a:r>
              <a:rPr lang="en-US" dirty="0" smtClean="0"/>
              <a:t>Visible, Infrared, Water Vapor images from satellites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3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Model: #1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As air moves </a:t>
            </a:r>
            <a:r>
              <a:rPr lang="en-US" sz="2400" dirty="0" err="1">
                <a:latin typeface="Calibri" pitchFamily="34" charset="0"/>
              </a:rPr>
              <a:t>poleward</a:t>
            </a:r>
            <a:r>
              <a:rPr lang="en-US" sz="2400" dirty="0">
                <a:latin typeface="Calibri" pitchFamily="34" charset="0"/>
              </a:rPr>
              <a:t> it cools and </a:t>
            </a:r>
            <a:r>
              <a:rPr lang="en-US" sz="2400" dirty="0" smtClean="0">
                <a:latin typeface="Calibri" pitchFamily="34" charset="0"/>
              </a:rPr>
              <a:t>converges ( in part with subtropical jet stream) as </a:t>
            </a:r>
            <a:r>
              <a:rPr lang="en-US" sz="2400" dirty="0">
                <a:latin typeface="Calibri" pitchFamily="34" charset="0"/>
              </a:rPr>
              <a:t>it approaches the middle latitudes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The convergence leads to a piling up of air </a:t>
            </a:r>
            <a:r>
              <a:rPr lang="en-US" sz="2400" dirty="0" smtClean="0">
                <a:latin typeface="Calibri" pitchFamily="34" charset="0"/>
              </a:rPr>
              <a:t>aloft, and  </a:t>
            </a:r>
            <a:r>
              <a:rPr lang="en-US" sz="2400" dirty="0">
                <a:latin typeface="Calibri" pitchFamily="34" charset="0"/>
              </a:rPr>
              <a:t>increases the pressure at the surface (more stuff now above)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Creates </a:t>
            </a:r>
            <a:r>
              <a:rPr lang="en-US" sz="2400" b="1" dirty="0">
                <a:latin typeface="Calibri" pitchFamily="34" charset="0"/>
              </a:rPr>
              <a:t>sub-tropical highs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The converging air aloft leads to sinking motion beneath the sub-tropical highs. The subsiding air warms and produces generally clear skies and warm surface temperatures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This is what produces the worlds </a:t>
            </a:r>
            <a:r>
              <a:rPr lang="en-US" sz="2400" b="1" dirty="0">
                <a:latin typeface="Calibri" pitchFamily="34" charset="0"/>
              </a:rPr>
              <a:t>deserts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Over the oceans, the center of the subtropical highs produce weak winds, referred to as “Horse Latitudes”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1" descr="0712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627063"/>
            <a:ext cx="89646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299325" y="6562725"/>
            <a:ext cx="1844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pt-BR" sz="1400" b="1" dirty="0"/>
              <a:t>Fig. </a:t>
            </a:r>
            <a:r>
              <a:rPr lang="pt-BR" sz="1400" b="1" dirty="0" smtClean="0"/>
              <a:t>7-11a </a:t>
            </a:r>
            <a:r>
              <a:rPr lang="pt-BR" sz="1400" b="1" dirty="0"/>
              <a:t>(1), p. </a:t>
            </a:r>
            <a:r>
              <a:rPr lang="pt-BR" sz="1400" b="1" dirty="0" smtClean="0"/>
              <a:t>218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Model: #1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From the Horse Latitudes some of the surface air flows back toward the equator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Coriolis deflects this air creating our </a:t>
            </a:r>
            <a:r>
              <a:rPr lang="en-US" sz="2400" b="1" dirty="0">
                <a:latin typeface="Calibri" pitchFamily="34" charset="0"/>
              </a:rPr>
              <a:t>low-level easterlies </a:t>
            </a:r>
            <a:r>
              <a:rPr lang="en-US" sz="2400" dirty="0">
                <a:latin typeface="Calibri" pitchFamily="34" charset="0"/>
              </a:rPr>
              <a:t>or </a:t>
            </a:r>
            <a:r>
              <a:rPr lang="en-US" sz="2400" b="1" dirty="0">
                <a:latin typeface="Calibri" pitchFamily="34" charset="0"/>
              </a:rPr>
              <a:t>trade </a:t>
            </a:r>
            <a:r>
              <a:rPr lang="en-US" sz="2400" b="1" dirty="0" smtClean="0">
                <a:latin typeface="Calibri" pitchFamily="34" charset="0"/>
              </a:rPr>
              <a:t>winds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Air moves from the northeast in the northern hemisphere and the southeast in the southern hemisphere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These </a:t>
            </a:r>
            <a:r>
              <a:rPr lang="en-US" sz="2400" dirty="0">
                <a:latin typeface="Calibri" pitchFamily="34" charset="0"/>
              </a:rPr>
              <a:t>are fairly steady surface winds and provided sailing ships with an ocean route to the Americas. Hence the title “Trade Winds”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Near the equator the trade winds in each hemisphere collide creating a large area of surface convergence, </a:t>
            </a:r>
            <a:r>
              <a:rPr lang="en-US" sz="2400" b="1" dirty="0">
                <a:latin typeface="Calibri" pitchFamily="34" charset="0"/>
              </a:rPr>
              <a:t>Inter-Tropical Convergence Zone (ITCZ</a:t>
            </a:r>
            <a:r>
              <a:rPr lang="en-US" sz="2400" b="1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sym typeface="Wingdings"/>
              </a:rPr>
              <a:t> more tall thunderstorms!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1" descr="0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45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761288" y="6562725"/>
            <a:ext cx="13827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7-6, p. </a:t>
            </a:r>
            <a:r>
              <a:rPr lang="en-US" sz="1400" b="1" dirty="0" smtClean="0"/>
              <a:t>214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7620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ITCZ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6" descr="Macintosh HD:Applications:Microsoft Office 2004:Office:PPT_IB_SupportFiles:Images:89275_CH07_FI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82296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662863" y="6562725"/>
            <a:ext cx="14811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7-20, p. </a:t>
            </a:r>
            <a:r>
              <a:rPr lang="en-US" sz="1400" b="1" dirty="0" smtClean="0"/>
              <a:t>224</a:t>
            </a:r>
            <a:endParaRPr lang="en-US" sz="1400" b="1" dirty="0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762000"/>
            <a:ext cx="6178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Typical Locations of the ITCZ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12725" y="5218113"/>
            <a:ext cx="887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ITCZ varies little by the season, due to the required energy to change the temperature</a:t>
            </a:r>
          </a:p>
          <a:p>
            <a:r>
              <a:rPr lang="en-US"/>
              <a:t>of water</a:t>
            </a:r>
          </a:p>
        </p:txBody>
      </p:sp>
      <p:pic>
        <p:nvPicPr>
          <p:cNvPr id="7" name="Picture 5" descr="9781284027372_CH07_FIG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9" y="2362200"/>
            <a:ext cx="900415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ean_vertical_mo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677" y="0"/>
            <a:ext cx="55306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Hadley Cell (#1) Summary: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Air rises near the equator and begins to move </a:t>
            </a:r>
            <a:r>
              <a:rPr lang="en-US" sz="2000" dirty="0" err="1" smtClean="0">
                <a:latin typeface="Calibri" pitchFamily="34" charset="0"/>
              </a:rPr>
              <a:t>poleward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The air accelerates due to conservation of </a:t>
            </a:r>
            <a:r>
              <a:rPr lang="en-US" sz="2000" dirty="0" err="1" smtClean="0">
                <a:latin typeface="Calibri" pitchFamily="34" charset="0"/>
              </a:rPr>
              <a:t>angluar</a:t>
            </a:r>
            <a:r>
              <a:rPr lang="en-US" sz="2000" dirty="0" smtClean="0">
                <a:latin typeface="Calibri" pitchFamily="34" charset="0"/>
              </a:rPr>
              <a:t> momentum forming the subtropical jet stream. 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Slower </a:t>
            </a:r>
            <a:r>
              <a:rPr lang="en-US" sz="2000" dirty="0" err="1" smtClean="0">
                <a:latin typeface="Calibri" pitchFamily="34" charset="0"/>
              </a:rPr>
              <a:t>poleward</a:t>
            </a:r>
            <a:r>
              <a:rPr lang="en-US" sz="2000" dirty="0" smtClean="0">
                <a:latin typeface="Calibri" pitchFamily="34" charset="0"/>
              </a:rPr>
              <a:t> moving air aloft  converges with the subtropical jet stream around 30° N and is forced to sink.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Sinking air produces high pressure at the surface, warm temps, and little </a:t>
            </a:r>
            <a:r>
              <a:rPr lang="en-US" sz="2000" dirty="0" err="1" smtClean="0">
                <a:latin typeface="Calibri" pitchFamily="34" charset="0"/>
              </a:rPr>
              <a:t>precip</a:t>
            </a:r>
            <a:r>
              <a:rPr lang="en-US" sz="2000" dirty="0" smtClean="0">
                <a:latin typeface="Calibri" pitchFamily="34" charset="0"/>
              </a:rPr>
              <a:t> at the surface. These surface high pressure systems are responsible for: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A majority of the worlds deserts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The horse latitudes 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Some air from high pressure area flows south, and Coriolis bends it to the right. This forms the easterlies, or trade winds.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The trade winds from the northern hemisphere converge with those of the southern hemisphere forming the ITCZ near the equator.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The air at the equator is relatively calm and this region is called the Doldrums.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1" descr="0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761288" y="6562725"/>
            <a:ext cx="13827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7-6, p. </a:t>
            </a:r>
            <a:r>
              <a:rPr lang="en-US" sz="1400" b="1" dirty="0" smtClean="0"/>
              <a:t>214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45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676400" y="1066800"/>
            <a:ext cx="1066800" cy="762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Model: #2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Back to 30</a:t>
            </a:r>
            <a:r>
              <a:rPr lang="en-US" sz="2400" dirty="0">
                <a:latin typeface="Calibri" pitchFamily="34" charset="0"/>
                <a:cs typeface="Arial" charset="0"/>
              </a:rPr>
              <a:t>˚ Latitude… not all the surface air moves toward the equator, some move towards the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poles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This is warm, energy rich air from the subtropics. We are transporting this warmer air to the poles to balance out the energy budget.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The </a:t>
            </a:r>
            <a:r>
              <a:rPr lang="en-US" sz="2400" dirty="0" err="1" smtClean="0">
                <a:latin typeface="Calibri" pitchFamily="34" charset="0"/>
                <a:cs typeface="Arial" charset="0"/>
              </a:rPr>
              <a:t>poleward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 moving </a:t>
            </a:r>
            <a:r>
              <a:rPr lang="en-US" sz="2400" dirty="0">
                <a:latin typeface="Calibri" pitchFamily="34" charset="0"/>
                <a:cs typeface="Arial" charset="0"/>
              </a:rPr>
              <a:t>air is deflected by Coriolis creating middle latitude westerly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winds at the surface 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Radar</a:t>
            </a:r>
          </a:p>
          <a:p>
            <a:pPr lvl="1"/>
            <a:r>
              <a:rPr lang="en-US" sz="1800" dirty="0" smtClean="0"/>
              <a:t>Sends an EM wave and receives backscattered energy from particles in the atmosphere</a:t>
            </a:r>
          </a:p>
          <a:p>
            <a:pPr lvl="1"/>
            <a:r>
              <a:rPr lang="en-US" sz="1800" dirty="0" smtClean="0"/>
              <a:t>Amount of energy received back relates to size of particles</a:t>
            </a:r>
          </a:p>
          <a:p>
            <a:pPr lvl="2"/>
            <a:r>
              <a:rPr lang="en-US" sz="1800" b="1" dirty="0" smtClean="0"/>
              <a:t>More energy = bigger particles!</a:t>
            </a:r>
          </a:p>
          <a:p>
            <a:pPr lvl="1"/>
            <a:r>
              <a:rPr lang="en-US" sz="1800" dirty="0" smtClean="0"/>
              <a:t>WSR-88D network and mobile radars</a:t>
            </a:r>
          </a:p>
          <a:p>
            <a:pPr lvl="1"/>
            <a:r>
              <a:rPr lang="en-US" sz="1800" b="1" dirty="0"/>
              <a:t>WSR-88D</a:t>
            </a:r>
            <a:r>
              <a:rPr lang="en-US" sz="1800" dirty="0"/>
              <a:t>: national network, low resolution, large area </a:t>
            </a:r>
            <a:r>
              <a:rPr lang="en-US" sz="1800" dirty="0" smtClean="0"/>
              <a:t>covered</a:t>
            </a:r>
          </a:p>
          <a:p>
            <a:pPr lvl="1"/>
            <a:r>
              <a:rPr lang="en-US" sz="1800" dirty="0" smtClean="0"/>
              <a:t>Sees </a:t>
            </a:r>
            <a:r>
              <a:rPr lang="en-US" sz="1800" dirty="0"/>
              <a:t>rain, hail, snow, birds, insects, bats, debris, wind turbines and </a:t>
            </a:r>
            <a:r>
              <a:rPr lang="en-US" sz="1800" b="1" dirty="0"/>
              <a:t>motion of these things to/from the radar</a:t>
            </a:r>
            <a:r>
              <a:rPr lang="en-US" sz="1800" dirty="0"/>
              <a:t> (radially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Does </a:t>
            </a:r>
            <a:r>
              <a:rPr lang="en-US" sz="1800" dirty="0"/>
              <a:t>not see air movement or things close to the ground</a:t>
            </a:r>
          </a:p>
          <a:p>
            <a:r>
              <a:rPr lang="en-US" sz="1800" dirty="0"/>
              <a:t>Mobile research radars – </a:t>
            </a:r>
            <a:r>
              <a:rPr lang="en-US" sz="1800" b="1" dirty="0"/>
              <a:t>much higher detail</a:t>
            </a:r>
            <a:r>
              <a:rPr lang="en-US" sz="1800" dirty="0"/>
              <a:t>, closer to the surface, mobile, can see much smaller </a:t>
            </a:r>
            <a:r>
              <a:rPr lang="en-US" sz="1800" dirty="0" err="1"/>
              <a:t>scatterers</a:t>
            </a:r>
            <a:endParaRPr lang="en-US" sz="1800" dirty="0"/>
          </a:p>
          <a:p>
            <a:r>
              <a:rPr lang="en-US" sz="1800" dirty="0"/>
              <a:t>Profilers – used to map vertical profiles of wind speeds and directions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177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Model: #2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This </a:t>
            </a:r>
            <a:r>
              <a:rPr lang="en-US" sz="2400" dirty="0">
                <a:latin typeface="Calibri" pitchFamily="34" charset="0"/>
                <a:cs typeface="Arial" charset="0"/>
              </a:rPr>
              <a:t>flow is not consistent as migrating areas of surface high and low pressure break up the flow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pattern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  <a:cs typeface="Arial" charset="0"/>
              </a:rPr>
              <a:t>As the air travels </a:t>
            </a:r>
            <a:r>
              <a:rPr lang="en-US" sz="2400" dirty="0" err="1">
                <a:latin typeface="Calibri" pitchFamily="34" charset="0"/>
                <a:cs typeface="Arial" charset="0"/>
              </a:rPr>
              <a:t>poleward</a:t>
            </a:r>
            <a:r>
              <a:rPr lang="en-US" sz="2400" dirty="0">
                <a:latin typeface="Calibri" pitchFamily="34" charset="0"/>
                <a:cs typeface="Arial" charset="0"/>
              </a:rPr>
              <a:t> it encounters cold air moving </a:t>
            </a:r>
            <a:r>
              <a:rPr lang="en-US" sz="2400" dirty="0" err="1">
                <a:latin typeface="Calibri" pitchFamily="34" charset="0"/>
                <a:cs typeface="Arial" charset="0"/>
              </a:rPr>
              <a:t>equatorward</a:t>
            </a:r>
            <a:r>
              <a:rPr lang="en-US" sz="2400" dirty="0">
                <a:latin typeface="Calibri" pitchFamily="34" charset="0"/>
                <a:cs typeface="Arial" charset="0"/>
              </a:rPr>
              <a:t> from the poles. The two </a:t>
            </a:r>
            <a:r>
              <a:rPr lang="en-US" sz="2400" dirty="0" err="1">
                <a:latin typeface="Calibri" pitchFamily="34" charset="0"/>
                <a:cs typeface="Arial" charset="0"/>
              </a:rPr>
              <a:t>airmasses</a:t>
            </a:r>
            <a:r>
              <a:rPr lang="en-US" sz="2400" dirty="0">
                <a:latin typeface="Calibri" pitchFamily="34" charset="0"/>
                <a:cs typeface="Arial" charset="0"/>
              </a:rPr>
              <a:t> (more later) do not mix readily (think density differences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  <a:cs typeface="Arial" charset="0"/>
              </a:rPr>
              <a:t>The boundary between these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air masses </a:t>
            </a:r>
            <a:r>
              <a:rPr lang="en-US" sz="2400" dirty="0">
                <a:latin typeface="Calibri" pitchFamily="34" charset="0"/>
                <a:cs typeface="Arial" charset="0"/>
              </a:rPr>
              <a:t>is referred to as the </a:t>
            </a:r>
            <a:r>
              <a:rPr lang="en-US" sz="2400" b="1" dirty="0">
                <a:latin typeface="Calibri" pitchFamily="34" charset="0"/>
                <a:cs typeface="Arial" charset="0"/>
              </a:rPr>
              <a:t>Polar </a:t>
            </a:r>
            <a:r>
              <a:rPr lang="en-US" sz="2400" b="1" dirty="0" smtClean="0">
                <a:latin typeface="Calibri" pitchFamily="34" charset="0"/>
                <a:cs typeface="Arial" charset="0"/>
              </a:rPr>
              <a:t>Front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Another </a:t>
            </a:r>
            <a:r>
              <a:rPr lang="en-US" sz="2400" dirty="0">
                <a:latin typeface="Calibri" pitchFamily="34" charset="0"/>
                <a:cs typeface="Arial" charset="0"/>
              </a:rPr>
              <a:t>upper-level Jet Stream resides in this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area: we call it the </a:t>
            </a:r>
            <a:r>
              <a:rPr lang="en-US" sz="2400" b="1" dirty="0" smtClean="0">
                <a:latin typeface="Calibri" pitchFamily="34" charset="0"/>
                <a:cs typeface="Arial" charset="0"/>
              </a:rPr>
              <a:t>polar jet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, or polar front jet.  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Polar Jet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Both the intensity and location of the polar jet change with the seasons.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In </a:t>
            </a:r>
            <a:r>
              <a:rPr lang="en-US" dirty="0">
                <a:latin typeface="Calibri" pitchFamily="34" charset="0"/>
              </a:rPr>
              <a:t>the winter the Polar Jet is typically stronger and located further south</a:t>
            </a:r>
          </a:p>
          <a:p>
            <a:pPr>
              <a:buFontTx/>
              <a:buNone/>
            </a:pPr>
            <a:endParaRPr lang="en-US" sz="2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In the summer the jet is weaker and retreats well into the higher latitudes (less temperature gradient, less pressure gradient)</a:t>
            </a:r>
          </a:p>
          <a:p>
            <a:pPr>
              <a:buFontTx/>
              <a:buNone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cintosh HD:Applications:Microsoft Office 2004:Office:PPT_IB_SupportFiles:Images:89275_CH07_FI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739" r="822"/>
          <a:stretch>
            <a:fillRect/>
          </a:stretch>
        </p:blipFill>
        <p:spPr bwMode="auto">
          <a:xfrm>
            <a:off x="0" y="0"/>
            <a:ext cx="9144000" cy="652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7662863" y="6562725"/>
            <a:ext cx="14811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</a:t>
            </a:r>
            <a:r>
              <a:rPr lang="en-US" sz="1400" b="1" dirty="0" smtClean="0"/>
              <a:t>7-13b, </a:t>
            </a:r>
            <a:r>
              <a:rPr lang="en-US" sz="1400" b="1" dirty="0"/>
              <a:t>p. </a:t>
            </a:r>
            <a:r>
              <a:rPr lang="en-US" sz="1400" b="1" dirty="0" smtClean="0"/>
              <a:t>220</a:t>
            </a:r>
            <a:endParaRPr lang="en-US" sz="1400" b="1" dirty="0"/>
          </a:p>
        </p:txBody>
      </p:sp>
      <p:pic>
        <p:nvPicPr>
          <p:cNvPr id="5" name="Picture 5" descr="9781284027372_CH07_FIG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781800" cy="63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olar_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 #2 Summary: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Arial" charset="0"/>
              </a:rPr>
              <a:t>Air traveling north from the subtropics is turned to the right by the Coriolis force. This produces the </a:t>
            </a:r>
            <a:r>
              <a:rPr lang="en-US" sz="2800" dirty="0" err="1" smtClean="0">
                <a:latin typeface="Calibri" pitchFamily="34" charset="0"/>
                <a:cs typeface="Arial" charset="0"/>
              </a:rPr>
              <a:t>midlatitude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 westerly winds.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Arial" charset="0"/>
              </a:rPr>
              <a:t>The warmer </a:t>
            </a:r>
            <a:r>
              <a:rPr lang="en-US" sz="2800" dirty="0" err="1" smtClean="0">
                <a:latin typeface="Calibri" pitchFamily="34" charset="0"/>
                <a:cs typeface="Arial" charset="0"/>
              </a:rPr>
              <a:t>poleward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 moving air clashes with cold polar air moving south to form the polar front.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Arial" charset="0"/>
              </a:rPr>
              <a:t>The combination of the different air masses produces the polar front jet stream. 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1" descr="0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761288" y="6562725"/>
            <a:ext cx="13827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7-6, p. </a:t>
            </a:r>
            <a:r>
              <a:rPr lang="en-US" sz="1400" b="1" dirty="0" smtClean="0"/>
              <a:t>214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45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24200" y="304800"/>
            <a:ext cx="1219200" cy="838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Three-Cell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Model: #3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Referred to as the Polar cell. Cold air above the poles sinks and warms adiabatically.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The (slightly) warmer air over the cold polar surface is a temperature inversion – this results in very little precipitation near the poles.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After sinking, the air has no where to go but south.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As in the other cases, this southward moving air is deflected to right by Coriolis forming the polar easterlies.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Eventually the air must rise (at the polar front) and return </a:t>
            </a:r>
            <a:r>
              <a:rPr lang="en-US" sz="2400" dirty="0" err="1" smtClean="0">
                <a:latin typeface="Calibri" pitchFamily="34" charset="0"/>
              </a:rPr>
              <a:t>poleward</a:t>
            </a:r>
            <a:r>
              <a:rPr lang="en-US" sz="2400" dirty="0" smtClean="0">
                <a:latin typeface="Calibri" pitchFamily="34" charset="0"/>
              </a:rPr>
              <a:t> to replace the sinking air.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This explains the last of our average global circulations and </a:t>
            </a:r>
            <a:r>
              <a:rPr lang="en-US" sz="2400" dirty="0" err="1" smtClean="0">
                <a:latin typeface="Calibri" pitchFamily="34" charset="0"/>
              </a:rPr>
              <a:t>precip</a:t>
            </a:r>
            <a:r>
              <a:rPr lang="en-US" sz="2400" dirty="0" smtClean="0">
                <a:latin typeface="Calibri" pitchFamily="34" charset="0"/>
              </a:rPr>
              <a:t> patterns: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Polar easterlies and the Arctic / Antarctic deserts (very little precipitation)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Atmosphere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</a:rPr>
              <a:t>What happens in the “Real World”?</a:t>
            </a:r>
          </a:p>
          <a:p>
            <a:r>
              <a:rPr lang="en-US" sz="2800" dirty="0">
                <a:latin typeface="Calibri" pitchFamily="34" charset="0"/>
              </a:rPr>
              <a:t>A few </a:t>
            </a:r>
            <a:r>
              <a:rPr lang="en-US" sz="2800" dirty="0" smtClean="0">
                <a:latin typeface="Calibri" pitchFamily="34" charset="0"/>
              </a:rPr>
              <a:t>areas </a:t>
            </a:r>
            <a:r>
              <a:rPr lang="en-US" sz="2800" dirty="0">
                <a:latin typeface="Calibri" pitchFamily="34" charset="0"/>
              </a:rPr>
              <a:t>of semi-permanent highs and lows</a:t>
            </a:r>
          </a:p>
          <a:p>
            <a:r>
              <a:rPr lang="en-US" sz="2800" dirty="0">
                <a:latin typeface="Calibri" pitchFamily="34" charset="0"/>
              </a:rPr>
              <a:t>In the eastern Atlantic we see the Bermuda-Azores high, drives tracks of tropical cyclones</a:t>
            </a:r>
          </a:p>
          <a:p>
            <a:r>
              <a:rPr lang="en-US" sz="2800" dirty="0">
                <a:latin typeface="Calibri" pitchFamily="34" charset="0"/>
              </a:rPr>
              <a:t>Counterpart in the Pacific, Pacific High</a:t>
            </a:r>
          </a:p>
          <a:p>
            <a:r>
              <a:rPr lang="en-US" sz="2800" dirty="0" err="1">
                <a:latin typeface="Calibri" pitchFamily="34" charset="0"/>
              </a:rPr>
              <a:t>Islandic</a:t>
            </a:r>
            <a:r>
              <a:rPr lang="en-US" sz="2800" dirty="0">
                <a:latin typeface="Calibri" pitchFamily="34" charset="0"/>
              </a:rPr>
              <a:t> Low, Aleutian Low occur where we expect the polar front to lie.</a:t>
            </a:r>
          </a:p>
          <a:p>
            <a:r>
              <a:rPr lang="en-US" sz="2800" dirty="0">
                <a:latin typeface="Calibri" pitchFamily="34" charset="0"/>
              </a:rPr>
              <a:t>Siberian High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1" descr="0712a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0" y="637810"/>
            <a:ext cx="9144000" cy="55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79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</a:t>
            </a:r>
            <a:r>
              <a:rPr lang="en-US" sz="1400" b="1" dirty="0" smtClean="0"/>
              <a:t>7-11a</a:t>
            </a:r>
            <a:r>
              <a:rPr lang="en-US" sz="1400" b="1" dirty="0"/>
              <a:t>, p. </a:t>
            </a:r>
            <a:r>
              <a:rPr lang="en-US" sz="1400" b="1" dirty="0" smtClean="0"/>
              <a:t>218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970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Global Circulation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Chapter 7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953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ATMO 1300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Summer II 2017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1" descr="0712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877888"/>
            <a:ext cx="8964613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7299325" y="6562725"/>
            <a:ext cx="1844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pt-BR" sz="1400" b="1" dirty="0"/>
              <a:t>Fig. </a:t>
            </a:r>
            <a:r>
              <a:rPr lang="pt-BR" sz="1400" b="1" dirty="0" smtClean="0"/>
              <a:t>7-11a </a:t>
            </a:r>
            <a:r>
              <a:rPr lang="pt-BR" sz="1400" b="1" dirty="0"/>
              <a:t>(2), p. </a:t>
            </a:r>
            <a:r>
              <a:rPr lang="pt-BR" sz="1400" b="1" dirty="0" smtClean="0"/>
              <a:t>218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Atmosphere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Thermal lows lead to monsoon circulations</a:t>
            </a:r>
          </a:p>
          <a:p>
            <a:r>
              <a:rPr lang="en-US" dirty="0">
                <a:latin typeface="Calibri" pitchFamily="34" charset="0"/>
              </a:rPr>
              <a:t>Leads to moist flow off the oceans onto the adjacent land surfaces.</a:t>
            </a:r>
          </a:p>
          <a:p>
            <a:r>
              <a:rPr lang="en-US" dirty="0">
                <a:latin typeface="Calibri" pitchFamily="34" charset="0"/>
              </a:rPr>
              <a:t>Often responsible for large percentage of precipitation in these </a:t>
            </a:r>
            <a:r>
              <a:rPr lang="en-US" dirty="0" smtClean="0">
                <a:latin typeface="Calibri" pitchFamily="34" charset="0"/>
              </a:rPr>
              <a:t>regions</a:t>
            </a:r>
          </a:p>
          <a:p>
            <a:endParaRPr lang="en-US" dirty="0" smtClean="0">
              <a:latin typeface="Calibri" pitchFamily="34" charset="0"/>
            </a:endParaRPr>
          </a:p>
          <a:p>
            <a:pPr lvl="1" algn="ctr">
              <a:buNone/>
            </a:pPr>
            <a:r>
              <a:rPr lang="en-US" dirty="0" smtClean="0">
                <a:latin typeface="Calibri" pitchFamily="34" charset="0"/>
              </a:rPr>
              <a:t>Monsoon: season reversal of winds 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7662863" y="6562725"/>
            <a:ext cx="14811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7-21, p. </a:t>
            </a:r>
            <a:r>
              <a:rPr lang="en-US" sz="1400" b="1" dirty="0" smtClean="0"/>
              <a:t>227</a:t>
            </a:r>
            <a:endParaRPr lang="en-US" sz="1400" b="1" dirty="0"/>
          </a:p>
        </p:txBody>
      </p:sp>
      <p:pic>
        <p:nvPicPr>
          <p:cNvPr id="5" name="Picture 5" descr="9781284027372_CH07_FIG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4663"/>
            <a:ext cx="82296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9781284027372_CH07_FIG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56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62863" y="6562725"/>
            <a:ext cx="14811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</a:t>
            </a:r>
            <a:r>
              <a:rPr lang="en-US" sz="1400" b="1" dirty="0" smtClean="0"/>
              <a:t>7-22, </a:t>
            </a:r>
            <a:r>
              <a:rPr lang="en-US" sz="1400" b="1" dirty="0"/>
              <a:t>p. </a:t>
            </a:r>
            <a:r>
              <a:rPr lang="en-US" sz="1400" b="1" dirty="0" smtClean="0"/>
              <a:t>227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Average Wind Flow and Pressure Patterns Aloft</a:t>
            </a:r>
          </a:p>
        </p:txBody>
      </p:sp>
      <p:pic>
        <p:nvPicPr>
          <p:cNvPr id="4" name="Picture 5" descr="9781284027372_CH07_FIG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82296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62863" y="6562725"/>
            <a:ext cx="14811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</a:t>
            </a:r>
            <a:r>
              <a:rPr lang="en-US" sz="1400" b="1" dirty="0" smtClean="0"/>
              <a:t>7-14, </a:t>
            </a:r>
            <a:r>
              <a:rPr lang="en-US" sz="1400" b="1" dirty="0"/>
              <a:t>p. </a:t>
            </a:r>
            <a:r>
              <a:rPr lang="en-US" sz="1400" b="1" dirty="0" smtClean="0"/>
              <a:t>221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Average Wind Flow and Pressure Patterns Aloft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In both hemispheres, the air is warmer over the low latitudes and colder over the high latitudes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This creates a temperature gradient which leads to a pressure gradient which causes our generally westerly flow in the mid-latitudes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Temperature gradients are steeper in winter than summer. Consequently the winds aloft are stronger during the winter than summer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In the mid and high latitudes wind speeds will continue to increase above 500 </a:t>
            </a:r>
            <a:r>
              <a:rPr lang="en-US" sz="2800" dirty="0" err="1">
                <a:latin typeface="Calibri" pitchFamily="34" charset="0"/>
              </a:rPr>
              <a:t>mb</a:t>
            </a:r>
            <a:r>
              <a:rPr lang="en-US" sz="2800" dirty="0">
                <a:latin typeface="Calibri" pitchFamily="34" charset="0"/>
              </a:rPr>
              <a:t> (no slowing due to surface friction)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Average Wind Flow and Pressure Patterns Aloft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latin typeface="Calibri" pitchFamily="34" charset="0"/>
              </a:rPr>
              <a:t>Geostrophic</a:t>
            </a:r>
            <a:r>
              <a:rPr lang="en-US" sz="2800" dirty="0">
                <a:latin typeface="Calibri" pitchFamily="34" charset="0"/>
              </a:rPr>
              <a:t> wind is related to the pressure gradient but also inversely proportional to </a:t>
            </a:r>
            <a:r>
              <a:rPr lang="en-US" sz="2800" dirty="0" smtClean="0">
                <a:latin typeface="Calibri" pitchFamily="34" charset="0"/>
              </a:rPr>
              <a:t>density (higher density = less wind)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Density decreases with altitude in the atmosphere, therefore a given pressure gradient will result in stronger winds with altitude. </a:t>
            </a:r>
          </a:p>
          <a:p>
            <a:r>
              <a:rPr lang="en-US" sz="2800" dirty="0">
                <a:latin typeface="Calibri" pitchFamily="34" charset="0"/>
              </a:rPr>
              <a:t>We see concentrated bands of strong winds near the top of the troposphere – The Jet Stream</a:t>
            </a:r>
          </a:p>
          <a:p>
            <a:pPr>
              <a:buFontTx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Jet Stream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latin typeface="Calibri" pitchFamily="34" charset="0"/>
              </a:rPr>
              <a:t>High speed “rivers” of wind</a:t>
            </a:r>
          </a:p>
          <a:p>
            <a:r>
              <a:rPr lang="en-US" sz="2400" dirty="0">
                <a:latin typeface="Calibri" pitchFamily="34" charset="0"/>
              </a:rPr>
              <a:t>Several thousand km long but only a few km deep</a:t>
            </a:r>
          </a:p>
          <a:p>
            <a:r>
              <a:rPr lang="en-US" sz="2400" dirty="0">
                <a:latin typeface="Calibri" pitchFamily="34" charset="0"/>
              </a:rPr>
              <a:t>Wind speeds can often exceed 100 </a:t>
            </a:r>
            <a:r>
              <a:rPr lang="en-US" sz="2400" dirty="0" err="1" smtClean="0">
                <a:latin typeface="Calibri" pitchFamily="34" charset="0"/>
              </a:rPr>
              <a:t>kts</a:t>
            </a:r>
            <a:r>
              <a:rPr lang="en-US" sz="2400" dirty="0" smtClean="0">
                <a:latin typeface="Calibri" pitchFamily="34" charset="0"/>
              </a:rPr>
              <a:t> (115 mph)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Polar Jet (near the polar front)</a:t>
            </a:r>
          </a:p>
          <a:p>
            <a:r>
              <a:rPr lang="en-US" sz="2400" dirty="0">
                <a:latin typeface="Calibri" pitchFamily="34" charset="0"/>
              </a:rPr>
              <a:t>Sub-tropical Jet (over the subtropical high)</a:t>
            </a:r>
          </a:p>
          <a:p>
            <a:endParaRPr lang="en-US" sz="2400" dirty="0"/>
          </a:p>
        </p:txBody>
      </p:sp>
      <p:pic>
        <p:nvPicPr>
          <p:cNvPr id="112648" name="Picture 8" descr="FIG07_01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4257675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upaCNTR_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Atmosphere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</a:rPr>
              <a:t>We know that the winds in the upper-atmosphere (troposphere) flow in a wave-like pattern with troughs and ridges</a:t>
            </a:r>
          </a:p>
          <a:p>
            <a:r>
              <a:rPr lang="en-US" sz="2800" dirty="0">
                <a:latin typeface="Calibri" pitchFamily="34" charset="0"/>
              </a:rPr>
              <a:t>These features move cold air </a:t>
            </a:r>
            <a:r>
              <a:rPr lang="en-US" sz="2800" dirty="0" err="1">
                <a:latin typeface="Calibri" pitchFamily="34" charset="0"/>
              </a:rPr>
              <a:t>equatorward</a:t>
            </a:r>
            <a:r>
              <a:rPr lang="en-US" sz="2800" dirty="0">
                <a:latin typeface="Calibri" pitchFamily="34" charset="0"/>
              </a:rPr>
              <a:t> and warm air </a:t>
            </a:r>
            <a:r>
              <a:rPr lang="en-US" sz="2800" dirty="0" err="1">
                <a:latin typeface="Calibri" pitchFamily="34" charset="0"/>
              </a:rPr>
              <a:t>poleward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The northern hemisphere is typically encircled by several of these waves at any given time</a:t>
            </a:r>
          </a:p>
          <a:p>
            <a:r>
              <a:rPr lang="en-US" sz="2800" dirty="0">
                <a:latin typeface="Calibri" pitchFamily="34" charset="0"/>
              </a:rPr>
              <a:t>These waves are called long-waves or </a:t>
            </a:r>
            <a:r>
              <a:rPr lang="en-US" sz="2800" b="1" dirty="0" err="1">
                <a:latin typeface="Calibri" pitchFamily="34" charset="0"/>
              </a:rPr>
              <a:t>Rossby</a:t>
            </a:r>
            <a:r>
              <a:rPr lang="en-US" sz="2800" b="1" dirty="0">
                <a:latin typeface="Calibri" pitchFamily="34" charset="0"/>
              </a:rPr>
              <a:t> Waves </a:t>
            </a:r>
            <a:r>
              <a:rPr lang="en-US" sz="2800" dirty="0">
                <a:latin typeface="Calibri" pitchFamily="34" charset="0"/>
              </a:rPr>
              <a:t>(named for Carl Gustav </a:t>
            </a:r>
            <a:r>
              <a:rPr lang="en-US" sz="2800" dirty="0" err="1">
                <a:latin typeface="Calibri" pitchFamily="34" charset="0"/>
              </a:rPr>
              <a:t>Rossby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970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Global Circulation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Chapter 7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953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ATMO 1300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Summer II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2720876"/>
            <a:ext cx="4953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Circulation Models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Jet Stream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Three-cell Model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Wave Patterns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Local Winds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109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360863" cy="4419600"/>
          </a:xfrm>
          <a:prstGeom prst="rect">
            <a:avLst/>
          </a:prstGeom>
          <a:noFill/>
        </p:spPr>
      </p:pic>
      <p:pic>
        <p:nvPicPr>
          <p:cNvPr id="191495" name="Picture 7" descr="Current Northern Hemispheric 300 mb 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763" y="838200"/>
            <a:ext cx="5075237" cy="532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Atmosphere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Just like electromagnetic waves, waves in the atmosphere have a wavelength, amplitude and period (time between waves)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Describing the movement of these waves is a key component in weather forecasting because there are vertical motions associated with troughs and ridges (low pressure=rising motion, high pressure=sinking)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These </a:t>
            </a:r>
            <a:r>
              <a:rPr lang="en-US" sz="2800" dirty="0" err="1" smtClean="0">
                <a:latin typeface="Calibri" pitchFamily="34" charset="0"/>
              </a:rPr>
              <a:t>longwaves</a:t>
            </a:r>
            <a:r>
              <a:rPr lang="en-US" sz="2800" dirty="0" smtClean="0">
                <a:latin typeface="Calibri" pitchFamily="34" charset="0"/>
              </a:rPr>
              <a:t> (</a:t>
            </a:r>
            <a:r>
              <a:rPr lang="en-US" sz="2800" dirty="0" err="1" smtClean="0">
                <a:latin typeface="Calibri" pitchFamily="34" charset="0"/>
              </a:rPr>
              <a:t>Rossby</a:t>
            </a:r>
            <a:r>
              <a:rPr lang="en-US" sz="2800" dirty="0" smtClean="0">
                <a:latin typeface="Calibri" pitchFamily="34" charset="0"/>
              </a:rPr>
              <a:t> waves) have 3 distinct flow  patterns: </a:t>
            </a:r>
            <a:r>
              <a:rPr lang="en-US" sz="2800" b="1" dirty="0" smtClean="0">
                <a:latin typeface="Calibri" pitchFamily="34" charset="0"/>
              </a:rPr>
              <a:t>Zonal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b="1" dirty="0" err="1" smtClean="0">
                <a:latin typeface="Calibri" pitchFamily="34" charset="0"/>
              </a:rPr>
              <a:t>Meridional</a:t>
            </a:r>
            <a:r>
              <a:rPr lang="en-US" sz="2800" dirty="0" smtClean="0">
                <a:latin typeface="Calibri" pitchFamily="34" charset="0"/>
              </a:rPr>
              <a:t>, and </a:t>
            </a:r>
            <a:r>
              <a:rPr lang="en-US" sz="2800" b="1" dirty="0" smtClean="0">
                <a:latin typeface="Calibri" pitchFamily="34" charset="0"/>
              </a:rPr>
              <a:t>Split flows</a:t>
            </a:r>
            <a:r>
              <a:rPr lang="en-US" sz="2800" dirty="0" smtClean="0">
                <a:latin typeface="Calibri" pitchFamily="34" charset="0"/>
              </a:rPr>
              <a:t>. 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Atmosphere: Zonal Flow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Small </a:t>
            </a:r>
            <a:r>
              <a:rPr lang="en-US" sz="2800" dirty="0">
                <a:latin typeface="Calibri" pitchFamily="34" charset="0"/>
              </a:rPr>
              <a:t>amplitude waves result in a nearly zonal flow (west to east flow pattern). The flow is nearly parallel to lines of </a:t>
            </a:r>
            <a:r>
              <a:rPr lang="en-US" sz="2800" dirty="0" smtClean="0">
                <a:latin typeface="Calibri" pitchFamily="34" charset="0"/>
              </a:rPr>
              <a:t>latitude.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In this regime cold air tends to remain </a:t>
            </a:r>
            <a:r>
              <a:rPr lang="en-US" sz="2800" dirty="0" err="1" smtClean="0">
                <a:latin typeface="Calibri" pitchFamily="34" charset="0"/>
              </a:rPr>
              <a:t>poleward</a:t>
            </a:r>
            <a:r>
              <a:rPr lang="en-US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3" descr="89275_CH07_FIG15.jpg"/>
          <p:cNvPicPr>
            <a:picLocks noChangeAspect="1"/>
          </p:cNvPicPr>
          <p:nvPr/>
        </p:nvPicPr>
        <p:blipFill>
          <a:blip r:embed="rId3" cstate="print"/>
          <a:srcRect r="50239" b="48444"/>
          <a:stretch>
            <a:fillRect/>
          </a:stretch>
        </p:blipFill>
        <p:spPr bwMode="auto">
          <a:xfrm>
            <a:off x="1524000" y="3352800"/>
            <a:ext cx="5867400" cy="32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9275_CH07_FIG15.jpg"/>
          <p:cNvPicPr>
            <a:picLocks noChangeAspect="1"/>
          </p:cNvPicPr>
          <p:nvPr/>
        </p:nvPicPr>
        <p:blipFill>
          <a:blip r:embed="rId3" cstate="print"/>
          <a:srcRect l="50718" b="48444"/>
          <a:stretch>
            <a:fillRect/>
          </a:stretch>
        </p:blipFill>
        <p:spPr bwMode="auto">
          <a:xfrm>
            <a:off x="4267200" y="1600200"/>
            <a:ext cx="48715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Atmosphere: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Meridional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Flow 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err="1">
                <a:latin typeface="Calibri" pitchFamily="34" charset="0"/>
              </a:rPr>
              <a:t>Meridional</a:t>
            </a:r>
            <a:r>
              <a:rPr lang="en-US" sz="2800" dirty="0">
                <a:latin typeface="Calibri" pitchFamily="34" charset="0"/>
              </a:rPr>
              <a:t> flow pattern means highly amplified troughs and ridges</a:t>
            </a:r>
          </a:p>
          <a:p>
            <a:r>
              <a:rPr lang="en-US" sz="2800" dirty="0">
                <a:latin typeface="Calibri" pitchFamily="34" charset="0"/>
              </a:rPr>
              <a:t>In this pattern, cold air flows toward the equator and warm air flows </a:t>
            </a:r>
            <a:r>
              <a:rPr lang="en-US" sz="2800" dirty="0" err="1">
                <a:latin typeface="Calibri" pitchFamily="34" charset="0"/>
              </a:rPr>
              <a:t>poleward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96613" name="Picture 5" descr="no300812z50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4038600" cy="386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9275_CH07_FIG15.jpg"/>
          <p:cNvPicPr>
            <a:picLocks noChangeAspect="1"/>
          </p:cNvPicPr>
          <p:nvPr/>
        </p:nvPicPr>
        <p:blipFill>
          <a:blip r:embed="rId3" cstate="print"/>
          <a:srcRect l="23923" t="48000" r="22488"/>
          <a:stretch>
            <a:fillRect/>
          </a:stretch>
        </p:blipFill>
        <p:spPr bwMode="auto">
          <a:xfrm>
            <a:off x="1371600" y="3395322"/>
            <a:ext cx="6629400" cy="34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Atmosphere: Split Flow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Split flows occur when you have zonal flow near the poles and </a:t>
            </a:r>
            <a:r>
              <a:rPr lang="en-US" sz="2800" dirty="0" err="1" smtClean="0">
                <a:latin typeface="Calibri" pitchFamily="34" charset="0"/>
              </a:rPr>
              <a:t>meridional</a:t>
            </a:r>
            <a:r>
              <a:rPr lang="en-US" sz="2800" dirty="0" smtClean="0">
                <a:latin typeface="Calibri" pitchFamily="34" charset="0"/>
              </a:rPr>
              <a:t> pattern further south.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Air masses can become “cutoff” when this happens producing cutoff lows / highs. 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9275_CH07_FIG15.jpg"/>
          <p:cNvPicPr>
            <a:picLocks noChangeAspect="1"/>
          </p:cNvPicPr>
          <p:nvPr/>
        </p:nvPicPr>
        <p:blipFill>
          <a:blip r:embed="rId3" cstate="print"/>
          <a:srcRect l="23923" t="48000" r="22488"/>
          <a:stretch>
            <a:fillRect/>
          </a:stretch>
        </p:blipFill>
        <p:spPr bwMode="auto">
          <a:xfrm>
            <a:off x="1371600" y="3395322"/>
            <a:ext cx="6629400" cy="34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Atmosphere: Split Flow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Split flows occur when you have zonal flow near the poles and </a:t>
            </a:r>
            <a:r>
              <a:rPr lang="en-US" sz="2800" dirty="0" err="1" smtClean="0">
                <a:latin typeface="Calibri" pitchFamily="34" charset="0"/>
              </a:rPr>
              <a:t>meridional</a:t>
            </a:r>
            <a:r>
              <a:rPr lang="en-US" sz="2800" dirty="0" smtClean="0">
                <a:latin typeface="Calibri" pitchFamily="34" charset="0"/>
              </a:rPr>
              <a:t> pattern further south.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Air masses can become “cutoff” when this happens producing cutoff lows / highs. 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2050" name="Picture 2" descr="http://www.spc.noaa.gov/obswx/maps/300_130715_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Atmosphere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Superimposed on the long-waves or </a:t>
            </a:r>
            <a:r>
              <a:rPr lang="en-US" dirty="0" err="1">
                <a:latin typeface="Calibri" pitchFamily="34" charset="0"/>
              </a:rPr>
              <a:t>Rossby</a:t>
            </a:r>
            <a:r>
              <a:rPr lang="en-US" dirty="0">
                <a:latin typeface="Calibri" pitchFamily="34" charset="0"/>
              </a:rPr>
              <a:t> waves are smaller features called </a:t>
            </a:r>
            <a:r>
              <a:rPr lang="en-US" dirty="0" smtClean="0">
                <a:latin typeface="Calibri" pitchFamily="34" charset="0"/>
              </a:rPr>
              <a:t>“short-waves”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These features travel quickly through the </a:t>
            </a:r>
            <a:r>
              <a:rPr lang="en-US" dirty="0" err="1">
                <a:latin typeface="Calibri" pitchFamily="34" charset="0"/>
              </a:rPr>
              <a:t>Rossby</a:t>
            </a:r>
            <a:r>
              <a:rPr lang="en-US" dirty="0">
                <a:latin typeface="Calibri" pitchFamily="34" charset="0"/>
              </a:rPr>
              <a:t> waves</a:t>
            </a:r>
          </a:p>
          <a:p>
            <a:r>
              <a:rPr lang="en-US" dirty="0">
                <a:latin typeface="Calibri" pitchFamily="34" charset="0"/>
              </a:rPr>
              <a:t>Difficult to observe and track, adds to uncertainty in weather </a:t>
            </a:r>
            <a:r>
              <a:rPr lang="en-US" dirty="0" smtClean="0">
                <a:latin typeface="Calibri" pitchFamily="34" charset="0"/>
              </a:rPr>
              <a:t>forecasts</a:t>
            </a:r>
          </a:p>
          <a:p>
            <a:r>
              <a:rPr lang="en-US" dirty="0" smtClean="0">
                <a:latin typeface="Calibri" pitchFamily="34" charset="0"/>
              </a:rPr>
              <a:t>Can be foci for severe weather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1" descr="071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219075"/>
            <a:ext cx="8964613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79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edition:  Fig</a:t>
            </a:r>
            <a:r>
              <a:rPr lang="en-US" sz="1400" b="1" dirty="0"/>
              <a:t>. 7-18a, p. 202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1" descr="071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236538"/>
            <a:ext cx="8964613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2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7554913" y="6562725"/>
            <a:ext cx="15890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Edition: Fig</a:t>
            </a:r>
            <a:r>
              <a:rPr lang="en-US" sz="1400" b="1" dirty="0"/>
              <a:t>. 7-18b, p. 202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7" name="Picture 5" descr="2006-02-12%201200%20500mb%20abs%20vorticity%20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153400" cy="6248400"/>
          </a:xfrm>
          <a:prstGeom prst="rect">
            <a:avLst/>
          </a:prstGeom>
          <a:noFill/>
        </p:spPr>
      </p:pic>
      <p:sp>
        <p:nvSpPr>
          <p:cNvPr id="207878" name="AutoShape 6"/>
          <p:cNvSpPr>
            <a:spLocks noChangeArrowheads="1"/>
          </p:cNvSpPr>
          <p:nvPr/>
        </p:nvSpPr>
        <p:spPr bwMode="auto">
          <a:xfrm>
            <a:off x="1295400" y="838200"/>
            <a:ext cx="3733800" cy="1828800"/>
          </a:xfrm>
          <a:prstGeom prst="curvedDownArrow">
            <a:avLst>
              <a:gd name="adj1" fmla="val 40833"/>
              <a:gd name="adj2" fmla="val 8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79" name="AutoShape 7"/>
          <p:cNvSpPr>
            <a:spLocks noChangeArrowheads="1"/>
          </p:cNvSpPr>
          <p:nvPr/>
        </p:nvSpPr>
        <p:spPr bwMode="auto">
          <a:xfrm>
            <a:off x="3962400" y="3733800"/>
            <a:ext cx="4648200" cy="2438400"/>
          </a:xfrm>
          <a:prstGeom prst="curvedUpArrow">
            <a:avLst>
              <a:gd name="adj1" fmla="val 38125"/>
              <a:gd name="adj2" fmla="val 762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Atmosphere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Represents the </a:t>
            </a:r>
            <a:r>
              <a:rPr lang="en-US" sz="2800" u="sng" dirty="0">
                <a:latin typeface="Calibri" pitchFamily="34" charset="0"/>
              </a:rPr>
              <a:t>average</a:t>
            </a:r>
            <a:r>
              <a:rPr lang="en-US" sz="2800" dirty="0">
                <a:latin typeface="Calibri" pitchFamily="34" charset="0"/>
              </a:rPr>
              <a:t> wind flow around the </a:t>
            </a:r>
            <a:r>
              <a:rPr lang="en-US" sz="2800" dirty="0" smtClean="0">
                <a:latin typeface="Calibri" pitchFamily="34" charset="0"/>
              </a:rPr>
              <a:t>globe…Winds </a:t>
            </a:r>
            <a:r>
              <a:rPr lang="en-US" sz="2800" dirty="0">
                <a:latin typeface="Calibri" pitchFamily="34" charset="0"/>
              </a:rPr>
              <a:t>at any one place may vary substantially from this </a:t>
            </a:r>
            <a:r>
              <a:rPr lang="en-US" sz="2800" dirty="0" smtClean="0">
                <a:latin typeface="Calibri" pitchFamily="34" charset="0"/>
              </a:rPr>
              <a:t>average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We want to understand / explain: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Why some regions experience steady winds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Why some regions lack wind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Precipitation patterns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Global pattern of cloudiness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The existence of jet streams: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Jet stream: A narrow region of relatively strong winds usually located in the upper troposphere.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Precipitation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Patterns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</a:rPr>
              <a:t>On the global scale… we expect abundant rainfall where we see general rising motion. </a:t>
            </a:r>
          </a:p>
          <a:p>
            <a:r>
              <a:rPr lang="en-US" sz="2800" dirty="0">
                <a:latin typeface="Calibri" pitchFamily="34" charset="0"/>
              </a:rPr>
              <a:t>Thus over the tropics, there are areas of high precipitation due to the ITCZ</a:t>
            </a:r>
          </a:p>
          <a:p>
            <a:r>
              <a:rPr lang="en-US" sz="2800" dirty="0">
                <a:latin typeface="Calibri" pitchFamily="34" charset="0"/>
              </a:rPr>
              <a:t>Also high precipitation between 40</a:t>
            </a:r>
            <a:r>
              <a:rPr lang="en-US" sz="2800" dirty="0">
                <a:latin typeface="Calibri" pitchFamily="34" charset="0"/>
                <a:cs typeface="Arial" charset="0"/>
              </a:rPr>
              <a:t>˚ and 55˚ latitude where mid-latitude storms and the polar front force air upward</a:t>
            </a:r>
          </a:p>
          <a:p>
            <a:r>
              <a:rPr lang="en-US" sz="2800" dirty="0">
                <a:latin typeface="Calibri" pitchFamily="34" charset="0"/>
                <a:cs typeface="Arial" charset="0"/>
              </a:rPr>
              <a:t>Areas of low precipitation are found 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near sinking air:  </a:t>
            </a:r>
            <a:r>
              <a:rPr lang="en-US" sz="2800" dirty="0">
                <a:latin typeface="Calibri" pitchFamily="34" charset="0"/>
                <a:cs typeface="Arial" charset="0"/>
              </a:rPr>
              <a:t>30˚ latitude in the vicinity of sub-tropical 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highs and the polar regions </a:t>
            </a:r>
            <a:endParaRPr lang="en-US" sz="2800" dirty="0">
              <a:latin typeface="Calibri" pitchFamily="34" charset="0"/>
              <a:cs typeface="Arial" charset="0"/>
            </a:endParaRPr>
          </a:p>
          <a:p>
            <a:endParaRPr lang="en-US" sz="28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9781284027372_CH07_FIG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345" y="3748"/>
            <a:ext cx="8446655" cy="68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53338" y="0"/>
            <a:ext cx="14906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/>
              <a:t>Fig. </a:t>
            </a:r>
            <a:r>
              <a:rPr lang="en-US" sz="1400" b="1" dirty="0" smtClean="0"/>
              <a:t>7-4, </a:t>
            </a:r>
            <a:r>
              <a:rPr lang="en-US" sz="1400" b="1" dirty="0"/>
              <a:t>p. </a:t>
            </a:r>
            <a:r>
              <a:rPr lang="en-US" sz="1400" b="1" dirty="0" smtClean="0"/>
              <a:t>212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Other Types of Jet Streams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Tropical Easterly Jet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Stratospheric polar night jet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Low-level Jet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JetContour_Profi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981200"/>
            <a:ext cx="4876800" cy="3429000"/>
          </a:xfrm>
          <a:noFill/>
          <a:ln/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Low-Level Jet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Common over the Great Plains of the US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Can reach 50-60 </a:t>
            </a:r>
            <a:r>
              <a:rPr lang="en-US" sz="2400" dirty="0" err="1">
                <a:latin typeface="Calibri" pitchFamily="34" charset="0"/>
              </a:rPr>
              <a:t>kts</a:t>
            </a:r>
            <a:r>
              <a:rPr lang="en-US" sz="2400" dirty="0">
                <a:latin typeface="Calibri" pitchFamily="34" charset="0"/>
              </a:rPr>
              <a:t> only a few hundred meters above the surface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Surface winds remain light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Atmosphere is effectively “decoupled” during the night from surface friction effects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Sloping terrain east of the Rockies also plays a role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1" name="Picture 7" descr="JetContour_Tow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8600"/>
            <a:ext cx="8610600" cy="6400800"/>
          </a:xfrm>
          <a:noFill/>
          <a:ln/>
        </p:spPr>
      </p:pic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1219200" y="57150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4155" name="Picture 11" descr="MCj02808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" y="1981200"/>
            <a:ext cx="681038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Before we leave the topic of common winds….</a:t>
            </a:r>
          </a:p>
        </p:txBody>
      </p:sp>
      <p:pic>
        <p:nvPicPr>
          <p:cNvPr id="5" name="Picture 5" descr="9781284027372_CH07_FIGBOX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60575"/>
            <a:ext cx="82296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86600" y="2136775"/>
            <a:ext cx="14906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 smtClean="0"/>
              <a:t>Box 7-2, </a:t>
            </a:r>
            <a:r>
              <a:rPr lang="en-US" sz="1400" b="1" dirty="0"/>
              <a:t>p. </a:t>
            </a:r>
            <a:r>
              <a:rPr lang="en-US" sz="1400" b="1" dirty="0" smtClean="0"/>
              <a:t>223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781284027372_CH12_FIG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286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Before we leave the topic of common winds….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1600200"/>
            <a:ext cx="14906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400" b="1" dirty="0" smtClean="0"/>
              <a:t>Box 12-13, </a:t>
            </a:r>
            <a:r>
              <a:rPr lang="en-US" sz="1400" b="1" dirty="0"/>
              <a:t>p. </a:t>
            </a:r>
            <a:r>
              <a:rPr lang="en-US" sz="1400" b="1" dirty="0" smtClean="0"/>
              <a:t>392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4572000" cy="34717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Purely </a:t>
            </a:r>
            <a:r>
              <a:rPr lang="en-US" sz="2800" dirty="0" err="1" smtClean="0">
                <a:latin typeface="Calibri" pitchFamily="34" charset="0"/>
              </a:rPr>
              <a:t>orographic</a:t>
            </a:r>
            <a:r>
              <a:rPr lang="en-US" sz="2800" dirty="0" smtClean="0">
                <a:latin typeface="Calibri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Mountain winds – due to cold mountains / plateaus, air cools and sink rapidly at night, these can be extremely strong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Valley winds – warm valley air rises up the side of the mountain during the 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Before we leave the topic of common winds….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Orographic + Forcing: Chinook Winds – northern Great Plains, very dry and warm from adiabatic compression of air forced down the Rocky Mountains (record of 49 °F change in temperature in two minutes)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Land/Sea Breeze also applies to large lakes – Lake breeze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Jet stream – region of fast winds in the upper troposphere</a:t>
            </a:r>
          </a:p>
          <a:p>
            <a:r>
              <a:rPr lang="en-US" sz="2800" dirty="0" smtClean="0"/>
              <a:t>Wind patterns result from </a:t>
            </a:r>
            <a:r>
              <a:rPr lang="en-US" sz="2800" b="1" dirty="0" smtClean="0"/>
              <a:t>uneven heating </a:t>
            </a:r>
            <a:r>
              <a:rPr lang="en-US" sz="2800" dirty="0" smtClean="0"/>
              <a:t>of the Earth’s surface</a:t>
            </a:r>
          </a:p>
          <a:p>
            <a:r>
              <a:rPr lang="en-US" sz="2800" b="1" dirty="0" smtClean="0"/>
              <a:t>Hadley / single cell model</a:t>
            </a:r>
          </a:p>
          <a:p>
            <a:pPr lvl="1"/>
            <a:r>
              <a:rPr lang="en-US" sz="2400" dirty="0" smtClean="0"/>
              <a:t>Cold, high pressure over poles – sinking motion</a:t>
            </a:r>
          </a:p>
          <a:p>
            <a:pPr lvl="1"/>
            <a:r>
              <a:rPr lang="en-US" sz="2400" dirty="0" smtClean="0"/>
              <a:t>Warm, low pressure over equator – rising motion</a:t>
            </a:r>
          </a:p>
          <a:p>
            <a:pPr lvl="1"/>
            <a:r>
              <a:rPr lang="en-US" sz="2400" dirty="0" smtClean="0"/>
              <a:t>Low level winds from poles to equator, upper level opposite, transporting latent and sensible heat</a:t>
            </a:r>
          </a:p>
          <a:p>
            <a:pPr lvl="1"/>
            <a:r>
              <a:rPr lang="en-US" sz="2400" dirty="0" smtClean="0"/>
              <a:t>Doesn’t apply to the atmosphere since the Earth is rotating (</a:t>
            </a:r>
            <a:r>
              <a:rPr lang="en-US" sz="2400" b="1" dirty="0" smtClean="0"/>
              <a:t>Coriolis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0 °</a:t>
            </a:r>
          </a:p>
          <a:p>
            <a:pPr lvl="1"/>
            <a:r>
              <a:rPr lang="en-US" sz="2000" dirty="0" smtClean="0"/>
              <a:t>Light surface winds – </a:t>
            </a:r>
            <a:r>
              <a:rPr lang="en-US" sz="2000" b="1" dirty="0" smtClean="0"/>
              <a:t>Doldrums</a:t>
            </a:r>
          </a:p>
          <a:p>
            <a:pPr lvl="1"/>
            <a:r>
              <a:rPr lang="en-US" sz="2000" dirty="0" smtClean="0"/>
              <a:t>Convection “Hot Towers” which strengthens the pressure gradient – </a:t>
            </a:r>
            <a:r>
              <a:rPr lang="en-US" sz="2000" b="1" dirty="0" smtClean="0"/>
              <a:t>Inter-Tropical Convergence Zone</a:t>
            </a:r>
            <a:r>
              <a:rPr lang="en-US" sz="2000" dirty="0" smtClean="0"/>
              <a:t>, lots of rain</a:t>
            </a:r>
          </a:p>
          <a:p>
            <a:pPr lvl="1"/>
            <a:r>
              <a:rPr lang="en-US" sz="2000" dirty="0" smtClean="0"/>
              <a:t>Motion spreads outward at the top of the troposphere</a:t>
            </a:r>
          </a:p>
          <a:p>
            <a:r>
              <a:rPr lang="en-US" sz="2800" dirty="0" smtClean="0"/>
              <a:t>0 ° -30°</a:t>
            </a:r>
          </a:p>
          <a:p>
            <a:pPr lvl="1"/>
            <a:r>
              <a:rPr lang="en-US" sz="2000" dirty="0" smtClean="0"/>
              <a:t>Strong, warm </a:t>
            </a:r>
            <a:r>
              <a:rPr lang="en-US" sz="2000" dirty="0" err="1" smtClean="0"/>
              <a:t>westerlies</a:t>
            </a:r>
            <a:r>
              <a:rPr lang="en-US" sz="2000" dirty="0" smtClean="0"/>
              <a:t> aloft from 0°</a:t>
            </a:r>
          </a:p>
          <a:p>
            <a:pPr lvl="1"/>
            <a:r>
              <a:rPr lang="en-US" sz="2000" dirty="0" smtClean="0"/>
              <a:t>Generally steady easterlies at the surface – </a:t>
            </a:r>
            <a:r>
              <a:rPr lang="en-US" sz="2000" b="1" dirty="0" smtClean="0"/>
              <a:t>Trade Winds </a:t>
            </a:r>
            <a:r>
              <a:rPr lang="en-US" sz="2000" dirty="0" smtClean="0"/>
              <a:t>because air is moving from 30° to 0°</a:t>
            </a:r>
          </a:p>
          <a:p>
            <a:r>
              <a:rPr lang="en-US" sz="2400" dirty="0" smtClean="0"/>
              <a:t>30 °</a:t>
            </a:r>
          </a:p>
          <a:p>
            <a:pPr lvl="1"/>
            <a:r>
              <a:rPr lang="en-US" sz="2000" dirty="0" smtClean="0"/>
              <a:t>Large temperature and pressure gradients aloft – </a:t>
            </a:r>
            <a:r>
              <a:rPr lang="en-US" sz="2000" b="1" dirty="0" smtClean="0"/>
              <a:t>subtropical jet</a:t>
            </a:r>
          </a:p>
          <a:p>
            <a:pPr lvl="1"/>
            <a:r>
              <a:rPr lang="en-US" sz="2000" dirty="0" smtClean="0"/>
              <a:t>Sinking motion – </a:t>
            </a:r>
            <a:r>
              <a:rPr lang="en-US" sz="2000" b="1" dirty="0" smtClean="0"/>
              <a:t>sub-tropical highs</a:t>
            </a:r>
            <a:r>
              <a:rPr lang="en-US" sz="2000" dirty="0" smtClean="0"/>
              <a:t>: warm, weak surface winds, </a:t>
            </a:r>
            <a:r>
              <a:rPr lang="en-US" sz="2000" b="1" dirty="0" smtClean="0"/>
              <a:t>Horse Latitudes </a:t>
            </a:r>
            <a:r>
              <a:rPr lang="en-US" sz="2000" dirty="0" smtClean="0"/>
              <a:t>and deserts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Circulation of the Atmosphere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Underlying </a:t>
            </a:r>
            <a:r>
              <a:rPr lang="en-US" sz="2800" dirty="0">
                <a:latin typeface="Calibri" pitchFamily="34" charset="0"/>
              </a:rPr>
              <a:t>cause of the general wind pattern around the globe is the unequal heating of the Earth’s </a:t>
            </a:r>
            <a:r>
              <a:rPr lang="en-US" sz="2800" dirty="0" smtClean="0">
                <a:latin typeface="Calibri" pitchFamily="34" charset="0"/>
              </a:rPr>
              <a:t>surface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Remember: Energy surplus at the equator compared to the poles</a:t>
            </a:r>
            <a:r>
              <a:rPr lang="en-US" sz="2800" dirty="0" smtClean="0">
                <a:latin typeface="Calibri" pitchFamily="34" charset="0"/>
              </a:rPr>
              <a:t>!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itchFamily="34" charset="0"/>
              </a:rPr>
              <a:t>Circulation patterns develop in an attempt to achieve </a:t>
            </a:r>
            <a:r>
              <a:rPr lang="en-US" sz="2800" dirty="0" smtClean="0">
                <a:latin typeface="Calibri" pitchFamily="34" charset="0"/>
              </a:rPr>
              <a:t>balance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Can drive how tropical cyclones form and move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</a:rPr>
              <a:t>Don’t forget about ocean currents re-distributing energy!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30 °-60°</a:t>
            </a:r>
          </a:p>
          <a:p>
            <a:pPr lvl="1"/>
            <a:r>
              <a:rPr lang="en-US" sz="2000" dirty="0" smtClean="0"/>
              <a:t>Warm </a:t>
            </a:r>
            <a:r>
              <a:rPr lang="en-US" sz="2000" b="1" dirty="0" err="1" smtClean="0"/>
              <a:t>westerlies</a:t>
            </a:r>
            <a:r>
              <a:rPr lang="en-US" sz="2000" dirty="0" smtClean="0"/>
              <a:t> at the surface from 30° encounters cold air from the poles</a:t>
            </a:r>
          </a:p>
          <a:p>
            <a:pPr lvl="1"/>
            <a:r>
              <a:rPr lang="en-US" sz="2000" dirty="0" smtClean="0"/>
              <a:t>Aloft air moves south</a:t>
            </a:r>
          </a:p>
          <a:p>
            <a:r>
              <a:rPr lang="en-US" sz="2800" dirty="0" smtClean="0"/>
              <a:t>60°</a:t>
            </a:r>
          </a:p>
          <a:p>
            <a:pPr lvl="1"/>
            <a:r>
              <a:rPr lang="en-US" sz="2000" b="1" dirty="0" smtClean="0"/>
              <a:t>Polar front </a:t>
            </a:r>
            <a:r>
              <a:rPr lang="en-US" sz="2000" dirty="0" smtClean="0"/>
              <a:t>at the surface from mix of warm southern air and cold polar air</a:t>
            </a:r>
          </a:p>
          <a:p>
            <a:pPr lvl="1"/>
            <a:r>
              <a:rPr lang="en-US" sz="2000" b="1" dirty="0" smtClean="0"/>
              <a:t>Polar front jet </a:t>
            </a:r>
            <a:r>
              <a:rPr lang="en-US" sz="2000" dirty="0" smtClean="0"/>
              <a:t>aloft</a:t>
            </a:r>
          </a:p>
          <a:p>
            <a:pPr lvl="1"/>
            <a:r>
              <a:rPr lang="en-US" sz="2000" dirty="0" smtClean="0"/>
              <a:t>Upward motion and rain</a:t>
            </a:r>
          </a:p>
          <a:p>
            <a:r>
              <a:rPr lang="en-US" sz="2400" dirty="0" smtClean="0"/>
              <a:t>60 ° -90°</a:t>
            </a:r>
          </a:p>
          <a:p>
            <a:pPr lvl="1"/>
            <a:r>
              <a:rPr lang="en-US" sz="2000" dirty="0" smtClean="0"/>
              <a:t>Surface </a:t>
            </a:r>
            <a:r>
              <a:rPr lang="en-US" sz="2000" b="1" dirty="0" smtClean="0"/>
              <a:t>Polar Easterlies </a:t>
            </a:r>
            <a:r>
              <a:rPr lang="en-US" sz="2000" dirty="0" smtClean="0"/>
              <a:t>as air move south</a:t>
            </a:r>
          </a:p>
          <a:p>
            <a:pPr lvl="1"/>
            <a:r>
              <a:rPr lang="en-US" sz="2000" dirty="0" smtClean="0"/>
              <a:t>Aloft air moves north</a:t>
            </a:r>
          </a:p>
          <a:p>
            <a:r>
              <a:rPr lang="en-US" sz="2400" dirty="0" smtClean="0"/>
              <a:t>90 °</a:t>
            </a:r>
          </a:p>
          <a:p>
            <a:pPr lvl="1"/>
            <a:r>
              <a:rPr lang="en-US" sz="2000" dirty="0" smtClean="0"/>
              <a:t>High pressure, sinking air, little </a:t>
            </a:r>
            <a:r>
              <a:rPr lang="en-US" sz="2000" dirty="0" err="1" smtClean="0"/>
              <a:t>precip</a:t>
            </a:r>
            <a:r>
              <a:rPr lang="en-US" sz="2000" dirty="0" smtClean="0"/>
              <a:t> over poles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Realistically, the boundaries shift depending on season, land-mass</a:t>
            </a:r>
          </a:p>
          <a:p>
            <a:r>
              <a:rPr lang="en-US" sz="2800" dirty="0" smtClean="0"/>
              <a:t>Some semi-</a:t>
            </a:r>
            <a:r>
              <a:rPr lang="en-US" sz="2800" dirty="0" err="1" smtClean="0"/>
              <a:t>permanant</a:t>
            </a:r>
            <a:r>
              <a:rPr lang="en-US" sz="2800" dirty="0" smtClean="0"/>
              <a:t> highs/lows exist (be able to identify these) which create </a:t>
            </a:r>
            <a:r>
              <a:rPr lang="en-US" sz="2800" b="1" dirty="0" smtClean="0"/>
              <a:t>monsoon</a:t>
            </a:r>
            <a:r>
              <a:rPr lang="en-US" sz="2800" dirty="0" smtClean="0"/>
              <a:t> circulations</a:t>
            </a:r>
          </a:p>
          <a:p>
            <a:r>
              <a:rPr lang="en-US" sz="2800" b="1" dirty="0" smtClean="0"/>
              <a:t>Larger changes </a:t>
            </a:r>
            <a:r>
              <a:rPr lang="en-US" sz="2800" dirty="0" smtClean="0"/>
              <a:t>in temperature and pressure during winter – </a:t>
            </a:r>
            <a:r>
              <a:rPr lang="en-US" sz="2800" b="1" dirty="0" smtClean="0"/>
              <a:t>stronger winds</a:t>
            </a:r>
          </a:p>
          <a:p>
            <a:r>
              <a:rPr lang="en-US" sz="2800" dirty="0" smtClean="0"/>
              <a:t>Stronger winds with altitude and latitude</a:t>
            </a:r>
          </a:p>
          <a:p>
            <a:r>
              <a:rPr lang="en-US" sz="2800" b="1" dirty="0" err="1" smtClean="0"/>
              <a:t>Rossby</a:t>
            </a:r>
            <a:r>
              <a:rPr lang="en-US" sz="2800" b="1" dirty="0" smtClean="0"/>
              <a:t> Waves </a:t>
            </a:r>
            <a:r>
              <a:rPr lang="en-US" sz="2800" dirty="0" smtClean="0"/>
              <a:t>in upper-levels transport cold air away from poles and warm air towards the poles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Zonal</a:t>
            </a:r>
            <a:r>
              <a:rPr lang="en-US" sz="2800" dirty="0" smtClean="0"/>
              <a:t> – west-east flow, cold air stays </a:t>
            </a:r>
            <a:r>
              <a:rPr lang="en-US" sz="2800" dirty="0" err="1" smtClean="0"/>
              <a:t>poleward</a:t>
            </a:r>
            <a:endParaRPr lang="en-US" sz="2800" dirty="0" smtClean="0"/>
          </a:p>
          <a:p>
            <a:r>
              <a:rPr lang="en-US" sz="2800" b="1" dirty="0" err="1" smtClean="0"/>
              <a:t>Meridional</a:t>
            </a:r>
            <a:r>
              <a:rPr lang="en-US" sz="2800" dirty="0" smtClean="0"/>
              <a:t> – north-south, large ridges/troughs, transports air</a:t>
            </a:r>
          </a:p>
          <a:p>
            <a:r>
              <a:rPr lang="en-US" sz="2800" dirty="0" smtClean="0"/>
              <a:t>Split flow – Zonal flow closer to the pole, </a:t>
            </a:r>
            <a:r>
              <a:rPr lang="en-US" sz="2800" dirty="0" err="1" smtClean="0"/>
              <a:t>meridional</a:t>
            </a:r>
            <a:r>
              <a:rPr lang="en-US" sz="2800" dirty="0" smtClean="0"/>
              <a:t> further from the pole, “cutoff” lows/highs</a:t>
            </a:r>
          </a:p>
          <a:p>
            <a:r>
              <a:rPr lang="en-US" sz="2800" dirty="0" smtClean="0"/>
              <a:t>Short-waves – small features, important for forecasting and changing the overall flow, but difficult to identify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common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Low-level jet – strong nocturnal winds not far above the surface</a:t>
            </a:r>
          </a:p>
          <a:p>
            <a:r>
              <a:rPr lang="en-US" sz="2800" dirty="0" smtClean="0"/>
              <a:t>Mountain winds – cold air sinking rapidly off high altitudes (opposite of valley winds)</a:t>
            </a:r>
          </a:p>
          <a:p>
            <a:r>
              <a:rPr lang="en-US" sz="2800" dirty="0" smtClean="0"/>
              <a:t>Combining </a:t>
            </a:r>
            <a:r>
              <a:rPr lang="en-US" sz="2800" dirty="0" err="1" smtClean="0"/>
              <a:t>orographic</a:t>
            </a:r>
            <a:r>
              <a:rPr lang="en-US" sz="2800" dirty="0" smtClean="0"/>
              <a:t> influences and large scale forcing can result in strong winds and large changes in weather (ex: Chinooks)</a:t>
            </a:r>
          </a:p>
          <a:p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latin typeface="Tahoma" pitchFamily="34" charset="0"/>
              </a:rPr>
              <a:t>Result of Uneven Heating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ahoma" pitchFamily="34" charset="0"/>
              </a:rPr>
              <a:t>Re-distribution of energy by: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     a.  Cyclones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</a:rPr>
              <a:t>     b.  Ocean currents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cs typeface="Arial" pitchFamily="34" charset="0"/>
            </a:endParaRPr>
          </a:p>
        </p:txBody>
      </p:sp>
      <p:pic>
        <p:nvPicPr>
          <p:cNvPr id="5" name="Picture 5" descr="9781284027372_CH02_Fig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247"/>
            <a:ext cx="7162800" cy="39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59713" y="6562725"/>
            <a:ext cx="12842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defRPr/>
            </a:pPr>
            <a:r>
              <a:rPr lang="en-US" sz="1400" b="1" dirty="0">
                <a:latin typeface="Arial" charset="0"/>
                <a:ea typeface="ＭＳ Ｐゴシック" charset="0"/>
              </a:rPr>
              <a:t>Fig. </a:t>
            </a:r>
            <a:r>
              <a:rPr lang="en-US" sz="1400" b="1" dirty="0" smtClean="0">
                <a:latin typeface="Arial" charset="0"/>
                <a:ea typeface="ＭＳ Ｐゴシック" charset="0"/>
              </a:rPr>
              <a:t>2-21, </a:t>
            </a:r>
            <a:r>
              <a:rPr lang="en-US" sz="1400" b="1" dirty="0">
                <a:latin typeface="Arial" charset="0"/>
                <a:ea typeface="ＭＳ Ｐゴシック" charset="0"/>
              </a:rPr>
              <a:t>p. </a:t>
            </a:r>
            <a:r>
              <a:rPr lang="en-US" sz="1400" b="1" dirty="0" smtClean="0">
                <a:latin typeface="Arial" charset="0"/>
                <a:ea typeface="ＭＳ Ｐゴシック" charset="0"/>
              </a:rPr>
              <a:t>58</a:t>
            </a:r>
            <a:endParaRPr lang="en-US" sz="1400" b="1" dirty="0"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10598</TotalTime>
  <Words>3665</Words>
  <Application>Microsoft Macintosh PowerPoint</Application>
  <PresentationFormat>On-screen Show (4:3)</PresentationFormat>
  <Paragraphs>427</Paragraphs>
  <Slides>83</Slides>
  <Notes>64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Default Design</vt:lpstr>
      <vt:lpstr>Last Time…</vt:lpstr>
      <vt:lpstr>Last Time…</vt:lpstr>
      <vt:lpstr>Last Time…</vt:lpstr>
      <vt:lpstr>Last Time…</vt:lpstr>
      <vt:lpstr>Global Circulation Chapter 7</vt:lpstr>
      <vt:lpstr>Global Circulation Chapter 7</vt:lpstr>
      <vt:lpstr>General Circulation of the Atmosphere </vt:lpstr>
      <vt:lpstr>General Circulation of the Atmosphere </vt:lpstr>
      <vt:lpstr>Result of Uneven Heating</vt:lpstr>
      <vt:lpstr>General Circulation of the Atmosphere</vt:lpstr>
      <vt:lpstr>Single-Cell Model</vt:lpstr>
      <vt:lpstr>Single-Cell Model</vt:lpstr>
      <vt:lpstr>Hadley Cell</vt:lpstr>
      <vt:lpstr>Single-Cell Model</vt:lpstr>
      <vt:lpstr>Hadley Cell</vt:lpstr>
      <vt:lpstr>Three-Cell Model  </vt:lpstr>
      <vt:lpstr>PowerPoint Presentation</vt:lpstr>
      <vt:lpstr>Three-Cell Model: #1 </vt:lpstr>
      <vt:lpstr>PowerPoint Presentation</vt:lpstr>
      <vt:lpstr>PowerPoint Presentation</vt:lpstr>
      <vt:lpstr>Three-Cell Model: #1</vt:lpstr>
      <vt:lpstr>PowerPoint Presentation</vt:lpstr>
      <vt:lpstr>Sub-Tropical Jet</vt:lpstr>
      <vt:lpstr>Jet Streams</vt:lpstr>
      <vt:lpstr>PowerPoint Presentation</vt:lpstr>
      <vt:lpstr>Conservation of Angular Momentum and Jet Streams</vt:lpstr>
      <vt:lpstr>PowerPoint Presentation</vt:lpstr>
      <vt:lpstr>PowerPoint Presentation</vt:lpstr>
      <vt:lpstr>PowerPoint Presentation</vt:lpstr>
      <vt:lpstr>Three-Cell Model: #1 </vt:lpstr>
      <vt:lpstr>PowerPoint Presentation</vt:lpstr>
      <vt:lpstr>Three-Cell Model: #1</vt:lpstr>
      <vt:lpstr>PowerPoint Presentation</vt:lpstr>
      <vt:lpstr>PowerPoint Presentation</vt:lpstr>
      <vt:lpstr>PowerPoint Presentation</vt:lpstr>
      <vt:lpstr>PowerPoint Presentation</vt:lpstr>
      <vt:lpstr>Hadley Cell (#1) Summary: </vt:lpstr>
      <vt:lpstr>PowerPoint Presentation</vt:lpstr>
      <vt:lpstr>Three-Cell Model: #2</vt:lpstr>
      <vt:lpstr>Three-Cell Model: #2</vt:lpstr>
      <vt:lpstr>Polar Jet</vt:lpstr>
      <vt:lpstr>PowerPoint Presentation</vt:lpstr>
      <vt:lpstr>PowerPoint Presentation</vt:lpstr>
      <vt:lpstr>PowerPoint Presentation</vt:lpstr>
      <vt:lpstr>Three-Cell Model #2 Summary: </vt:lpstr>
      <vt:lpstr>PowerPoint Presentation</vt:lpstr>
      <vt:lpstr>Three-Cell Model: #3 </vt:lpstr>
      <vt:lpstr>General Circulation of the Atmosphere</vt:lpstr>
      <vt:lpstr>PowerPoint Presentation</vt:lpstr>
      <vt:lpstr>PowerPoint Presentation</vt:lpstr>
      <vt:lpstr>General Circulation of the Atmosphere</vt:lpstr>
      <vt:lpstr>PowerPoint Presentation</vt:lpstr>
      <vt:lpstr>PowerPoint Presentation</vt:lpstr>
      <vt:lpstr>Average Wind Flow and Pressure Patterns Aloft</vt:lpstr>
      <vt:lpstr>Average Wind Flow and Pressure Patterns Aloft</vt:lpstr>
      <vt:lpstr>Average Wind Flow and Pressure Patterns Aloft</vt:lpstr>
      <vt:lpstr>Jet Stream</vt:lpstr>
      <vt:lpstr>PowerPoint Presentation</vt:lpstr>
      <vt:lpstr>General Circulation of the Atmosphere</vt:lpstr>
      <vt:lpstr>PowerPoint Presentation</vt:lpstr>
      <vt:lpstr>General Circulation of the Atmosphere</vt:lpstr>
      <vt:lpstr>General Circulation of the Atmosphere: Zonal Flow </vt:lpstr>
      <vt:lpstr>General Circulation of the Atmosphere: Meridional Flow </vt:lpstr>
      <vt:lpstr>General Circulation of the Atmosphere: Split Flow </vt:lpstr>
      <vt:lpstr>General Circulation of the Atmosphere: Split Flow </vt:lpstr>
      <vt:lpstr>General Circulation of the Atmosphere</vt:lpstr>
      <vt:lpstr>PowerPoint Presentation</vt:lpstr>
      <vt:lpstr>PowerPoint Presentation</vt:lpstr>
      <vt:lpstr>PowerPoint Presentation</vt:lpstr>
      <vt:lpstr>General Precipitation Patterns</vt:lpstr>
      <vt:lpstr>PowerPoint Presentation</vt:lpstr>
      <vt:lpstr>Other Types of Jet Streams</vt:lpstr>
      <vt:lpstr>Low-Level Jet</vt:lpstr>
      <vt:lpstr>PowerPoint Presentation</vt:lpstr>
      <vt:lpstr>Before we leave the topic of common winds….</vt:lpstr>
      <vt:lpstr>Before we leave the topic of common winds….</vt:lpstr>
      <vt:lpstr>Before we leave the topic of common winds….</vt:lpstr>
      <vt:lpstr>Important Concepts</vt:lpstr>
      <vt:lpstr>Three-Cell</vt:lpstr>
      <vt:lpstr>Three-Cell</vt:lpstr>
      <vt:lpstr>Three-Cell</vt:lpstr>
      <vt:lpstr>Wave Patterns</vt:lpstr>
      <vt:lpstr>Local common winds</vt:lpstr>
    </vt:vector>
  </TitlesOfParts>
  <Company>LMP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Levine</dc:creator>
  <cp:lastModifiedBy>Aaron Hill</cp:lastModifiedBy>
  <cp:revision>166</cp:revision>
  <dcterms:created xsi:type="dcterms:W3CDTF">2006-05-17T00:54:39Z</dcterms:created>
  <dcterms:modified xsi:type="dcterms:W3CDTF">2017-07-21T14:44:27Z</dcterms:modified>
</cp:coreProperties>
</file>