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notesSlides/notesSlide27.xml" ContentType="application/vnd.openxmlformats-officedocument.presentationml.notesSlide+xml"/>
  <Override PartName="/ppt/tags/tag32.xml" ContentType="application/vnd.openxmlformats-officedocument.presentationml.tags+xml"/>
  <Override PartName="/ppt/notesSlides/notesSlide28.xml" ContentType="application/vnd.openxmlformats-officedocument.presentationml.notesSlide+xml"/>
  <Override PartName="/ppt/tags/tag33.xml" ContentType="application/vnd.openxmlformats-officedocument.presentationml.tags+xml"/>
  <Override PartName="/ppt/notesSlides/notesSlide29.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tags/tag35.xml" ContentType="application/vnd.openxmlformats-officedocument.presentationml.tags+xml"/>
  <Override PartName="/ppt/notesSlides/notesSlide31.xml" ContentType="application/vnd.openxmlformats-officedocument.presentationml.notesSlide+xml"/>
  <Override PartName="/ppt/tags/tag36.xml" ContentType="application/vnd.openxmlformats-officedocument.presentationml.tags+xml"/>
  <Override PartName="/ppt/notesSlides/notesSlide32.xml" ContentType="application/vnd.openxmlformats-officedocument.presentationml.notesSlide+xml"/>
  <Override PartName="/ppt/tags/tag37.xml" ContentType="application/vnd.openxmlformats-officedocument.presentationml.tags+xml"/>
  <Override PartName="/ppt/notesSlides/notesSlide33.xml" ContentType="application/vnd.openxmlformats-officedocument.presentationml.notesSlide+xml"/>
  <Override PartName="/ppt/tags/tag38.xml" ContentType="application/vnd.openxmlformats-officedocument.presentationml.tags+xml"/>
  <Override PartName="/ppt/notesSlides/notesSlide34.xml" ContentType="application/vnd.openxmlformats-officedocument.presentationml.notesSlide+xml"/>
  <Override PartName="/ppt/tags/tag39.xml" ContentType="application/vnd.openxmlformats-officedocument.presentationml.tags+xml"/>
  <Override PartName="/ppt/notesSlides/notesSlide35.xml" ContentType="application/vnd.openxmlformats-officedocument.presentationml.notesSlide+xml"/>
  <Override PartName="/ppt/tags/tag40.xml" ContentType="application/vnd.openxmlformats-officedocument.presentationml.tags+xml"/>
  <Override PartName="/ppt/notesSlides/notesSlide36.xml" ContentType="application/vnd.openxmlformats-officedocument.presentationml.notesSlide+xml"/>
  <Override PartName="/ppt/tags/tag41.xml" ContentType="application/vnd.openxmlformats-officedocument.presentationml.tags+xml"/>
  <Override PartName="/ppt/notesSlides/notesSlide37.xml" ContentType="application/vnd.openxmlformats-officedocument.presentationml.notesSlide+xml"/>
  <Override PartName="/ppt/tags/tag42.xml" ContentType="application/vnd.openxmlformats-officedocument.presentationml.tags+xml"/>
  <Override PartName="/ppt/notesSlides/notesSlide38.xml" ContentType="application/vnd.openxmlformats-officedocument.presentationml.notesSlide+xml"/>
  <Override PartName="/ppt/tags/tag43.xml" ContentType="application/vnd.openxmlformats-officedocument.presentationml.tags+xml"/>
  <Override PartName="/ppt/notesSlides/notesSlide39.xml" ContentType="application/vnd.openxmlformats-officedocument.presentationml.notesSlide+xml"/>
  <Override PartName="/ppt/tags/tag44.xml" ContentType="application/vnd.openxmlformats-officedocument.presentationml.tags+xml"/>
  <Override PartName="/ppt/notesSlides/notesSlide40.xml" ContentType="application/vnd.openxmlformats-officedocument.presentationml.notesSlide+xml"/>
  <Override PartName="/ppt/tags/tag45.xml" ContentType="application/vnd.openxmlformats-officedocument.presentationml.tags+xml"/>
  <Override PartName="/ppt/notesSlides/notesSlide41.xml" ContentType="application/vnd.openxmlformats-officedocument.presentationml.notesSlide+xml"/>
  <Override PartName="/ppt/tags/tag46.xml" ContentType="application/vnd.openxmlformats-officedocument.presentationml.tags+xml"/>
  <Override PartName="/ppt/notesSlides/notesSlide42.xml" ContentType="application/vnd.openxmlformats-officedocument.presentationml.notesSlide+xml"/>
  <Override PartName="/ppt/tags/tag47.xml" ContentType="application/vnd.openxmlformats-officedocument.presentationml.tags+xml"/>
  <Override PartName="/ppt/notesSlides/notesSlide4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4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45.xml" ContentType="application/vnd.openxmlformats-officedocument.presentationml.notesSlide+xml"/>
  <Override PartName="/ppt/tags/tag63.xml" ContentType="application/vnd.openxmlformats-officedocument.presentationml.tags+xml"/>
  <Override PartName="/ppt/notesSlides/notesSlide46.xml" ContentType="application/vnd.openxmlformats-officedocument.presentationml.notesSlide+xml"/>
  <Override PartName="/ppt/tags/tag64.xml" ContentType="application/vnd.openxmlformats-officedocument.presentationml.tags+xml"/>
  <Override PartName="/ppt/notesSlides/notesSlide47.xml" ContentType="application/vnd.openxmlformats-officedocument.presentationml.notesSlide+xml"/>
  <Override PartName="/ppt/tags/tag65.xml" ContentType="application/vnd.openxmlformats-officedocument.presentationml.tags+xml"/>
  <Override PartName="/ppt/notesSlides/notesSlide48.xml" ContentType="application/vnd.openxmlformats-officedocument.presentationml.notesSlide+xml"/>
  <Override PartName="/ppt/tags/tag66.xml" ContentType="application/vnd.openxmlformats-officedocument.presentationml.tags+xml"/>
  <Override PartName="/ppt/notesSlides/notesSlide49.xml" ContentType="application/vnd.openxmlformats-officedocument.presentationml.notesSlide+xml"/>
  <Override PartName="/ppt/tags/tag67.xml" ContentType="application/vnd.openxmlformats-officedocument.presentationml.tags+xml"/>
  <Override PartName="/ppt/notesSlides/notesSlide50.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3"/>
  </p:notesMasterIdLst>
  <p:sldIdLst>
    <p:sldId id="379" r:id="rId2"/>
    <p:sldId id="373" r:id="rId3"/>
    <p:sldId id="374" r:id="rId4"/>
    <p:sldId id="375" r:id="rId5"/>
    <p:sldId id="257" r:id="rId6"/>
    <p:sldId id="369" r:id="rId7"/>
    <p:sldId id="258" r:id="rId8"/>
    <p:sldId id="260" r:id="rId9"/>
    <p:sldId id="261" r:id="rId10"/>
    <p:sldId id="263" r:id="rId11"/>
    <p:sldId id="264" r:id="rId12"/>
    <p:sldId id="271" r:id="rId13"/>
    <p:sldId id="265" r:id="rId14"/>
    <p:sldId id="266" r:id="rId15"/>
    <p:sldId id="356" r:id="rId16"/>
    <p:sldId id="267" r:id="rId17"/>
    <p:sldId id="353" r:id="rId18"/>
    <p:sldId id="272" r:id="rId19"/>
    <p:sldId id="274" r:id="rId20"/>
    <p:sldId id="276" r:id="rId21"/>
    <p:sldId id="277" r:id="rId22"/>
    <p:sldId id="278" r:id="rId23"/>
    <p:sldId id="279" r:id="rId24"/>
    <p:sldId id="280" r:id="rId25"/>
    <p:sldId id="281" r:id="rId26"/>
    <p:sldId id="282" r:id="rId27"/>
    <p:sldId id="283" r:id="rId28"/>
    <p:sldId id="284" r:id="rId29"/>
    <p:sldId id="288" r:id="rId30"/>
    <p:sldId id="289" r:id="rId31"/>
    <p:sldId id="290" r:id="rId32"/>
    <p:sldId id="291" r:id="rId33"/>
    <p:sldId id="292" r:id="rId34"/>
    <p:sldId id="293" r:id="rId35"/>
    <p:sldId id="297" r:id="rId36"/>
    <p:sldId id="296" r:id="rId37"/>
    <p:sldId id="363" r:id="rId38"/>
    <p:sldId id="309" r:id="rId39"/>
    <p:sldId id="300" r:id="rId40"/>
    <p:sldId id="301" r:id="rId41"/>
    <p:sldId id="302" r:id="rId42"/>
    <p:sldId id="355" r:id="rId43"/>
    <p:sldId id="304" r:id="rId44"/>
    <p:sldId id="306" r:id="rId45"/>
    <p:sldId id="307" r:id="rId46"/>
    <p:sldId id="308" r:id="rId47"/>
    <p:sldId id="294" r:id="rId48"/>
    <p:sldId id="295" r:id="rId49"/>
    <p:sldId id="315" r:id="rId50"/>
    <p:sldId id="354" r:id="rId51"/>
    <p:sldId id="316" r:id="rId52"/>
    <p:sldId id="310" r:id="rId53"/>
    <p:sldId id="311" r:id="rId54"/>
    <p:sldId id="312" r:id="rId55"/>
    <p:sldId id="314" r:id="rId56"/>
    <p:sldId id="313" r:id="rId57"/>
    <p:sldId id="317" r:id="rId58"/>
    <p:sldId id="364" r:id="rId59"/>
    <p:sldId id="377" r:id="rId60"/>
    <p:sldId id="380" r:id="rId61"/>
    <p:sldId id="381" r:id="rId62"/>
    <p:sldId id="384" r:id="rId63"/>
    <p:sldId id="382" r:id="rId64"/>
    <p:sldId id="383" r:id="rId65"/>
    <p:sldId id="318" r:id="rId66"/>
    <p:sldId id="357" r:id="rId67"/>
    <p:sldId id="319" r:id="rId68"/>
    <p:sldId id="320" r:id="rId69"/>
    <p:sldId id="323" r:id="rId70"/>
    <p:sldId id="326" r:id="rId71"/>
    <p:sldId id="325" r:id="rId72"/>
    <p:sldId id="352" r:id="rId73"/>
    <p:sldId id="327" r:id="rId74"/>
    <p:sldId id="328" r:id="rId75"/>
    <p:sldId id="358" r:id="rId76"/>
    <p:sldId id="329" r:id="rId77"/>
    <p:sldId id="330" r:id="rId78"/>
    <p:sldId id="331" r:id="rId79"/>
    <p:sldId id="332" r:id="rId80"/>
    <p:sldId id="333" r:id="rId81"/>
    <p:sldId id="334" r:id="rId82"/>
    <p:sldId id="335" r:id="rId83"/>
    <p:sldId id="336" r:id="rId84"/>
    <p:sldId id="337" r:id="rId85"/>
    <p:sldId id="338" r:id="rId86"/>
    <p:sldId id="339" r:id="rId87"/>
    <p:sldId id="344" r:id="rId88"/>
    <p:sldId id="347" r:id="rId89"/>
    <p:sldId id="348" r:id="rId90"/>
    <p:sldId id="349" r:id="rId91"/>
    <p:sldId id="350" r:id="rId92"/>
    <p:sldId id="342" r:id="rId93"/>
    <p:sldId id="351" r:id="rId94"/>
    <p:sldId id="359" r:id="rId95"/>
    <p:sldId id="360" r:id="rId96"/>
    <p:sldId id="361" r:id="rId97"/>
    <p:sldId id="362" r:id="rId98"/>
    <p:sldId id="365" r:id="rId99"/>
    <p:sldId id="366" r:id="rId100"/>
    <p:sldId id="367" r:id="rId101"/>
    <p:sldId id="368" r:id="rId102"/>
  </p:sldIdLst>
  <p:sldSz cx="9144000" cy="6858000" type="screen4x3"/>
  <p:notesSz cx="6858000" cy="9144000"/>
  <p:custDataLst>
    <p:tags r:id="rId105"/>
  </p:custDataLst>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23" autoAdjust="0"/>
  </p:normalViewPr>
  <p:slideViewPr>
    <p:cSldViewPr>
      <p:cViewPr varScale="1">
        <p:scale>
          <a:sx n="41" d="100"/>
          <a:sy n="41" d="100"/>
        </p:scale>
        <p:origin x="-107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notesMaster" Target="notesMasters/notesMaster1.xml"/><Relationship Id="rId104" Type="http://schemas.openxmlformats.org/officeDocument/2006/relationships/printerSettings" Target="printerSettings/printerSettings1.bin"/><Relationship Id="rId105" Type="http://schemas.openxmlformats.org/officeDocument/2006/relationships/tags" Target="tags/tag1.xml"/><Relationship Id="rId106" Type="http://schemas.openxmlformats.org/officeDocument/2006/relationships/presProps" Target="presProps.xml"/><Relationship Id="rId107"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theme" Target="theme/theme1.xml"/><Relationship Id="rId10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smtClean="0">
                <a:latin typeface="Arial" charset="0"/>
                <a:ea typeface="ＭＳ Ｐゴシック" charset="0"/>
              </a:defRPr>
            </a:lvl1pPr>
          </a:lstStyle>
          <a:p>
            <a:pPr>
              <a:defRPr/>
            </a:pPr>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smtClean="0">
                <a:latin typeface="Arial" charset="0"/>
                <a:ea typeface="ＭＳ Ｐゴシック" charset="0"/>
              </a:defRPr>
            </a:lvl1pPr>
          </a:lstStyle>
          <a:p>
            <a:pPr>
              <a:defRPr/>
            </a:pPr>
            <a:endParaRPr lang="en-US"/>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133E61C-01C3-411F-BD47-1F40201F5464}" type="slidenum">
              <a:rPr lang="en-US"/>
              <a:pPr/>
              <a:t>‹#›</a:t>
            </a:fld>
            <a:endParaRPr lang="en-US"/>
          </a:p>
        </p:txBody>
      </p:sp>
    </p:spTree>
    <p:extLst>
      <p:ext uri="{BB962C8B-B14F-4D97-AF65-F5344CB8AC3E}">
        <p14:creationId xmlns:p14="http://schemas.microsoft.com/office/powerpoint/2010/main" val="19442658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9D0362DA-60E0-4D5F-A340-AA6951FC3595}" type="slidenum">
              <a:rPr lang="en-US"/>
              <a:pPr/>
              <a:t>8</a:t>
            </a:fld>
            <a:endParaRPr lang="en-US"/>
          </a:p>
        </p:txBody>
      </p:sp>
      <p:sp>
        <p:nvSpPr>
          <p:cNvPr id="6246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endParaRPr lang="el-GR" smtClean="0">
              <a:solidFill>
                <a:srgbClr val="000000"/>
              </a:solidFill>
              <a:ea typeface="ＭＳ Ｐゴシック"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F8690DF4-E778-4B49-8921-09EEC477DCCD}" type="slidenum">
              <a:rPr lang="en-US"/>
              <a:pPr/>
              <a:t>20</a:t>
            </a:fld>
            <a:endParaRPr lang="en-US"/>
          </a:p>
        </p:txBody>
      </p:sp>
      <p:sp>
        <p:nvSpPr>
          <p:cNvPr id="95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235" name="Rectangle 3"/>
          <p:cNvSpPr>
            <a:spLocks noGrp="1" noChangeArrowheads="1"/>
          </p:cNvSpPr>
          <p:nvPr>
            <p:ph type="body" idx="1"/>
          </p:nvPr>
        </p:nvSpPr>
        <p:spPr/>
        <p:txBody>
          <a:bodyPr/>
          <a:lstStyle/>
          <a:p>
            <a:pPr eaLnBrk="1" hangingPunct="1">
              <a:defRPr/>
            </a:pPr>
            <a:r>
              <a:rPr lang="en-US" smtClean="0">
                <a:ea typeface="ＭＳ Ｐゴシック" charset="0"/>
              </a:rPr>
              <a:t>Slide23.mp3</a:t>
            </a:r>
          </a:p>
          <a:p>
            <a:pPr eaLnBrk="1" hangingPunct="1">
              <a:defRPr/>
            </a:pPr>
            <a:r>
              <a:rPr lang="en-US" smtClean="0">
                <a:ea typeface="ＭＳ Ｐゴシック" charset="0"/>
              </a:rPr>
              <a:t>To illustrate consider two stations:  Denver, CO and Galveston, TX.  The elevation of Denver is about 5000 feet while Galveston is very close to sea level.  The higher you are in the atmosphere the lower the pressure since there is less air above you.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7A7BE461-12E6-4CC1-9848-2CCE325002C3}" type="slidenum">
              <a:rPr lang="en-US"/>
              <a:pPr/>
              <a:t>21</a:t>
            </a:fld>
            <a:endParaRPr lang="en-US"/>
          </a:p>
        </p:txBody>
      </p:sp>
      <p:sp>
        <p:nvSpPr>
          <p:cNvPr id="97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283" name="Rectangle 3"/>
          <p:cNvSpPr>
            <a:spLocks noGrp="1" noChangeArrowheads="1"/>
          </p:cNvSpPr>
          <p:nvPr>
            <p:ph type="body" idx="1"/>
          </p:nvPr>
        </p:nvSpPr>
        <p:spPr/>
        <p:txBody>
          <a:bodyPr/>
          <a:lstStyle/>
          <a:p>
            <a:pPr eaLnBrk="1" hangingPunct="1"/>
            <a:r>
              <a:rPr lang="en-US" smtClean="0">
                <a:latin typeface="Arial" pitchFamily="34" charset="0"/>
              </a:rPr>
              <a:t>Slide24.mp3</a:t>
            </a:r>
          </a:p>
          <a:p>
            <a:pPr eaLnBrk="1" hangingPunct="1"/>
            <a:r>
              <a:rPr lang="en-US" smtClean="0">
                <a:latin typeface="Arial" pitchFamily="34" charset="0"/>
              </a:rPr>
              <a:t>In the lower troposphere, on average, pressure decreases about 10 mb for every 100 meter rise in altitude.  That is a substantial decrease and greatly overshadows any differences in pressure from one place to another due to atmospheric effects such as temperature changes.   If we are going to realistically compare pressure from place to place we must remove this elevation factor so that the changes in pressure we observe are due to processes happening in the atmosphere.    </a:t>
            </a:r>
          </a:p>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F6011B9F-14AE-44B9-8A1B-B41E92A66F0C}" type="slidenum">
              <a:rPr lang="en-US"/>
              <a:pPr/>
              <a:t>22</a:t>
            </a:fld>
            <a:endParaRPr lang="en-US"/>
          </a:p>
        </p:txBody>
      </p:sp>
      <p:sp>
        <p:nvSpPr>
          <p:cNvPr id="99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331" name="Rectangle 3"/>
          <p:cNvSpPr>
            <a:spLocks noGrp="1" noChangeArrowheads="1"/>
          </p:cNvSpPr>
          <p:nvPr>
            <p:ph type="body" idx="1"/>
          </p:nvPr>
        </p:nvSpPr>
        <p:spPr/>
        <p:txBody>
          <a:bodyPr/>
          <a:lstStyle/>
          <a:p>
            <a:pPr eaLnBrk="1" hangingPunct="1"/>
            <a:r>
              <a:rPr lang="en-US" dirty="0" smtClean="0">
                <a:latin typeface="Arial" pitchFamily="34" charset="0"/>
              </a:rPr>
              <a:t>Slide25.mp3</a:t>
            </a:r>
          </a:p>
          <a:p>
            <a:pPr eaLnBrk="1" hangingPunct="1"/>
            <a:r>
              <a:rPr lang="en-US" dirty="0" smtClean="0">
                <a:latin typeface="Arial" pitchFamily="34" charset="0"/>
              </a:rPr>
              <a:t>The figure on the right shows a cross section or vertical view of the atmosphere.  As you can see there</a:t>
            </a:r>
            <a:r>
              <a:rPr lang="ja-JP" altLang="en-US" smtClean="0">
                <a:latin typeface="Arial" pitchFamily="34" charset="0"/>
              </a:rPr>
              <a:t>’</a:t>
            </a:r>
            <a:r>
              <a:rPr lang="en-US" altLang="ja-JP" dirty="0" smtClean="0">
                <a:latin typeface="Arial" pitchFamily="34" charset="0"/>
              </a:rPr>
              <a:t>s an additional 5000 feet of air above Galveston that</a:t>
            </a:r>
            <a:r>
              <a:rPr lang="ja-JP" altLang="en-US" smtClean="0">
                <a:latin typeface="Arial" pitchFamily="34" charset="0"/>
              </a:rPr>
              <a:t>’</a:t>
            </a:r>
            <a:r>
              <a:rPr lang="en-US" altLang="ja-JP" dirty="0" smtClean="0">
                <a:latin typeface="Arial" pitchFamily="34" charset="0"/>
              </a:rPr>
              <a:t>s not there above Denver.  The station pressure at Denver will therefore be considerably lower than the station pressure at Galveston because there is a lesser amount of air above Denver.  Remember the pressure at any altitude depends on the amount of mass above.</a:t>
            </a:r>
            <a:endParaRPr 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90DB7FC4-2CA7-4CA5-960D-EB68087D6791}" type="slidenum">
              <a:rPr lang="en-US"/>
              <a:pPr/>
              <a:t>23</a:t>
            </a:fld>
            <a:endParaRPr lang="en-US"/>
          </a:p>
        </p:txBody>
      </p:sp>
      <p:sp>
        <p:nvSpPr>
          <p:cNvPr id="101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1379" name="Rectangle 3"/>
          <p:cNvSpPr>
            <a:spLocks noGrp="1" noChangeArrowheads="1"/>
          </p:cNvSpPr>
          <p:nvPr>
            <p:ph type="body" idx="1"/>
          </p:nvPr>
        </p:nvSpPr>
        <p:spPr/>
        <p:txBody>
          <a:bodyPr/>
          <a:lstStyle/>
          <a:p>
            <a:pPr eaLnBrk="1" hangingPunct="1"/>
            <a:r>
              <a:rPr lang="en-US" smtClean="0">
                <a:latin typeface="Arial" pitchFamily="34" charset="0"/>
              </a:rPr>
              <a:t>Slide27.mp3</a:t>
            </a:r>
          </a:p>
          <a:p>
            <a:pPr eaLnBrk="1" hangingPunct="1"/>
            <a:r>
              <a:rPr lang="en-US" smtClean="0">
                <a:latin typeface="Arial" pitchFamily="34" charset="0"/>
              </a:rPr>
              <a:t>If station pressures at cities all over the nation were plotted on a map and analyzed, it would always show lower pressure in mountainous areas such as the Rockies and high pressure in coastal regions.  This would not be a true picture of the horizontal variation in pressure.  Differences in atmospheric pressure caused by changes occurring in the atmosphere would be masked by the elevation factor if station pressures were used.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BBB743BD-C33C-4163-81C7-1311D717080E}" type="slidenum">
              <a:rPr lang="en-US"/>
              <a:pPr/>
              <a:t>24</a:t>
            </a:fld>
            <a:endParaRPr lang="en-US"/>
          </a:p>
        </p:txBody>
      </p:sp>
      <p:sp>
        <p:nvSpPr>
          <p:cNvPr id="103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3427" name="Rectangle 3"/>
          <p:cNvSpPr>
            <a:spLocks noGrp="1" noChangeArrowheads="1"/>
          </p:cNvSpPr>
          <p:nvPr>
            <p:ph type="body" idx="1"/>
          </p:nvPr>
        </p:nvSpPr>
        <p:spPr/>
        <p:txBody>
          <a:bodyPr/>
          <a:lstStyle/>
          <a:p>
            <a:pPr eaLnBrk="1" hangingPunct="1"/>
            <a:r>
              <a:rPr lang="en-US" dirty="0" smtClean="0">
                <a:latin typeface="Arial" pitchFamily="34" charset="0"/>
              </a:rPr>
              <a:t>Slide28.mp3</a:t>
            </a:r>
          </a:p>
          <a:p>
            <a:pPr eaLnBrk="1" hangingPunct="1"/>
            <a:r>
              <a:rPr lang="en-US" dirty="0" smtClean="0">
                <a:latin typeface="Arial" pitchFamily="34" charset="0"/>
              </a:rPr>
              <a:t>So how do we remove this elevation bias in pressure measurements?  By converting station pressures to sea level pressures.  The sea level pressure at some location, say Denver is the pressure that would be measured if Denver were at sea level.  The method of converting station pressures to sea level pressures standardizes all the pressure reading to a common reference level which is sea level.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5A3C23D8-C218-46B4-9674-3B3DAA62CFA4}" type="slidenum">
              <a:rPr lang="en-US"/>
              <a:pPr/>
              <a:t>25</a:t>
            </a:fld>
            <a:endParaRPr lang="en-US"/>
          </a:p>
        </p:txBody>
      </p:sp>
      <p:sp>
        <p:nvSpPr>
          <p:cNvPr id="10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5475" name="Rectangle 3"/>
          <p:cNvSpPr>
            <a:spLocks noGrp="1" noChangeArrowheads="1"/>
          </p:cNvSpPr>
          <p:nvPr>
            <p:ph type="body" idx="1"/>
          </p:nvPr>
        </p:nvSpPr>
        <p:spPr/>
        <p:txBody>
          <a:bodyPr/>
          <a:lstStyle/>
          <a:p>
            <a:pPr eaLnBrk="1" hangingPunct="1"/>
            <a:r>
              <a:rPr lang="en-US" dirty="0" smtClean="0">
                <a:latin typeface="Arial" pitchFamily="34" charset="0"/>
              </a:rPr>
              <a:t>Slide29.mp3</a:t>
            </a:r>
          </a:p>
          <a:p>
            <a:pPr eaLnBrk="1" hangingPunct="1"/>
            <a:r>
              <a:rPr lang="en-US" dirty="0" smtClean="0">
                <a:latin typeface="Arial" pitchFamily="34" charset="0"/>
              </a:rPr>
              <a:t>The method of converting to sea level pressure involves assuming what is called a standard atmosphere exists in the fictitious column of air between the station location and sea level.  The standard atmosphere is an internationally agreed upon set of conditions that represent an average state of the atmosphere.  In the standard atmosphere, the rate of pressure change in the vertical is 10 </a:t>
            </a:r>
            <a:r>
              <a:rPr lang="en-US" dirty="0" err="1" smtClean="0">
                <a:latin typeface="Arial" pitchFamily="34" charset="0"/>
              </a:rPr>
              <a:t>mb</a:t>
            </a:r>
            <a:r>
              <a:rPr lang="en-US" dirty="0" smtClean="0">
                <a:latin typeface="Arial" pitchFamily="34" charset="0"/>
              </a:rPr>
              <a:t>/100 meters as given earlier.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621C04DF-153E-428B-AE06-C468518B2F69}" type="slidenum">
              <a:rPr lang="en-US"/>
              <a:pPr/>
              <a:t>26</a:t>
            </a:fld>
            <a:endParaRPr lang="en-US"/>
          </a:p>
        </p:txBody>
      </p:sp>
      <p:sp>
        <p:nvSpPr>
          <p:cNvPr id="107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7523" name="Rectangle 3"/>
          <p:cNvSpPr>
            <a:spLocks noGrp="1" noChangeArrowheads="1"/>
          </p:cNvSpPr>
          <p:nvPr>
            <p:ph type="body" idx="1"/>
          </p:nvPr>
        </p:nvSpPr>
        <p:spPr/>
        <p:txBody>
          <a:bodyPr/>
          <a:lstStyle/>
          <a:p>
            <a:pPr eaLnBrk="1" hangingPunct="1">
              <a:defRPr/>
            </a:pPr>
            <a:r>
              <a:rPr lang="en-US" smtClean="0">
                <a:ea typeface="ＭＳ Ｐゴシック" charset="0"/>
              </a:rPr>
              <a:t>Slide31.mp3</a:t>
            </a:r>
          </a:p>
          <a:p>
            <a:pPr eaLnBrk="1" hangingPunct="1">
              <a:defRPr/>
            </a:pPr>
            <a:r>
              <a:rPr lang="en-US" smtClean="0">
                <a:ea typeface="ＭＳ Ｐゴシック" charset="0"/>
              </a:rPr>
              <a:t>Recall from the lesson on weather observations that sea level pressure is plotted on a surface weather map to the upper right of the station circle in the station model format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5A1E78CA-955F-4A9D-A5B9-3B7E8B6A835F}" type="slidenum">
              <a:rPr lang="en-US"/>
              <a:pPr/>
              <a:t>27</a:t>
            </a:fld>
            <a:endParaRPr lang="en-US"/>
          </a:p>
        </p:txBody>
      </p:sp>
      <p:sp>
        <p:nvSpPr>
          <p:cNvPr id="109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571" name="Rectangle 3"/>
          <p:cNvSpPr>
            <a:spLocks noGrp="1" noChangeArrowheads="1"/>
          </p:cNvSpPr>
          <p:nvPr>
            <p:ph type="body" idx="1"/>
          </p:nvPr>
        </p:nvSpPr>
        <p:spPr/>
        <p:txBody>
          <a:bodyPr/>
          <a:lstStyle/>
          <a:p>
            <a:pPr eaLnBrk="1" hangingPunct="1"/>
            <a:r>
              <a:rPr lang="en-US" smtClean="0">
                <a:latin typeface="Arial" pitchFamily="34" charset="0"/>
              </a:rPr>
              <a:t>Slide32.mp3</a:t>
            </a:r>
          </a:p>
          <a:p>
            <a:pPr eaLnBrk="1" hangingPunct="1"/>
            <a:r>
              <a:rPr lang="en-US" smtClean="0">
                <a:latin typeface="Arial" pitchFamily="34" charset="0"/>
              </a:rPr>
              <a:t>In terms of pressure observations, the surface weather map is a constant level chart because all the stations are effectively at sea level.   All the other weather elements such as temperature and wind are reported at the station location whatever its elevation might be.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94E5A0B4-5B32-4508-BD0D-69A08546518C}" type="slidenum">
              <a:rPr lang="en-US"/>
              <a:pPr/>
              <a:t>28</a:t>
            </a:fld>
            <a:endParaRPr lang="en-US"/>
          </a:p>
        </p:txBody>
      </p:sp>
      <p:sp>
        <p:nvSpPr>
          <p:cNvPr id="111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1619" name="Rectangle 3"/>
          <p:cNvSpPr>
            <a:spLocks noGrp="1" noChangeArrowheads="1"/>
          </p:cNvSpPr>
          <p:nvPr>
            <p:ph type="body" idx="1"/>
          </p:nvPr>
        </p:nvSpPr>
        <p:spPr/>
        <p:txBody>
          <a:bodyPr/>
          <a:lstStyle/>
          <a:p>
            <a:pPr eaLnBrk="1" hangingPunct="1"/>
            <a:r>
              <a:rPr lang="en-US" smtClean="0">
                <a:latin typeface="Arial" pitchFamily="34" charset="0"/>
              </a:rPr>
              <a:t>Slide33.mp3</a:t>
            </a:r>
          </a:p>
          <a:p>
            <a:pPr eaLnBrk="1" hangingPunct="1"/>
            <a:r>
              <a:rPr lang="en-US" smtClean="0">
                <a:latin typeface="Arial" pitchFamily="34" charset="0"/>
              </a:rPr>
              <a:t>Drawing isobars, lines connecting equal values of sea level pressure, on a surface weather map graphically depicts the horizontal variation of pressure.  Differences in pressure on this map help to reveal processes taking place in the atmosphere.  The dark lines are isobars.  The isobar pattern graphically depicts the horizontal pressure gradient.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AC1C7D41-1A0F-4D4B-AC44-E502D17B8016}" type="slidenum">
              <a:rPr lang="en-US"/>
              <a:pPr/>
              <a:t>29</a:t>
            </a:fld>
            <a:endParaRPr lang="en-US"/>
          </a:p>
        </p:txBody>
      </p:sp>
      <p:sp>
        <p:nvSpPr>
          <p:cNvPr id="119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9811" name="Rectangle 3"/>
          <p:cNvSpPr>
            <a:spLocks noGrp="1" noChangeArrowheads="1"/>
          </p:cNvSpPr>
          <p:nvPr>
            <p:ph type="body" idx="1"/>
          </p:nvPr>
        </p:nvSpPr>
        <p:spPr/>
        <p:txBody>
          <a:bodyPr/>
          <a:lstStyle/>
          <a:p>
            <a:pPr eaLnBrk="1" hangingPunct="1"/>
            <a:r>
              <a:rPr lang="en-US" smtClean="0">
                <a:latin typeface="Arial" pitchFamily="34" charset="0"/>
              </a:rPr>
              <a:t>Slide37.mp3</a:t>
            </a:r>
          </a:p>
          <a:p>
            <a:pPr eaLnBrk="1" hangingPunct="1"/>
            <a:r>
              <a:rPr lang="en-US" smtClean="0">
                <a:latin typeface="Arial" pitchFamily="34" charset="0"/>
              </a:rPr>
              <a:t>Another reason that sea level pressures are analyzed by drawing isobars on a surface weather map is that the isobar pattern reveals important features in the pressure field.   These features include a low pressure center, high pressure center, low pressure trough and high pressure ridge.  Let</a:t>
            </a:r>
            <a:r>
              <a:rPr lang="ja-JP" altLang="en-US" smtClean="0">
                <a:latin typeface="Arial" pitchFamily="34" charset="0"/>
              </a:rPr>
              <a:t>’</a:t>
            </a:r>
            <a:r>
              <a:rPr lang="en-US" altLang="ja-JP" smtClean="0">
                <a:latin typeface="Arial" pitchFamily="34" charset="0"/>
              </a:rPr>
              <a:t>s see how these features are shown in the isobar pattern on a surface weather map.</a:t>
            </a:r>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172EBEB1-57E3-4160-BAD1-0152ABAE087A}" type="slidenum">
              <a:rPr lang="en-US"/>
              <a:pPr/>
              <a:t>9</a:t>
            </a:fld>
            <a:endParaRPr lang="en-US"/>
          </a:p>
        </p:txBody>
      </p:sp>
      <p:sp>
        <p:nvSpPr>
          <p:cNvPr id="6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4515" name="Rectangle 3"/>
          <p:cNvSpPr>
            <a:spLocks noGrp="1" noChangeArrowheads="1"/>
          </p:cNvSpPr>
          <p:nvPr>
            <p:ph type="body" idx="1"/>
          </p:nvPr>
        </p:nvSpPr>
        <p:spPr/>
        <p:txBody>
          <a:bodyPr/>
          <a:lstStyle/>
          <a:p>
            <a:pPr eaLnBrk="1" hangingPunct="1"/>
            <a:r>
              <a:rPr lang="en-US" smtClean="0">
                <a:latin typeface="Arial" pitchFamily="34" charset="0"/>
              </a:rPr>
              <a:t>Slide23.mp3</a:t>
            </a:r>
          </a:p>
          <a:p>
            <a:pPr eaLnBrk="1" hangingPunct="1"/>
            <a:r>
              <a:rPr lang="en-US" smtClean="0">
                <a:latin typeface="Arial" pitchFamily="34" charset="0"/>
              </a:rPr>
              <a:t>What do we mean by a force?  According to Newton</a:t>
            </a:r>
            <a:r>
              <a:rPr lang="ja-JP" altLang="en-US" smtClean="0">
                <a:latin typeface="Arial" pitchFamily="34" charset="0"/>
              </a:rPr>
              <a:t>’</a:t>
            </a:r>
            <a:r>
              <a:rPr lang="en-US" altLang="ja-JP" smtClean="0">
                <a:latin typeface="Arial" pitchFamily="34" charset="0"/>
              </a:rPr>
              <a:t>s second law of motion a force is that which acts on an object with a certain mass to cause an acceleration.  In mathematical form this law is expressed as </a:t>
            </a:r>
          </a:p>
          <a:p>
            <a:pPr eaLnBrk="1" hangingPunct="1"/>
            <a:r>
              <a:rPr lang="en-US" smtClean="0">
                <a:latin typeface="Arial" pitchFamily="34" charset="0"/>
              </a:rPr>
              <a:t>                                                   F = ma</a:t>
            </a:r>
          </a:p>
          <a:p>
            <a:pPr eaLnBrk="1" hangingPunct="1"/>
            <a:r>
              <a:rPr lang="en-US" smtClean="0">
                <a:latin typeface="Arial" pitchFamily="34" charset="0"/>
              </a:rPr>
              <a:t>where m is the mass and a is the acceleration.  Acceleration is rate of change of the velocity.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3265F448-C6FF-4420-B8C0-E51B4DF905D1}" type="slidenum">
              <a:rPr lang="en-US"/>
              <a:pPr/>
              <a:t>30</a:t>
            </a:fld>
            <a:endParaRPr lang="en-US"/>
          </a:p>
        </p:txBody>
      </p:sp>
      <p:sp>
        <p:nvSpPr>
          <p:cNvPr id="121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1859" name="Rectangle 3"/>
          <p:cNvSpPr>
            <a:spLocks noGrp="1" noChangeArrowheads="1"/>
          </p:cNvSpPr>
          <p:nvPr>
            <p:ph type="body" idx="1"/>
          </p:nvPr>
        </p:nvSpPr>
        <p:spPr/>
        <p:txBody>
          <a:bodyPr/>
          <a:lstStyle/>
          <a:p>
            <a:pPr eaLnBrk="1" hangingPunct="1"/>
            <a:r>
              <a:rPr lang="en-US" smtClean="0">
                <a:latin typeface="Arial" pitchFamily="34" charset="0"/>
              </a:rPr>
              <a:t>Slide38.mp3</a:t>
            </a:r>
          </a:p>
          <a:p>
            <a:pPr eaLnBrk="1" hangingPunct="1"/>
            <a:r>
              <a:rPr lang="en-US" smtClean="0">
                <a:latin typeface="Arial" pitchFamily="34" charset="0"/>
              </a:rPr>
              <a:t>An </a:t>
            </a:r>
            <a:r>
              <a:rPr lang="ja-JP" altLang="en-US" smtClean="0">
                <a:latin typeface="Arial" pitchFamily="34" charset="0"/>
              </a:rPr>
              <a:t>“</a:t>
            </a:r>
            <a:r>
              <a:rPr lang="en-US" altLang="ja-JP" smtClean="0">
                <a:latin typeface="Arial" pitchFamily="34" charset="0"/>
              </a:rPr>
              <a:t>L</a:t>
            </a:r>
            <a:r>
              <a:rPr lang="ja-JP" altLang="en-US" smtClean="0">
                <a:latin typeface="Arial" pitchFamily="34" charset="0"/>
              </a:rPr>
              <a:t>”</a:t>
            </a:r>
            <a:r>
              <a:rPr lang="en-US" altLang="ja-JP" smtClean="0">
                <a:latin typeface="Arial" pitchFamily="34" charset="0"/>
              </a:rPr>
              <a:t> on a weather map with closed isobars around it represents the center of lowest pressure relative to the pressures surrounding it.   Pressures increase in all directions from the center of the low.   A low pressure center is sometimes called a cyclone.  </a:t>
            </a:r>
          </a:p>
          <a:p>
            <a:pPr eaLnBrk="1" hangingPunct="1"/>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BB8E6046-6DB9-49C2-8618-2884DD4C152B}" type="slidenum">
              <a:rPr lang="en-US"/>
              <a:pPr/>
              <a:t>31</a:t>
            </a:fld>
            <a:endParaRPr lang="en-US"/>
          </a:p>
        </p:txBody>
      </p:sp>
      <p:sp>
        <p:nvSpPr>
          <p:cNvPr id="123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3907" name="Rectangle 3"/>
          <p:cNvSpPr>
            <a:spLocks noGrp="1" noChangeArrowheads="1"/>
          </p:cNvSpPr>
          <p:nvPr>
            <p:ph type="body" idx="1"/>
          </p:nvPr>
        </p:nvSpPr>
        <p:spPr/>
        <p:txBody>
          <a:bodyPr/>
          <a:lstStyle/>
          <a:p>
            <a:pPr eaLnBrk="1" hangingPunct="1"/>
            <a:r>
              <a:rPr lang="en-US" smtClean="0">
                <a:latin typeface="Arial" pitchFamily="34" charset="0"/>
              </a:rPr>
              <a:t>Slide39.mp3</a:t>
            </a:r>
          </a:p>
          <a:p>
            <a:pPr eaLnBrk="1" hangingPunct="1"/>
            <a:r>
              <a:rPr lang="en-US" smtClean="0">
                <a:latin typeface="Arial" pitchFamily="34" charset="0"/>
              </a:rPr>
              <a:t>An </a:t>
            </a:r>
            <a:r>
              <a:rPr lang="ja-JP" altLang="en-US" smtClean="0">
                <a:latin typeface="Arial" pitchFamily="34" charset="0"/>
              </a:rPr>
              <a:t>“</a:t>
            </a:r>
            <a:r>
              <a:rPr lang="en-US" altLang="ja-JP" smtClean="0">
                <a:latin typeface="Arial" pitchFamily="34" charset="0"/>
              </a:rPr>
              <a:t>H</a:t>
            </a:r>
            <a:r>
              <a:rPr lang="ja-JP" altLang="en-US" smtClean="0">
                <a:latin typeface="Arial" pitchFamily="34" charset="0"/>
              </a:rPr>
              <a:t>”</a:t>
            </a:r>
            <a:r>
              <a:rPr lang="en-US" altLang="ja-JP" smtClean="0">
                <a:latin typeface="Arial" pitchFamily="34" charset="0"/>
              </a:rPr>
              <a:t> on a weather map with closed isobars around it represents the center of highest pressure relative to the pressures surrounding it.   Pressures decrease in all directions from the center of the high.   A high pressure center is sometimes called an anticyclone.  </a:t>
            </a:r>
          </a:p>
          <a:p>
            <a:pPr eaLnBrk="1" hangingPunct="1"/>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1F13E30E-6D9B-4970-97DF-0D96479C093E}" type="slidenum">
              <a:rPr lang="en-US"/>
              <a:pPr/>
              <a:t>32</a:t>
            </a:fld>
            <a:endParaRPr lang="en-US"/>
          </a:p>
        </p:txBody>
      </p:sp>
      <p:sp>
        <p:nvSpPr>
          <p:cNvPr id="125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5955" name="Rectangle 3"/>
          <p:cNvSpPr>
            <a:spLocks noGrp="1" noChangeArrowheads="1"/>
          </p:cNvSpPr>
          <p:nvPr>
            <p:ph type="body" idx="1"/>
          </p:nvPr>
        </p:nvSpPr>
        <p:spPr/>
        <p:txBody>
          <a:bodyPr/>
          <a:lstStyle/>
          <a:p>
            <a:pPr eaLnBrk="1" hangingPunct="1">
              <a:defRPr/>
            </a:pPr>
            <a:r>
              <a:rPr lang="en-US" smtClean="0">
                <a:ea typeface="ＭＳ Ｐゴシック" charset="0"/>
              </a:rPr>
              <a:t>Slide40.mp3</a:t>
            </a:r>
          </a:p>
          <a:p>
            <a:pPr eaLnBrk="1" hangingPunct="1">
              <a:defRPr/>
            </a:pPr>
            <a:r>
              <a:rPr lang="en-US" smtClean="0">
                <a:ea typeface="ＭＳ Ｐゴシック" charset="0"/>
              </a:rPr>
              <a:t>A low pressure trough is an elongated axis of lower pressure.  The isobars are curved but not circular.  Pressure is lowest along the axis of the trough.  Moving away from the trough in either direction, pressures increase.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17A7555A-79EC-4923-9ECA-302654CF23A3}" type="slidenum">
              <a:rPr lang="en-US"/>
              <a:pPr/>
              <a:t>33</a:t>
            </a:fld>
            <a:endParaRPr lang="en-US"/>
          </a:p>
        </p:txBody>
      </p:sp>
      <p:sp>
        <p:nvSpPr>
          <p:cNvPr id="128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8003" name="Rectangle 3"/>
          <p:cNvSpPr>
            <a:spLocks noGrp="1" noChangeArrowheads="1"/>
          </p:cNvSpPr>
          <p:nvPr>
            <p:ph type="body" idx="1"/>
          </p:nvPr>
        </p:nvSpPr>
        <p:spPr/>
        <p:txBody>
          <a:bodyPr/>
          <a:lstStyle/>
          <a:p>
            <a:pPr eaLnBrk="1" hangingPunct="1">
              <a:defRPr/>
            </a:pPr>
            <a:r>
              <a:rPr lang="en-US" smtClean="0">
                <a:ea typeface="ＭＳ Ｐゴシック" charset="0"/>
              </a:rPr>
              <a:t>Slide41.mp3</a:t>
            </a:r>
          </a:p>
          <a:p>
            <a:pPr eaLnBrk="1" hangingPunct="1">
              <a:defRPr/>
            </a:pPr>
            <a:r>
              <a:rPr lang="en-US" smtClean="0">
                <a:ea typeface="ＭＳ Ｐゴシック" charset="0"/>
              </a:rPr>
              <a:t>A high pressure ridge is an elongated axis of higher pressure.  Again, the isobars are curved but not circular.  Pressure is highest along the axis of the ridge.  Moving away from the ridge in either direction, pressures decrease.  </a:t>
            </a:r>
          </a:p>
          <a:p>
            <a:pPr eaLnBrk="1" hangingPunct="1">
              <a:defRPr/>
            </a:pPr>
            <a:endParaRPr lang="en-US" smtClean="0">
              <a:ea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4DAF31D2-22A7-488E-A51A-D4BC36CE71A8}" type="slidenum">
              <a:rPr lang="en-US"/>
              <a:pPr/>
              <a:t>34</a:t>
            </a:fld>
            <a:endParaRPr lang="en-US"/>
          </a:p>
        </p:txBody>
      </p:sp>
      <p:sp>
        <p:nvSpPr>
          <p:cNvPr id="130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0051" name="Rectangle 3"/>
          <p:cNvSpPr>
            <a:spLocks noGrp="1" noChangeArrowheads="1"/>
          </p:cNvSpPr>
          <p:nvPr>
            <p:ph type="body" idx="1"/>
          </p:nvPr>
        </p:nvSpPr>
        <p:spPr/>
        <p:txBody>
          <a:bodyPr/>
          <a:lstStyle/>
          <a:p>
            <a:pPr eaLnBrk="1" hangingPunct="1"/>
            <a:r>
              <a:rPr lang="en-US" smtClean="0">
                <a:latin typeface="Arial" pitchFamily="34" charset="0"/>
              </a:rPr>
              <a:t>Slide42.mp3</a:t>
            </a:r>
          </a:p>
          <a:p>
            <a:pPr eaLnBrk="1" hangingPunct="1"/>
            <a:r>
              <a:rPr lang="en-US" smtClean="0">
                <a:latin typeface="Arial" pitchFamily="34" charset="0"/>
              </a:rPr>
              <a:t>On this analyzed surface weather map, a low pressure center is located over southern Quebec Canada with a trough extending southward into extreme eastern Pennsylvania, western North Carolina and into Alabama.  A ridge extends from northern Arkansas into Wisconsin.  Another trough extends from south central Canada southward into eastern Nebraska.</a:t>
            </a:r>
          </a:p>
          <a:p>
            <a:pPr eaLnBrk="1" hangingPunct="1"/>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A32F98AF-8B2D-466D-8D71-545A839E320D}" type="slidenum">
              <a:rPr lang="en-US"/>
              <a:pPr/>
              <a:t>35</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pPr eaLnBrk="1" hangingPunct="1"/>
            <a:r>
              <a:rPr lang="en-US" smtClean="0">
                <a:latin typeface="Arial" pitchFamily="34" charset="0"/>
              </a:rPr>
              <a:t>Slide7.mp3</a:t>
            </a:r>
          </a:p>
          <a:p>
            <a:pPr eaLnBrk="1" hangingPunct="1"/>
            <a:r>
              <a:rPr lang="en-US" smtClean="0">
                <a:latin typeface="Arial" pitchFamily="34" charset="0"/>
              </a:rPr>
              <a:t>The surface weather map, as far as depicting horizontal pressure gradients is concerned, is really a constant level map since all the station pressures have been converted to sea level.  To represent horizontal pressure gradients in the upper atmosphere we could use constant level maps such as a 5 km map or an 8 km map.  However that is not what is done.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C0F43EFE-B6B6-4EEA-B3CF-B88FD092331A}" type="slidenum">
              <a:rPr lang="en-US"/>
              <a:pPr/>
              <a:t>36</a:t>
            </a:fld>
            <a:endParaRPr lang="en-US"/>
          </a:p>
        </p:txBody>
      </p:sp>
      <p:sp>
        <p:nvSpPr>
          <p:cNvPr id="136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6195" name="Rectangle 3"/>
          <p:cNvSpPr>
            <a:spLocks noGrp="1" noChangeArrowheads="1"/>
          </p:cNvSpPr>
          <p:nvPr>
            <p:ph type="body" idx="1"/>
          </p:nvPr>
        </p:nvSpPr>
        <p:spPr/>
        <p:txBody>
          <a:bodyPr/>
          <a:lstStyle/>
          <a:p>
            <a:pPr eaLnBrk="1" hangingPunct="1"/>
            <a:r>
              <a:rPr lang="en-US" smtClean="0">
                <a:latin typeface="Arial" pitchFamily="34" charset="0"/>
              </a:rPr>
              <a:t>Slide4.mp3</a:t>
            </a:r>
          </a:p>
          <a:p>
            <a:pPr eaLnBrk="1" hangingPunct="1"/>
            <a:r>
              <a:rPr lang="en-US" smtClean="0">
                <a:latin typeface="Arial" pitchFamily="34" charset="0"/>
              </a:rPr>
              <a:t>We</a:t>
            </a:r>
            <a:r>
              <a:rPr lang="ja-JP" altLang="en-US" smtClean="0">
                <a:latin typeface="Arial" pitchFamily="34" charset="0"/>
              </a:rPr>
              <a:t>’</a:t>
            </a:r>
            <a:r>
              <a:rPr lang="en-US" altLang="ja-JP" smtClean="0">
                <a:latin typeface="Arial" pitchFamily="34" charset="0"/>
              </a:rPr>
              <a:t>ll begin part 2 by describing how horizontal pressure gradients are depicted in the upper atmosphere through the use of constant pressure maps.  Then we</a:t>
            </a:r>
            <a:r>
              <a:rPr lang="ja-JP" altLang="en-US" smtClean="0">
                <a:latin typeface="Arial" pitchFamily="34" charset="0"/>
              </a:rPr>
              <a:t>’</a:t>
            </a:r>
            <a:r>
              <a:rPr lang="en-US" altLang="ja-JP" smtClean="0">
                <a:latin typeface="Arial" pitchFamily="34" charset="0"/>
              </a:rPr>
              <a:t>ll focus on the primary forces in the atmosphere that govern air movement.  Lastly we will explain how the horizontal movement of air can result in rising or sinking air we generally term vertical motion.  </a:t>
            </a:r>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9CA7C8-FFC0-4755-9ED6-FAC020DC2E18}" type="slidenum">
              <a:rPr lang="en-US"/>
              <a:pPr/>
              <a:t>37</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US"/>
              <a:t>Slide8.mp3</a:t>
            </a:r>
          </a:p>
          <a:p>
            <a:r>
              <a:rPr lang="en-US"/>
              <a:t>Instead of constant level maps we use what are called constant pressure maps such as the one you see here.  You might question how can horizontal differences in pressure be depicted on a map called a constant pressure map.  If something is constant how can it vary.  On a constant pressure map the pressure is the same everywhere.  What changes from place to place is the height in the atmosphere where some value of pressure is observed.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CAFD4497-4034-4807-8828-3706F01CF1D0}" type="slidenum">
              <a:rPr lang="en-US"/>
              <a:pPr/>
              <a:t>38</a:t>
            </a:fld>
            <a:endParaRPr lang="en-US"/>
          </a:p>
        </p:txBody>
      </p:sp>
      <p:sp>
        <p:nvSpPr>
          <p:cNvPr id="162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819" name="Rectangle 3"/>
          <p:cNvSpPr>
            <a:spLocks noGrp="1" noChangeArrowheads="1"/>
          </p:cNvSpPr>
          <p:nvPr>
            <p:ph type="body" idx="1"/>
          </p:nvPr>
        </p:nvSpPr>
        <p:spPr/>
        <p:txBody>
          <a:bodyPr/>
          <a:lstStyle/>
          <a:p>
            <a:pPr eaLnBrk="1" hangingPunct="1"/>
            <a:r>
              <a:rPr lang="en-US" smtClean="0">
                <a:latin typeface="Arial" pitchFamily="34" charset="0"/>
              </a:rPr>
              <a:t>Slide5.mp3</a:t>
            </a:r>
          </a:p>
          <a:p>
            <a:pPr eaLnBrk="1" hangingPunct="1"/>
            <a:r>
              <a:rPr lang="en-US" smtClean="0">
                <a:latin typeface="Arial" pitchFamily="34" charset="0"/>
              </a:rPr>
              <a:t>To understand horizontal differences in pressure in the upper atmosphere and how we represent those differences on weather maps, we need to return to an earlier discussion of how temperature affects density and pressure.   Recall in this illustration where we have two columns of air, one colder than the other, that at a height of 5 km the pressure will be higher in the column on the right than in the colder column of air on the left.  Why?  Because there is more air above point 2 than above point 1.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75F266E1-4667-4599-9362-8127B9315746}" type="slidenum">
              <a:rPr lang="en-US"/>
              <a:pPr/>
              <a:t>39</a:t>
            </a:fld>
            <a:endParaRPr lang="en-US"/>
          </a:p>
        </p:txBody>
      </p:sp>
      <p:sp>
        <p:nvSpPr>
          <p:cNvPr id="144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4387" name="Rectangle 3"/>
          <p:cNvSpPr>
            <a:spLocks noGrp="1" noChangeArrowheads="1"/>
          </p:cNvSpPr>
          <p:nvPr>
            <p:ph type="body" idx="1"/>
          </p:nvPr>
        </p:nvSpPr>
        <p:spPr/>
        <p:txBody>
          <a:bodyPr/>
          <a:lstStyle/>
          <a:p>
            <a:pPr eaLnBrk="1" hangingPunct="1"/>
            <a:r>
              <a:rPr lang="en-US" smtClean="0">
                <a:latin typeface="Arial" pitchFamily="34" charset="0"/>
              </a:rPr>
              <a:t>Slide9.mp3</a:t>
            </a:r>
          </a:p>
          <a:p>
            <a:pPr eaLnBrk="1" hangingPunct="1"/>
            <a:r>
              <a:rPr lang="en-US" smtClean="0">
                <a:latin typeface="Arial" pitchFamily="34" charset="0"/>
              </a:rPr>
              <a:t>To explain constant pressure maps let</a:t>
            </a:r>
            <a:r>
              <a:rPr lang="ja-JP" altLang="en-US" smtClean="0">
                <a:latin typeface="Arial" pitchFamily="34" charset="0"/>
              </a:rPr>
              <a:t>’</a:t>
            </a:r>
            <a:r>
              <a:rPr lang="en-US" altLang="ja-JP" smtClean="0">
                <a:latin typeface="Arial" pitchFamily="34" charset="0"/>
              </a:rPr>
              <a:t>s look at the influence of temperature on pressure using this figure.  On the left are two columns of air, A and B, both having the same average temperature.  Given that the same amount of mass is in both columns, the density in both columns must be the same since the height of both columns is the same.  Remember density is mass per unit volume.  Since the density is the same in both, the rate at which pressure decreases with height is the same. </a:t>
            </a:r>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46FFD280-AB6B-4AA5-A3DD-DF5FE680EB5D}" type="slidenum">
              <a:rPr lang="en-US"/>
              <a:pPr/>
              <a:t>10</a:t>
            </a:fld>
            <a:endParaRPr lang="en-US"/>
          </a:p>
        </p:txBody>
      </p:sp>
      <p:sp>
        <p:nvSpPr>
          <p:cNvPr id="7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p:txBody>
          <a:bodyPr/>
          <a:lstStyle/>
          <a:p>
            <a:pPr eaLnBrk="1" hangingPunct="1"/>
            <a:r>
              <a:rPr lang="en-US" smtClean="0">
                <a:latin typeface="Arial" pitchFamily="34" charset="0"/>
              </a:rPr>
              <a:t>Slide22.mp3</a:t>
            </a:r>
          </a:p>
          <a:p>
            <a:pPr eaLnBrk="1" hangingPunct="1"/>
            <a:r>
              <a:rPr lang="en-US" smtClean="0">
                <a:latin typeface="Arial" pitchFamily="34" charset="0"/>
              </a:rPr>
              <a:t>We are now ready to begin a discussion of the forces that affect the movement of air.  These are pressure gradient force, Coriolis force, the force due to friction, centrifugal force and the downward directed force of gravity.  We will primarily discuss the first three.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DAA749F9-883B-477F-BD04-1FAA27D12791}" type="slidenum">
              <a:rPr lang="en-US"/>
              <a:pPr/>
              <a:t>40</a:t>
            </a:fld>
            <a:endParaRPr lang="en-US"/>
          </a:p>
        </p:txBody>
      </p:sp>
      <p:sp>
        <p:nvSpPr>
          <p:cNvPr id="146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6435" name="Rectangle 3"/>
          <p:cNvSpPr>
            <a:spLocks noGrp="1" noChangeArrowheads="1"/>
          </p:cNvSpPr>
          <p:nvPr>
            <p:ph type="body" idx="1"/>
          </p:nvPr>
        </p:nvSpPr>
        <p:spPr/>
        <p:txBody>
          <a:bodyPr/>
          <a:lstStyle/>
          <a:p>
            <a:pPr eaLnBrk="1" hangingPunct="1"/>
            <a:r>
              <a:rPr lang="en-US" dirty="0" smtClean="0">
                <a:latin typeface="Arial" pitchFamily="34" charset="0"/>
              </a:rPr>
              <a:t>Slide16.mp3</a:t>
            </a:r>
          </a:p>
          <a:p>
            <a:pPr eaLnBrk="1" hangingPunct="1"/>
            <a:r>
              <a:rPr lang="en-US" dirty="0" smtClean="0">
                <a:latin typeface="Arial" pitchFamily="34" charset="0"/>
              </a:rPr>
              <a:t>Let</a:t>
            </a:r>
            <a:r>
              <a:rPr lang="ja-JP" altLang="en-US" smtClean="0">
                <a:latin typeface="Arial" pitchFamily="34" charset="0"/>
              </a:rPr>
              <a:t>’</a:t>
            </a:r>
            <a:r>
              <a:rPr lang="en-US" altLang="ja-JP" dirty="0" smtClean="0">
                <a:latin typeface="Arial" pitchFamily="34" charset="0"/>
              </a:rPr>
              <a:t>s see how a 500 </a:t>
            </a:r>
            <a:r>
              <a:rPr lang="en-US" altLang="ja-JP" dirty="0" err="1" smtClean="0">
                <a:latin typeface="Arial" pitchFamily="34" charset="0"/>
              </a:rPr>
              <a:t>mb</a:t>
            </a:r>
            <a:r>
              <a:rPr lang="en-US" altLang="ja-JP" dirty="0" smtClean="0">
                <a:latin typeface="Arial" pitchFamily="34" charset="0"/>
              </a:rPr>
              <a:t> map would be constructed.  Twice a day at locations over the U.S. (as seen in fig. 1) a </a:t>
            </a:r>
            <a:r>
              <a:rPr lang="en-US" altLang="ja-JP" dirty="0" err="1" smtClean="0">
                <a:latin typeface="Arial" pitchFamily="34" charset="0"/>
              </a:rPr>
              <a:t>radiosonde</a:t>
            </a:r>
            <a:r>
              <a:rPr lang="en-US" altLang="ja-JP" dirty="0" smtClean="0">
                <a:latin typeface="Arial" pitchFamily="34" charset="0"/>
              </a:rPr>
              <a:t> is launched that measures pressure, temperature, humidity and wind at various altitudes.  At all these locations, the altitude at which the </a:t>
            </a:r>
            <a:r>
              <a:rPr lang="en-US" altLang="ja-JP" dirty="0" err="1" smtClean="0">
                <a:latin typeface="Arial" pitchFamily="34" charset="0"/>
              </a:rPr>
              <a:t>radiosonde</a:t>
            </a:r>
            <a:r>
              <a:rPr lang="en-US" altLang="ja-JP" dirty="0" smtClean="0">
                <a:latin typeface="Arial" pitchFamily="34" charset="0"/>
              </a:rPr>
              <a:t> measures a pressure of 500 </a:t>
            </a:r>
            <a:r>
              <a:rPr lang="en-US" altLang="ja-JP" dirty="0" err="1" smtClean="0">
                <a:latin typeface="Arial" pitchFamily="34" charset="0"/>
              </a:rPr>
              <a:t>mb</a:t>
            </a:r>
            <a:r>
              <a:rPr lang="en-US" altLang="ja-JP" dirty="0" smtClean="0">
                <a:latin typeface="Arial" pitchFamily="34" charset="0"/>
              </a:rPr>
              <a:t> is determined (fig 2).  That altitude can vary from place to place because of horizontal variations in temperature.   </a:t>
            </a:r>
            <a:endParaRPr lang="en-US" dirty="0"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C39BD7E4-3BF1-4121-8E78-E32259B8AC7D}" type="slidenum">
              <a:rPr lang="en-US"/>
              <a:pPr/>
              <a:t>41</a:t>
            </a:fld>
            <a:endParaRPr lang="en-US"/>
          </a:p>
        </p:txBody>
      </p:sp>
      <p:sp>
        <p:nvSpPr>
          <p:cNvPr id="148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8483" name="Rectangle 3"/>
          <p:cNvSpPr>
            <a:spLocks noGrp="1" noChangeArrowheads="1"/>
          </p:cNvSpPr>
          <p:nvPr>
            <p:ph type="body" idx="1"/>
          </p:nvPr>
        </p:nvSpPr>
        <p:spPr/>
        <p:txBody>
          <a:bodyPr/>
          <a:lstStyle/>
          <a:p>
            <a:pPr eaLnBrk="1" hangingPunct="1"/>
            <a:r>
              <a:rPr lang="en-US" smtClean="0">
                <a:latin typeface="Arial" pitchFamily="34" charset="0"/>
              </a:rPr>
              <a:t>Slide18.mp3</a:t>
            </a:r>
          </a:p>
          <a:p>
            <a:pPr eaLnBrk="1" hangingPunct="1"/>
            <a:r>
              <a:rPr lang="en-US" smtClean="0">
                <a:latin typeface="Arial" pitchFamily="34" charset="0"/>
              </a:rPr>
              <a:t>As we have demonstrated, in areas where there is a difference in the height of a particular pressure value such as 500 mb, place to place there is also a horizontal difference in pressure or in other words a horizontal pressure gradient.  So contours on a 500 mb map or any constant pressure map can be thought of in the same way as isobars on a surface weather map.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0D11CA84-08BC-4148-8CDA-E3D6DD868848}" type="slidenum">
              <a:rPr lang="en-US"/>
              <a:pPr/>
              <a:t>43</a:t>
            </a:fld>
            <a:endParaRPr lang="en-US"/>
          </a:p>
        </p:txBody>
      </p:sp>
      <p:sp>
        <p:nvSpPr>
          <p:cNvPr id="152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2579" name="Rectangle 3"/>
          <p:cNvSpPr>
            <a:spLocks noGrp="1" noChangeArrowheads="1"/>
          </p:cNvSpPr>
          <p:nvPr>
            <p:ph type="body" idx="1"/>
          </p:nvPr>
        </p:nvSpPr>
        <p:spPr/>
        <p:txBody>
          <a:bodyPr/>
          <a:lstStyle/>
          <a:p>
            <a:pPr eaLnBrk="1" hangingPunct="1"/>
            <a:r>
              <a:rPr lang="en-US" smtClean="0">
                <a:latin typeface="Arial" pitchFamily="34" charset="0"/>
              </a:rPr>
              <a:t>Slide13.mp3</a:t>
            </a:r>
          </a:p>
          <a:p>
            <a:pPr eaLnBrk="1" hangingPunct="1"/>
            <a:r>
              <a:rPr lang="en-US" smtClean="0">
                <a:latin typeface="Arial" pitchFamily="34" charset="0"/>
              </a:rPr>
              <a:t>Focus on the two columns of air on the right and note the horizontal line labeled 500 mb in column A.  We</a:t>
            </a:r>
            <a:r>
              <a:rPr lang="ja-JP" altLang="en-US" smtClean="0">
                <a:latin typeface="Arial" pitchFamily="34" charset="0"/>
              </a:rPr>
              <a:t>’</a:t>
            </a:r>
            <a:r>
              <a:rPr lang="en-US" altLang="ja-JP" smtClean="0">
                <a:latin typeface="Arial" pitchFamily="34" charset="0"/>
              </a:rPr>
              <a:t>ve extended that line through column B.  That line represents a constant height or level in the atmosphere.  At that level in column A the pressure is 500 mb.  At that same height in column B the pressure would be greater than 500mb because you would have to go up a certain distance to measure 500 mb.  Remember pressure decreases with height. </a:t>
            </a:r>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4F4595F9-DA41-4B5C-A1D0-145873802E5F}" type="slidenum">
              <a:rPr lang="en-US"/>
              <a:pPr/>
              <a:t>44</a:t>
            </a:fld>
            <a:endParaRPr lang="en-US"/>
          </a:p>
        </p:txBody>
      </p:sp>
      <p:sp>
        <p:nvSpPr>
          <p:cNvPr id="156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6675" name="Rectangle 3"/>
          <p:cNvSpPr>
            <a:spLocks noGrp="1" noChangeArrowheads="1"/>
          </p:cNvSpPr>
          <p:nvPr>
            <p:ph type="body" idx="1"/>
          </p:nvPr>
        </p:nvSpPr>
        <p:spPr/>
        <p:txBody>
          <a:bodyPr/>
          <a:lstStyle/>
          <a:p>
            <a:pPr eaLnBrk="1" hangingPunct="1"/>
            <a:r>
              <a:rPr lang="en-US" smtClean="0">
                <a:latin typeface="Arial" pitchFamily="34" charset="0"/>
              </a:rPr>
              <a:t>Slide19.mp3</a:t>
            </a:r>
          </a:p>
          <a:p>
            <a:pPr eaLnBrk="1" hangingPunct="1"/>
            <a:r>
              <a:rPr lang="en-US" smtClean="0">
                <a:latin typeface="Arial" pitchFamily="34" charset="0"/>
              </a:rPr>
              <a:t>This is a 500 mb map with contour lines drawn on it.  The contours actually show variations in the height of the 500mb pressure surface.  By surface we don</a:t>
            </a:r>
            <a:r>
              <a:rPr lang="ja-JP" altLang="en-US" smtClean="0">
                <a:latin typeface="Arial" pitchFamily="34" charset="0"/>
              </a:rPr>
              <a:t>’</a:t>
            </a:r>
            <a:r>
              <a:rPr lang="en-US" altLang="ja-JP" smtClean="0">
                <a:latin typeface="Arial" pitchFamily="34" charset="0"/>
              </a:rPr>
              <a:t>t mean a solid surface like the surface of the ground.  Think of it as a three dimensional imaginary surface up in the atmosphere where everywhere on that surface a barometer would indicate a pressure of 500 mb.  This imaginary surface can vary in height because of horizontal temperature gradients. </a:t>
            </a:r>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91F20E50-ABC4-4418-BB16-2DFFE13F73B0}" type="slidenum">
              <a:rPr lang="en-US"/>
              <a:pPr/>
              <a:t>45</a:t>
            </a:fld>
            <a:endParaRPr lang="en-US"/>
          </a:p>
        </p:txBody>
      </p:sp>
      <p:sp>
        <p:nvSpPr>
          <p:cNvPr id="158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723" name="Rectangle 3"/>
          <p:cNvSpPr>
            <a:spLocks noGrp="1" noChangeArrowheads="1"/>
          </p:cNvSpPr>
          <p:nvPr>
            <p:ph type="body" idx="1"/>
          </p:nvPr>
        </p:nvSpPr>
        <p:spPr/>
        <p:txBody>
          <a:bodyPr/>
          <a:lstStyle/>
          <a:p>
            <a:pPr eaLnBrk="1" hangingPunct="1">
              <a:defRPr/>
            </a:pPr>
            <a:r>
              <a:rPr lang="en-US" smtClean="0">
                <a:ea typeface="ＭＳ Ｐゴシック" charset="0"/>
              </a:rPr>
              <a:t>Slide21.mp3</a:t>
            </a:r>
          </a:p>
          <a:p>
            <a:pPr eaLnBrk="1" hangingPunct="1">
              <a:defRPr/>
            </a:pPr>
            <a:r>
              <a:rPr lang="en-US" smtClean="0">
                <a:ea typeface="ＭＳ Ｐゴシック" charset="0"/>
              </a:rPr>
              <a:t>Highs, lows, troughs, and ridges are features seen in the contour pattern similar to isobars on a surface weather map.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C4B51338-A1E4-4FE5-A63F-CF301AFD1C74}" type="slidenum">
              <a:rPr lang="en-US"/>
              <a:pPr/>
              <a:t>46</a:t>
            </a:fld>
            <a:endParaRPr lang="en-US"/>
          </a:p>
        </p:txBody>
      </p:sp>
      <p:sp>
        <p:nvSpPr>
          <p:cNvPr id="160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771" name="Rectangle 3"/>
          <p:cNvSpPr>
            <a:spLocks noGrp="1" noChangeArrowheads="1"/>
          </p:cNvSpPr>
          <p:nvPr>
            <p:ph type="body" idx="1"/>
          </p:nvPr>
        </p:nvSpPr>
        <p:spPr/>
        <p:txBody>
          <a:bodyPr/>
          <a:lstStyle/>
          <a:p>
            <a:pPr eaLnBrk="1" hangingPunct="1"/>
            <a:r>
              <a:rPr lang="en-US" smtClean="0">
                <a:latin typeface="Arial" pitchFamily="34" charset="0"/>
              </a:rPr>
              <a:t>Slide15.mp3</a:t>
            </a:r>
          </a:p>
          <a:p>
            <a:pPr eaLnBrk="1" hangingPunct="1"/>
            <a:r>
              <a:rPr lang="en-US" smtClean="0">
                <a:latin typeface="Arial" pitchFamily="34" charset="0"/>
              </a:rPr>
              <a:t>A constant pressure map is constructed by first selecting a particular value of pressure.  The pressure values that are routinely used are 850 mb, 700 mb, 500 mb, 300 mb, and 200 mb.   The approximate height (in feet) of these pressure values are shown to give you an idea of where they are found in the atmosphere.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62B278FA-88D3-4EAC-BA73-AA4C55382877}" type="slidenum">
              <a:rPr lang="en-US"/>
              <a:pPr/>
              <a:t>47</a:t>
            </a:fld>
            <a:endParaRPr lang="en-US"/>
          </a:p>
        </p:txBody>
      </p:sp>
      <p:sp>
        <p:nvSpPr>
          <p:cNvPr id="132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2099" name="Rectangle 3"/>
          <p:cNvSpPr>
            <a:spLocks noGrp="1" noChangeArrowheads="1"/>
          </p:cNvSpPr>
          <p:nvPr>
            <p:ph type="body" idx="1"/>
          </p:nvPr>
        </p:nvSpPr>
        <p:spPr/>
        <p:txBody>
          <a:bodyPr/>
          <a:lstStyle/>
          <a:p>
            <a:pPr eaLnBrk="1" hangingPunct="1"/>
            <a:r>
              <a:rPr lang="en-US" smtClean="0">
                <a:latin typeface="Arial" pitchFamily="34" charset="0"/>
              </a:rPr>
              <a:t>Slide29.mp3</a:t>
            </a:r>
          </a:p>
          <a:p>
            <a:pPr eaLnBrk="1" hangingPunct="1"/>
            <a:r>
              <a:rPr lang="en-US" smtClean="0">
                <a:latin typeface="Arial" pitchFamily="34" charset="0"/>
              </a:rPr>
              <a:t>The horizontal pressure gradient force affects the horizontal movement of air we call wind.  A pressure gradient force also exists in the vertical direction.  It is directed upward since pressure decreases with height.  This vertical pressure gradient force is much greater than any horizontal pressure gradient force because the vertical change in pressure is much greater than pressure changes in the horizontal.  Why then don</a:t>
            </a:r>
            <a:r>
              <a:rPr lang="ja-JP" altLang="en-US" smtClean="0">
                <a:latin typeface="Arial" pitchFamily="34" charset="0"/>
              </a:rPr>
              <a:t>’</a:t>
            </a:r>
            <a:r>
              <a:rPr lang="en-US" altLang="ja-JP" smtClean="0">
                <a:latin typeface="Arial" pitchFamily="34" charset="0"/>
              </a:rPr>
              <a:t>t we observe air rapidly moving upward all the time? </a:t>
            </a:r>
            <a:endParaRPr 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06F6EC99-D27D-41EB-AFF7-D6A3D9276C67}" type="slidenum">
              <a:rPr lang="en-US"/>
              <a:pPr/>
              <a:t>48</a:t>
            </a:fld>
            <a:endParaRPr lang="en-US"/>
          </a:p>
        </p:txBody>
      </p:sp>
      <p:sp>
        <p:nvSpPr>
          <p:cNvPr id="134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147" name="Rectangle 3"/>
          <p:cNvSpPr>
            <a:spLocks noGrp="1" noChangeArrowheads="1"/>
          </p:cNvSpPr>
          <p:nvPr>
            <p:ph type="body" idx="1"/>
          </p:nvPr>
        </p:nvSpPr>
        <p:spPr/>
        <p:txBody>
          <a:bodyPr/>
          <a:lstStyle/>
          <a:p>
            <a:pPr eaLnBrk="1" hangingPunct="1"/>
            <a:r>
              <a:rPr lang="en-US" smtClean="0">
                <a:latin typeface="Arial" pitchFamily="34" charset="0"/>
              </a:rPr>
              <a:t>Slide30.mp3</a:t>
            </a:r>
          </a:p>
          <a:p>
            <a:pPr eaLnBrk="1" hangingPunct="1"/>
            <a:r>
              <a:rPr lang="en-US" smtClean="0">
                <a:latin typeface="Arial" pitchFamily="34" charset="0"/>
              </a:rPr>
              <a:t>The downward acting force of gravity balances the upward directed pressure gradient force.  The balance between these two forces is called hydrostatic balance or hydrostatic equilibrium.  If there is a balance of forces there can be no net vertical accelerations.  The atmosphere is not always in hydrostatic equilibrium.  For example, in thunderstorms very strong upward acceleration of the air exists due to buoyancy forces.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3EBBC3AC-5DC9-4804-864D-CE4270D0C4E0}" type="slidenum">
              <a:rPr lang="en-US"/>
              <a:pPr/>
              <a:t>52</a:t>
            </a:fld>
            <a:endParaRPr lang="en-US"/>
          </a:p>
        </p:txBody>
      </p:sp>
      <p:sp>
        <p:nvSpPr>
          <p:cNvPr id="164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4867" name="Rectangle 3"/>
          <p:cNvSpPr>
            <a:spLocks noGrp="1" noChangeArrowheads="1"/>
          </p:cNvSpPr>
          <p:nvPr>
            <p:ph type="body" idx="1"/>
          </p:nvPr>
        </p:nvSpPr>
        <p:spPr/>
        <p:txBody>
          <a:bodyPr/>
          <a:lstStyle/>
          <a:p>
            <a:pPr eaLnBrk="1" hangingPunct="1"/>
            <a:r>
              <a:rPr lang="en-US" smtClean="0">
                <a:latin typeface="Arial" pitchFamily="34" charset="0"/>
              </a:rPr>
              <a:t>Slide31.mp3</a:t>
            </a:r>
          </a:p>
          <a:p>
            <a:pPr eaLnBrk="1" hangingPunct="1"/>
            <a:r>
              <a:rPr lang="en-US" smtClean="0">
                <a:latin typeface="Arial" pitchFamily="34" charset="0"/>
              </a:rPr>
              <a:t>The second force that governs air motion is the Coriolis force, named after a 19th century French scientist.  The Coriolis force is due to the rotation of the earth.  It is called an </a:t>
            </a:r>
            <a:r>
              <a:rPr lang="ja-JP" altLang="en-US" smtClean="0">
                <a:latin typeface="Arial" pitchFamily="34" charset="0"/>
              </a:rPr>
              <a:t>“</a:t>
            </a:r>
            <a:r>
              <a:rPr lang="en-US" altLang="ja-JP" smtClean="0">
                <a:latin typeface="Arial" pitchFamily="34" charset="0"/>
              </a:rPr>
              <a:t>apparent</a:t>
            </a:r>
            <a:r>
              <a:rPr lang="ja-JP" altLang="en-US" smtClean="0">
                <a:latin typeface="Arial" pitchFamily="34" charset="0"/>
              </a:rPr>
              <a:t>”</a:t>
            </a:r>
            <a:r>
              <a:rPr lang="en-US" altLang="ja-JP" smtClean="0">
                <a:latin typeface="Arial" pitchFamily="34" charset="0"/>
              </a:rPr>
              <a:t> force because unlike pressure gradient force, the Coriolis force would not be a factor if the earth did not rotate. </a:t>
            </a:r>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0D50D181-0D18-45F3-B04B-197539AF63CA}" type="slidenum">
              <a:rPr lang="en-US"/>
              <a:pPr/>
              <a:t>53</a:t>
            </a:fld>
            <a:endParaRPr lang="en-US"/>
          </a:p>
        </p:txBody>
      </p:sp>
      <p:sp>
        <p:nvSpPr>
          <p:cNvPr id="166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915" name="Rectangle 3"/>
          <p:cNvSpPr>
            <a:spLocks noGrp="1" noChangeArrowheads="1"/>
          </p:cNvSpPr>
          <p:nvPr>
            <p:ph type="body" idx="1"/>
          </p:nvPr>
        </p:nvSpPr>
        <p:spPr/>
        <p:txBody>
          <a:bodyPr/>
          <a:lstStyle/>
          <a:p>
            <a:pPr eaLnBrk="1" hangingPunct="1"/>
            <a:r>
              <a:rPr lang="en-US" smtClean="0">
                <a:latin typeface="Arial" pitchFamily="34" charset="0"/>
              </a:rPr>
              <a:t>Slide33.mp3</a:t>
            </a:r>
          </a:p>
          <a:p>
            <a:pPr eaLnBrk="1" hangingPunct="1"/>
            <a:r>
              <a:rPr lang="en-US" smtClean="0">
                <a:latin typeface="Arial" pitchFamily="34" charset="0"/>
              </a:rPr>
              <a:t>The magnitude of the Coriolis force depends on how strong the wind is blowing and the location on earth in terms of latitude.  If air is not moving, the Coriolis force is zero.  The faster the air is moving, the stronger is the Coriolis force.  The magnitude of the Coriolis force varies with latitude.  It is zero at the equator and a maximum at the poles.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59037836-0551-43E4-8286-417735EFCAC5}" type="slidenum">
              <a:rPr lang="en-US"/>
              <a:pPr/>
              <a:t>13</a:t>
            </a:fld>
            <a:endParaRPr lang="en-US"/>
          </a:p>
        </p:txBody>
      </p:sp>
      <p:sp>
        <p:nvSpPr>
          <p:cNvPr id="73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p:txBody>
          <a:bodyPr/>
          <a:lstStyle/>
          <a:p>
            <a:pPr eaLnBrk="1" hangingPunct="1"/>
            <a:r>
              <a:rPr lang="en-US" smtClean="0">
                <a:latin typeface="Arial" pitchFamily="34" charset="0"/>
              </a:rPr>
              <a:t>Slide25.mp3</a:t>
            </a:r>
          </a:p>
          <a:p>
            <a:pPr eaLnBrk="1" hangingPunct="1"/>
            <a:r>
              <a:rPr lang="en-US" smtClean="0">
                <a:latin typeface="Arial" pitchFamily="34" charset="0"/>
              </a:rPr>
              <a:t>The pressure gradient force sets air in motion.  Without horizontal differences in pressure there would be no wind.  The pressure gradient force is directed from high to low pressure.  An air parcel subjected to a horizontal pressure gradient would experience higher pressure on one side and lower pressure on the other side similar to the balloon in the figure.  The air parcel, like the balloon, would move in a direction from high to low pressure. On a weather map, the pressure gradient force is always directed perpendicular to the isobars or contours toward lower pressure.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AEA41F54-68EE-4C70-A56E-2B2DE28EDE91}" type="slidenum">
              <a:rPr lang="en-US"/>
              <a:pPr/>
              <a:t>54</a:t>
            </a:fld>
            <a:endParaRPr lang="en-US"/>
          </a:p>
        </p:txBody>
      </p:sp>
      <p:sp>
        <p:nvSpPr>
          <p:cNvPr id="168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963" name="Rectangle 3"/>
          <p:cNvSpPr>
            <a:spLocks noGrp="1" noChangeArrowheads="1"/>
          </p:cNvSpPr>
          <p:nvPr>
            <p:ph type="body" idx="1"/>
          </p:nvPr>
        </p:nvSpPr>
        <p:spPr/>
        <p:txBody>
          <a:bodyPr/>
          <a:lstStyle/>
          <a:p>
            <a:pPr eaLnBrk="1" hangingPunct="1"/>
            <a:r>
              <a:rPr lang="en-US" dirty="0" smtClean="0">
                <a:latin typeface="Arial" pitchFamily="34" charset="0"/>
              </a:rPr>
              <a:t>Slide34.mp3</a:t>
            </a:r>
          </a:p>
          <a:p>
            <a:pPr eaLnBrk="1" hangingPunct="1"/>
            <a:r>
              <a:rPr lang="en-US" dirty="0" smtClean="0">
                <a:latin typeface="Arial" pitchFamily="34" charset="0"/>
              </a:rPr>
              <a:t>The direction of the Coriolis force is always at a right angle to the direction of the moving air.  Coriolis acts to deflect air to the right of the direction of motion in the Northern Hemisphere. In the Southern Hemisphere, objects are deflected to the left of the direction of motion.   Coriolis force only changes the direction of moving air; it does not change how fast the air is moving.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1EE76228-2C3A-47E0-B39A-832FCC689A5F}" type="slidenum">
              <a:rPr lang="en-US"/>
              <a:pPr/>
              <a:t>56</a:t>
            </a:fld>
            <a:endParaRPr lang="en-US"/>
          </a:p>
        </p:txBody>
      </p:sp>
      <p:sp>
        <p:nvSpPr>
          <p:cNvPr id="171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1011" name="Rectangle 3"/>
          <p:cNvSpPr>
            <a:spLocks noGrp="1" noChangeArrowheads="1"/>
          </p:cNvSpPr>
          <p:nvPr>
            <p:ph type="body" idx="1"/>
          </p:nvPr>
        </p:nvSpPr>
        <p:spPr/>
        <p:txBody>
          <a:bodyPr/>
          <a:lstStyle/>
          <a:p>
            <a:pPr eaLnBrk="1" hangingPunct="1"/>
            <a:r>
              <a:rPr lang="en-US" smtClean="0">
                <a:latin typeface="Arial" pitchFamily="34" charset="0"/>
              </a:rPr>
              <a:t>Slide35.mp3</a:t>
            </a:r>
          </a:p>
          <a:p>
            <a:pPr eaLnBrk="1" hangingPunct="1"/>
            <a:r>
              <a:rPr lang="en-US" smtClean="0">
                <a:latin typeface="Arial" pitchFamily="34" charset="0"/>
              </a:rPr>
              <a:t>The idea that water drains out of a bathtub or sink in a spiraling motion because of the Coriolis force is incorrect.  The Coriolis force is so small that in order for it to have any significant effect on moving objects Coriolis must be acting over a fairly long period or time and over large distances.  A more complete discussion of this fact can be found at the web site you see here.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CAFD4497-4034-4807-8828-3706F01CF1D0}" type="slidenum">
              <a:rPr lang="en-US"/>
              <a:pPr/>
              <a:t>63</a:t>
            </a:fld>
            <a:endParaRPr lang="en-US"/>
          </a:p>
        </p:txBody>
      </p:sp>
      <p:sp>
        <p:nvSpPr>
          <p:cNvPr id="162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819" name="Rectangle 3"/>
          <p:cNvSpPr>
            <a:spLocks noGrp="1" noChangeArrowheads="1"/>
          </p:cNvSpPr>
          <p:nvPr>
            <p:ph type="body" idx="1"/>
          </p:nvPr>
        </p:nvSpPr>
        <p:spPr/>
        <p:txBody>
          <a:bodyPr/>
          <a:lstStyle/>
          <a:p>
            <a:pPr eaLnBrk="1" hangingPunct="1"/>
            <a:r>
              <a:rPr lang="en-US" smtClean="0">
                <a:latin typeface="Arial" pitchFamily="34" charset="0"/>
              </a:rPr>
              <a:t>Slide5.mp3</a:t>
            </a:r>
          </a:p>
          <a:p>
            <a:pPr eaLnBrk="1" hangingPunct="1"/>
            <a:r>
              <a:rPr lang="en-US" smtClean="0">
                <a:latin typeface="Arial" pitchFamily="34" charset="0"/>
              </a:rPr>
              <a:t>To understand horizontal differences in pressure in the upper atmosphere and how we represent those differences on weather maps, we need to return to an earlier discussion of how temperature affects density and pressure.   Recall in this illustration where we have two columns of air, one colder than the other, that at a height of 5 km the pressure will be higher in the column on the right than in the colder column of air on the left.  Why?  Because there is more air above point 2 than above point 1.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0D11CA84-08BC-4148-8CDA-E3D6DD868848}" type="slidenum">
              <a:rPr lang="en-US"/>
              <a:pPr/>
              <a:t>64</a:t>
            </a:fld>
            <a:endParaRPr lang="en-US"/>
          </a:p>
        </p:txBody>
      </p:sp>
      <p:sp>
        <p:nvSpPr>
          <p:cNvPr id="152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2579" name="Rectangle 3"/>
          <p:cNvSpPr>
            <a:spLocks noGrp="1" noChangeArrowheads="1"/>
          </p:cNvSpPr>
          <p:nvPr>
            <p:ph type="body" idx="1"/>
          </p:nvPr>
        </p:nvSpPr>
        <p:spPr/>
        <p:txBody>
          <a:bodyPr/>
          <a:lstStyle/>
          <a:p>
            <a:pPr eaLnBrk="1" hangingPunct="1"/>
            <a:r>
              <a:rPr lang="en-US" smtClean="0">
                <a:latin typeface="Arial" pitchFamily="34" charset="0"/>
              </a:rPr>
              <a:t>Slide13.mp3</a:t>
            </a:r>
          </a:p>
          <a:p>
            <a:pPr eaLnBrk="1" hangingPunct="1"/>
            <a:r>
              <a:rPr lang="en-US" smtClean="0">
                <a:latin typeface="Arial" pitchFamily="34" charset="0"/>
              </a:rPr>
              <a:t>Focus on the two columns of air on the right and note the horizontal line labeled 500 mb in column A.  We</a:t>
            </a:r>
            <a:r>
              <a:rPr lang="ja-JP" altLang="en-US" smtClean="0">
                <a:latin typeface="Arial" pitchFamily="34" charset="0"/>
              </a:rPr>
              <a:t>’</a:t>
            </a:r>
            <a:r>
              <a:rPr lang="en-US" altLang="ja-JP" smtClean="0">
                <a:latin typeface="Arial" pitchFamily="34" charset="0"/>
              </a:rPr>
              <a:t>ve extended that line through column B.  That line represents a constant height or level in the atmosphere.  At that level in column A the pressure is 500 mb.  At that same height in column B the pressure would be greater than 500mb because you would have to go up a certain distance to measure 500 mb.  Remember pressure decreases with height. </a:t>
            </a:r>
            <a:endParaRPr 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45F9B617-EA0B-4E83-9786-C9C6D96EF603}" type="slidenum">
              <a:rPr lang="en-US"/>
              <a:pPr/>
              <a:t>70</a:t>
            </a:fld>
            <a:endParaRPr lang="en-US"/>
          </a:p>
        </p:txBody>
      </p:sp>
      <p:sp>
        <p:nvSpPr>
          <p:cNvPr id="189442"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val="1"/>
            </a:ext>
          </a:extLst>
        </p:spPr>
      </p:sp>
      <p:sp>
        <p:nvSpPr>
          <p:cNvPr id="189443"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endParaRPr lang="el-GR" smtClean="0">
              <a:solidFill>
                <a:srgbClr val="000000"/>
              </a:solidFill>
              <a:ea typeface="ＭＳ Ｐゴシック" charset="0"/>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8B4EC8BC-2516-498F-B18D-27B968DC5408}" type="slidenum">
              <a:rPr lang="en-US"/>
              <a:pPr/>
              <a:t>86</a:t>
            </a:fld>
            <a:endParaRPr lang="en-US"/>
          </a:p>
        </p:txBody>
      </p:sp>
      <p:sp>
        <p:nvSpPr>
          <p:cNvPr id="204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03" name="Rectangle 3"/>
          <p:cNvSpPr>
            <a:spLocks noGrp="1" noChangeArrowheads="1"/>
          </p:cNvSpPr>
          <p:nvPr>
            <p:ph type="body" idx="1"/>
          </p:nvPr>
        </p:nvSpPr>
        <p:spPr/>
        <p:txBody>
          <a:bodyPr/>
          <a:lstStyle/>
          <a:p>
            <a:pPr eaLnBrk="1" hangingPunct="1"/>
            <a:r>
              <a:rPr lang="en-US" smtClean="0">
                <a:latin typeface="Arial" pitchFamily="34" charset="0"/>
              </a:rPr>
              <a:t>Slide13.mp3</a:t>
            </a:r>
          </a:p>
          <a:p>
            <a:pPr eaLnBrk="1" hangingPunct="1"/>
            <a:r>
              <a:rPr lang="en-US" smtClean="0">
                <a:latin typeface="Arial" pitchFamily="34" charset="0"/>
              </a:rPr>
              <a:t>Focus on the two columns of air on the right and note the horizontal line labeled 500 mb in column A.  We</a:t>
            </a:r>
            <a:r>
              <a:rPr lang="ja-JP" altLang="en-US" smtClean="0">
                <a:latin typeface="Arial" pitchFamily="34" charset="0"/>
              </a:rPr>
              <a:t>’</a:t>
            </a:r>
            <a:r>
              <a:rPr lang="en-US" altLang="ja-JP" smtClean="0">
                <a:latin typeface="Arial" pitchFamily="34" charset="0"/>
              </a:rPr>
              <a:t>ve extended that line through column B.  That line represents a constant height or level in the atmosphere.  At that level in column A the pressure is 500 mb.  At that same height in column B the pressure would be greater than 500mb because you would have to go up a certain distance to measure 500 mb.  Remember pressure decreases with height. </a:t>
            </a:r>
            <a:endParaRPr 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9B3D990E-EA22-4BC5-A34F-FEF44FE0F07E}" type="slidenum">
              <a:rPr lang="en-US"/>
              <a:pPr/>
              <a:t>87</a:t>
            </a:fld>
            <a:endParaRPr lang="en-US"/>
          </a:p>
        </p:txBody>
      </p:sp>
      <p:sp>
        <p:nvSpPr>
          <p:cNvPr id="21094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val="1"/>
            </a:ext>
          </a:extLst>
        </p:spPr>
      </p:sp>
      <p:sp>
        <p:nvSpPr>
          <p:cNvPr id="210947"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endParaRPr lang="el-GR" smtClean="0">
              <a:solidFill>
                <a:srgbClr val="000000"/>
              </a:solidFill>
              <a:ea typeface="ＭＳ Ｐゴシック" charset="0"/>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78313B0E-B5A7-48DF-B987-E6911E814CD2}" type="slidenum">
              <a:rPr lang="en-US"/>
              <a:pPr/>
              <a:t>88</a:t>
            </a:fld>
            <a:endParaRPr lang="en-US"/>
          </a:p>
        </p:txBody>
      </p:sp>
      <p:sp>
        <p:nvSpPr>
          <p:cNvPr id="21606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endParaRPr lang="el-GR" smtClean="0">
              <a:solidFill>
                <a:srgbClr val="000000"/>
              </a:solidFill>
              <a:ea typeface="ＭＳ Ｐゴシック" charset="0"/>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27F19BAD-5854-4AED-9C84-015F32BD439A}" type="slidenum">
              <a:rPr lang="en-US"/>
              <a:pPr/>
              <a:t>89</a:t>
            </a:fld>
            <a:endParaRPr lang="en-US"/>
          </a:p>
        </p:txBody>
      </p:sp>
      <p:sp>
        <p:nvSpPr>
          <p:cNvPr id="218114"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val="1"/>
            </a:ext>
          </a:extLst>
        </p:spPr>
      </p:sp>
      <p:sp>
        <p:nvSpPr>
          <p:cNvPr id="218115"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endParaRPr lang="el-GR" smtClean="0">
              <a:solidFill>
                <a:srgbClr val="000000"/>
              </a:solidFill>
              <a:ea typeface="ＭＳ Ｐゴシック" charset="0"/>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4CE2A84D-0B18-475E-9246-171CA581B263}" type="slidenum">
              <a:rPr lang="en-US"/>
              <a:pPr/>
              <a:t>90</a:t>
            </a:fld>
            <a:endParaRPr lang="en-US"/>
          </a:p>
        </p:txBody>
      </p:sp>
      <p:sp>
        <p:nvSpPr>
          <p:cNvPr id="220162"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val="1"/>
            </a:ext>
          </a:extLst>
        </p:spPr>
      </p:sp>
      <p:sp>
        <p:nvSpPr>
          <p:cNvPr id="220163"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endParaRPr lang="el-GR" smtClean="0">
              <a:solidFill>
                <a:srgbClr val="000000"/>
              </a:solidFill>
              <a:ea typeface="ＭＳ Ｐゴシック"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5EADEE47-B661-4515-AC0B-F7DEC63120A5}" type="slidenum">
              <a:rPr lang="en-US"/>
              <a:pPr/>
              <a:t>14</a:t>
            </a:fld>
            <a:endParaRPr lang="en-US"/>
          </a:p>
        </p:txBody>
      </p:sp>
      <p:sp>
        <p:nvSpPr>
          <p:cNvPr id="75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p:txBody>
          <a:bodyPr/>
          <a:lstStyle/>
          <a:p>
            <a:pPr eaLnBrk="1" hangingPunct="1"/>
            <a:r>
              <a:rPr lang="en-US" smtClean="0">
                <a:latin typeface="Arial" pitchFamily="34" charset="0"/>
              </a:rPr>
              <a:t>Slide26.mp3</a:t>
            </a:r>
          </a:p>
          <a:p>
            <a:pPr eaLnBrk="1" hangingPunct="1"/>
            <a:r>
              <a:rPr lang="en-US" smtClean="0">
                <a:latin typeface="Arial" pitchFamily="34" charset="0"/>
              </a:rPr>
              <a:t>The magnitude of the pressure gradient force is proportional to the isobar or contour spacing because the isobar or contour spacing represents how strong or weak the pressure gradient is.   If the isobars or contours are closely packed together, the pressure gradient is higher and therefore the pressure gradient force is stronger.  This would cause the wind speeds to be higher than in an area where the isobars or contours are farther apart.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62A02B48-B30F-4C49-A3E9-D26E0D1380C7}" type="slidenum">
              <a:rPr lang="en-US"/>
              <a:pPr/>
              <a:t>91</a:t>
            </a:fld>
            <a:endParaRPr lang="en-US"/>
          </a:p>
        </p:txBody>
      </p:sp>
      <p:sp>
        <p:nvSpPr>
          <p:cNvPr id="222210"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val="1"/>
            </a:ext>
          </a:extLst>
        </p:spPr>
      </p:sp>
      <p:sp>
        <p:nvSpPr>
          <p:cNvPr id="222211"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endParaRPr lang="el-GR" dirty="0" smtClean="0">
              <a:solidFill>
                <a:srgbClr val="000000"/>
              </a:solidFill>
              <a:ea typeface="ＭＳ Ｐゴシック" charset="0"/>
              <a:cs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39921F56-88F8-4E8F-A339-3E1EFF326222}" type="slidenum">
              <a:rPr lang="en-US"/>
              <a:pPr/>
              <a:t>93</a:t>
            </a:fld>
            <a:endParaRPr lang="en-US"/>
          </a:p>
        </p:txBody>
      </p:sp>
      <p:sp>
        <p:nvSpPr>
          <p:cNvPr id="22630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val="1"/>
            </a:ext>
          </a:extLst>
        </p:spPr>
      </p:sp>
      <p:sp>
        <p:nvSpPr>
          <p:cNvPr id="226307"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endParaRPr lang="el-GR" smtClean="0">
              <a:solidFill>
                <a:srgbClr val="000000"/>
              </a:solidFill>
              <a:ea typeface="ＭＳ Ｐゴシック"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B87D2993-1438-4FC1-92B5-658378B4645A}" type="slidenum">
              <a:rPr lang="en-US"/>
              <a:pPr/>
              <a:t>16</a:t>
            </a:fld>
            <a:endParaRPr lang="en-US"/>
          </a:p>
        </p:txBody>
      </p:sp>
      <p:sp>
        <p:nvSpPr>
          <p:cNvPr id="7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p:txBody>
          <a:bodyPr/>
          <a:lstStyle/>
          <a:p>
            <a:pPr eaLnBrk="1" hangingPunct="1">
              <a:defRPr/>
            </a:pPr>
            <a:r>
              <a:rPr lang="en-US" smtClean="0">
                <a:ea typeface="ＭＳ Ｐゴシック" charset="0"/>
              </a:rPr>
              <a:t>Slide27.mp3</a:t>
            </a:r>
          </a:p>
          <a:p>
            <a:pPr eaLnBrk="1" hangingPunct="1">
              <a:defRPr/>
            </a:pPr>
            <a:r>
              <a:rPr lang="en-US" smtClean="0">
                <a:ea typeface="ＭＳ Ｐゴシック" charset="0"/>
              </a:rPr>
              <a:t>On this surface weather map we would expect to have higher wind speeds over the eastern Dakotas and Minnesota than over Vermont and New Hampshire because the isobars are closer together across the eastern Dakotas and Minnesota.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68FF04B0-FAE2-4B38-9481-157F692D81D3}" type="slidenum">
              <a:rPr lang="en-US"/>
              <a:pPr/>
              <a:t>17</a:t>
            </a:fld>
            <a:endParaRPr lang="en-US"/>
          </a:p>
        </p:txBody>
      </p:sp>
      <p:sp>
        <p:nvSpPr>
          <p:cNvPr id="229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9379" name="Rectangle 3"/>
          <p:cNvSpPr>
            <a:spLocks noGrp="1" noChangeArrowheads="1"/>
          </p:cNvSpPr>
          <p:nvPr>
            <p:ph type="body" idx="1"/>
          </p:nvPr>
        </p:nvSpPr>
        <p:spPr/>
        <p:txBody>
          <a:bodyPr/>
          <a:lstStyle/>
          <a:p>
            <a:pPr eaLnBrk="1" hangingPunct="1">
              <a:defRPr/>
            </a:pPr>
            <a:r>
              <a:rPr lang="en-US" smtClean="0">
                <a:ea typeface="ＭＳ Ｐゴシック" charset="0"/>
              </a:rPr>
              <a:t>Slide27.mp3</a:t>
            </a:r>
          </a:p>
          <a:p>
            <a:pPr eaLnBrk="1" hangingPunct="1">
              <a:defRPr/>
            </a:pPr>
            <a:r>
              <a:rPr lang="en-US" smtClean="0">
                <a:ea typeface="ＭＳ Ｐゴシック" charset="0"/>
              </a:rPr>
              <a:t>On this surface weather map we would expect to have higher wind speeds over the eastern Dakotas and Minnesota than over Vermont and New Hampshire because the isobars are closer together across the eastern Dakotas and Minnesota.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D06C1B38-9A6F-42C3-A3A6-D2CB909EE09B}" type="slidenum">
              <a:rPr lang="en-US"/>
              <a:pPr/>
              <a:t>18</a:t>
            </a:fld>
            <a:endParaRPr lang="en-US"/>
          </a:p>
        </p:txBody>
      </p:sp>
      <p:sp>
        <p:nvSpPr>
          <p:cNvPr id="87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7043" name="Rectangle 3"/>
          <p:cNvSpPr>
            <a:spLocks noGrp="1" noChangeArrowheads="1"/>
          </p:cNvSpPr>
          <p:nvPr>
            <p:ph type="body" idx="1"/>
          </p:nvPr>
        </p:nvSpPr>
        <p:spPr/>
        <p:txBody>
          <a:bodyPr/>
          <a:lstStyle/>
          <a:p>
            <a:pPr eaLnBrk="1" hangingPunct="1"/>
            <a:r>
              <a:rPr lang="en-US" smtClean="0">
                <a:latin typeface="Arial" pitchFamily="34" charset="0"/>
              </a:rPr>
              <a:t>Slide19.mp3</a:t>
            </a:r>
          </a:p>
          <a:p>
            <a:pPr eaLnBrk="1" hangingPunct="1"/>
            <a:r>
              <a:rPr lang="en-US" smtClean="0">
                <a:latin typeface="Arial" pitchFamily="34" charset="0"/>
              </a:rPr>
              <a:t>There are two types of pressure measurements:  Station pressure and sea level pressure.  Station pressure is simply the pressure observed at some location.  Recall from the lesson on weather observations that the collection of instruments widely used to measure weather elements at the surface is called ASOS.  ASOS locations can be called weather stations.  It is important to remember that station pressure depends on how much air is above that station.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E09DD2B7-782D-45E3-947F-232DB4789E03}" type="slidenum">
              <a:rPr lang="en-US"/>
              <a:pPr/>
              <a:t>19</a:t>
            </a:fld>
            <a:endParaRPr lang="en-US"/>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p:txBody>
          <a:bodyPr/>
          <a:lstStyle/>
          <a:p>
            <a:pPr eaLnBrk="1" hangingPunct="1"/>
            <a:r>
              <a:rPr lang="en-US" smtClean="0">
                <a:latin typeface="Arial" pitchFamily="34" charset="0"/>
              </a:rPr>
              <a:t>Slide21.mp3</a:t>
            </a:r>
          </a:p>
          <a:p>
            <a:pPr eaLnBrk="1" hangingPunct="1"/>
            <a:r>
              <a:rPr lang="en-US" smtClean="0">
                <a:latin typeface="Arial" pitchFamily="34" charset="0"/>
              </a:rPr>
              <a:t>Why is sea level pressure important and why do we convert station pressures to sea level for any station not already at sea level?  We have shown that pressure decreases with height.  It does so at a greater rate in the lower atmosphere than in the upper atmosphere.  This vertical change in pressure is much greater than pressure changes in a horizontal direction.  But it</a:t>
            </a:r>
            <a:r>
              <a:rPr lang="ja-JP" altLang="en-US" smtClean="0">
                <a:latin typeface="Arial" pitchFamily="34" charset="0"/>
              </a:rPr>
              <a:t>’</a:t>
            </a:r>
            <a:r>
              <a:rPr lang="en-US" altLang="ja-JP" smtClean="0">
                <a:latin typeface="Arial" pitchFamily="34" charset="0"/>
              </a:rPr>
              <a:t>s the horizontal changes in pressure that we</a:t>
            </a:r>
            <a:r>
              <a:rPr lang="ja-JP" altLang="en-US" smtClean="0">
                <a:latin typeface="Arial" pitchFamily="34" charset="0"/>
              </a:rPr>
              <a:t>’</a:t>
            </a:r>
            <a:r>
              <a:rPr lang="en-US" altLang="ja-JP" smtClean="0">
                <a:latin typeface="Arial" pitchFamily="34" charset="0"/>
              </a:rPr>
              <a:t>re most interested in with regard to understanding why we have wind.  </a:t>
            </a:r>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64CCAF5-1F5D-41B9-9CCD-F76C5809E59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6C0EE43-8782-4519-A8F6-08A2FD5873D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61A42DB-BABF-4879-BB34-C02967D7AF6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721728E-6D91-4744-9F40-7649B0FE8E0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B26F1C9-0C24-444D-B871-D8FA4958493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1AD7CD2-1CCE-42FA-89E2-68ECD9DFEC5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573D19B-56BA-4F83-A196-2BCE17B93C7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0F74B02-72EC-4C6A-8AE9-FB5739543F5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647A48A-0A16-4499-9330-CE8206755BA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F4F5F7F1-B2DE-416B-9DFB-E3C1DCA9CBE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4B8BA5C-E708-4954-9CE0-79CFEFBB613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2C0CBD7-3E32-49F5-87F2-560443F6532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1759E54-67E7-4ED6-B1A8-97A6500C228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2A43425-18A7-4305-82B2-F7545F17EFD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latin typeface="Arial" charset="0"/>
                <a:ea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latin typeface="Arial" charset="0"/>
                <a:ea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0BB6A935-5EE5-4819-AA5D-14703518E52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8.jpeg"/><Relationship Id="rId1" Type="http://schemas.openxmlformats.org/officeDocument/2006/relationships/tags" Target="../tags/tag8.xml"/><Relationship Id="rId2"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9.jpeg"/><Relationship Id="rId1" Type="http://schemas.openxmlformats.org/officeDocument/2006/relationships/tags" Target="../tags/tag9.xml"/><Relationship Id="rId2"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1.pn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1.pn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2.png"/><Relationship Id="rId1" Type="http://schemas.openxmlformats.org/officeDocument/2006/relationships/tags" Target="../tags/tag14.xml"/><Relationship Id="rId2"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2.png"/><Relationship Id="rId1" Type="http://schemas.openxmlformats.org/officeDocument/2006/relationships/tags" Target="../tags/tag16.xml"/><Relationship Id="rId2"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3.png"/><Relationship Id="rId1" Type="http://schemas.openxmlformats.org/officeDocument/2006/relationships/tags" Target="../tags/tag17.xml"/><Relationship Id="rId2"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4.png"/><Relationship Id="rId1" Type="http://schemas.openxmlformats.org/officeDocument/2006/relationships/tags" Target="../tags/tag18.xml"/><Relationship Id="rId2"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12.xml"/><Relationship Id="rId3"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5.png"/><Relationship Id="rId1" Type="http://schemas.openxmlformats.org/officeDocument/2006/relationships/tags" Target="../tags/tag20.xml"/><Relationship Id="rId2"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2.xml"/><Relationship Id="rId3"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11.png"/><Relationship Id="rId1" Type="http://schemas.openxmlformats.org/officeDocument/2006/relationships/tags" Target="../tags/tag22.x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16.png"/><Relationship Id="rId1" Type="http://schemas.openxmlformats.org/officeDocument/2006/relationships/tags" Target="../tags/tag24.xml"/><Relationship Id="rId2"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17.png"/><Relationship Id="rId1" Type="http://schemas.openxmlformats.org/officeDocument/2006/relationships/tags" Target="../tags/tag25.xml"/><Relationship Id="rId2"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18.png"/><Relationship Id="rId1" Type="http://schemas.openxmlformats.org/officeDocument/2006/relationships/tags" Target="../tags/tag26.xml"/><Relationship Id="rId2"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19.png"/><Relationship Id="rId1" Type="http://schemas.openxmlformats.org/officeDocument/2006/relationships/tags" Target="../tags/tag27.xml"/><Relationship Id="rId2"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20.png"/><Relationship Id="rId1" Type="http://schemas.openxmlformats.org/officeDocument/2006/relationships/tags" Target="../tags/tag28.x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21.png"/><Relationship Id="rId1" Type="http://schemas.openxmlformats.org/officeDocument/2006/relationships/tags" Target="../tags/tag29.x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slideLayout" Target="../slideLayouts/slideLayout2.xml"/><Relationship Id="rId3"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22.png"/><Relationship Id="rId1" Type="http://schemas.openxmlformats.org/officeDocument/2006/relationships/tags" Target="../tags/tag31.x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23.png"/><Relationship Id="rId1" Type="http://schemas.openxmlformats.org/officeDocument/2006/relationships/tags" Target="../tags/tag32.xml"/><Relationship Id="rId2"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tags" Target="../tags/tag33.xml"/><Relationship Id="rId2"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26.jpe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tags" Target="../tags/tag34.xml"/><Relationship Id="rId2"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tags" Target="../tags/tag35.xml"/><Relationship Id="rId2" Type="http://schemas.openxmlformats.org/officeDocument/2006/relationships/slideLayout" Target="../slideLayouts/slideLayout2.xml"/><Relationship Id="rId3"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25.png"/><Relationship Id="rId5" Type="http://schemas.openxmlformats.org/officeDocument/2006/relationships/image" Target="../media/image23.png"/><Relationship Id="rId1" Type="http://schemas.openxmlformats.org/officeDocument/2006/relationships/tags" Target="../tags/tag36.xml"/><Relationship Id="rId2"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image" Target="../media/image32.png"/><Relationship Id="rId1" Type="http://schemas.openxmlformats.org/officeDocument/2006/relationships/tags" Target="../tags/tag37.x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33.png"/><Relationship Id="rId1" Type="http://schemas.openxmlformats.org/officeDocument/2006/relationships/tags" Target="../tags/tag38.x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tags" Target="../tags/tag39.xml"/><Relationship Id="rId2" Type="http://schemas.openxmlformats.org/officeDocument/2006/relationships/slideLayout" Target="../slideLayouts/slideLayout2.xml"/><Relationship Id="rId3" Type="http://schemas.openxmlformats.org/officeDocument/2006/relationships/notesSlide" Target="../notesSlides/notesSlide35.xml"/></Relationships>
</file>

<file path=ppt/slides/_rels/slide47.xml.rels><?xml version="1.0" encoding="UTF-8" standalone="yes"?>
<Relationships xmlns="http://schemas.openxmlformats.org/package/2006/relationships"><Relationship Id="rId1" Type="http://schemas.openxmlformats.org/officeDocument/2006/relationships/tags" Target="../tags/tag40.xml"/><Relationship Id="rId2" Type="http://schemas.openxmlformats.org/officeDocument/2006/relationships/slideLayout" Target="../slideLayouts/slideLayout2.xml"/><Relationship Id="rId3" Type="http://schemas.openxmlformats.org/officeDocument/2006/relationships/notesSlide" Target="../notesSlides/notesSlide3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image" Target="../media/image34.jpeg"/><Relationship Id="rId1" Type="http://schemas.openxmlformats.org/officeDocument/2006/relationships/tags" Target="../tags/tag41.x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1.xml"/><Relationship Id="rId3" Type="http://schemas.openxmlformats.org/officeDocument/2006/relationships/image" Target="../media/image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image" Target="../media/image37.jpeg"/><Relationship Id="rId1" Type="http://schemas.openxmlformats.org/officeDocument/2006/relationships/tags" Target="../tags/tag42.xml"/><Relationship Id="rId2"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image" Target="../media/image38.emf"/><Relationship Id="rId1" Type="http://schemas.openxmlformats.org/officeDocument/2006/relationships/tags" Target="../tags/tag43.x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tags" Target="../tags/tag44.xml"/><Relationship Id="rId2" Type="http://schemas.openxmlformats.org/officeDocument/2006/relationships/slideLayout" Target="../slideLayouts/slideLayout2.xml"/><Relationship Id="rId3" Type="http://schemas.openxmlformats.org/officeDocument/2006/relationships/notesSlide" Target="../notesSlides/notesSlide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 Id="rId3" Type="http://schemas.openxmlformats.org/officeDocument/2006/relationships/hyperlink" Target="https://www.youtube.com/watch?v=GiMi-QPt1Xk" TargetMode="External"/></Relationships>
</file>

<file path=ppt/slides/_rels/slide56.xml.rels><?xml version="1.0" encoding="UTF-8" standalone="yes"?>
<Relationships xmlns="http://schemas.openxmlformats.org/package/2006/relationships"><Relationship Id="rId1" Type="http://schemas.openxmlformats.org/officeDocument/2006/relationships/tags" Target="../tags/tag45.xml"/><Relationship Id="rId2" Type="http://schemas.openxmlformats.org/officeDocument/2006/relationships/slideLayout" Target="../slideLayouts/slideLayout2.xml"/><Relationship Id="rId3" Type="http://schemas.openxmlformats.org/officeDocument/2006/relationships/notesSlide" Target="../notesSlides/notesSlide4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source=images&amp;cd=&amp;cad=rja&amp;docid=JVdIJ7IzoF1-HM&amp;tbnid=pE2PrrVJzY5SJM:&amp;ved=0CAUQjRw&amp;url=http://archive.nrc-cnrc.gc.ca/eng/ibp/irc/cbd/building-digest-28.html&amp;ei=yo_IUdDdHYjO8QTOsoHIAQ&amp;bvm=bv.48293060,d.dmQ&amp;psig=AFQjCNES07fFPt5ToWVN_p3DrkFNnaFo0Q&amp;ust=1372184818150420" TargetMode="External"/><Relationship Id="rId3" Type="http://schemas.openxmlformats.org/officeDocument/2006/relationships/image" Target="../media/image40.gi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1.xml"/><Relationship Id="rId3" Type="http://schemas.openxmlformats.org/officeDocument/2006/relationships/image" Target="../media/image1.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image" Target="../media/image23.png"/><Relationship Id="rId1" Type="http://schemas.openxmlformats.org/officeDocument/2006/relationships/tags" Target="../tags/tag46.xml"/><Relationship Id="rId2"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image" Target="../media/image25.png"/><Relationship Id="rId5" Type="http://schemas.openxmlformats.org/officeDocument/2006/relationships/image" Target="../media/image23.png"/><Relationship Id="rId1" Type="http://schemas.openxmlformats.org/officeDocument/2006/relationships/tags" Target="../tags/tag47.xml"/><Relationship Id="rId2"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tags" Target="../tags/tag48.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image" Target="../media/image43.jpeg"/><Relationship Id="rId1" Type="http://schemas.openxmlformats.org/officeDocument/2006/relationships/tags" Target="../tags/tag49.xml"/><Relationship Id="rId2"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 Id="rId3" Type="http://schemas.openxmlformats.org/officeDocument/2006/relationships/image" Target="../media/image46.jpeg"/></Relationships>
</file>

<file path=ppt/slides/_rels/slide73.xml.rels><?xml version="1.0" encoding="UTF-8" standalone="yes"?>
<Relationships xmlns="http://schemas.openxmlformats.org/package/2006/relationships"><Relationship Id="rId1" Type="http://schemas.openxmlformats.org/officeDocument/2006/relationships/tags" Target="../tags/tag50.xml"/><Relationship Id="rId2"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jpeg"/><Relationship Id="rId1" Type="http://schemas.openxmlformats.org/officeDocument/2006/relationships/tags" Target="../tags/tag51.xml"/><Relationship Id="rId2"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76.xml.rels><?xml version="1.0" encoding="UTF-8" standalone="yes"?>
<Relationships xmlns="http://schemas.openxmlformats.org/package/2006/relationships"><Relationship Id="rId1" Type="http://schemas.openxmlformats.org/officeDocument/2006/relationships/tags" Target="../tags/tag52.xml"/><Relationship Id="rId2" Type="http://schemas.openxmlformats.org/officeDocument/2006/relationships/slideLayout" Target="../slideLayouts/slideLayout2.xml"/><Relationship Id="rId3" Type="http://schemas.openxmlformats.org/officeDocument/2006/relationships/image" Target="../media/image50.gif"/></Relationships>
</file>

<file path=ppt/slides/_rels/slide77.xml.rels><?xml version="1.0" encoding="UTF-8" standalone="yes"?>
<Relationships xmlns="http://schemas.openxmlformats.org/package/2006/relationships"><Relationship Id="rId1" Type="http://schemas.openxmlformats.org/officeDocument/2006/relationships/tags" Target="../tags/tag53.xml"/><Relationship Id="rId2" Type="http://schemas.openxmlformats.org/officeDocument/2006/relationships/slideLayout" Target="../slideLayouts/slideLayout2.xml"/><Relationship Id="rId3" Type="http://schemas.openxmlformats.org/officeDocument/2006/relationships/image" Target="../media/image51.png"/></Relationships>
</file>

<file path=ppt/slides/_rels/slide78.xml.rels><?xml version="1.0" encoding="UTF-8" standalone="yes"?>
<Relationships xmlns="http://schemas.openxmlformats.org/package/2006/relationships"><Relationship Id="rId1" Type="http://schemas.openxmlformats.org/officeDocument/2006/relationships/tags" Target="../tags/tag54.xml"/><Relationship Id="rId2" Type="http://schemas.openxmlformats.org/officeDocument/2006/relationships/slideLayout" Target="../slideLayouts/slideLayout2.xml"/><Relationship Id="rId3" Type="http://schemas.openxmlformats.org/officeDocument/2006/relationships/image" Target="../media/image52.png"/></Relationships>
</file>

<file path=ppt/slides/_rels/slide79.xml.rels><?xml version="1.0" encoding="UTF-8" standalone="yes"?>
<Relationships xmlns="http://schemas.openxmlformats.org/package/2006/relationships"><Relationship Id="rId1" Type="http://schemas.openxmlformats.org/officeDocument/2006/relationships/tags" Target="../tags/tag55.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3.jpeg"/><Relationship Id="rId1" Type="http://schemas.openxmlformats.org/officeDocument/2006/relationships/tags" Target="../tags/tag5.xml"/><Relationship Id="rId2"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tags" Target="../tags/tag56.xml"/><Relationship Id="rId2"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tags" Target="../tags/tag57.xml"/><Relationship Id="rId2"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tags" Target="../tags/tag58.xml"/><Relationship Id="rId2" Type="http://schemas.openxmlformats.org/officeDocument/2006/relationships/slideLayout" Target="../slideLayouts/slideLayout2.xml"/><Relationship Id="rId3" Type="http://schemas.openxmlformats.org/officeDocument/2006/relationships/image" Target="../media/image53.jpeg"/></Relationships>
</file>

<file path=ppt/slides/_rels/slide83.xml.rels><?xml version="1.0" encoding="UTF-8" standalone="yes"?>
<Relationships xmlns="http://schemas.openxmlformats.org/package/2006/relationships"><Relationship Id="rId1" Type="http://schemas.openxmlformats.org/officeDocument/2006/relationships/tags" Target="../tags/tag59.xml"/><Relationship Id="rId2"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tags" Target="../tags/tag60.xml"/><Relationship Id="rId2" Type="http://schemas.openxmlformats.org/officeDocument/2006/relationships/slideLayout" Target="../slideLayouts/slideLayout2.xml"/><Relationship Id="rId3" Type="http://schemas.openxmlformats.org/officeDocument/2006/relationships/image" Target="../media/image54.jpeg"/></Relationships>
</file>

<file path=ppt/slides/_rels/slide85.xml.rels><?xml version="1.0" encoding="UTF-8" standalone="yes"?>
<Relationships xmlns="http://schemas.openxmlformats.org/package/2006/relationships"><Relationship Id="rId1" Type="http://schemas.openxmlformats.org/officeDocument/2006/relationships/tags" Target="../tags/tag61.xml"/><Relationship Id="rId2" Type="http://schemas.openxmlformats.org/officeDocument/2006/relationships/slideLayout" Target="../slideLayouts/slideLayout14.xml"/><Relationship Id="rId3" Type="http://schemas.openxmlformats.org/officeDocument/2006/relationships/image" Target="../media/image55.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tags" Target="../tags/tag62.xml"/><Relationship Id="rId2"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image" Target="../media/image56.jpeg"/><Relationship Id="rId1" Type="http://schemas.openxmlformats.org/officeDocument/2006/relationships/tags" Target="../tags/tag63.xml"/><Relationship Id="rId2"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image" Target="../media/image57.jpeg"/><Relationship Id="rId1" Type="http://schemas.openxmlformats.org/officeDocument/2006/relationships/tags" Target="../tags/tag64.xml"/><Relationship Id="rId2"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48.xml"/><Relationship Id="rId4" Type="http://schemas.openxmlformats.org/officeDocument/2006/relationships/image" Target="../media/image58.jpeg"/><Relationship Id="rId1" Type="http://schemas.openxmlformats.org/officeDocument/2006/relationships/tags" Target="../tags/tag65.x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49.xml"/><Relationship Id="rId4" Type="http://schemas.openxmlformats.org/officeDocument/2006/relationships/image" Target="../media/image59.jpeg"/><Relationship Id="rId1" Type="http://schemas.openxmlformats.org/officeDocument/2006/relationships/tags" Target="../tags/tag66.xml"/><Relationship Id="rId2"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50.xml"/><Relationship Id="rId4" Type="http://schemas.openxmlformats.org/officeDocument/2006/relationships/image" Target="../media/image60.jpeg"/><Relationship Id="rId1" Type="http://schemas.openxmlformats.org/officeDocument/2006/relationships/tags" Target="../tags/tag67.xml"/><Relationship Id="rId2"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tags" Target="../tags/tag68.xml"/><Relationship Id="rId2" Type="http://schemas.openxmlformats.org/officeDocument/2006/relationships/slideLayout" Target="../slideLayouts/slideLayout14.xml"/><Relationship Id="rId3" Type="http://schemas.openxmlformats.org/officeDocument/2006/relationships/image" Target="../media/image61.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image" Target="../media/image62.jpeg"/><Relationship Id="rId1" Type="http://schemas.openxmlformats.org/officeDocument/2006/relationships/tags" Target="../tags/tag69.xml"/><Relationship Id="rId2"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8" name="Picture1" descr="06p159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23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76" name="Rectangle 4"/>
          <p:cNvSpPr>
            <a:spLocks noChangeArrowheads="1"/>
          </p:cNvSpPr>
          <p:nvPr/>
        </p:nvSpPr>
        <p:spPr bwMode="auto">
          <a:xfrm>
            <a:off x="1371600" y="5638800"/>
            <a:ext cx="6400800" cy="1219200"/>
          </a:xfrm>
          <a:prstGeom prst="rect">
            <a:avLst/>
          </a:prstGeom>
          <a:solidFill>
            <a:schemeClr val="bg1">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defRPr/>
            </a:pPr>
            <a:r>
              <a:rPr lang="en-US" sz="3200" dirty="0">
                <a:latin typeface="Palatino Linotype" charset="0"/>
                <a:ea typeface="ＭＳ Ｐゴシック" charset="0"/>
              </a:rPr>
              <a:t>ATMO 1300</a:t>
            </a:r>
          </a:p>
          <a:p>
            <a:pPr marL="342900" indent="-342900" algn="ctr">
              <a:spcBef>
                <a:spcPct val="20000"/>
              </a:spcBef>
              <a:defRPr/>
            </a:pPr>
            <a:r>
              <a:rPr lang="en-US" sz="3200" dirty="0" smtClean="0">
                <a:latin typeface="Palatino Linotype" charset="0"/>
                <a:ea typeface="ＭＳ Ｐゴシック" charset="0"/>
              </a:rPr>
              <a:t>SUMMER 2017</a:t>
            </a:r>
            <a:endParaRPr lang="en-US" sz="3200" dirty="0">
              <a:latin typeface="Palatino Linotype" charset="0"/>
              <a:ea typeface="ＭＳ Ｐゴシック" charset="0"/>
            </a:endParaRPr>
          </a:p>
        </p:txBody>
      </p:sp>
      <p:sp>
        <p:nvSpPr>
          <p:cNvPr id="6" name="Rectangle 3"/>
          <p:cNvSpPr txBox="1">
            <a:spLocks noChangeArrowheads="1"/>
          </p:cNvSpPr>
          <p:nvPr/>
        </p:nvSpPr>
        <p:spPr bwMode="auto">
          <a:xfrm>
            <a:off x="609600" y="1676400"/>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eaLnBrk="1" hangingPunct="1"/>
            <a:r>
              <a:rPr lang="en-US" sz="4000" b="1" smtClean="0">
                <a:solidFill>
                  <a:schemeClr val="bg1"/>
                </a:solidFill>
                <a:effectLst>
                  <a:outerShdw blurRad="38100" dist="38100" dir="2700000" algn="tl">
                    <a:srgbClr val="C0C0C0"/>
                  </a:outerShdw>
                </a:effectLst>
                <a:latin typeface="Palatino Linotype" pitchFamily="18" charset="0"/>
              </a:rPr>
              <a:t>Chapter 6</a:t>
            </a:r>
            <a:br>
              <a:rPr lang="en-US" sz="4000" b="1" smtClean="0">
                <a:solidFill>
                  <a:schemeClr val="bg1"/>
                </a:solidFill>
                <a:effectLst>
                  <a:outerShdw blurRad="38100" dist="38100" dir="2700000" algn="tl">
                    <a:srgbClr val="C0C0C0"/>
                  </a:outerShdw>
                </a:effectLst>
                <a:latin typeface="Palatino Linotype" pitchFamily="18" charset="0"/>
              </a:rPr>
            </a:br>
            <a:r>
              <a:rPr lang="en-US" sz="4000" b="1" smtClean="0">
                <a:solidFill>
                  <a:schemeClr val="bg1"/>
                </a:solidFill>
                <a:effectLst>
                  <a:outerShdw blurRad="38100" dist="38100" dir="2700000" algn="tl">
                    <a:srgbClr val="C0C0C0"/>
                  </a:outerShdw>
                </a:effectLst>
                <a:latin typeface="Palatino Linotype" pitchFamily="18" charset="0"/>
              </a:rPr>
              <a:t>Atmospheric Forces and Wind</a:t>
            </a:r>
            <a:endParaRPr lang="en-US" sz="4000" b="1" dirty="0" smtClean="0">
              <a:solidFill>
                <a:schemeClr val="bg1"/>
              </a:solidFill>
              <a:effectLst>
                <a:outerShdw blurRad="38100" dist="38100" dir="2700000" algn="tl">
                  <a:srgbClr val="C0C0C0"/>
                </a:outerShdw>
              </a:effectLst>
              <a:latin typeface="Palatino Linotype" pitchFamily="18" charset="0"/>
            </a:endParaRPr>
          </a:p>
        </p:txBody>
      </p:sp>
    </p:spTree>
    <p:custDataLst>
      <p:tags r:id="rId1"/>
    </p:custDataLst>
    <p:extLst>
      <p:ext uri="{BB962C8B-B14F-4D97-AF65-F5344CB8AC3E}">
        <p14:creationId xmlns:p14="http://schemas.microsoft.com/office/powerpoint/2010/main" val="13789918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b="1" u="sng" smtClean="0">
                <a:effectLst>
                  <a:outerShdw blurRad="38100" dist="38100" dir="2700000" algn="tl">
                    <a:srgbClr val="C0C0C0"/>
                  </a:outerShdw>
                </a:effectLst>
                <a:latin typeface="Palatino Linotype" pitchFamily="18" charset="0"/>
              </a:rPr>
              <a:t>Forces We Will Consider</a:t>
            </a:r>
          </a:p>
        </p:txBody>
      </p:sp>
      <p:sp>
        <p:nvSpPr>
          <p:cNvPr id="69635" name="Rectangle 3"/>
          <p:cNvSpPr>
            <a:spLocks noGrp="1" noChangeArrowheads="1"/>
          </p:cNvSpPr>
          <p:nvPr>
            <p:ph type="body" idx="1"/>
          </p:nvPr>
        </p:nvSpPr>
        <p:spPr/>
        <p:txBody>
          <a:bodyPr/>
          <a:lstStyle/>
          <a:p>
            <a:pPr eaLnBrk="1" hangingPunct="1"/>
            <a:r>
              <a:rPr lang="en-US" smtClean="0">
                <a:latin typeface="Palatino Linotype" pitchFamily="18" charset="0"/>
              </a:rPr>
              <a:t>Gravity</a:t>
            </a:r>
          </a:p>
          <a:p>
            <a:pPr eaLnBrk="1" hangingPunct="1"/>
            <a:r>
              <a:rPr lang="en-US" smtClean="0">
                <a:latin typeface="Palatino Linotype" pitchFamily="18" charset="0"/>
              </a:rPr>
              <a:t>Pressure Gradient Force</a:t>
            </a:r>
          </a:p>
          <a:p>
            <a:pPr eaLnBrk="1" hangingPunct="1"/>
            <a:r>
              <a:rPr lang="en-US" smtClean="0">
                <a:latin typeface="Palatino Linotype" pitchFamily="18" charset="0"/>
              </a:rPr>
              <a:t>Coriolis Force (due to Earth</a:t>
            </a:r>
            <a:r>
              <a:rPr lang="ja-JP" altLang="en-US" smtClean="0"/>
              <a:t>’</a:t>
            </a:r>
            <a:r>
              <a:rPr lang="en-US" altLang="ja-JP" smtClean="0">
                <a:latin typeface="Palatino Linotype" pitchFamily="18" charset="0"/>
              </a:rPr>
              <a:t>s rotation)</a:t>
            </a:r>
          </a:p>
          <a:p>
            <a:pPr eaLnBrk="1" hangingPunct="1"/>
            <a:r>
              <a:rPr lang="en-US" sz="3000" smtClean="0">
                <a:latin typeface="Palatino Linotype" pitchFamily="18" charset="0"/>
              </a:rPr>
              <a:t>Centrifugal Force / Centripetal Acceleration</a:t>
            </a:r>
          </a:p>
          <a:p>
            <a:pPr eaLnBrk="1" hangingPunct="1"/>
            <a:r>
              <a:rPr lang="en-US" smtClean="0">
                <a:latin typeface="Palatino Linotype" pitchFamily="18" charset="0"/>
              </a:rPr>
              <a:t>Friction</a:t>
            </a:r>
          </a:p>
          <a:p>
            <a:pPr eaLnBrk="1" hangingPunct="1"/>
            <a:endParaRPr lang="en-US" smtClean="0">
              <a:latin typeface="Palatino Linotype" pitchFamily="18"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Arial" pitchFamily="34" charset="0"/>
                <a:cs typeface="Arial" pitchFamily="34" charset="0"/>
              </a:rPr>
              <a:t>Balances</a:t>
            </a:r>
            <a:endParaRPr lang="en-US" b="1" u="sng" dirty="0">
              <a:latin typeface="Arial" pitchFamily="34" charset="0"/>
              <a:cs typeface="Arial" pitchFamily="34" charset="0"/>
            </a:endParaRPr>
          </a:p>
        </p:txBody>
      </p:sp>
      <p:sp>
        <p:nvSpPr>
          <p:cNvPr id="4" name="Rectangle 4"/>
          <p:cNvSpPr txBox="1">
            <a:spLocks noChangeArrowheads="1"/>
          </p:cNvSpPr>
          <p:nvPr/>
        </p:nvSpPr>
        <p:spPr>
          <a:xfrm>
            <a:off x="457200" y="1447800"/>
            <a:ext cx="8229600" cy="4930775"/>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1" i="0" u="none" strike="noStrike" kern="0" cap="none" spc="0" normalizeH="0" baseline="0" noProof="0" dirty="0" err="1" smtClean="0">
                <a:ln>
                  <a:noFill/>
                </a:ln>
                <a:solidFill>
                  <a:schemeClr val="tx1"/>
                </a:solidFill>
                <a:effectLst/>
                <a:uLnTx/>
                <a:uFillTx/>
                <a:latin typeface="Arial" pitchFamily="34" charset="0"/>
                <a:cs typeface="Arial" pitchFamily="34" charset="0"/>
              </a:rPr>
              <a:t>Geostrophic</a:t>
            </a:r>
            <a:r>
              <a:rPr kumimoji="0" lang="en-US" sz="2000" b="1" i="0" u="none" strike="noStrike" kern="0" cap="none" spc="0" normalizeH="0" baseline="0" noProof="0" dirty="0" smtClean="0">
                <a:ln>
                  <a:noFill/>
                </a:ln>
                <a:solidFill>
                  <a:schemeClr val="tx1"/>
                </a:solidFill>
                <a:effectLst/>
                <a:uLnTx/>
                <a:uFillTx/>
                <a:latin typeface="Arial" pitchFamily="34" charset="0"/>
                <a:cs typeface="Arial" pitchFamily="34" charset="0"/>
              </a:rPr>
              <a:t> </a:t>
            </a:r>
          </a:p>
          <a:p>
            <a:pPr marL="800100" lvl="1" indent="-342900">
              <a:spcBef>
                <a:spcPct val="20000"/>
              </a:spcBef>
              <a:buFontTx/>
              <a:buChar char="•"/>
              <a:defRPr/>
            </a:pPr>
            <a:r>
              <a:rPr lang="en-US" sz="2000" kern="0" dirty="0" smtClean="0">
                <a:latin typeface="Arial" pitchFamily="34" charset="0"/>
                <a:cs typeface="Arial" pitchFamily="34" charset="0"/>
              </a:rPr>
              <a:t>Horizontal Coriolis &amp; PGF</a:t>
            </a:r>
          </a:p>
          <a:p>
            <a:pPr marL="800100" lvl="1" indent="-342900">
              <a:spcBef>
                <a:spcPct val="20000"/>
              </a:spcBef>
              <a:buFontTx/>
              <a:buChar char="•"/>
              <a:defRPr/>
            </a:pP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Upper atmosphere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000" kern="0" dirty="0" smtClean="0">
                <a:latin typeface="Arial" pitchFamily="34" charset="0"/>
                <a:cs typeface="Arial" pitchFamily="34" charset="0"/>
              </a:rPr>
              <a:t>Gradient</a:t>
            </a:r>
          </a:p>
          <a:p>
            <a:pPr marL="800100" lvl="1" indent="-342900">
              <a:spcBef>
                <a:spcPct val="20000"/>
              </a:spcBef>
              <a:buFontTx/>
              <a:buChar char="•"/>
              <a:defRPr/>
            </a:pPr>
            <a:r>
              <a:rPr lang="en-US" sz="2000" kern="0" dirty="0" smtClean="0">
                <a:latin typeface="Arial" pitchFamily="34" charset="0"/>
                <a:cs typeface="Arial" pitchFamily="34" charset="0"/>
              </a:rPr>
              <a:t>Horizontal Coriolis &amp; PGF &amp; </a:t>
            </a:r>
            <a:r>
              <a:rPr lang="en-US" sz="2000" kern="0" dirty="0" err="1" smtClean="0">
                <a:latin typeface="Arial" pitchFamily="34" charset="0"/>
                <a:cs typeface="Arial" pitchFamily="34" charset="0"/>
              </a:rPr>
              <a:t>Cetrifugal</a:t>
            </a:r>
            <a:endParaRPr lang="en-US" sz="2000" kern="0" dirty="0" smtClean="0">
              <a:latin typeface="Arial" pitchFamily="34" charset="0"/>
              <a:cs typeface="Arial" pitchFamily="34" charset="0"/>
            </a:endParaRPr>
          </a:p>
          <a:p>
            <a:pPr marL="800100" lvl="1" indent="-342900">
              <a:spcBef>
                <a:spcPct val="20000"/>
              </a:spcBef>
              <a:buFontTx/>
              <a:buChar char="•"/>
              <a:defRPr/>
            </a:pPr>
            <a:r>
              <a:rPr lang="en-US" sz="2000" kern="0" dirty="0" smtClean="0">
                <a:latin typeface="Arial" pitchFamily="34" charset="0"/>
                <a:cs typeface="Arial" pitchFamily="34" charset="0"/>
              </a:rPr>
              <a:t>Results in higher wind speeds around highs than lows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Hydrostatic</a:t>
            </a:r>
          </a:p>
          <a:p>
            <a:pPr marL="800100" lvl="1" indent="-342900">
              <a:spcBef>
                <a:spcPct val="20000"/>
              </a:spcBef>
              <a:buFontTx/>
              <a:buChar char="•"/>
              <a:defRPr/>
            </a:pPr>
            <a:r>
              <a:rPr lang="en-US" sz="2000" kern="0" dirty="0" smtClean="0">
                <a:latin typeface="Arial" pitchFamily="34" charset="0"/>
                <a:cs typeface="Arial" pitchFamily="34" charset="0"/>
              </a:rPr>
              <a:t>Vertical PGF &amp; Gravity</a:t>
            </a:r>
          </a:p>
          <a:p>
            <a:pPr marL="800100" lvl="1" indent="-342900">
              <a:spcBef>
                <a:spcPct val="20000"/>
              </a:spcBef>
              <a:buFontTx/>
              <a:buChar char="•"/>
              <a:defRPr/>
            </a:pP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Keeps</a:t>
            </a:r>
            <a:r>
              <a:rPr kumimoji="0" lang="en-US" sz="2000" b="0" i="0" u="none" strike="noStrike" kern="0" cap="none" spc="0" normalizeH="0" noProof="0" dirty="0" smtClean="0">
                <a:ln>
                  <a:noFill/>
                </a:ln>
                <a:solidFill>
                  <a:schemeClr val="tx1"/>
                </a:solidFill>
                <a:effectLst/>
                <a:uLnTx/>
                <a:uFillTx/>
                <a:latin typeface="Arial" pitchFamily="34" charset="0"/>
                <a:cs typeface="Arial" pitchFamily="34" charset="0"/>
              </a:rPr>
              <a:t> the air from leaving the atmosphere or compressing to the surface</a:t>
            </a:r>
            <a:endPar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000" kern="0" noProof="0" dirty="0" smtClean="0">
                <a:latin typeface="Arial" pitchFamily="34" charset="0"/>
                <a:cs typeface="Arial" pitchFamily="34" charset="0"/>
              </a:rPr>
              <a:t>Near surface (</a:t>
            </a:r>
            <a:r>
              <a:rPr lang="en-US" sz="2000" kern="0" noProof="0" dirty="0" err="1" smtClean="0">
                <a:latin typeface="Arial" pitchFamily="34" charset="0"/>
                <a:cs typeface="Arial" pitchFamily="34" charset="0"/>
              </a:rPr>
              <a:t>Guldberg-Mohn</a:t>
            </a:r>
            <a:r>
              <a:rPr lang="en-US" sz="2000" kern="0" noProof="0" dirty="0" smtClean="0">
                <a:latin typeface="Arial" pitchFamily="34" charset="0"/>
                <a:cs typeface="Arial" pitchFamily="34" charset="0"/>
              </a:rPr>
              <a:t>)</a:t>
            </a:r>
          </a:p>
          <a:p>
            <a:pPr marL="800100" lvl="1" indent="-342900">
              <a:spcBef>
                <a:spcPct val="20000"/>
              </a:spcBef>
              <a:buFontTx/>
              <a:buChar char="•"/>
              <a:defRPr/>
            </a:pPr>
            <a:r>
              <a:rPr kumimoji="0" lang="en-US" sz="2000" b="0" i="0" u="none" strike="noStrike" kern="0" cap="none" spc="0" normalizeH="0" baseline="0" dirty="0" smtClean="0">
                <a:ln>
                  <a:noFill/>
                </a:ln>
                <a:solidFill>
                  <a:schemeClr val="tx1"/>
                </a:solidFill>
                <a:effectLst/>
                <a:uLnTx/>
                <a:uFillTx/>
                <a:latin typeface="Arial" pitchFamily="34" charset="0"/>
                <a:cs typeface="Arial" pitchFamily="34" charset="0"/>
              </a:rPr>
              <a:t>Horizontal</a:t>
            </a:r>
            <a:r>
              <a:rPr kumimoji="0" lang="en-US" sz="2000" b="0" i="0" u="none" strike="noStrike" kern="0" cap="none" spc="0" normalizeH="0" dirty="0" smtClean="0">
                <a:ln>
                  <a:noFill/>
                </a:ln>
                <a:solidFill>
                  <a:schemeClr val="tx1"/>
                </a:solidFill>
                <a:effectLst/>
                <a:uLnTx/>
                <a:uFillTx/>
                <a:latin typeface="Arial" pitchFamily="34" charset="0"/>
                <a:cs typeface="Arial" pitchFamily="34" charset="0"/>
              </a:rPr>
              <a:t> PGF &amp; Coriolis &amp; Friction</a:t>
            </a:r>
          </a:p>
          <a:p>
            <a:pPr marL="800100" lvl="1" indent="-342900">
              <a:spcBef>
                <a:spcPct val="20000"/>
              </a:spcBef>
              <a:buFontTx/>
              <a:buChar char="•"/>
              <a:defRPr/>
            </a:pPr>
            <a:r>
              <a:rPr lang="en-US" sz="2000" kern="0" baseline="0" noProof="0" dirty="0" smtClean="0">
                <a:latin typeface="Arial" pitchFamily="34" charset="0"/>
                <a:cs typeface="Arial" pitchFamily="34" charset="0"/>
              </a:rPr>
              <a:t>Results</a:t>
            </a:r>
            <a:r>
              <a:rPr lang="en-US" sz="2000" kern="0" noProof="0" dirty="0" smtClean="0">
                <a:latin typeface="Arial" pitchFamily="34" charset="0"/>
                <a:cs typeface="Arial" pitchFamily="34" charset="0"/>
              </a:rPr>
              <a:t> in wind blowing across isobars towards lower pressure</a:t>
            </a:r>
            <a:endPar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Arial" pitchFamily="34" charset="0"/>
                <a:cs typeface="Arial" pitchFamily="34" charset="0"/>
              </a:rPr>
              <a:t>More things to remember….</a:t>
            </a:r>
            <a:endParaRPr lang="en-US" b="1" u="sng" dirty="0">
              <a:latin typeface="Arial" pitchFamily="34" charset="0"/>
              <a:cs typeface="Arial" pitchFamily="34" charset="0"/>
            </a:endParaRPr>
          </a:p>
        </p:txBody>
      </p:sp>
      <p:sp>
        <p:nvSpPr>
          <p:cNvPr id="4" name="Rectangle 4"/>
          <p:cNvSpPr txBox="1">
            <a:spLocks noChangeArrowheads="1"/>
          </p:cNvSpPr>
          <p:nvPr/>
        </p:nvSpPr>
        <p:spPr>
          <a:xfrm>
            <a:off x="457200" y="1447800"/>
            <a:ext cx="8229600" cy="4930775"/>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Wind generally blows parallel to isobars with lower pressure on the left,</a:t>
            </a:r>
            <a:r>
              <a:rPr kumimoji="0" lang="en-US" sz="2000" b="0" i="0" u="none" strike="noStrike" kern="0" cap="none" spc="0" normalizeH="0" noProof="0" dirty="0" smtClean="0">
                <a:ln>
                  <a:noFill/>
                </a:ln>
                <a:solidFill>
                  <a:schemeClr val="tx1"/>
                </a:solidFill>
                <a:effectLst/>
                <a:uLnTx/>
                <a:uFillTx/>
                <a:latin typeface="Arial" pitchFamily="34" charset="0"/>
                <a:cs typeface="Arial" pitchFamily="34" charset="0"/>
              </a:rPr>
              <a:t> but a</a:t>
            </a:r>
            <a:r>
              <a:rPr lang="en-US" sz="2000" kern="0" dirty="0" smtClean="0">
                <a:latin typeface="Arial" pitchFamily="34" charset="0"/>
                <a:cs typeface="Arial" pitchFamily="34" charset="0"/>
              </a:rPr>
              <a:t>t the surface</a:t>
            </a:r>
          </a:p>
          <a:p>
            <a:pPr marL="800100" lvl="1" indent="-342900">
              <a:spcBef>
                <a:spcPct val="20000"/>
              </a:spcBef>
              <a:buFontTx/>
              <a:buChar char="•"/>
              <a:defRPr/>
            </a:pPr>
            <a:r>
              <a:rPr lang="en-US" sz="2000" kern="0" dirty="0">
                <a:latin typeface="Arial" pitchFamily="34" charset="0"/>
                <a:cs typeface="Arial" pitchFamily="34" charset="0"/>
              </a:rPr>
              <a:t>L</a:t>
            </a:r>
            <a:r>
              <a:rPr lang="en-US" sz="2000" kern="0" dirty="0" smtClean="0">
                <a:latin typeface="Arial" pitchFamily="34" charset="0"/>
                <a:cs typeface="Arial" pitchFamily="34" charset="0"/>
              </a:rPr>
              <a:t>ow pressure -&gt; convergence -&gt; upward motion</a:t>
            </a:r>
          </a:p>
          <a:p>
            <a:pPr marL="800100" lvl="1" indent="-342900">
              <a:spcBef>
                <a:spcPct val="20000"/>
              </a:spcBef>
              <a:buFontTx/>
              <a:buChar char="•"/>
              <a:defRPr/>
            </a:pP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High pressure -&gt; divergence -&gt; downward motion -&gt; clear skies</a:t>
            </a:r>
          </a:p>
          <a:p>
            <a:pPr marL="342900" indent="-342900">
              <a:spcBef>
                <a:spcPct val="20000"/>
              </a:spcBef>
              <a:buFontTx/>
              <a:buChar char="•"/>
              <a:defRPr/>
            </a:pPr>
            <a:r>
              <a:rPr lang="en-US" sz="2000" kern="0" dirty="0" smtClean="0">
                <a:latin typeface="Arial" pitchFamily="34" charset="0"/>
                <a:cs typeface="Arial" pitchFamily="34" charset="0"/>
              </a:rPr>
              <a:t>Sea level pressure – correction of station pressure based on the altitude and the standard atmosphere in order to compare horizontal changes (~10 </a:t>
            </a:r>
            <a:r>
              <a:rPr lang="en-US" sz="2000" kern="0" dirty="0" err="1" smtClean="0">
                <a:latin typeface="Arial" pitchFamily="34" charset="0"/>
                <a:cs typeface="Arial" pitchFamily="34" charset="0"/>
              </a:rPr>
              <a:t>mb</a:t>
            </a:r>
            <a:r>
              <a:rPr lang="en-US" sz="2000" kern="0" dirty="0" smtClean="0">
                <a:latin typeface="Arial" pitchFamily="34" charset="0"/>
                <a:cs typeface="Arial" pitchFamily="34" charset="0"/>
              </a:rPr>
              <a:t> for 100 m)</a:t>
            </a:r>
          </a:p>
          <a:p>
            <a:pPr marL="342900" indent="-342900">
              <a:spcBef>
                <a:spcPct val="20000"/>
              </a:spcBef>
              <a:buFontTx/>
              <a:buChar char="•"/>
              <a:defRPr/>
            </a:pP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Common features:</a:t>
            </a:r>
          </a:p>
          <a:p>
            <a:pPr marL="800100" lvl="1" indent="-342900">
              <a:spcBef>
                <a:spcPct val="20000"/>
              </a:spcBef>
              <a:buFontTx/>
              <a:buChar char="•"/>
              <a:defRPr/>
            </a:pPr>
            <a:r>
              <a:rPr lang="en-US" sz="2000" kern="0" dirty="0" smtClean="0">
                <a:latin typeface="Arial" pitchFamily="34" charset="0"/>
                <a:cs typeface="Arial" pitchFamily="34" charset="0"/>
              </a:rPr>
              <a:t>High pressure center (closed) </a:t>
            </a:r>
            <a:r>
              <a:rPr lang="en-US" sz="2000" kern="0" dirty="0" err="1" smtClean="0">
                <a:latin typeface="Arial" pitchFamily="34" charset="0"/>
                <a:cs typeface="Arial" pitchFamily="34" charset="0"/>
              </a:rPr>
              <a:t>vs</a:t>
            </a:r>
            <a:r>
              <a:rPr lang="en-US" sz="2000" kern="0" dirty="0" smtClean="0">
                <a:latin typeface="Arial" pitchFamily="34" charset="0"/>
                <a:cs typeface="Arial" pitchFamily="34" charset="0"/>
              </a:rPr>
              <a:t> ridge (open), clockwise motion</a:t>
            </a:r>
          </a:p>
          <a:p>
            <a:pPr marL="800100" lvl="1" indent="-342900">
              <a:spcBef>
                <a:spcPct val="20000"/>
              </a:spcBef>
              <a:buFontTx/>
              <a:buChar char="•"/>
              <a:defRPr/>
            </a:pP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Low pressure center (closed) </a:t>
            </a:r>
            <a:r>
              <a:rPr kumimoji="0" lang="en-US" sz="2000" b="0" i="0" u="none" strike="noStrike" kern="0" cap="none" spc="0" normalizeH="0" baseline="0" noProof="0" dirty="0" err="1" smtClean="0">
                <a:ln>
                  <a:noFill/>
                </a:ln>
                <a:solidFill>
                  <a:schemeClr val="tx1"/>
                </a:solidFill>
                <a:effectLst/>
                <a:uLnTx/>
                <a:uFillTx/>
                <a:latin typeface="Arial" pitchFamily="34" charset="0"/>
                <a:cs typeface="Arial" pitchFamily="34" charset="0"/>
              </a:rPr>
              <a:t>vs</a:t>
            </a: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 trough (open),</a:t>
            </a:r>
            <a:r>
              <a:rPr kumimoji="0" lang="en-US" sz="2000" b="0" i="0" u="none" strike="noStrike" kern="0" cap="none" spc="0" normalizeH="0" noProof="0" dirty="0" smtClean="0">
                <a:ln>
                  <a:noFill/>
                </a:ln>
                <a:solidFill>
                  <a:schemeClr val="tx1"/>
                </a:solidFill>
                <a:effectLst/>
                <a:uLnTx/>
                <a:uFillTx/>
                <a:latin typeface="Arial" pitchFamily="34" charset="0"/>
                <a:cs typeface="Arial" pitchFamily="34" charset="0"/>
              </a:rPr>
              <a:t> counterclockwise</a:t>
            </a:r>
            <a:endPar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342900" indent="-342900">
              <a:spcBef>
                <a:spcPct val="20000"/>
              </a:spcBef>
              <a:buFontTx/>
              <a:buChar char="•"/>
              <a:defRPr/>
            </a:pPr>
            <a:r>
              <a:rPr lang="en-US" sz="2000" kern="0" dirty="0" smtClean="0">
                <a:latin typeface="Arial" pitchFamily="34" charset="0"/>
                <a:cs typeface="Arial" pitchFamily="34" charset="0"/>
              </a:rPr>
              <a:t>Constant pressure map – height at which the given pressure is reached</a:t>
            </a:r>
          </a:p>
          <a:p>
            <a:pPr marL="342900" indent="-342900">
              <a:spcBef>
                <a:spcPct val="20000"/>
              </a:spcBef>
              <a:buFontTx/>
              <a:buChar char="•"/>
              <a:defRPr/>
            </a:pP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Warmer</a:t>
            </a:r>
            <a:r>
              <a:rPr kumimoji="0" lang="en-US" sz="2000" b="0" i="0" u="none" strike="noStrike" kern="0" cap="none" spc="0" normalizeH="0" noProof="0" dirty="0" smtClean="0">
                <a:ln>
                  <a:noFill/>
                </a:ln>
                <a:solidFill>
                  <a:schemeClr val="tx1"/>
                </a:solidFill>
                <a:effectLst/>
                <a:uLnTx/>
                <a:uFillTx/>
                <a:latin typeface="Arial" pitchFamily="34" charset="0"/>
                <a:cs typeface="Arial" pitchFamily="34" charset="0"/>
              </a:rPr>
              <a:t> column = higher pressure at a given height = higher height of a given pressure level</a:t>
            </a:r>
            <a:endPar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342900" indent="-342900">
              <a:spcBef>
                <a:spcPct val="20000"/>
              </a:spcBef>
              <a:buFontTx/>
              <a:buChar char="•"/>
              <a:defRPr/>
            </a:pPr>
            <a:endPar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b="1" smtClean="0">
                <a:effectLst>
                  <a:outerShdw blurRad="38100" dist="38100" dir="2700000" algn="tl">
                    <a:srgbClr val="C0C0C0"/>
                  </a:outerShdw>
                </a:effectLst>
                <a:latin typeface="Palatino Linotype" pitchFamily="18" charset="0"/>
              </a:rPr>
              <a:t>Gravitational Force</a:t>
            </a:r>
          </a:p>
        </p:txBody>
      </p:sp>
      <p:sp>
        <p:nvSpPr>
          <p:cNvPr id="71683" name="Rectangle 3"/>
          <p:cNvSpPr>
            <a:spLocks noGrp="1" noChangeArrowheads="1"/>
          </p:cNvSpPr>
          <p:nvPr>
            <p:ph type="body" idx="1"/>
          </p:nvPr>
        </p:nvSpPr>
        <p:spPr>
          <a:xfrm>
            <a:off x="457200" y="1600200"/>
            <a:ext cx="8229600" cy="4800600"/>
          </a:xfrm>
        </p:spPr>
        <p:txBody>
          <a:bodyPr/>
          <a:lstStyle/>
          <a:p>
            <a:pPr eaLnBrk="1" hangingPunct="1"/>
            <a:r>
              <a:rPr lang="en-US" smtClean="0">
                <a:latin typeface="Palatino Linotype" pitchFamily="18" charset="0"/>
              </a:rPr>
              <a:t>Attraction of two objects to each other</a:t>
            </a:r>
          </a:p>
          <a:p>
            <a:pPr eaLnBrk="1" hangingPunct="1"/>
            <a:r>
              <a:rPr lang="en-US" smtClean="0">
                <a:latin typeface="Palatino Linotype" pitchFamily="18" charset="0"/>
              </a:rPr>
              <a:t>Proportional to mass of objects</a:t>
            </a:r>
          </a:p>
          <a:p>
            <a:pPr eaLnBrk="1" hangingPunct="1"/>
            <a:endParaRPr lang="en-US" smtClean="0">
              <a:latin typeface="Palatino Linotype" pitchFamily="18" charset="0"/>
            </a:endParaRPr>
          </a:p>
          <a:p>
            <a:pPr algn="ctr" eaLnBrk="1" hangingPunct="1">
              <a:buFontTx/>
              <a:buNone/>
            </a:pPr>
            <a:r>
              <a:rPr lang="en-US" smtClean="0"/>
              <a:t>F = G ( </a:t>
            </a:r>
            <a:r>
              <a:rPr lang="en-US" baseline="30000" smtClean="0"/>
              <a:t>m1 x m2 </a:t>
            </a:r>
            <a:r>
              <a:rPr lang="en-US" smtClean="0"/>
              <a:t>/ </a:t>
            </a:r>
            <a:r>
              <a:rPr lang="en-US" baseline="-25000" smtClean="0"/>
              <a:t>r * r </a:t>
            </a:r>
            <a:r>
              <a:rPr lang="en-US" smtClean="0"/>
              <a:t>)</a:t>
            </a:r>
          </a:p>
          <a:p>
            <a:pPr eaLnBrk="1" hangingPunct="1"/>
            <a:r>
              <a:rPr lang="en-US" smtClean="0">
                <a:latin typeface="Palatino Linotype" pitchFamily="18" charset="0"/>
              </a:rPr>
              <a:t>For us, gravity works downwards towards Earth</a:t>
            </a:r>
            <a:r>
              <a:rPr lang="ja-JP" altLang="en-US" smtClean="0"/>
              <a:t>’</a:t>
            </a:r>
            <a:r>
              <a:rPr lang="en-US" altLang="ja-JP" smtClean="0">
                <a:latin typeface="Palatino Linotype" pitchFamily="18" charset="0"/>
              </a:rPr>
              <a:t>s surface</a:t>
            </a:r>
            <a:endParaRPr lang="en-US" smtClean="0">
              <a:latin typeface="Palatino Linotype"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b="1" smtClean="0">
                <a:effectLst>
                  <a:outerShdw blurRad="38100" dist="38100" dir="2700000" algn="tl">
                    <a:srgbClr val="C0C0C0"/>
                  </a:outerShdw>
                </a:effectLst>
                <a:latin typeface="Palatino Linotype" pitchFamily="18" charset="0"/>
              </a:rPr>
              <a:t>Pressure Gradient Force</a:t>
            </a:r>
          </a:p>
        </p:txBody>
      </p:sp>
      <p:sp>
        <p:nvSpPr>
          <p:cNvPr id="84995" name="Rectangle 3"/>
          <p:cNvSpPr>
            <a:spLocks noGrp="1" noChangeArrowheads="1"/>
          </p:cNvSpPr>
          <p:nvPr>
            <p:ph type="body" idx="1"/>
          </p:nvPr>
        </p:nvSpPr>
        <p:spPr/>
        <p:txBody>
          <a:bodyPr/>
          <a:lstStyle/>
          <a:p>
            <a:pPr eaLnBrk="1" hangingPunct="1"/>
            <a:r>
              <a:rPr lang="en-US" smtClean="0">
                <a:latin typeface="Palatino Linotype" pitchFamily="18" charset="0"/>
              </a:rPr>
              <a:t>Gradient – the change in a quantity over a distance</a:t>
            </a:r>
          </a:p>
          <a:p>
            <a:pPr eaLnBrk="1" hangingPunct="1"/>
            <a:r>
              <a:rPr lang="en-US" smtClean="0">
                <a:latin typeface="Palatino Linotype" pitchFamily="18" charset="0"/>
              </a:rPr>
              <a:t>Pressure gradient – the change in atmospheric pressure over a distance</a:t>
            </a:r>
          </a:p>
          <a:p>
            <a:pPr eaLnBrk="1" hangingPunct="1"/>
            <a:r>
              <a:rPr lang="en-US" smtClean="0">
                <a:latin typeface="Palatino Linotype" pitchFamily="18" charset="0"/>
              </a:rPr>
              <a:t>Pressure gradient force – the resultant net force due to the change in atmospheric pressure over a distance</a:t>
            </a:r>
          </a:p>
        </p:txBody>
      </p:sp>
      <p:pic>
        <p:nvPicPr>
          <p:cNvPr id="14339" name="Picture 1" descr="latex-image-1.pdf"/>
          <p:cNvPicPr>
            <a:picLocks noChangeAspect="1"/>
          </p:cNvPicPr>
          <p:nvPr/>
        </p:nvPicPr>
        <p:blipFill>
          <a:blip r:embed="rId2"/>
          <a:srcRect/>
          <a:stretch>
            <a:fillRect/>
          </a:stretch>
        </p:blipFill>
        <p:spPr bwMode="auto">
          <a:xfrm>
            <a:off x="5638800" y="5029200"/>
            <a:ext cx="2374900" cy="1041400"/>
          </a:xfrm>
          <a:prstGeom prst="rect">
            <a:avLst/>
          </a:prstGeom>
          <a:noFill/>
          <a:ln w="9525">
            <a:noFill/>
            <a:miter lim="800000"/>
            <a:headEnd/>
            <a:tailEnd/>
          </a:ln>
        </p:spPr>
      </p:pic>
      <p:pic>
        <p:nvPicPr>
          <p:cNvPr id="2" name="Picture 1"/>
          <p:cNvPicPr>
            <a:picLocks noChangeAspect="1"/>
          </p:cNvPicPr>
          <p:nvPr/>
        </p:nvPicPr>
        <p:blipFill>
          <a:blip r:embed="rId3"/>
          <a:stretch>
            <a:fillRect/>
          </a:stretch>
        </p:blipFill>
        <p:spPr>
          <a:xfrm>
            <a:off x="609600" y="5375818"/>
            <a:ext cx="1778000" cy="144907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b="1" u="sng" smtClean="0">
                <a:effectLst>
                  <a:outerShdw blurRad="38100" dist="38100" dir="2700000" algn="tl">
                    <a:srgbClr val="C0C0C0"/>
                  </a:outerShdw>
                </a:effectLst>
                <a:latin typeface="Palatino Linotype" pitchFamily="18" charset="0"/>
              </a:rPr>
              <a:t>Pressure Gradient Force</a:t>
            </a:r>
          </a:p>
        </p:txBody>
      </p:sp>
      <p:sp>
        <p:nvSpPr>
          <p:cNvPr id="72707" name="Rectangle 3"/>
          <p:cNvSpPr>
            <a:spLocks noGrp="1" noChangeArrowheads="1"/>
          </p:cNvSpPr>
          <p:nvPr>
            <p:ph type="body" sz="half" idx="1"/>
          </p:nvPr>
        </p:nvSpPr>
        <p:spPr/>
        <p:txBody>
          <a:bodyPr/>
          <a:lstStyle/>
          <a:p>
            <a:pPr eaLnBrk="1" hangingPunct="1">
              <a:defRPr/>
            </a:pPr>
            <a:endParaRPr lang="en-US" sz="2800" smtClean="0">
              <a:ea typeface="+mn-ea"/>
            </a:endParaRPr>
          </a:p>
          <a:p>
            <a:pPr eaLnBrk="1" hangingPunct="1">
              <a:defRPr/>
            </a:pPr>
            <a:r>
              <a:rPr lang="en-US" sz="2800" smtClean="0">
                <a:latin typeface="Palatino Linotype" charset="0"/>
                <a:ea typeface="+mn-ea"/>
              </a:rPr>
              <a:t>Sets the air in motion</a:t>
            </a:r>
          </a:p>
          <a:p>
            <a:pPr eaLnBrk="1" hangingPunct="1">
              <a:defRPr/>
            </a:pPr>
            <a:endParaRPr lang="en-US" sz="2800" smtClean="0">
              <a:latin typeface="Palatino Linotype" charset="0"/>
              <a:ea typeface="+mn-ea"/>
            </a:endParaRPr>
          </a:p>
          <a:p>
            <a:pPr eaLnBrk="1" hangingPunct="1">
              <a:defRPr/>
            </a:pPr>
            <a:r>
              <a:rPr lang="en-US" sz="2800" smtClean="0">
                <a:latin typeface="Palatino Linotype" charset="0"/>
                <a:ea typeface="+mn-ea"/>
              </a:rPr>
              <a:t>Directed from high to low pressure</a:t>
            </a:r>
          </a:p>
          <a:p>
            <a:pPr eaLnBrk="1" hangingPunct="1">
              <a:defRPr/>
            </a:pPr>
            <a:endParaRPr lang="en-US" sz="1000" smtClean="0">
              <a:latin typeface="Palatino Linotype" charset="0"/>
              <a:ea typeface="+mn-ea"/>
            </a:endParaRPr>
          </a:p>
          <a:p>
            <a:pPr eaLnBrk="1" hangingPunct="1">
              <a:defRPr/>
            </a:pPr>
            <a:endParaRPr lang="en-US" sz="1000" smtClean="0">
              <a:latin typeface="Palatino Linotype" charset="0"/>
              <a:ea typeface="+mn-ea"/>
            </a:endParaRPr>
          </a:p>
          <a:p>
            <a:pPr eaLnBrk="1" hangingPunct="1">
              <a:defRPr/>
            </a:pPr>
            <a:endParaRPr lang="en-US" sz="1000" smtClean="0">
              <a:ea typeface="+mn-ea"/>
            </a:endParaRPr>
          </a:p>
          <a:p>
            <a:pPr eaLnBrk="1" hangingPunct="1">
              <a:defRPr/>
            </a:pPr>
            <a:endParaRPr lang="en-US" sz="1000" smtClean="0">
              <a:ea typeface="+mn-ea"/>
            </a:endParaRPr>
          </a:p>
          <a:p>
            <a:pPr eaLnBrk="1" hangingPunct="1">
              <a:defRPr/>
            </a:pPr>
            <a:endParaRPr lang="en-US" sz="1000" smtClean="0">
              <a:ea typeface="+mn-ea"/>
            </a:endParaRPr>
          </a:p>
          <a:p>
            <a:pPr eaLnBrk="1" hangingPunct="1">
              <a:defRPr/>
            </a:pPr>
            <a:endParaRPr lang="en-US" sz="1000" smtClean="0">
              <a:ea typeface="+mn-ea"/>
            </a:endParaRPr>
          </a:p>
          <a:p>
            <a:pPr eaLnBrk="1" hangingPunct="1">
              <a:defRPr/>
            </a:pPr>
            <a:endParaRPr lang="en-US" sz="1000" smtClean="0">
              <a:ea typeface="+mn-ea"/>
            </a:endParaRPr>
          </a:p>
          <a:p>
            <a:pPr eaLnBrk="1" hangingPunct="1">
              <a:defRPr/>
            </a:pPr>
            <a:endParaRPr lang="en-US" sz="1000" smtClean="0">
              <a:ea typeface="+mn-ea"/>
            </a:endParaRPr>
          </a:p>
          <a:p>
            <a:pPr eaLnBrk="1" hangingPunct="1">
              <a:defRPr/>
            </a:pPr>
            <a:r>
              <a:rPr lang="en-US" sz="1000" smtClean="0">
                <a:ea typeface="+mn-ea"/>
              </a:rPr>
              <a:t>Figure from www.met.tamu.edu/class/ATMO151</a:t>
            </a:r>
            <a:endParaRPr lang="en-US" sz="2800" smtClean="0">
              <a:ea typeface="+mn-ea"/>
            </a:endParaRPr>
          </a:p>
        </p:txBody>
      </p:sp>
      <p:pic>
        <p:nvPicPr>
          <p:cNvPr id="15364" name="Picture 5" descr="image"/>
          <p:cNvPicPr>
            <a:picLocks noChangeAspect="1" noChangeArrowheads="1"/>
          </p:cNvPicPr>
          <p:nvPr/>
        </p:nvPicPr>
        <p:blipFill>
          <a:blip r:embed="rId4"/>
          <a:srcRect/>
          <a:stretch>
            <a:fillRect/>
          </a:stretch>
        </p:blipFill>
        <p:spPr bwMode="auto">
          <a:xfrm>
            <a:off x="4648200" y="1981200"/>
            <a:ext cx="4191000" cy="35052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z="4000" b="1" u="sng" smtClean="0">
                <a:effectLst>
                  <a:outerShdw blurRad="38100" dist="38100" dir="2700000" algn="tl">
                    <a:srgbClr val="C0C0C0"/>
                  </a:outerShdw>
                </a:effectLst>
                <a:latin typeface="Palatino Linotype" pitchFamily="18" charset="0"/>
              </a:rPr>
              <a:t>Pressure Gradient Force on the Weather Map</a:t>
            </a:r>
          </a:p>
        </p:txBody>
      </p:sp>
      <p:sp>
        <p:nvSpPr>
          <p:cNvPr id="74755" name="Rectangle 3"/>
          <p:cNvSpPr>
            <a:spLocks noGrp="1" noChangeArrowheads="1"/>
          </p:cNvSpPr>
          <p:nvPr>
            <p:ph type="body" sz="half" idx="1"/>
          </p:nvPr>
        </p:nvSpPr>
        <p:spPr/>
        <p:txBody>
          <a:bodyPr/>
          <a:lstStyle/>
          <a:p>
            <a:pPr eaLnBrk="1" hangingPunct="1">
              <a:lnSpc>
                <a:spcPct val="90000"/>
              </a:lnSpc>
              <a:defRPr/>
            </a:pPr>
            <a:r>
              <a:rPr lang="en-US" sz="2000" b="1" dirty="0" smtClean="0">
                <a:latin typeface="Palatino Linotype" charset="0"/>
                <a:ea typeface="+mn-ea"/>
              </a:rPr>
              <a:t>H</a:t>
            </a:r>
            <a:r>
              <a:rPr lang="en-US" sz="2000" dirty="0" smtClean="0">
                <a:latin typeface="Palatino Linotype" charset="0"/>
                <a:ea typeface="+mn-ea"/>
              </a:rPr>
              <a:t> = High pressure (pressure decreases in all directions from center)</a:t>
            </a:r>
          </a:p>
          <a:p>
            <a:pPr eaLnBrk="1" hangingPunct="1">
              <a:lnSpc>
                <a:spcPct val="90000"/>
              </a:lnSpc>
              <a:defRPr/>
            </a:pPr>
            <a:r>
              <a:rPr lang="en-US" sz="2000" b="1" dirty="0" smtClean="0">
                <a:latin typeface="Palatino Linotype" charset="0"/>
                <a:ea typeface="+mn-ea"/>
              </a:rPr>
              <a:t>L</a:t>
            </a:r>
            <a:r>
              <a:rPr lang="en-US" sz="2000" dirty="0" smtClean="0">
                <a:latin typeface="Palatino Linotype" charset="0"/>
                <a:ea typeface="+mn-ea"/>
              </a:rPr>
              <a:t> = Low pressure (pressure increases in all directions from center)</a:t>
            </a:r>
          </a:p>
          <a:p>
            <a:pPr eaLnBrk="1" hangingPunct="1">
              <a:lnSpc>
                <a:spcPct val="90000"/>
              </a:lnSpc>
              <a:defRPr/>
            </a:pPr>
            <a:r>
              <a:rPr lang="en-US" sz="2000" dirty="0" smtClean="0">
                <a:latin typeface="Palatino Linotype" charset="0"/>
                <a:ea typeface="+mn-ea"/>
              </a:rPr>
              <a:t>The contour lines are called isobars: lines of constant air pressure</a:t>
            </a:r>
          </a:p>
          <a:p>
            <a:pPr eaLnBrk="1" hangingPunct="1">
              <a:lnSpc>
                <a:spcPct val="90000"/>
              </a:lnSpc>
              <a:defRPr/>
            </a:pPr>
            <a:r>
              <a:rPr lang="en-US" sz="2000" dirty="0" smtClean="0">
                <a:latin typeface="Palatino Linotype" charset="0"/>
                <a:ea typeface="+mn-ea"/>
              </a:rPr>
              <a:t>Strength of resultant wind is proportional to the isobar spacing</a:t>
            </a:r>
          </a:p>
          <a:p>
            <a:pPr eaLnBrk="1" hangingPunct="1">
              <a:lnSpc>
                <a:spcPct val="90000"/>
              </a:lnSpc>
              <a:defRPr/>
            </a:pPr>
            <a:r>
              <a:rPr lang="en-US" sz="2000" b="1" dirty="0" smtClean="0">
                <a:latin typeface="Palatino Linotype" charset="0"/>
                <a:ea typeface="+mn-ea"/>
              </a:rPr>
              <a:t>Less spacing = stronger pressure gradient = stronger winds</a:t>
            </a:r>
            <a:endParaRPr lang="en-US" sz="800" b="1" dirty="0" smtClean="0">
              <a:latin typeface="Palatino Linotype" charset="0"/>
              <a:ea typeface="+mn-ea"/>
            </a:endParaRPr>
          </a:p>
          <a:p>
            <a:pPr eaLnBrk="1" hangingPunct="1">
              <a:lnSpc>
                <a:spcPct val="90000"/>
              </a:lnSpc>
              <a:defRPr/>
            </a:pPr>
            <a:endParaRPr lang="en-US" sz="800" dirty="0" smtClean="0">
              <a:latin typeface="Palatino Linotype" charset="0"/>
              <a:ea typeface="+mn-ea"/>
            </a:endParaRPr>
          </a:p>
          <a:p>
            <a:pPr eaLnBrk="1" hangingPunct="1">
              <a:lnSpc>
                <a:spcPct val="90000"/>
              </a:lnSpc>
              <a:defRPr/>
            </a:pPr>
            <a:endParaRPr lang="en-US" sz="800" dirty="0" smtClean="0">
              <a:ea typeface="+mn-ea"/>
            </a:endParaRPr>
          </a:p>
          <a:p>
            <a:pPr eaLnBrk="1" hangingPunct="1">
              <a:lnSpc>
                <a:spcPct val="90000"/>
              </a:lnSpc>
              <a:defRPr/>
            </a:pPr>
            <a:endParaRPr lang="en-US" sz="800" dirty="0" smtClean="0">
              <a:ea typeface="+mn-ea"/>
            </a:endParaRPr>
          </a:p>
          <a:p>
            <a:pPr eaLnBrk="1" hangingPunct="1">
              <a:lnSpc>
                <a:spcPct val="90000"/>
              </a:lnSpc>
              <a:defRPr/>
            </a:pPr>
            <a:endParaRPr lang="en-US" sz="800" dirty="0" smtClean="0">
              <a:ea typeface="+mn-ea"/>
            </a:endParaRPr>
          </a:p>
          <a:p>
            <a:pPr eaLnBrk="1" hangingPunct="1">
              <a:lnSpc>
                <a:spcPct val="90000"/>
              </a:lnSpc>
              <a:buFontTx/>
              <a:buNone/>
              <a:defRPr/>
            </a:pPr>
            <a:endParaRPr lang="en-US" sz="2000" dirty="0" smtClean="0">
              <a:ea typeface="+mn-ea"/>
            </a:endParaRPr>
          </a:p>
        </p:txBody>
      </p:sp>
      <p:pic>
        <p:nvPicPr>
          <p:cNvPr id="74758" name="Picture1" descr="0604"/>
          <p:cNvPicPr>
            <a:picLocks noChangeAspect="1" noChangeArrowheads="1"/>
          </p:cNvPicPr>
          <p:nvPr/>
        </p:nvPicPr>
        <p:blipFill>
          <a:blip r:embed="rId4">
            <a:extLst>
              <a:ext uri="{28A0092B-C50C-407E-A947-70E740481C1C}">
                <a14:useLocalDpi xmlns:a14="http://schemas.microsoft.com/office/drawing/2010/main" val="0"/>
              </a:ext>
            </a:extLst>
          </a:blip>
          <a:srcRect t="-186"/>
          <a:stretch>
            <a:fillRect/>
          </a:stretch>
        </p:blipFill>
        <p:spPr bwMode="auto">
          <a:xfrm>
            <a:off x="6172200" y="1371600"/>
            <a:ext cx="2516188" cy="509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4759" name="Rectangle 7"/>
          <p:cNvSpPr>
            <a:spLocks noChangeArrowheads="1"/>
          </p:cNvSpPr>
          <p:nvPr/>
        </p:nvSpPr>
        <p:spPr bwMode="auto">
          <a:xfrm>
            <a:off x="10571163" y="6257925"/>
            <a:ext cx="998537"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lstStyle/>
          <a:p>
            <a:pPr algn="r" defTabSz="820738" eaLnBrk="0" hangingPunct="0">
              <a:defRPr/>
            </a:pPr>
            <a:r>
              <a:rPr lang="en-US" sz="1400" b="1">
                <a:latin typeface="Arial" charset="0"/>
                <a:ea typeface="ＭＳ Ｐゴシック" charset="0"/>
              </a:rPr>
              <a:t>Fig. 6-4, p. 161</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9781284027372_CH06_FIG04.jpg"/>
          <p:cNvPicPr>
            <a:picLocks noChangeAspect="1"/>
          </p:cNvPicPr>
          <p:nvPr/>
        </p:nvPicPr>
        <p:blipFill>
          <a:blip r:embed="rId2"/>
          <a:srcRect/>
          <a:stretch>
            <a:fillRect/>
          </a:stretch>
        </p:blipFill>
        <p:spPr bwMode="auto">
          <a:xfrm>
            <a:off x="228600" y="1331296"/>
            <a:ext cx="8763000" cy="3309790"/>
          </a:xfrm>
          <a:prstGeom prst="rect">
            <a:avLst/>
          </a:prstGeom>
          <a:noFill/>
          <a:ln w="9525">
            <a:noFill/>
            <a:miter lim="800000"/>
            <a:headEnd/>
            <a:tailEnd/>
          </a:ln>
        </p:spPr>
      </p:pic>
      <p:sp>
        <p:nvSpPr>
          <p:cNvPr id="6" name="Rectangle 4"/>
          <p:cNvSpPr>
            <a:spLocks noChangeArrowheads="1"/>
          </p:cNvSpPr>
          <p:nvPr/>
        </p:nvSpPr>
        <p:spPr bwMode="auto">
          <a:xfrm>
            <a:off x="7761288" y="6562725"/>
            <a:ext cx="138271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lstStyle/>
          <a:p>
            <a:pPr algn="r" defTabSz="820738" eaLnBrk="0" hangingPunct="0">
              <a:defRPr/>
            </a:pPr>
            <a:r>
              <a:rPr lang="en-US" sz="1400" b="1" dirty="0">
                <a:latin typeface="Arial" charset="0"/>
                <a:ea typeface="ＭＳ Ｐゴシック" charset="0"/>
              </a:rPr>
              <a:t>Fig. </a:t>
            </a:r>
            <a:r>
              <a:rPr lang="en-US" sz="1400" b="1" dirty="0" smtClean="0">
                <a:latin typeface="Arial" charset="0"/>
                <a:ea typeface="ＭＳ Ｐゴシック" charset="0"/>
              </a:rPr>
              <a:t>6-4, </a:t>
            </a:r>
            <a:r>
              <a:rPr lang="en-US" sz="1400" b="1" dirty="0">
                <a:latin typeface="Arial" charset="0"/>
                <a:ea typeface="ＭＳ Ｐゴシック" charset="0"/>
              </a:rPr>
              <a:t>p. </a:t>
            </a:r>
            <a:r>
              <a:rPr lang="en-US" sz="1400" b="1" dirty="0" smtClean="0">
                <a:latin typeface="Arial" charset="0"/>
                <a:ea typeface="ＭＳ Ｐゴシック" charset="0"/>
              </a:rPr>
              <a:t>182</a:t>
            </a:r>
            <a:endParaRPr lang="en-US" sz="1400" b="1"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152400"/>
            <a:ext cx="8229600" cy="1143000"/>
          </a:xfrm>
        </p:spPr>
        <p:txBody>
          <a:bodyPr/>
          <a:lstStyle/>
          <a:p>
            <a:pPr eaLnBrk="1" hangingPunct="1">
              <a:defRPr/>
            </a:pPr>
            <a:r>
              <a:rPr lang="en-US" sz="4000" b="1" u="sng" smtClean="0">
                <a:solidFill>
                  <a:schemeClr val="tx1"/>
                </a:solidFill>
                <a:latin typeface="Palatino Linotype" charset="0"/>
                <a:ea typeface="+mj-ea"/>
              </a:rPr>
              <a:t>A Typical Surface Weather Map</a:t>
            </a:r>
          </a:p>
        </p:txBody>
      </p:sp>
      <p:pic>
        <p:nvPicPr>
          <p:cNvPr id="76803" name="Picture 3" descr="current_analy"/>
          <p:cNvPicPr>
            <a:picLocks noGrp="1" noChangeAspect="1" noChangeArrowheads="1"/>
          </p:cNvPicPr>
          <p:nvPr>
            <p:ph idx="1"/>
          </p:nvPr>
        </p:nvPicPr>
        <p:blipFill>
          <a:blip r:embed="rId4"/>
          <a:srcRect/>
          <a:stretch>
            <a:fillRect/>
          </a:stretch>
        </p:blipFill>
        <p:spPr>
          <a:xfrm>
            <a:off x="533400" y="1174750"/>
            <a:ext cx="8229600" cy="5302250"/>
          </a:xfrm>
          <a:noFill/>
        </p:spPr>
      </p:pic>
      <p:sp>
        <p:nvSpPr>
          <p:cNvPr id="76808" name="Rectangle 8"/>
          <p:cNvSpPr>
            <a:spLocks noChangeArrowheads="1"/>
          </p:cNvSpPr>
          <p:nvPr/>
        </p:nvSpPr>
        <p:spPr bwMode="auto">
          <a:xfrm>
            <a:off x="4479925" y="3246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latin typeface="Arial" charset="0"/>
              <a:ea typeface="ＭＳ Ｐゴシック" charset="0"/>
            </a:endParaRPr>
          </a:p>
        </p:txBody>
      </p:sp>
      <p:sp>
        <p:nvSpPr>
          <p:cNvPr id="76809" name="Rectangle 9"/>
          <p:cNvSpPr>
            <a:spLocks noChangeArrowheads="1"/>
          </p:cNvSpPr>
          <p:nvPr/>
        </p:nvSpPr>
        <p:spPr bwMode="auto">
          <a:xfrm>
            <a:off x="4479925" y="3246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latin typeface="Arial" charset="0"/>
              <a:ea typeface="ＭＳ Ｐゴシック"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457200" y="-152400"/>
            <a:ext cx="8229600" cy="1143000"/>
          </a:xfrm>
        </p:spPr>
        <p:txBody>
          <a:bodyPr/>
          <a:lstStyle/>
          <a:p>
            <a:pPr eaLnBrk="1" hangingPunct="1">
              <a:defRPr/>
            </a:pPr>
            <a:r>
              <a:rPr lang="en-US" sz="4000" b="1" u="sng" smtClean="0">
                <a:solidFill>
                  <a:schemeClr val="tx1"/>
                </a:solidFill>
                <a:latin typeface="Palatino Linotype" charset="0"/>
                <a:ea typeface="+mj-ea"/>
              </a:rPr>
              <a:t>A Typical Surface Weather Map</a:t>
            </a:r>
          </a:p>
        </p:txBody>
      </p:sp>
      <p:pic>
        <p:nvPicPr>
          <p:cNvPr id="228355" name="Picture 3" descr="current_analy"/>
          <p:cNvPicPr>
            <a:picLocks noGrp="1" noChangeAspect="1" noChangeArrowheads="1"/>
          </p:cNvPicPr>
          <p:nvPr>
            <p:ph idx="1"/>
          </p:nvPr>
        </p:nvPicPr>
        <p:blipFill>
          <a:blip r:embed="rId4"/>
          <a:srcRect/>
          <a:stretch>
            <a:fillRect/>
          </a:stretch>
        </p:blipFill>
        <p:spPr>
          <a:xfrm>
            <a:off x="533400" y="1174750"/>
            <a:ext cx="8229600" cy="5302250"/>
          </a:xfrm>
          <a:noFill/>
        </p:spPr>
      </p:pic>
      <p:sp>
        <p:nvSpPr>
          <p:cNvPr id="228356" name="Text Box 4"/>
          <p:cNvSpPr txBox="1">
            <a:spLocks noChangeArrowheads="1"/>
          </p:cNvSpPr>
          <p:nvPr/>
        </p:nvSpPr>
        <p:spPr bwMode="auto">
          <a:xfrm>
            <a:off x="5638800" y="47244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latin typeface="Arial" charset="0"/>
                <a:ea typeface="ＭＳ Ｐゴシック" charset="0"/>
              </a:rPr>
              <a:t>Weak P.G.</a:t>
            </a:r>
          </a:p>
        </p:txBody>
      </p:sp>
      <p:sp>
        <p:nvSpPr>
          <p:cNvPr id="228357" name="Text Box 5"/>
          <p:cNvSpPr txBox="1">
            <a:spLocks noChangeArrowheads="1"/>
          </p:cNvSpPr>
          <p:nvPr/>
        </p:nvSpPr>
        <p:spPr bwMode="auto">
          <a:xfrm>
            <a:off x="4114800" y="27432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latin typeface="Arial" charset="0"/>
                <a:ea typeface="ＭＳ Ｐゴシック" charset="0"/>
              </a:rPr>
              <a:t>Strong P.G.</a:t>
            </a:r>
          </a:p>
        </p:txBody>
      </p:sp>
      <p:sp>
        <p:nvSpPr>
          <p:cNvPr id="228358" name="Text Box 6"/>
          <p:cNvSpPr txBox="1">
            <a:spLocks noChangeArrowheads="1"/>
          </p:cNvSpPr>
          <p:nvPr/>
        </p:nvSpPr>
        <p:spPr bwMode="auto">
          <a:xfrm>
            <a:off x="6324600" y="32004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latin typeface="Arial" charset="0"/>
                <a:ea typeface="ＭＳ Ｐゴシック" charset="0"/>
              </a:rPr>
              <a:t>Weak P.G.</a:t>
            </a:r>
          </a:p>
        </p:txBody>
      </p:sp>
      <p:sp>
        <p:nvSpPr>
          <p:cNvPr id="228359" name="Rectangle 7"/>
          <p:cNvSpPr>
            <a:spLocks noChangeArrowheads="1"/>
          </p:cNvSpPr>
          <p:nvPr/>
        </p:nvSpPr>
        <p:spPr bwMode="auto">
          <a:xfrm>
            <a:off x="4479925" y="3246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latin typeface="Arial" charset="0"/>
              <a:ea typeface="ＭＳ Ｐゴシック" charset="0"/>
            </a:endParaRPr>
          </a:p>
        </p:txBody>
      </p:sp>
      <p:sp>
        <p:nvSpPr>
          <p:cNvPr id="228360" name="Rectangle 8"/>
          <p:cNvSpPr>
            <a:spLocks noChangeArrowheads="1"/>
          </p:cNvSpPr>
          <p:nvPr/>
        </p:nvSpPr>
        <p:spPr bwMode="auto">
          <a:xfrm>
            <a:off x="4479925" y="3246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latin typeface="Arial" charset="0"/>
              <a:ea typeface="ＭＳ Ｐゴシック"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en-US" b="1" u="sng" smtClean="0">
                <a:latin typeface="Palatino Linotype" charset="0"/>
                <a:ea typeface="+mj-ea"/>
              </a:rPr>
              <a:t>Pressure Measurements</a:t>
            </a:r>
          </a:p>
        </p:txBody>
      </p:sp>
      <p:sp>
        <p:nvSpPr>
          <p:cNvPr id="86019" name="Rectangle 3"/>
          <p:cNvSpPr>
            <a:spLocks noGrp="1" noChangeArrowheads="1"/>
          </p:cNvSpPr>
          <p:nvPr>
            <p:ph type="body" idx="1"/>
          </p:nvPr>
        </p:nvSpPr>
        <p:spPr/>
        <p:txBody>
          <a:bodyPr/>
          <a:lstStyle/>
          <a:p>
            <a:pPr eaLnBrk="1" hangingPunct="1"/>
            <a:r>
              <a:rPr lang="en-US" b="1" dirty="0" smtClean="0">
                <a:latin typeface="Palatino Linotype" pitchFamily="18" charset="0"/>
              </a:rPr>
              <a:t>Station Pressure</a:t>
            </a:r>
            <a:r>
              <a:rPr lang="en-US" dirty="0" smtClean="0">
                <a:latin typeface="Palatino Linotype" pitchFamily="18" charset="0"/>
              </a:rPr>
              <a:t> – the pressure observed at some location.  Depends on amount of mass above that location</a:t>
            </a:r>
          </a:p>
          <a:p>
            <a:pPr eaLnBrk="1" hangingPunct="1"/>
            <a:endParaRPr lang="en-US" dirty="0" smtClean="0">
              <a:latin typeface="Palatino Linotype" pitchFamily="18" charset="0"/>
            </a:endParaRPr>
          </a:p>
          <a:p>
            <a:pPr eaLnBrk="1" hangingPunct="1"/>
            <a:r>
              <a:rPr lang="en-US" b="1" dirty="0" smtClean="0">
                <a:latin typeface="Palatino Linotype" pitchFamily="18" charset="0"/>
              </a:rPr>
              <a:t>Sea Level Pressure</a:t>
            </a:r>
            <a:r>
              <a:rPr lang="en-US" dirty="0" smtClean="0">
                <a:latin typeface="Palatino Linotype" pitchFamily="18" charset="0"/>
              </a:rPr>
              <a:t> (SLP) – Station pressure converted to sea level.  The pressure measured if the station were at sea level</a:t>
            </a:r>
          </a:p>
          <a:p>
            <a:pPr eaLnBrk="1" hangingPunct="1"/>
            <a:endParaRPr lang="en-US" dirty="0" smtClean="0">
              <a:latin typeface="Palatino Linotype" pitchFamily="18"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en-US" b="1" u="sng" smtClean="0">
                <a:latin typeface="Palatino Linotype" charset="0"/>
                <a:ea typeface="+mj-ea"/>
              </a:rPr>
              <a:t>Why SLP is Important</a:t>
            </a:r>
          </a:p>
        </p:txBody>
      </p:sp>
      <p:sp>
        <p:nvSpPr>
          <p:cNvPr id="90115" name="Rectangle 3"/>
          <p:cNvSpPr>
            <a:spLocks noGrp="1" noChangeArrowheads="1"/>
          </p:cNvSpPr>
          <p:nvPr>
            <p:ph type="body" idx="1"/>
          </p:nvPr>
        </p:nvSpPr>
        <p:spPr/>
        <p:txBody>
          <a:bodyPr/>
          <a:lstStyle/>
          <a:p>
            <a:pPr eaLnBrk="1" hangingPunct="1">
              <a:defRPr/>
            </a:pPr>
            <a:r>
              <a:rPr lang="en-US" dirty="0" smtClean="0">
                <a:latin typeface="Palatino Linotype" charset="0"/>
                <a:ea typeface="+mn-ea"/>
              </a:rPr>
              <a:t>Pressure change in the vertical is much greater than in the horizontal.</a:t>
            </a:r>
          </a:p>
          <a:p>
            <a:endParaRPr lang="en-US" dirty="0" smtClean="0">
              <a:latin typeface="Palatino Linotype" pitchFamily="18" charset="0"/>
            </a:endParaRPr>
          </a:p>
          <a:p>
            <a:r>
              <a:rPr lang="en-US" dirty="0" smtClean="0">
                <a:latin typeface="Palatino Linotype" pitchFamily="18" charset="0"/>
              </a:rPr>
              <a:t>Stations at a higher altitude will always record a lower pressure due to the vertical pressure change. </a:t>
            </a:r>
          </a:p>
          <a:p>
            <a:endParaRPr lang="en-US" dirty="0" smtClean="0">
              <a:latin typeface="Palatino Linotype" pitchFamily="18" charset="0"/>
            </a:endParaRPr>
          </a:p>
          <a:p>
            <a:r>
              <a:rPr lang="en-US" dirty="0" smtClean="0">
                <a:latin typeface="Palatino Linotype" pitchFamily="18" charset="0"/>
              </a:rPr>
              <a:t>We are interested in horizontal pressure changes because they cause air to move </a:t>
            </a:r>
          </a:p>
          <a:p>
            <a:pPr eaLnBrk="1" hangingPunct="1">
              <a:defRPr/>
            </a:pPr>
            <a:endParaRPr lang="en-US" dirty="0" smtClean="0">
              <a:latin typeface="Palatino Linotype" charset="0"/>
              <a:ea typeface="+mn-ea"/>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Time</a:t>
            </a:r>
            <a:endParaRPr lang="en-US" dirty="0"/>
          </a:p>
        </p:txBody>
      </p:sp>
      <p:sp>
        <p:nvSpPr>
          <p:cNvPr id="3" name="Content Placeholder 2"/>
          <p:cNvSpPr>
            <a:spLocks noGrp="1"/>
          </p:cNvSpPr>
          <p:nvPr>
            <p:ph idx="1"/>
          </p:nvPr>
        </p:nvSpPr>
        <p:spPr/>
        <p:txBody>
          <a:bodyPr/>
          <a:lstStyle/>
          <a:p>
            <a:r>
              <a:rPr lang="en-US" sz="2400" dirty="0" smtClean="0"/>
              <a:t>Temperature</a:t>
            </a:r>
          </a:p>
          <a:p>
            <a:pPr lvl="1"/>
            <a:r>
              <a:rPr lang="en-US" sz="2000" dirty="0" smtClean="0"/>
              <a:t>How is it measured</a:t>
            </a:r>
          </a:p>
          <a:p>
            <a:pPr lvl="1"/>
            <a:r>
              <a:rPr lang="en-US" sz="2000" dirty="0" smtClean="0"/>
              <a:t>Diurnal, annual, </a:t>
            </a:r>
            <a:r>
              <a:rPr lang="en-US" sz="2000" dirty="0" err="1" smtClean="0"/>
              <a:t>interannual</a:t>
            </a:r>
            <a:r>
              <a:rPr lang="en-US" sz="2000" dirty="0" smtClean="0"/>
              <a:t> cycles</a:t>
            </a:r>
          </a:p>
          <a:p>
            <a:pPr lvl="1"/>
            <a:r>
              <a:rPr lang="en-US" sz="2000" dirty="0" smtClean="0"/>
              <a:t>Diurnal cycle depends on:</a:t>
            </a:r>
          </a:p>
          <a:p>
            <a:pPr lvl="2"/>
            <a:r>
              <a:rPr lang="en-US" sz="1800" dirty="0" smtClean="0"/>
              <a:t>Solar radiation and </a:t>
            </a:r>
            <a:r>
              <a:rPr lang="en-US" sz="1800" dirty="0" err="1" smtClean="0"/>
              <a:t>longwave</a:t>
            </a:r>
            <a:r>
              <a:rPr lang="en-US" sz="1800" dirty="0" smtClean="0"/>
              <a:t> radiation, balance</a:t>
            </a:r>
          </a:p>
          <a:p>
            <a:pPr lvl="1"/>
            <a:r>
              <a:rPr lang="en-US" sz="2000" dirty="0" smtClean="0"/>
              <a:t>Annual variations depend on:</a:t>
            </a:r>
          </a:p>
          <a:p>
            <a:pPr lvl="2"/>
            <a:r>
              <a:rPr lang="en-US" sz="1800" dirty="0" smtClean="0"/>
              <a:t>Latitude</a:t>
            </a:r>
          </a:p>
          <a:p>
            <a:pPr lvl="2"/>
            <a:r>
              <a:rPr lang="en-US" sz="1800" dirty="0" smtClean="0"/>
              <a:t>Surface type/bodies of water</a:t>
            </a:r>
          </a:p>
          <a:p>
            <a:pPr lvl="2"/>
            <a:r>
              <a:rPr lang="en-US" sz="1800" dirty="0" smtClean="0"/>
              <a:t>Elevation/aspect</a:t>
            </a:r>
          </a:p>
          <a:p>
            <a:pPr lvl="2"/>
            <a:r>
              <a:rPr lang="en-US" sz="1800" dirty="0" smtClean="0"/>
              <a:t>Cloud cover</a:t>
            </a:r>
          </a:p>
          <a:p>
            <a:pPr lvl="1"/>
            <a:r>
              <a:rPr lang="en-US" sz="2000" dirty="0" err="1" smtClean="0"/>
              <a:t>Interannual</a:t>
            </a:r>
            <a:endParaRPr lang="en-US" sz="2000" dirty="0" smtClean="0"/>
          </a:p>
          <a:p>
            <a:pPr lvl="2"/>
            <a:r>
              <a:rPr lang="en-US" sz="1800" dirty="0" smtClean="0"/>
              <a:t>Climate patterns (El Nino/ La Nina)</a:t>
            </a:r>
          </a:p>
          <a:p>
            <a:pPr lvl="2"/>
            <a:r>
              <a:rPr lang="en-US" sz="1800" dirty="0" smtClean="0"/>
              <a:t>Greenhouse Gases</a:t>
            </a:r>
          </a:p>
          <a:p>
            <a:pPr lvl="2"/>
            <a:r>
              <a:rPr lang="en-US" sz="1800" dirty="0" smtClean="0"/>
              <a:t>Volcanic Eruptions</a:t>
            </a:r>
          </a:p>
          <a:p>
            <a:pPr marL="0" indent="0">
              <a:buNone/>
            </a:pPr>
            <a:endParaRPr lang="en-US" sz="2400" dirty="0"/>
          </a:p>
        </p:txBody>
      </p:sp>
    </p:spTree>
    <p:extLst>
      <p:ext uri="{BB962C8B-B14F-4D97-AF65-F5344CB8AC3E}">
        <p14:creationId xmlns:p14="http://schemas.microsoft.com/office/powerpoint/2010/main" val="29155157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en-US" b="1" u="sng" smtClean="0">
                <a:latin typeface="Palatino Linotype" charset="0"/>
                <a:ea typeface="+mj-ea"/>
              </a:rPr>
              <a:t>Why SLP is Important</a:t>
            </a:r>
          </a:p>
        </p:txBody>
      </p:sp>
      <p:sp>
        <p:nvSpPr>
          <p:cNvPr id="94211" name="Rectangle 3"/>
          <p:cNvSpPr>
            <a:spLocks noGrp="1" noChangeArrowheads="1"/>
          </p:cNvSpPr>
          <p:nvPr>
            <p:ph type="body" sz="half" idx="1"/>
          </p:nvPr>
        </p:nvSpPr>
        <p:spPr/>
        <p:txBody>
          <a:bodyPr/>
          <a:lstStyle/>
          <a:p>
            <a:pPr eaLnBrk="1" hangingPunct="1"/>
            <a:endParaRPr lang="en-US" sz="2800" dirty="0" smtClean="0"/>
          </a:p>
          <a:p>
            <a:pPr eaLnBrk="1" hangingPunct="1"/>
            <a:r>
              <a:rPr lang="en-US" sz="2800" dirty="0" smtClean="0">
                <a:latin typeface="Palatino Linotype" pitchFamily="18" charset="0"/>
              </a:rPr>
              <a:t>Denver elevation – 5000 ft (~ 1 mile)</a:t>
            </a:r>
          </a:p>
          <a:p>
            <a:pPr eaLnBrk="1" hangingPunct="1"/>
            <a:endParaRPr lang="en-US" sz="2800" dirty="0" smtClean="0">
              <a:latin typeface="Palatino Linotype" pitchFamily="18" charset="0"/>
            </a:endParaRPr>
          </a:p>
          <a:p>
            <a:pPr eaLnBrk="1" hangingPunct="1"/>
            <a:r>
              <a:rPr lang="en-US" sz="2800" dirty="0" smtClean="0">
                <a:latin typeface="Palatino Linotype" pitchFamily="18" charset="0"/>
              </a:rPr>
              <a:t>Galveston –  close to Sea  Level (~ 0 ft)</a:t>
            </a:r>
          </a:p>
          <a:p>
            <a:pPr eaLnBrk="1" hangingPunct="1">
              <a:buFontTx/>
              <a:buNone/>
            </a:pPr>
            <a:endParaRPr lang="en-US" sz="2800" dirty="0" smtClean="0"/>
          </a:p>
          <a:p>
            <a:pPr eaLnBrk="1" hangingPunct="1"/>
            <a:endParaRPr lang="en-US" sz="2800" dirty="0" smtClean="0"/>
          </a:p>
        </p:txBody>
      </p:sp>
      <p:pic>
        <p:nvPicPr>
          <p:cNvPr id="31748" name="Picture 5" descr="[GIF]"/>
          <p:cNvPicPr>
            <a:picLocks noChangeAspect="1" noChangeArrowheads="1"/>
          </p:cNvPicPr>
          <p:nvPr/>
        </p:nvPicPr>
        <p:blipFill>
          <a:blip r:embed="rId4"/>
          <a:srcRect/>
          <a:stretch>
            <a:fillRect/>
          </a:stretch>
        </p:blipFill>
        <p:spPr bwMode="auto">
          <a:xfrm>
            <a:off x="4648200" y="1981200"/>
            <a:ext cx="4305300" cy="3657600"/>
          </a:xfrm>
          <a:prstGeom prst="rect">
            <a:avLst/>
          </a:prstGeom>
          <a:noFill/>
          <a:ln w="9525">
            <a:noFill/>
            <a:miter lim="800000"/>
            <a:headEnd/>
            <a:tailEnd/>
          </a:ln>
        </p:spPr>
      </p:pic>
      <p:sp>
        <p:nvSpPr>
          <p:cNvPr id="94214" name="Text Box 6"/>
          <p:cNvSpPr txBox="1">
            <a:spLocks noChangeArrowheads="1"/>
          </p:cNvSpPr>
          <p:nvPr/>
        </p:nvSpPr>
        <p:spPr bwMode="auto">
          <a:xfrm>
            <a:off x="5715000" y="22098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rgbClr val="A50021"/>
                </a:solidFill>
                <a:latin typeface="Arial" charset="0"/>
                <a:ea typeface="ＭＳ Ｐゴシック" charset="0"/>
              </a:rPr>
              <a:t>Denver</a:t>
            </a:r>
          </a:p>
        </p:txBody>
      </p:sp>
      <p:sp>
        <p:nvSpPr>
          <p:cNvPr id="94215" name="Text Box 7"/>
          <p:cNvSpPr txBox="1">
            <a:spLocks noChangeArrowheads="1"/>
          </p:cNvSpPr>
          <p:nvPr/>
        </p:nvSpPr>
        <p:spPr bwMode="auto">
          <a:xfrm>
            <a:off x="7162800" y="4343400"/>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rgbClr val="A50021"/>
                </a:solidFill>
                <a:latin typeface="Arial" charset="0"/>
                <a:ea typeface="ＭＳ Ｐゴシック" charset="0"/>
              </a:rPr>
              <a:t>Galveston</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b="1" u="sng" dirty="0" smtClean="0">
                <a:latin typeface="Palatino Linotype" pitchFamily="18" charset="0"/>
              </a:rPr>
              <a:t>Why SLP is Important</a:t>
            </a:r>
          </a:p>
        </p:txBody>
      </p:sp>
      <p:sp>
        <p:nvSpPr>
          <p:cNvPr id="96259" name="Rectangle 3"/>
          <p:cNvSpPr>
            <a:spLocks noGrp="1" noChangeArrowheads="1"/>
          </p:cNvSpPr>
          <p:nvPr>
            <p:ph type="body" idx="1"/>
          </p:nvPr>
        </p:nvSpPr>
        <p:spPr/>
        <p:txBody>
          <a:bodyPr/>
          <a:lstStyle/>
          <a:p>
            <a:pPr eaLnBrk="1" hangingPunct="1">
              <a:defRPr/>
            </a:pPr>
            <a:r>
              <a:rPr lang="en-US" smtClean="0">
                <a:latin typeface="Palatino Linotype" charset="0"/>
                <a:ea typeface="+mn-ea"/>
              </a:rPr>
              <a:t>Pressure decreases 10 mb/100 meters in elevation on average in lower troposphere</a:t>
            </a:r>
          </a:p>
          <a:p>
            <a:pPr eaLnBrk="1" hangingPunct="1">
              <a:defRPr/>
            </a:pPr>
            <a:endParaRPr lang="en-US" smtClean="0">
              <a:latin typeface="Palatino Linotype" charset="0"/>
              <a:ea typeface="+mn-ea"/>
            </a:endParaRPr>
          </a:p>
          <a:p>
            <a:pPr eaLnBrk="1" hangingPunct="1">
              <a:defRPr/>
            </a:pPr>
            <a:r>
              <a:rPr lang="en-US" smtClean="0">
                <a:latin typeface="Palatino Linotype" charset="0"/>
                <a:ea typeface="+mn-ea"/>
              </a:rPr>
              <a:t>Must remove elevation factor to obtain a true picture of the horizontal pressure variations.</a:t>
            </a:r>
          </a:p>
          <a:p>
            <a:pPr eaLnBrk="1" hangingPunct="1">
              <a:defRPr/>
            </a:pPr>
            <a:endParaRPr lang="en-US" smtClean="0">
              <a:latin typeface="Palatino Linotype" charset="0"/>
              <a:ea typeface="+mn-ea"/>
            </a:endParaRPr>
          </a:p>
          <a:p>
            <a:pPr eaLnBrk="1" hangingPunct="1">
              <a:buFontTx/>
              <a:buNone/>
              <a:defRPr/>
            </a:pPr>
            <a:endParaRPr lang="en-US" smtClean="0">
              <a:ea typeface="+mn-ea"/>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en-US" b="1" u="sng" smtClean="0">
                <a:latin typeface="Palatino Linotype" charset="0"/>
                <a:ea typeface="+mj-ea"/>
              </a:rPr>
              <a:t>Why SLP is Important</a:t>
            </a:r>
          </a:p>
        </p:txBody>
      </p:sp>
      <p:pic>
        <p:nvPicPr>
          <p:cNvPr id="98308" name="Picture 4" descr="[GIF]"/>
          <p:cNvPicPr>
            <a:picLocks noGrp="1" noChangeAspect="1" noChangeArrowheads="1"/>
          </p:cNvPicPr>
          <p:nvPr>
            <p:ph sz="half" idx="1"/>
          </p:nvPr>
        </p:nvPicPr>
        <p:blipFill>
          <a:blip r:embed="rId4"/>
          <a:srcRect/>
          <a:stretch>
            <a:fillRect/>
          </a:stretch>
        </p:blipFill>
        <p:spPr>
          <a:xfrm>
            <a:off x="228600" y="1981200"/>
            <a:ext cx="4267200" cy="3657600"/>
          </a:xfrm>
          <a:noFill/>
        </p:spPr>
      </p:pic>
      <p:sp>
        <p:nvSpPr>
          <p:cNvPr id="98309" name="Text Box 5"/>
          <p:cNvSpPr txBox="1">
            <a:spLocks noChangeArrowheads="1"/>
          </p:cNvSpPr>
          <p:nvPr/>
        </p:nvSpPr>
        <p:spPr bwMode="auto">
          <a:xfrm>
            <a:off x="2667000" y="434340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rgbClr val="A50021"/>
                </a:solidFill>
                <a:latin typeface="Arial" charset="0"/>
                <a:ea typeface="ＭＳ Ｐゴシック" charset="0"/>
              </a:rPr>
              <a:t>Galveston</a:t>
            </a:r>
          </a:p>
        </p:txBody>
      </p:sp>
      <p:sp>
        <p:nvSpPr>
          <p:cNvPr id="98310" name="Text Box 6"/>
          <p:cNvSpPr txBox="1">
            <a:spLocks noChangeArrowheads="1"/>
          </p:cNvSpPr>
          <p:nvPr/>
        </p:nvSpPr>
        <p:spPr bwMode="auto">
          <a:xfrm>
            <a:off x="1295400" y="22098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rgbClr val="A50021"/>
                </a:solidFill>
                <a:latin typeface="Arial" charset="0"/>
                <a:ea typeface="ＭＳ Ｐゴシック" charset="0"/>
              </a:rPr>
              <a:t>Denver</a:t>
            </a:r>
          </a:p>
        </p:txBody>
      </p:sp>
      <p:sp>
        <p:nvSpPr>
          <p:cNvPr id="98311" name="Line 7"/>
          <p:cNvSpPr>
            <a:spLocks noChangeShapeType="1"/>
          </p:cNvSpPr>
          <p:nvPr/>
        </p:nvSpPr>
        <p:spPr bwMode="auto">
          <a:xfrm>
            <a:off x="4876800" y="2286000"/>
            <a:ext cx="34290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98312" name="Text Box 8"/>
          <p:cNvSpPr txBox="1">
            <a:spLocks noChangeArrowheads="1"/>
          </p:cNvSpPr>
          <p:nvPr/>
        </p:nvSpPr>
        <p:spPr bwMode="auto">
          <a:xfrm>
            <a:off x="5486400" y="19050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ja-JP" altLang="en-US"/>
              <a:t>“</a:t>
            </a:r>
            <a:r>
              <a:rPr lang="en-US" altLang="ja-JP"/>
              <a:t>Top of Atmosphere</a:t>
            </a:r>
            <a:r>
              <a:rPr lang="ja-JP" altLang="en-US"/>
              <a:t>”</a:t>
            </a:r>
            <a:endParaRPr lang="en-US"/>
          </a:p>
        </p:txBody>
      </p:sp>
      <p:sp>
        <p:nvSpPr>
          <p:cNvPr id="98313" name="Line 9"/>
          <p:cNvSpPr>
            <a:spLocks noChangeShapeType="1"/>
          </p:cNvSpPr>
          <p:nvPr/>
        </p:nvSpPr>
        <p:spPr bwMode="auto">
          <a:xfrm>
            <a:off x="4876800" y="5410200"/>
            <a:ext cx="342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98314" name="Text Box 10"/>
          <p:cNvSpPr txBox="1">
            <a:spLocks noChangeArrowheads="1"/>
          </p:cNvSpPr>
          <p:nvPr/>
        </p:nvSpPr>
        <p:spPr bwMode="auto">
          <a:xfrm>
            <a:off x="5943600" y="53340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rPr>
              <a:t>Sea Level</a:t>
            </a:r>
          </a:p>
        </p:txBody>
      </p:sp>
      <p:sp>
        <p:nvSpPr>
          <p:cNvPr id="98315" name="Line 11"/>
          <p:cNvSpPr>
            <a:spLocks noChangeShapeType="1"/>
          </p:cNvSpPr>
          <p:nvPr/>
        </p:nvSpPr>
        <p:spPr bwMode="auto">
          <a:xfrm>
            <a:off x="4953000" y="4419600"/>
            <a:ext cx="15240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98316" name="Rectangle 12"/>
          <p:cNvSpPr>
            <a:spLocks noChangeArrowheads="1"/>
          </p:cNvSpPr>
          <p:nvPr/>
        </p:nvSpPr>
        <p:spPr bwMode="auto">
          <a:xfrm>
            <a:off x="5638800" y="2286000"/>
            <a:ext cx="457200" cy="213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98317" name="Rectangle 13"/>
          <p:cNvSpPr>
            <a:spLocks noChangeArrowheads="1"/>
          </p:cNvSpPr>
          <p:nvPr/>
        </p:nvSpPr>
        <p:spPr bwMode="auto">
          <a:xfrm>
            <a:off x="7391400" y="2286000"/>
            <a:ext cx="457200" cy="3124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98318" name="Text Box 14"/>
          <p:cNvSpPr txBox="1">
            <a:spLocks noChangeArrowheads="1"/>
          </p:cNvSpPr>
          <p:nvPr/>
        </p:nvSpPr>
        <p:spPr bwMode="auto">
          <a:xfrm>
            <a:off x="6400800" y="42672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rPr>
              <a:t>5000</a:t>
            </a:r>
          </a:p>
        </p:txBody>
      </p:sp>
      <p:sp>
        <p:nvSpPr>
          <p:cNvPr id="98319" name="Text Box 15"/>
          <p:cNvSpPr txBox="1">
            <a:spLocks noChangeArrowheads="1"/>
          </p:cNvSpPr>
          <p:nvPr/>
        </p:nvSpPr>
        <p:spPr bwMode="auto">
          <a:xfrm>
            <a:off x="5715000" y="41148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solidFill>
                  <a:srgbClr val="A50021"/>
                </a:solidFill>
                <a:latin typeface="Arial" charset="0"/>
                <a:ea typeface="ＭＳ Ｐゴシック" charset="0"/>
              </a:rPr>
              <a:t>D</a:t>
            </a:r>
          </a:p>
        </p:txBody>
      </p:sp>
      <p:sp>
        <p:nvSpPr>
          <p:cNvPr id="98320" name="Text Box 16"/>
          <p:cNvSpPr txBox="1">
            <a:spLocks noChangeArrowheads="1"/>
          </p:cNvSpPr>
          <p:nvPr/>
        </p:nvSpPr>
        <p:spPr bwMode="auto">
          <a:xfrm>
            <a:off x="7467600" y="51054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solidFill>
                  <a:srgbClr val="A50021"/>
                </a:solidFill>
                <a:latin typeface="Arial" charset="0"/>
                <a:ea typeface="ＭＳ Ｐゴシック" charset="0"/>
              </a:rPr>
              <a:t>G</a:t>
            </a:r>
          </a:p>
        </p:txBody>
      </p:sp>
      <p:sp>
        <p:nvSpPr>
          <p:cNvPr id="16" name="TextBox 15"/>
          <p:cNvSpPr txBox="1"/>
          <p:nvPr/>
        </p:nvSpPr>
        <p:spPr>
          <a:xfrm>
            <a:off x="457200" y="5486400"/>
            <a:ext cx="8382000" cy="1323439"/>
          </a:xfrm>
          <a:prstGeom prst="rect">
            <a:avLst/>
          </a:prstGeom>
          <a:noFill/>
        </p:spPr>
        <p:txBody>
          <a:bodyPr wrap="square" rtlCol="0">
            <a:spAutoFit/>
          </a:bodyPr>
          <a:lstStyle/>
          <a:p>
            <a:r>
              <a:rPr lang="en-US" dirty="0" smtClean="0"/>
              <a:t> </a:t>
            </a:r>
            <a:r>
              <a:rPr lang="en-US" sz="2000" dirty="0" smtClean="0">
                <a:latin typeface="Palatino Linotype" pitchFamily="18" charset="0"/>
              </a:rPr>
              <a:t>Remember, pressure is a measure of the amount of atmospheric mass that is above a particular location. Because there is less air above Denver, it will always have a lower pressure than Galveston regardless of what is happening in the atmosphere. </a:t>
            </a:r>
            <a:endParaRPr lang="en-US" sz="2000" dirty="0">
              <a:latin typeface="Palatino Linotype" pitchFamily="18"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defRPr/>
            </a:pPr>
            <a:r>
              <a:rPr lang="en-US" b="1" u="sng" smtClean="0">
                <a:latin typeface="Palatino Linotype" charset="0"/>
                <a:ea typeface="+mj-ea"/>
              </a:rPr>
              <a:t>If Station Pressures Were Used</a:t>
            </a:r>
          </a:p>
        </p:txBody>
      </p:sp>
      <p:sp>
        <p:nvSpPr>
          <p:cNvPr id="100355" name="Rectangle 3"/>
          <p:cNvSpPr>
            <a:spLocks noGrp="1" noChangeArrowheads="1"/>
          </p:cNvSpPr>
          <p:nvPr>
            <p:ph type="body" sz="half" idx="1"/>
          </p:nvPr>
        </p:nvSpPr>
        <p:spPr/>
        <p:txBody>
          <a:bodyPr/>
          <a:lstStyle/>
          <a:p>
            <a:pPr eaLnBrk="1" hangingPunct="1">
              <a:defRPr/>
            </a:pPr>
            <a:endParaRPr lang="en-US" sz="2800" smtClean="0">
              <a:ea typeface="+mn-ea"/>
            </a:endParaRPr>
          </a:p>
          <a:p>
            <a:pPr eaLnBrk="1" hangingPunct="1">
              <a:defRPr/>
            </a:pPr>
            <a:r>
              <a:rPr lang="en-US" sz="2800" smtClean="0">
                <a:latin typeface="Palatino Linotype" charset="0"/>
                <a:ea typeface="+mn-ea"/>
              </a:rPr>
              <a:t>Lower pressure in mountain areas</a:t>
            </a:r>
          </a:p>
          <a:p>
            <a:pPr eaLnBrk="1" hangingPunct="1">
              <a:defRPr/>
            </a:pPr>
            <a:endParaRPr lang="en-US" sz="2800" smtClean="0">
              <a:latin typeface="Palatino Linotype" charset="0"/>
              <a:ea typeface="+mn-ea"/>
            </a:endParaRPr>
          </a:p>
          <a:p>
            <a:pPr eaLnBrk="1" hangingPunct="1">
              <a:defRPr/>
            </a:pPr>
            <a:r>
              <a:rPr lang="en-US" sz="2800" smtClean="0">
                <a:latin typeface="Palatino Linotype" charset="0"/>
                <a:ea typeface="+mn-ea"/>
              </a:rPr>
              <a:t>Higher pressure in coastal areas</a:t>
            </a:r>
          </a:p>
          <a:p>
            <a:pPr eaLnBrk="1" hangingPunct="1">
              <a:defRPr/>
            </a:pPr>
            <a:endParaRPr lang="en-US" sz="2800" smtClean="0">
              <a:latin typeface="Palatino Linotype" charset="0"/>
              <a:ea typeface="+mn-ea"/>
            </a:endParaRPr>
          </a:p>
          <a:p>
            <a:pPr eaLnBrk="1" hangingPunct="1">
              <a:defRPr/>
            </a:pPr>
            <a:r>
              <a:rPr lang="en-US" sz="2800" smtClean="0">
                <a:latin typeface="Palatino Linotype" charset="0"/>
                <a:ea typeface="+mn-ea"/>
              </a:rPr>
              <a:t>Not a true picture of atmospheric effects</a:t>
            </a:r>
          </a:p>
        </p:txBody>
      </p:sp>
      <p:pic>
        <p:nvPicPr>
          <p:cNvPr id="37892" name="Picture 5" descr="[GIF]"/>
          <p:cNvPicPr>
            <a:picLocks noChangeAspect="1" noChangeArrowheads="1"/>
          </p:cNvPicPr>
          <p:nvPr/>
        </p:nvPicPr>
        <p:blipFill>
          <a:blip r:embed="rId4"/>
          <a:srcRect/>
          <a:stretch>
            <a:fillRect/>
          </a:stretch>
        </p:blipFill>
        <p:spPr bwMode="auto">
          <a:xfrm>
            <a:off x="4648200" y="2362200"/>
            <a:ext cx="4267200" cy="3124200"/>
          </a:xfrm>
          <a:prstGeom prst="rect">
            <a:avLst/>
          </a:prstGeom>
          <a:noFill/>
          <a:ln w="9525">
            <a:noFill/>
            <a:miter lim="800000"/>
            <a:headEnd/>
            <a:tailEnd/>
          </a:ln>
        </p:spPr>
      </p:pic>
      <p:sp>
        <p:nvSpPr>
          <p:cNvPr id="100358" name="Text Box 6"/>
          <p:cNvSpPr txBox="1">
            <a:spLocks noChangeArrowheads="1"/>
          </p:cNvSpPr>
          <p:nvPr/>
        </p:nvSpPr>
        <p:spPr bwMode="auto">
          <a:xfrm>
            <a:off x="5867400" y="38862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b="1">
                <a:solidFill>
                  <a:srgbClr val="A50021"/>
                </a:solidFill>
                <a:latin typeface="Arial" charset="0"/>
                <a:ea typeface="ＭＳ Ｐゴシック" charset="0"/>
              </a:rPr>
              <a:t>L</a:t>
            </a:r>
          </a:p>
        </p:txBody>
      </p:sp>
      <p:sp>
        <p:nvSpPr>
          <p:cNvPr id="100359" name="Text Box 7"/>
          <p:cNvSpPr txBox="1">
            <a:spLocks noChangeArrowheads="1"/>
          </p:cNvSpPr>
          <p:nvPr/>
        </p:nvSpPr>
        <p:spPr bwMode="auto">
          <a:xfrm>
            <a:off x="5943600" y="33528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latin typeface="Arial" charset="0"/>
              <a:ea typeface="ＭＳ Ｐゴシック" charset="0"/>
            </a:endParaRPr>
          </a:p>
        </p:txBody>
      </p:sp>
      <p:sp>
        <p:nvSpPr>
          <p:cNvPr id="100360" name="Text Box 8"/>
          <p:cNvSpPr txBox="1">
            <a:spLocks noChangeArrowheads="1"/>
          </p:cNvSpPr>
          <p:nvPr/>
        </p:nvSpPr>
        <p:spPr bwMode="auto">
          <a:xfrm>
            <a:off x="5943600" y="3276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b="1">
                <a:solidFill>
                  <a:srgbClr val="A50021"/>
                </a:solidFill>
                <a:latin typeface="Arial" charset="0"/>
                <a:ea typeface="ＭＳ Ｐゴシック" charset="0"/>
              </a:rPr>
              <a:t>L</a:t>
            </a:r>
          </a:p>
        </p:txBody>
      </p:sp>
      <p:sp>
        <p:nvSpPr>
          <p:cNvPr id="100361" name="Text Box 9"/>
          <p:cNvSpPr txBox="1">
            <a:spLocks noChangeArrowheads="1"/>
          </p:cNvSpPr>
          <p:nvPr/>
        </p:nvSpPr>
        <p:spPr bwMode="auto">
          <a:xfrm>
            <a:off x="5867400" y="27432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b="1">
                <a:solidFill>
                  <a:srgbClr val="A50021"/>
                </a:solidFill>
                <a:latin typeface="Arial" charset="0"/>
                <a:ea typeface="ＭＳ Ｐゴシック" charset="0"/>
              </a:rPr>
              <a:t>L</a:t>
            </a:r>
          </a:p>
        </p:txBody>
      </p:sp>
      <p:sp>
        <p:nvSpPr>
          <p:cNvPr id="100362" name="Text Box 10"/>
          <p:cNvSpPr txBox="1">
            <a:spLocks noChangeArrowheads="1"/>
          </p:cNvSpPr>
          <p:nvPr/>
        </p:nvSpPr>
        <p:spPr bwMode="auto">
          <a:xfrm>
            <a:off x="6858000" y="4648200"/>
            <a:ext cx="1600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b="1">
                <a:solidFill>
                  <a:srgbClr val="0000CC"/>
                </a:solidFill>
                <a:latin typeface="Arial" charset="0"/>
                <a:ea typeface="ＭＳ Ｐゴシック" charset="0"/>
              </a:rPr>
              <a:t>H</a:t>
            </a:r>
            <a:r>
              <a:rPr lang="en-US" sz="2400">
                <a:solidFill>
                  <a:srgbClr val="66CCFF"/>
                </a:solidFill>
                <a:latin typeface="Arial" charset="0"/>
                <a:ea typeface="ＭＳ Ｐゴシック" charset="0"/>
              </a:rPr>
              <a:t> </a:t>
            </a:r>
            <a:r>
              <a:rPr lang="en-US">
                <a:latin typeface="Arial" charset="0"/>
                <a:ea typeface="ＭＳ Ｐゴシック" charset="0"/>
              </a:rPr>
              <a:t>         </a:t>
            </a:r>
            <a:r>
              <a:rPr lang="en-US" sz="2400">
                <a:solidFill>
                  <a:srgbClr val="0000CC"/>
                </a:solidFill>
                <a:latin typeface="Arial" charset="0"/>
                <a:ea typeface="ＭＳ Ｐゴシック" charset="0"/>
              </a:rPr>
              <a:t> </a:t>
            </a:r>
            <a:r>
              <a:rPr lang="en-US" sz="3200" b="1">
                <a:solidFill>
                  <a:srgbClr val="0000CC"/>
                </a:solidFill>
                <a:latin typeface="Arial" charset="0"/>
                <a:ea typeface="ＭＳ Ｐゴシック" charset="0"/>
              </a:rPr>
              <a:t>H</a:t>
            </a:r>
          </a:p>
        </p:txBody>
      </p:sp>
      <p:sp>
        <p:nvSpPr>
          <p:cNvPr id="100363" name="Text Box 11"/>
          <p:cNvSpPr txBox="1">
            <a:spLocks noChangeArrowheads="1"/>
          </p:cNvSpPr>
          <p:nvPr/>
        </p:nvSpPr>
        <p:spPr bwMode="auto">
          <a:xfrm>
            <a:off x="8305800" y="39624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b="1">
                <a:solidFill>
                  <a:srgbClr val="0000CC"/>
                </a:solidFill>
                <a:latin typeface="Arial" charset="0"/>
                <a:ea typeface="ＭＳ Ｐゴシック" charset="0"/>
              </a:rPr>
              <a:t>H</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r>
              <a:rPr lang="en-US" b="1" u="sng" smtClean="0">
                <a:latin typeface="Palatino Linotype" charset="0"/>
                <a:ea typeface="+mj-ea"/>
              </a:rPr>
              <a:t>Sea Level Pressure</a:t>
            </a:r>
          </a:p>
        </p:txBody>
      </p:sp>
      <p:sp>
        <p:nvSpPr>
          <p:cNvPr id="102403" name="Rectangle 3"/>
          <p:cNvSpPr>
            <a:spLocks noGrp="1" noChangeArrowheads="1"/>
          </p:cNvSpPr>
          <p:nvPr>
            <p:ph type="body" sz="half" idx="1"/>
          </p:nvPr>
        </p:nvSpPr>
        <p:spPr/>
        <p:txBody>
          <a:bodyPr/>
          <a:lstStyle/>
          <a:p>
            <a:pPr eaLnBrk="1" hangingPunct="1">
              <a:defRPr/>
            </a:pPr>
            <a:r>
              <a:rPr lang="en-US" sz="2800" dirty="0" smtClean="0">
                <a:latin typeface="Palatino Linotype" charset="0"/>
                <a:ea typeface="+mn-ea"/>
              </a:rPr>
              <a:t>Must remove the elevation bias in the pressure measurements.</a:t>
            </a:r>
          </a:p>
          <a:p>
            <a:pPr eaLnBrk="1" hangingPunct="1">
              <a:defRPr/>
            </a:pPr>
            <a:r>
              <a:rPr lang="en-US" sz="2800" dirty="0" smtClean="0">
                <a:latin typeface="Palatino Linotype" charset="0"/>
                <a:ea typeface="+mn-ea"/>
              </a:rPr>
              <a:t>Method: Convert station pressure to sea level pressure (move the station to sea level)</a:t>
            </a:r>
          </a:p>
          <a:p>
            <a:pPr eaLnBrk="1" hangingPunct="1">
              <a:defRPr/>
            </a:pPr>
            <a:r>
              <a:rPr lang="en-US" sz="1000" dirty="0" smtClean="0">
                <a:ea typeface="+mn-ea"/>
              </a:rPr>
              <a:t>Figure from apollo.lsc.vsc.edu/classes/met130 </a:t>
            </a:r>
          </a:p>
        </p:txBody>
      </p:sp>
      <p:pic>
        <p:nvPicPr>
          <p:cNvPr id="102404" name="Picture 4" descr="topo"/>
          <p:cNvPicPr>
            <a:picLocks noGrp="1" noChangeAspect="1" noChangeArrowheads="1"/>
          </p:cNvPicPr>
          <p:nvPr>
            <p:ph sz="half" idx="2"/>
          </p:nvPr>
        </p:nvPicPr>
        <p:blipFill>
          <a:blip r:embed="rId4"/>
          <a:srcRect/>
          <a:stretch>
            <a:fillRect/>
          </a:stretch>
        </p:blipFill>
        <p:spPr>
          <a:xfrm>
            <a:off x="4572000" y="1981200"/>
            <a:ext cx="4343400" cy="3581400"/>
          </a:xfr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defRPr/>
            </a:pPr>
            <a:r>
              <a:rPr lang="en-US" b="1" u="sng" smtClean="0">
                <a:latin typeface="Palatino Linotype" charset="0"/>
                <a:ea typeface="+mj-ea"/>
              </a:rPr>
              <a:t>Converting to SLP</a:t>
            </a:r>
          </a:p>
        </p:txBody>
      </p:sp>
      <p:sp>
        <p:nvSpPr>
          <p:cNvPr id="104451" name="Rectangle 3"/>
          <p:cNvSpPr>
            <a:spLocks noGrp="1" noChangeArrowheads="1"/>
          </p:cNvSpPr>
          <p:nvPr>
            <p:ph type="body" sz="half" idx="1"/>
          </p:nvPr>
        </p:nvSpPr>
        <p:spPr/>
        <p:txBody>
          <a:bodyPr/>
          <a:lstStyle/>
          <a:p>
            <a:pPr eaLnBrk="1" hangingPunct="1">
              <a:defRPr/>
            </a:pPr>
            <a:r>
              <a:rPr lang="en-US" sz="2800" dirty="0" smtClean="0">
                <a:latin typeface="Palatino Linotype" charset="0"/>
                <a:ea typeface="+mn-ea"/>
              </a:rPr>
              <a:t>Standard Atmosphere</a:t>
            </a:r>
          </a:p>
          <a:p>
            <a:pPr eaLnBrk="1" hangingPunct="1">
              <a:defRPr/>
            </a:pPr>
            <a:endParaRPr lang="en-US" sz="2800" dirty="0" smtClean="0">
              <a:latin typeface="Palatino Linotype" charset="0"/>
              <a:ea typeface="+mn-ea"/>
            </a:endParaRPr>
          </a:p>
          <a:p>
            <a:pPr eaLnBrk="1" hangingPunct="1">
              <a:defRPr/>
            </a:pPr>
            <a:r>
              <a:rPr lang="en-US" sz="2800" dirty="0" smtClean="0">
                <a:latin typeface="Palatino Linotype" charset="0"/>
                <a:ea typeface="+mn-ea"/>
              </a:rPr>
              <a:t>Rate of vertical pressure change is 10mb/100meters</a:t>
            </a:r>
          </a:p>
          <a:p>
            <a:pPr marL="0" indent="0" eaLnBrk="1" hangingPunct="1">
              <a:buNone/>
              <a:defRPr/>
            </a:pPr>
            <a:endParaRPr lang="en-US" sz="2800" dirty="0" smtClean="0">
              <a:latin typeface="Palatino Linotype" charset="0"/>
              <a:ea typeface="+mn-ea"/>
            </a:endParaRPr>
          </a:p>
          <a:p>
            <a:pPr eaLnBrk="1" hangingPunct="1">
              <a:defRPr/>
            </a:pPr>
            <a:r>
              <a:rPr lang="en-US" sz="2800" dirty="0" smtClean="0">
                <a:latin typeface="Palatino Linotype" charset="0"/>
                <a:ea typeface="+mn-ea"/>
              </a:rPr>
              <a:t>5000 </a:t>
            </a:r>
            <a:r>
              <a:rPr lang="en-US" sz="2800" dirty="0" err="1" smtClean="0">
                <a:latin typeface="Palatino Linotype" charset="0"/>
                <a:ea typeface="+mn-ea"/>
              </a:rPr>
              <a:t>ft</a:t>
            </a:r>
            <a:r>
              <a:rPr lang="en-US" sz="2800" dirty="0" smtClean="0">
                <a:latin typeface="Palatino Linotype" charset="0"/>
                <a:ea typeface="+mn-ea"/>
              </a:rPr>
              <a:t> = 1524 meters</a:t>
            </a:r>
          </a:p>
          <a:p>
            <a:pPr eaLnBrk="1" hangingPunct="1">
              <a:defRPr/>
            </a:pPr>
            <a:r>
              <a:rPr lang="en-US" sz="2800" dirty="0" smtClean="0">
                <a:latin typeface="Palatino Linotype" charset="0"/>
                <a:ea typeface="+mn-ea"/>
                <a:sym typeface="Wingdings"/>
              </a:rPr>
              <a:t> Increase station pressure by 152 </a:t>
            </a:r>
            <a:r>
              <a:rPr lang="en-US" sz="2800" dirty="0" err="1" smtClean="0">
                <a:latin typeface="Palatino Linotype" charset="0"/>
                <a:ea typeface="+mn-ea"/>
                <a:sym typeface="Wingdings"/>
              </a:rPr>
              <a:t>mb</a:t>
            </a:r>
            <a:r>
              <a:rPr lang="en-US" sz="2800" dirty="0" smtClean="0">
                <a:latin typeface="Palatino Linotype" charset="0"/>
                <a:ea typeface="+mn-ea"/>
                <a:sym typeface="Wingdings"/>
              </a:rPr>
              <a:t> to get SLP! </a:t>
            </a:r>
            <a:endParaRPr lang="en-US" sz="2800" dirty="0" smtClean="0">
              <a:latin typeface="Palatino Linotype" charset="0"/>
              <a:ea typeface="+mn-ea"/>
            </a:endParaRPr>
          </a:p>
        </p:txBody>
      </p:sp>
      <p:sp>
        <p:nvSpPr>
          <p:cNvPr id="104453" name="AutoShape 5"/>
          <p:cNvSpPr>
            <a:spLocks noChangeArrowheads="1"/>
          </p:cNvSpPr>
          <p:nvPr/>
        </p:nvSpPr>
        <p:spPr bwMode="auto">
          <a:xfrm>
            <a:off x="5638800" y="5181600"/>
            <a:ext cx="2362200" cy="228600"/>
          </a:xfrm>
          <a:prstGeom prst="wave">
            <a:avLst>
              <a:gd name="adj1" fmla="val 20644"/>
              <a:gd name="adj2" fmla="val 2032"/>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4454" name="Text Box 6"/>
          <p:cNvSpPr txBox="1">
            <a:spLocks noChangeArrowheads="1"/>
          </p:cNvSpPr>
          <p:nvPr/>
        </p:nvSpPr>
        <p:spPr bwMode="auto">
          <a:xfrm>
            <a:off x="7924800" y="5029200"/>
            <a:ext cx="99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b="1">
                <a:latin typeface="Arial" charset="0"/>
                <a:ea typeface="ＭＳ Ｐゴシック" charset="0"/>
              </a:rPr>
              <a:t>Sea Level</a:t>
            </a:r>
          </a:p>
        </p:txBody>
      </p:sp>
      <p:sp>
        <p:nvSpPr>
          <p:cNvPr id="104455" name="Line 7"/>
          <p:cNvSpPr>
            <a:spLocks noChangeShapeType="1"/>
          </p:cNvSpPr>
          <p:nvPr/>
        </p:nvSpPr>
        <p:spPr bwMode="auto">
          <a:xfrm>
            <a:off x="5562600" y="2819400"/>
            <a:ext cx="2057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04456" name="Text Box 8"/>
          <p:cNvSpPr txBox="1">
            <a:spLocks noChangeArrowheads="1"/>
          </p:cNvSpPr>
          <p:nvPr/>
        </p:nvSpPr>
        <p:spPr bwMode="auto">
          <a:xfrm>
            <a:off x="7620000" y="25908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b="1">
                <a:latin typeface="Arial" charset="0"/>
                <a:ea typeface="ＭＳ Ｐゴシック" charset="0"/>
              </a:rPr>
              <a:t>Denver</a:t>
            </a:r>
          </a:p>
        </p:txBody>
      </p:sp>
      <p:sp>
        <p:nvSpPr>
          <p:cNvPr id="104457" name="Line 9"/>
          <p:cNvSpPr>
            <a:spLocks noChangeShapeType="1"/>
          </p:cNvSpPr>
          <p:nvPr/>
        </p:nvSpPr>
        <p:spPr bwMode="auto">
          <a:xfrm flipV="1">
            <a:off x="6324600" y="2590800"/>
            <a:ext cx="0" cy="228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04458" name="Line 10"/>
          <p:cNvSpPr>
            <a:spLocks noChangeShapeType="1"/>
          </p:cNvSpPr>
          <p:nvPr/>
        </p:nvSpPr>
        <p:spPr bwMode="auto">
          <a:xfrm flipV="1">
            <a:off x="6477000" y="2362200"/>
            <a:ext cx="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04459" name="Line 11"/>
          <p:cNvSpPr>
            <a:spLocks noChangeShapeType="1"/>
          </p:cNvSpPr>
          <p:nvPr/>
        </p:nvSpPr>
        <p:spPr bwMode="auto">
          <a:xfrm flipV="1">
            <a:off x="6629400" y="2514600"/>
            <a:ext cx="0" cy="304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04460" name="Line 12"/>
          <p:cNvSpPr>
            <a:spLocks noChangeShapeType="1"/>
          </p:cNvSpPr>
          <p:nvPr/>
        </p:nvSpPr>
        <p:spPr bwMode="auto">
          <a:xfrm flipH="1">
            <a:off x="4876800" y="53340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04461" name="Line 13"/>
          <p:cNvSpPr>
            <a:spLocks noChangeShapeType="1"/>
          </p:cNvSpPr>
          <p:nvPr/>
        </p:nvSpPr>
        <p:spPr bwMode="auto">
          <a:xfrm flipH="1">
            <a:off x="4876800" y="28194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04462" name="Line 14"/>
          <p:cNvSpPr>
            <a:spLocks noChangeShapeType="1"/>
          </p:cNvSpPr>
          <p:nvPr/>
        </p:nvSpPr>
        <p:spPr bwMode="auto">
          <a:xfrm>
            <a:off x="5181600" y="41910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04463" name="Text Box 15"/>
          <p:cNvSpPr txBox="1">
            <a:spLocks noChangeArrowheads="1"/>
          </p:cNvSpPr>
          <p:nvPr/>
        </p:nvSpPr>
        <p:spPr bwMode="auto">
          <a:xfrm>
            <a:off x="4648200" y="38100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rgbClr val="A50021"/>
                </a:solidFill>
                <a:latin typeface="Arial" charset="0"/>
                <a:ea typeface="ＭＳ Ｐゴシック" charset="0"/>
              </a:rPr>
              <a:t>5000 ft</a:t>
            </a:r>
          </a:p>
        </p:txBody>
      </p:sp>
      <p:sp>
        <p:nvSpPr>
          <p:cNvPr id="104464" name="Line 16"/>
          <p:cNvSpPr>
            <a:spLocks noChangeShapeType="1"/>
          </p:cNvSpPr>
          <p:nvPr/>
        </p:nvSpPr>
        <p:spPr bwMode="auto">
          <a:xfrm flipV="1">
            <a:off x="5181600" y="2819400"/>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defRPr/>
            </a:pPr>
            <a:r>
              <a:rPr lang="en-US" b="1" u="sng" smtClean="0">
                <a:latin typeface="Palatino Linotype" charset="0"/>
                <a:ea typeface="+mj-ea"/>
              </a:rPr>
              <a:t>Station Model</a:t>
            </a:r>
            <a:r>
              <a:rPr lang="en-US" smtClean="0">
                <a:ea typeface="+mj-ea"/>
              </a:rPr>
              <a:t> </a:t>
            </a:r>
          </a:p>
        </p:txBody>
      </p:sp>
      <p:sp>
        <p:nvSpPr>
          <p:cNvPr id="106499" name="Rectangle 3"/>
          <p:cNvSpPr>
            <a:spLocks noGrp="1" noChangeArrowheads="1"/>
          </p:cNvSpPr>
          <p:nvPr>
            <p:ph type="body" sz="half" idx="1"/>
          </p:nvPr>
        </p:nvSpPr>
        <p:spPr/>
        <p:txBody>
          <a:bodyPr/>
          <a:lstStyle/>
          <a:p>
            <a:pPr eaLnBrk="1" hangingPunct="1">
              <a:defRPr/>
            </a:pPr>
            <a:endParaRPr lang="en-US" sz="2800" dirty="0" smtClean="0">
              <a:ea typeface="+mn-ea"/>
            </a:endParaRPr>
          </a:p>
          <a:p>
            <a:pPr eaLnBrk="1" hangingPunct="1">
              <a:defRPr/>
            </a:pPr>
            <a:r>
              <a:rPr lang="en-US" sz="2800" dirty="0" smtClean="0">
                <a:latin typeface="Palatino Linotype" charset="0"/>
                <a:ea typeface="+mn-ea"/>
              </a:rPr>
              <a:t>Sea Level Pressure is given in </a:t>
            </a:r>
            <a:r>
              <a:rPr lang="en-US" sz="2800" dirty="0" err="1" smtClean="0">
                <a:latin typeface="Palatino Linotype" charset="0"/>
                <a:ea typeface="+mn-ea"/>
              </a:rPr>
              <a:t>millibars</a:t>
            </a:r>
            <a:r>
              <a:rPr lang="en-US" sz="2800" dirty="0" smtClean="0">
                <a:ea typeface="+mn-ea"/>
              </a:rPr>
              <a:t> (</a:t>
            </a:r>
            <a:r>
              <a:rPr lang="en-US" sz="2800" dirty="0" err="1" smtClean="0">
                <a:ea typeface="+mn-ea"/>
              </a:rPr>
              <a:t>mb</a:t>
            </a:r>
            <a:r>
              <a:rPr lang="en-US" sz="2800" dirty="0" smtClean="0">
                <a:ea typeface="+mn-ea"/>
              </a:rPr>
              <a:t>).</a:t>
            </a:r>
          </a:p>
          <a:p>
            <a:pPr eaLnBrk="1" hangingPunct="1">
              <a:defRPr/>
            </a:pPr>
            <a:r>
              <a:rPr lang="en-US" sz="2800" dirty="0" smtClean="0">
                <a:latin typeface="Palatino Linotype" pitchFamily="18" charset="0"/>
              </a:rPr>
              <a:t>In the figure to the right, the yellow number is a CODED value of pressure. </a:t>
            </a:r>
          </a:p>
          <a:p>
            <a:pPr eaLnBrk="1" hangingPunct="1">
              <a:defRPr/>
            </a:pPr>
            <a:endParaRPr lang="en-US" sz="1000" dirty="0" smtClean="0">
              <a:ea typeface="+mn-ea"/>
            </a:endParaRPr>
          </a:p>
          <a:p>
            <a:pPr eaLnBrk="1" hangingPunct="1">
              <a:defRPr/>
            </a:pPr>
            <a:endParaRPr lang="en-US" sz="1000" dirty="0" smtClean="0">
              <a:ea typeface="+mn-ea"/>
            </a:endParaRPr>
          </a:p>
          <a:p>
            <a:pPr eaLnBrk="1" hangingPunct="1">
              <a:defRPr/>
            </a:pPr>
            <a:endParaRPr lang="en-US" sz="1000" dirty="0" smtClean="0">
              <a:ea typeface="+mn-ea"/>
            </a:endParaRPr>
          </a:p>
          <a:p>
            <a:pPr eaLnBrk="1" hangingPunct="1">
              <a:defRPr/>
            </a:pPr>
            <a:endParaRPr lang="en-US" sz="1000" dirty="0" smtClean="0">
              <a:ea typeface="+mn-ea"/>
            </a:endParaRPr>
          </a:p>
          <a:p>
            <a:pPr eaLnBrk="1" hangingPunct="1">
              <a:defRPr/>
            </a:pPr>
            <a:endParaRPr lang="en-US" sz="1000" dirty="0" smtClean="0">
              <a:ea typeface="+mn-ea"/>
            </a:endParaRPr>
          </a:p>
          <a:p>
            <a:pPr eaLnBrk="1" hangingPunct="1">
              <a:defRPr/>
            </a:pPr>
            <a:endParaRPr lang="en-US" sz="1000" dirty="0" smtClean="0">
              <a:ea typeface="+mn-ea"/>
            </a:endParaRPr>
          </a:p>
          <a:p>
            <a:pPr eaLnBrk="1" hangingPunct="1">
              <a:defRPr/>
            </a:pPr>
            <a:endParaRPr lang="en-US" sz="1000" dirty="0" smtClean="0">
              <a:ea typeface="+mn-ea"/>
            </a:endParaRPr>
          </a:p>
          <a:p>
            <a:pPr eaLnBrk="1" hangingPunct="1">
              <a:defRPr/>
            </a:pPr>
            <a:r>
              <a:rPr lang="en-US" sz="1000" dirty="0" smtClean="0">
                <a:ea typeface="+mn-ea"/>
              </a:rPr>
              <a:t>Figure from ww2010.atmos.uiuc.edu</a:t>
            </a:r>
            <a:endParaRPr lang="en-US" sz="2800" dirty="0" smtClean="0">
              <a:ea typeface="+mn-ea"/>
            </a:endParaRPr>
          </a:p>
        </p:txBody>
      </p:sp>
      <p:pic>
        <p:nvPicPr>
          <p:cNvPr id="44036" name="Picture 5" descr="home5"/>
          <p:cNvPicPr>
            <a:picLocks noChangeAspect="1" noChangeArrowheads="1"/>
          </p:cNvPicPr>
          <p:nvPr/>
        </p:nvPicPr>
        <p:blipFill>
          <a:blip r:embed="rId4"/>
          <a:srcRect/>
          <a:stretch>
            <a:fillRect/>
          </a:stretch>
        </p:blipFill>
        <p:spPr bwMode="auto">
          <a:xfrm>
            <a:off x="5029200" y="2057400"/>
            <a:ext cx="3581400" cy="35052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en-US" b="1" u="sng" smtClean="0">
                <a:latin typeface="Palatino Linotype" charset="0"/>
                <a:ea typeface="+mj-ea"/>
              </a:rPr>
              <a:t>Surface Weather Map</a:t>
            </a:r>
          </a:p>
        </p:txBody>
      </p:sp>
      <p:sp>
        <p:nvSpPr>
          <p:cNvPr id="108547" name="Rectangle 3"/>
          <p:cNvSpPr>
            <a:spLocks noGrp="1" noChangeArrowheads="1"/>
          </p:cNvSpPr>
          <p:nvPr>
            <p:ph type="body" idx="1"/>
          </p:nvPr>
        </p:nvSpPr>
        <p:spPr/>
        <p:txBody>
          <a:bodyPr/>
          <a:lstStyle/>
          <a:p>
            <a:pPr eaLnBrk="1" hangingPunct="1">
              <a:defRPr/>
            </a:pPr>
            <a:endParaRPr lang="en-US" smtClean="0">
              <a:ea typeface="+mn-ea"/>
            </a:endParaRPr>
          </a:p>
          <a:p>
            <a:pPr eaLnBrk="1" hangingPunct="1">
              <a:defRPr/>
            </a:pPr>
            <a:r>
              <a:rPr lang="en-US" smtClean="0">
                <a:latin typeface="Palatino Linotype" charset="0"/>
                <a:ea typeface="+mn-ea"/>
              </a:rPr>
              <a:t>In terms of pressure observations, all the stations are effectively at sea level.</a:t>
            </a:r>
          </a:p>
          <a:p>
            <a:pPr eaLnBrk="1" hangingPunct="1">
              <a:defRPr/>
            </a:pPr>
            <a:endParaRPr lang="en-US" smtClean="0">
              <a:latin typeface="Palatino Linotype" charset="0"/>
              <a:ea typeface="+mn-ea"/>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ln>
            <a:solidFill>
              <a:schemeClr val="bg1"/>
            </a:solidFill>
            <a:miter lim="800000"/>
            <a:headEnd/>
            <a:tailEnd/>
          </a:ln>
        </p:spPr>
        <p:txBody>
          <a:bodyPr/>
          <a:lstStyle/>
          <a:p>
            <a:pPr eaLnBrk="1" hangingPunct="1">
              <a:defRPr/>
            </a:pPr>
            <a:r>
              <a:rPr lang="en-US" b="1" u="sng" smtClean="0">
                <a:solidFill>
                  <a:schemeClr val="tx1"/>
                </a:solidFill>
                <a:latin typeface="Palatino Linotype" charset="0"/>
                <a:ea typeface="+mj-ea"/>
              </a:rPr>
              <a:t>Surface Weather Map</a:t>
            </a:r>
          </a:p>
        </p:txBody>
      </p:sp>
      <p:sp>
        <p:nvSpPr>
          <p:cNvPr id="110595" name="Rectangle 3"/>
          <p:cNvSpPr>
            <a:spLocks noGrp="1" noChangeArrowheads="1"/>
          </p:cNvSpPr>
          <p:nvPr>
            <p:ph idx="1"/>
          </p:nvPr>
        </p:nvSpPr>
        <p:spPr/>
        <p:txBody>
          <a:bodyPr/>
          <a:lstStyle/>
          <a:p>
            <a:pPr eaLnBrk="1" hangingPunct="1">
              <a:defRPr/>
            </a:pPr>
            <a:endParaRPr lang="en-US" smtClean="0">
              <a:ea typeface="+mn-ea"/>
            </a:endParaRPr>
          </a:p>
        </p:txBody>
      </p:sp>
      <p:pic>
        <p:nvPicPr>
          <p:cNvPr id="48131" name="Picture 4" descr="current_analy"/>
          <p:cNvPicPr>
            <a:picLocks noChangeAspect="1" noChangeArrowheads="1"/>
          </p:cNvPicPr>
          <p:nvPr/>
        </p:nvPicPr>
        <p:blipFill>
          <a:blip r:embed="rId4"/>
          <a:srcRect/>
          <a:stretch>
            <a:fillRect/>
          </a:stretch>
        </p:blipFill>
        <p:spPr bwMode="auto">
          <a:xfrm>
            <a:off x="533400" y="1295400"/>
            <a:ext cx="8153400" cy="54102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b="1" u="sng" smtClean="0">
                <a:latin typeface="Palatino Linotype" pitchFamily="18" charset="0"/>
              </a:rPr>
              <a:t>Why Analyze SLP? (cont</a:t>
            </a:r>
            <a:r>
              <a:rPr lang="ja-JP" altLang="en-US" b="1" u="sng" smtClean="0"/>
              <a:t>’</a:t>
            </a:r>
            <a:r>
              <a:rPr lang="en-US" altLang="ja-JP" b="1" u="sng" smtClean="0">
                <a:latin typeface="Palatino Linotype" pitchFamily="18" charset="0"/>
              </a:rPr>
              <a:t>d)</a:t>
            </a:r>
            <a:endParaRPr lang="en-US" b="1" u="sng" smtClean="0">
              <a:latin typeface="Palatino Linotype" pitchFamily="18" charset="0"/>
            </a:endParaRPr>
          </a:p>
        </p:txBody>
      </p:sp>
      <p:sp>
        <p:nvSpPr>
          <p:cNvPr id="118787" name="Rectangle 3"/>
          <p:cNvSpPr>
            <a:spLocks noGrp="1" noChangeArrowheads="1"/>
          </p:cNvSpPr>
          <p:nvPr>
            <p:ph type="body" idx="1"/>
          </p:nvPr>
        </p:nvSpPr>
        <p:spPr/>
        <p:txBody>
          <a:bodyPr/>
          <a:lstStyle/>
          <a:p>
            <a:pPr eaLnBrk="1" hangingPunct="1"/>
            <a:r>
              <a:rPr lang="en-US" smtClean="0">
                <a:latin typeface="Palatino Linotype" pitchFamily="18" charset="0"/>
              </a:rPr>
              <a:t>Helps identify the following features:</a:t>
            </a:r>
          </a:p>
          <a:p>
            <a:pPr eaLnBrk="1" hangingPunct="1">
              <a:buFontTx/>
              <a:buNone/>
            </a:pPr>
            <a:r>
              <a:rPr lang="en-US" smtClean="0">
                <a:latin typeface="Palatino Linotype" pitchFamily="18" charset="0"/>
              </a:rPr>
              <a:t> </a:t>
            </a:r>
          </a:p>
          <a:p>
            <a:pPr eaLnBrk="1" hangingPunct="1">
              <a:buFontTx/>
              <a:buNone/>
            </a:pPr>
            <a:r>
              <a:rPr lang="en-US" smtClean="0">
                <a:latin typeface="Palatino Linotype" pitchFamily="18" charset="0"/>
                <a:cs typeface="Arial" pitchFamily="34" charset="0"/>
              </a:rPr>
              <a:t>→</a:t>
            </a:r>
            <a:r>
              <a:rPr lang="en-US" smtClean="0">
                <a:latin typeface="Palatino Linotype" pitchFamily="18" charset="0"/>
              </a:rPr>
              <a:t>  Low pressure center </a:t>
            </a:r>
          </a:p>
          <a:p>
            <a:pPr eaLnBrk="1" hangingPunct="1">
              <a:buFontTx/>
              <a:buNone/>
            </a:pPr>
            <a:r>
              <a:rPr lang="en-US" smtClean="0">
                <a:latin typeface="Palatino Linotype" pitchFamily="18" charset="0"/>
                <a:cs typeface="Arial" pitchFamily="34" charset="0"/>
              </a:rPr>
              <a:t>→</a:t>
            </a:r>
            <a:r>
              <a:rPr lang="en-US" smtClean="0">
                <a:latin typeface="Palatino Linotype" pitchFamily="18" charset="0"/>
              </a:rPr>
              <a:t>  High pressure center</a:t>
            </a:r>
          </a:p>
          <a:p>
            <a:pPr eaLnBrk="1" hangingPunct="1">
              <a:buFontTx/>
              <a:buNone/>
            </a:pPr>
            <a:r>
              <a:rPr lang="en-US" smtClean="0">
                <a:latin typeface="Palatino Linotype" pitchFamily="18" charset="0"/>
                <a:cs typeface="Arial" pitchFamily="34" charset="0"/>
              </a:rPr>
              <a:t>→</a:t>
            </a:r>
            <a:r>
              <a:rPr lang="en-US" smtClean="0">
                <a:latin typeface="Palatino Linotype" pitchFamily="18" charset="0"/>
              </a:rPr>
              <a:t>  Low pressure trough </a:t>
            </a:r>
          </a:p>
          <a:p>
            <a:pPr eaLnBrk="1" hangingPunct="1">
              <a:buFontTx/>
              <a:buNone/>
            </a:pPr>
            <a:r>
              <a:rPr lang="en-US" smtClean="0">
                <a:latin typeface="Palatino Linotype" pitchFamily="18" charset="0"/>
                <a:cs typeface="Arial" pitchFamily="34" charset="0"/>
              </a:rPr>
              <a:t>→</a:t>
            </a:r>
            <a:r>
              <a:rPr lang="en-US" smtClean="0">
                <a:latin typeface="Palatino Linotype" pitchFamily="18" charset="0"/>
              </a:rPr>
              <a:t>  High pressure ridge </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Time</a:t>
            </a:r>
            <a:endParaRPr lang="en-US" dirty="0"/>
          </a:p>
        </p:txBody>
      </p:sp>
      <p:sp>
        <p:nvSpPr>
          <p:cNvPr id="3" name="Content Placeholder 2"/>
          <p:cNvSpPr>
            <a:spLocks noGrp="1"/>
          </p:cNvSpPr>
          <p:nvPr>
            <p:ph idx="1"/>
          </p:nvPr>
        </p:nvSpPr>
        <p:spPr/>
        <p:txBody>
          <a:bodyPr/>
          <a:lstStyle/>
          <a:p>
            <a:r>
              <a:rPr lang="en-US" sz="2800" dirty="0" smtClean="0"/>
              <a:t>Stability</a:t>
            </a:r>
          </a:p>
          <a:p>
            <a:pPr lvl="1"/>
            <a:r>
              <a:rPr lang="en-US" sz="2400" dirty="0" smtClean="0"/>
              <a:t>Determines vertical motion tendency </a:t>
            </a:r>
          </a:p>
          <a:p>
            <a:pPr lvl="1"/>
            <a:r>
              <a:rPr lang="en-US" sz="2400" dirty="0" smtClean="0"/>
              <a:t>Determines type of cloud that may form</a:t>
            </a:r>
          </a:p>
          <a:p>
            <a:pPr lvl="1"/>
            <a:r>
              <a:rPr lang="en-US" sz="2400" dirty="0" smtClean="0"/>
              <a:t>Related to buoyancy</a:t>
            </a:r>
          </a:p>
          <a:p>
            <a:pPr lvl="2"/>
            <a:r>
              <a:rPr lang="en-US" sz="2000" dirty="0" smtClean="0"/>
              <a:t>Positive buoyancy </a:t>
            </a:r>
            <a:r>
              <a:rPr lang="en-US" sz="2000" dirty="0" smtClean="0">
                <a:sym typeface="Wingdings"/>
              </a:rPr>
              <a:t> Unstable</a:t>
            </a:r>
          </a:p>
          <a:p>
            <a:pPr lvl="2"/>
            <a:r>
              <a:rPr lang="en-US" sz="2000" dirty="0" smtClean="0">
                <a:sym typeface="Wingdings"/>
              </a:rPr>
              <a:t>Negative buoyancy or neutral buoyancy  Stable</a:t>
            </a:r>
          </a:p>
          <a:p>
            <a:pPr lvl="1"/>
            <a:r>
              <a:rPr lang="en-US" sz="2400" dirty="0" smtClean="0">
                <a:sym typeface="Wingdings"/>
              </a:rPr>
              <a:t>Compare the temperature of a parcel of air to that of the environment</a:t>
            </a:r>
          </a:p>
          <a:p>
            <a:pPr lvl="1"/>
            <a:r>
              <a:rPr lang="en-US" sz="2400" dirty="0" err="1" smtClean="0">
                <a:sym typeface="Wingdings"/>
              </a:rPr>
              <a:t>T</a:t>
            </a:r>
            <a:r>
              <a:rPr lang="en-US" sz="2400" baseline="-25000" dirty="0" err="1" smtClean="0">
                <a:sym typeface="Wingdings"/>
              </a:rPr>
              <a:t>p</a:t>
            </a:r>
            <a:r>
              <a:rPr lang="en-US" sz="2400" dirty="0" smtClean="0">
                <a:sym typeface="Wingdings"/>
              </a:rPr>
              <a:t> &gt; </a:t>
            </a:r>
            <a:r>
              <a:rPr lang="en-US" sz="2400" dirty="0" err="1" smtClean="0">
                <a:sym typeface="Wingdings"/>
              </a:rPr>
              <a:t>T</a:t>
            </a:r>
            <a:r>
              <a:rPr lang="en-US" sz="2400" baseline="-25000" dirty="0" err="1" smtClean="0">
                <a:sym typeface="Wingdings"/>
              </a:rPr>
              <a:t>e</a:t>
            </a:r>
            <a:r>
              <a:rPr lang="en-US" sz="2400" dirty="0" smtClean="0">
                <a:sym typeface="Wingdings"/>
              </a:rPr>
              <a:t>  unstable</a:t>
            </a:r>
          </a:p>
          <a:p>
            <a:pPr lvl="1"/>
            <a:r>
              <a:rPr lang="en-US" sz="2400" dirty="0" err="1" smtClean="0">
                <a:sym typeface="Wingdings"/>
              </a:rPr>
              <a:t>T</a:t>
            </a:r>
            <a:r>
              <a:rPr lang="en-US" sz="2400" baseline="-25000" dirty="0" err="1" smtClean="0">
                <a:sym typeface="Wingdings"/>
              </a:rPr>
              <a:t>p</a:t>
            </a:r>
            <a:r>
              <a:rPr lang="en-US" sz="2400" baseline="-25000" dirty="0" smtClean="0">
                <a:sym typeface="Wingdings"/>
              </a:rPr>
              <a:t> </a:t>
            </a:r>
            <a:r>
              <a:rPr lang="en-US" sz="2400" dirty="0" smtClean="0">
                <a:sym typeface="Wingdings"/>
              </a:rPr>
              <a:t>&lt; </a:t>
            </a:r>
            <a:r>
              <a:rPr lang="en-US" sz="2400" dirty="0" err="1" smtClean="0">
                <a:sym typeface="Wingdings"/>
              </a:rPr>
              <a:t>T</a:t>
            </a:r>
            <a:r>
              <a:rPr lang="en-US" sz="2400" baseline="-25000" dirty="0" err="1" smtClean="0">
                <a:sym typeface="Wingdings"/>
              </a:rPr>
              <a:t>e</a:t>
            </a:r>
            <a:r>
              <a:rPr lang="en-US" sz="2400" dirty="0" smtClean="0">
                <a:sym typeface="Wingdings"/>
              </a:rPr>
              <a:t>  stable</a:t>
            </a:r>
          </a:p>
          <a:p>
            <a:pPr lvl="1"/>
            <a:r>
              <a:rPr lang="en-US" sz="2400" dirty="0" smtClean="0">
                <a:sym typeface="Wingdings"/>
              </a:rPr>
              <a:t>Neutral when equal</a:t>
            </a:r>
            <a:endParaRPr lang="en-US" sz="2400" dirty="0" smtClean="0"/>
          </a:p>
          <a:p>
            <a:pPr marL="0" indent="0">
              <a:buNone/>
            </a:pPr>
            <a:endParaRPr lang="en-US" sz="2800" dirty="0"/>
          </a:p>
        </p:txBody>
      </p:sp>
    </p:spTree>
    <p:extLst>
      <p:ext uri="{BB962C8B-B14F-4D97-AF65-F5344CB8AC3E}">
        <p14:creationId xmlns:p14="http://schemas.microsoft.com/office/powerpoint/2010/main" val="6772434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defRPr/>
            </a:pPr>
            <a:r>
              <a:rPr lang="en-US" b="1" u="sng" smtClean="0">
                <a:latin typeface="Palatino Linotype" charset="0"/>
                <a:ea typeface="+mj-ea"/>
              </a:rPr>
              <a:t>Low Pressure Center</a:t>
            </a:r>
            <a:r>
              <a:rPr lang="en-US" sz="1000" u="sng" smtClean="0">
                <a:ea typeface="+mj-ea"/>
              </a:rPr>
              <a:t/>
            </a:r>
            <a:br>
              <a:rPr lang="en-US" sz="1000" u="sng" smtClean="0">
                <a:ea typeface="+mj-ea"/>
              </a:rPr>
            </a:br>
            <a:r>
              <a:rPr lang="en-US" sz="1000" smtClean="0">
                <a:ea typeface="+mj-ea"/>
              </a:rPr>
              <a:t>Figure from ww2010.atmos.uiuc.edu</a:t>
            </a:r>
          </a:p>
        </p:txBody>
      </p:sp>
      <p:sp>
        <p:nvSpPr>
          <p:cNvPr id="120835" name="Rectangle 3"/>
          <p:cNvSpPr>
            <a:spLocks noGrp="1" noChangeArrowheads="1"/>
          </p:cNvSpPr>
          <p:nvPr>
            <p:ph type="body" sz="half" idx="1"/>
          </p:nvPr>
        </p:nvSpPr>
        <p:spPr/>
        <p:txBody>
          <a:bodyPr/>
          <a:lstStyle/>
          <a:p>
            <a:pPr eaLnBrk="1" hangingPunct="1">
              <a:defRPr/>
            </a:pPr>
            <a:r>
              <a:rPr lang="en-US" sz="2800" dirty="0" smtClean="0">
                <a:latin typeface="Palatino Linotype" charset="0"/>
                <a:ea typeface="+mn-ea"/>
              </a:rPr>
              <a:t>Center of lowest pressure</a:t>
            </a:r>
          </a:p>
          <a:p>
            <a:pPr eaLnBrk="1" hangingPunct="1">
              <a:defRPr/>
            </a:pPr>
            <a:r>
              <a:rPr lang="en-US" sz="2800" dirty="0" smtClean="0">
                <a:latin typeface="Palatino Linotype" charset="0"/>
                <a:ea typeface="+mn-ea"/>
              </a:rPr>
              <a:t>Pressure increases outward from the low center</a:t>
            </a:r>
          </a:p>
          <a:p>
            <a:pPr eaLnBrk="1" hangingPunct="1">
              <a:defRPr/>
            </a:pPr>
            <a:r>
              <a:rPr lang="en-US" sz="2800" dirty="0" smtClean="0">
                <a:latin typeface="Palatino Linotype" charset="0"/>
                <a:ea typeface="+mn-ea"/>
              </a:rPr>
              <a:t>Also called a </a:t>
            </a:r>
            <a:r>
              <a:rPr lang="en-US" sz="2800" b="1" dirty="0" smtClean="0">
                <a:latin typeface="Palatino Linotype" charset="0"/>
                <a:ea typeface="+mn-ea"/>
              </a:rPr>
              <a:t>cyclone</a:t>
            </a:r>
          </a:p>
        </p:txBody>
      </p:sp>
      <p:pic>
        <p:nvPicPr>
          <p:cNvPr id="52228" name="Picture 5" descr="lwdef1"/>
          <p:cNvPicPr>
            <a:picLocks noChangeAspect="1" noChangeArrowheads="1"/>
          </p:cNvPicPr>
          <p:nvPr/>
        </p:nvPicPr>
        <p:blipFill>
          <a:blip r:embed="rId4"/>
          <a:srcRect/>
          <a:stretch>
            <a:fillRect/>
          </a:stretch>
        </p:blipFill>
        <p:spPr bwMode="auto">
          <a:xfrm>
            <a:off x="4648200" y="1752600"/>
            <a:ext cx="4267200" cy="28194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b="1" u="sng" smtClean="0">
                <a:latin typeface="Palatino Linotype" pitchFamily="18" charset="0"/>
              </a:rPr>
              <a:t>High Pressure Center</a:t>
            </a:r>
            <a:r>
              <a:rPr lang="en-US" sz="1000" smtClean="0"/>
              <a:t/>
            </a:r>
            <a:br>
              <a:rPr lang="en-US" sz="1000" smtClean="0"/>
            </a:br>
            <a:r>
              <a:rPr lang="en-US" sz="1000" smtClean="0"/>
              <a:t>Figure from ww2010.atmos.uiuc.edu</a:t>
            </a:r>
          </a:p>
        </p:txBody>
      </p:sp>
      <p:sp>
        <p:nvSpPr>
          <p:cNvPr id="122883" name="Rectangle 3"/>
          <p:cNvSpPr>
            <a:spLocks noGrp="1" noChangeArrowheads="1"/>
          </p:cNvSpPr>
          <p:nvPr>
            <p:ph type="body" sz="half" idx="1"/>
          </p:nvPr>
        </p:nvSpPr>
        <p:spPr/>
        <p:txBody>
          <a:bodyPr/>
          <a:lstStyle/>
          <a:p>
            <a:pPr eaLnBrk="1" hangingPunct="1">
              <a:defRPr/>
            </a:pPr>
            <a:r>
              <a:rPr lang="en-US" sz="2800" dirty="0" smtClean="0">
                <a:latin typeface="Palatino Linotype" charset="0"/>
                <a:ea typeface="+mn-ea"/>
              </a:rPr>
              <a:t>Center of highest pressure</a:t>
            </a:r>
          </a:p>
          <a:p>
            <a:pPr eaLnBrk="1" hangingPunct="1">
              <a:defRPr/>
            </a:pPr>
            <a:r>
              <a:rPr lang="en-US" sz="2800" dirty="0" smtClean="0">
                <a:latin typeface="Palatino Linotype" charset="0"/>
                <a:ea typeface="+mn-ea"/>
              </a:rPr>
              <a:t>Pressure decreases outward from the high center</a:t>
            </a:r>
          </a:p>
          <a:p>
            <a:pPr eaLnBrk="1" hangingPunct="1">
              <a:defRPr/>
            </a:pPr>
            <a:r>
              <a:rPr lang="en-US" sz="2800" dirty="0" smtClean="0">
                <a:latin typeface="Palatino Linotype" charset="0"/>
                <a:ea typeface="+mn-ea"/>
              </a:rPr>
              <a:t>Also called an </a:t>
            </a:r>
            <a:r>
              <a:rPr lang="en-US" sz="2800" b="1" dirty="0" smtClean="0">
                <a:latin typeface="Palatino Linotype" charset="0"/>
                <a:ea typeface="+mn-ea"/>
              </a:rPr>
              <a:t>anticyclone</a:t>
            </a:r>
          </a:p>
          <a:p>
            <a:pPr eaLnBrk="1" hangingPunct="1">
              <a:defRPr/>
            </a:pPr>
            <a:endParaRPr lang="en-US" sz="2800" dirty="0" smtClean="0">
              <a:latin typeface="Palatino Linotype" charset="0"/>
              <a:ea typeface="+mn-ea"/>
            </a:endParaRPr>
          </a:p>
          <a:p>
            <a:pPr eaLnBrk="1" hangingPunct="1">
              <a:defRPr/>
            </a:pPr>
            <a:endParaRPr lang="en-US" sz="2800" dirty="0" smtClean="0">
              <a:ea typeface="+mn-ea"/>
            </a:endParaRPr>
          </a:p>
        </p:txBody>
      </p:sp>
      <p:pic>
        <p:nvPicPr>
          <p:cNvPr id="54276" name="Picture 5" descr="hgh1"/>
          <p:cNvPicPr>
            <a:picLocks noChangeAspect="1" noChangeArrowheads="1"/>
          </p:cNvPicPr>
          <p:nvPr/>
        </p:nvPicPr>
        <p:blipFill>
          <a:blip r:embed="rId4"/>
          <a:srcRect/>
          <a:stretch>
            <a:fillRect/>
          </a:stretch>
        </p:blipFill>
        <p:spPr bwMode="auto">
          <a:xfrm>
            <a:off x="4648200" y="1905000"/>
            <a:ext cx="4343400" cy="27432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b="1" u="sng" smtClean="0">
                <a:latin typeface="Palatino Linotype" pitchFamily="18" charset="0"/>
              </a:rPr>
              <a:t>Low Pressure Trough</a:t>
            </a:r>
            <a:r>
              <a:rPr lang="en-US" sz="1000" smtClean="0"/>
              <a:t/>
            </a:r>
            <a:br>
              <a:rPr lang="en-US" sz="1000" smtClean="0"/>
            </a:br>
            <a:r>
              <a:rPr lang="en-US" sz="1000" smtClean="0"/>
              <a:t>Figure from www.crh.noaa.gov/lmk/soo/docu/basicwx.htm</a:t>
            </a:r>
          </a:p>
        </p:txBody>
      </p:sp>
      <p:sp>
        <p:nvSpPr>
          <p:cNvPr id="124931" name="Rectangle 3"/>
          <p:cNvSpPr>
            <a:spLocks noGrp="1" noChangeArrowheads="1"/>
          </p:cNvSpPr>
          <p:nvPr>
            <p:ph type="body" sz="half" idx="1"/>
          </p:nvPr>
        </p:nvSpPr>
        <p:spPr>
          <a:xfrm>
            <a:off x="457200" y="1828800"/>
            <a:ext cx="4038600" cy="4525963"/>
          </a:xfrm>
        </p:spPr>
        <p:txBody>
          <a:bodyPr/>
          <a:lstStyle/>
          <a:p>
            <a:pPr eaLnBrk="1" hangingPunct="1">
              <a:defRPr/>
            </a:pPr>
            <a:r>
              <a:rPr lang="en-US" sz="2800" smtClean="0">
                <a:latin typeface="Palatino Linotype" charset="0"/>
                <a:ea typeface="+mn-ea"/>
              </a:rPr>
              <a:t>An elongated axis of lower pressure</a:t>
            </a:r>
          </a:p>
          <a:p>
            <a:pPr eaLnBrk="1" hangingPunct="1">
              <a:buFontTx/>
              <a:buNone/>
              <a:defRPr/>
            </a:pPr>
            <a:endParaRPr lang="en-US" sz="2800" smtClean="0">
              <a:latin typeface="Palatino Linotype" charset="0"/>
              <a:ea typeface="+mn-ea"/>
            </a:endParaRPr>
          </a:p>
          <a:p>
            <a:pPr eaLnBrk="1" hangingPunct="1">
              <a:defRPr/>
            </a:pPr>
            <a:r>
              <a:rPr lang="en-US" sz="2800" smtClean="0">
                <a:latin typeface="Palatino Linotype" charset="0"/>
                <a:ea typeface="+mn-ea"/>
              </a:rPr>
              <a:t>Isobars are curved but not closed as in a low</a:t>
            </a:r>
          </a:p>
        </p:txBody>
      </p:sp>
      <p:pic>
        <p:nvPicPr>
          <p:cNvPr id="124932" name="Picture 4" descr="Example 500 mb Map Showing a Trough Axis Within the Geopotential Height Field"/>
          <p:cNvPicPr>
            <a:picLocks noGrp="1" noChangeAspect="1" noChangeArrowheads="1"/>
          </p:cNvPicPr>
          <p:nvPr>
            <p:ph sz="half" idx="2"/>
          </p:nvPr>
        </p:nvPicPr>
        <p:blipFill>
          <a:blip r:embed="rId4"/>
          <a:srcRect/>
          <a:stretch>
            <a:fillRect/>
          </a:stretch>
        </p:blipFill>
        <p:spPr>
          <a:xfrm>
            <a:off x="4800600" y="2057400"/>
            <a:ext cx="4114800" cy="3429000"/>
          </a:xfrm>
          <a:noFill/>
        </p:spPr>
      </p:pic>
      <p:sp>
        <p:nvSpPr>
          <p:cNvPr id="124933" name="Rectangle 5"/>
          <p:cNvSpPr>
            <a:spLocks noChangeArrowheads="1"/>
          </p:cNvSpPr>
          <p:nvPr/>
        </p:nvSpPr>
        <p:spPr bwMode="auto">
          <a:xfrm>
            <a:off x="8153400" y="4876800"/>
            <a:ext cx="762000" cy="457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24934" name="Rectangle 6"/>
          <p:cNvSpPr>
            <a:spLocks noChangeArrowheads="1"/>
          </p:cNvSpPr>
          <p:nvPr/>
        </p:nvSpPr>
        <p:spPr bwMode="auto">
          <a:xfrm>
            <a:off x="7620000" y="4648200"/>
            <a:ext cx="12192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Arial" charset="0"/>
                <a:ea typeface="ＭＳ Ｐゴシック" charset="0"/>
              </a:rPr>
              <a:t>1012</a:t>
            </a:r>
          </a:p>
        </p:txBody>
      </p:sp>
      <p:sp>
        <p:nvSpPr>
          <p:cNvPr id="124935" name="Text Box 7"/>
          <p:cNvSpPr txBox="1">
            <a:spLocks noChangeArrowheads="1"/>
          </p:cNvSpPr>
          <p:nvPr/>
        </p:nvSpPr>
        <p:spPr bwMode="auto">
          <a:xfrm>
            <a:off x="8001000" y="32766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rPr>
              <a:t>1008</a:t>
            </a:r>
          </a:p>
        </p:txBody>
      </p:sp>
      <p:sp>
        <p:nvSpPr>
          <p:cNvPr id="124936" name="Text Box 8"/>
          <p:cNvSpPr txBox="1">
            <a:spLocks noChangeArrowheads="1"/>
          </p:cNvSpPr>
          <p:nvPr/>
        </p:nvSpPr>
        <p:spPr bwMode="auto">
          <a:xfrm>
            <a:off x="8153400" y="18288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rPr>
              <a:t>1004</a:t>
            </a:r>
          </a:p>
        </p:txBody>
      </p:sp>
      <p:sp>
        <p:nvSpPr>
          <p:cNvPr id="124937" name="Text Box 9"/>
          <p:cNvSpPr txBox="1">
            <a:spLocks noChangeArrowheads="1"/>
          </p:cNvSpPr>
          <p:nvPr/>
        </p:nvSpPr>
        <p:spPr bwMode="auto">
          <a:xfrm>
            <a:off x="7315200" y="18288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rPr>
              <a:t>1000</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b="1" u="sng" smtClean="0">
                <a:latin typeface="Palatino Linotype" pitchFamily="18" charset="0"/>
              </a:rPr>
              <a:t>High Pressure Ridge</a:t>
            </a:r>
            <a:r>
              <a:rPr lang="en-US" sz="1000" smtClean="0"/>
              <a:t/>
            </a:r>
            <a:br>
              <a:rPr lang="en-US" sz="1000" smtClean="0"/>
            </a:br>
            <a:r>
              <a:rPr lang="en-US" sz="1000" smtClean="0"/>
              <a:t>Figure from www.crh.noaa.gov/lmk/soo/docu/basicwx.htm</a:t>
            </a:r>
          </a:p>
        </p:txBody>
      </p:sp>
      <p:sp>
        <p:nvSpPr>
          <p:cNvPr id="126979" name="Rectangle 3"/>
          <p:cNvSpPr>
            <a:spLocks noGrp="1" noChangeArrowheads="1"/>
          </p:cNvSpPr>
          <p:nvPr>
            <p:ph type="body" sz="half" idx="1"/>
          </p:nvPr>
        </p:nvSpPr>
        <p:spPr/>
        <p:txBody>
          <a:bodyPr/>
          <a:lstStyle/>
          <a:p>
            <a:pPr eaLnBrk="1" hangingPunct="1">
              <a:defRPr/>
            </a:pPr>
            <a:r>
              <a:rPr lang="en-US" sz="2800" smtClean="0">
                <a:latin typeface="Palatino Linotype" charset="0"/>
                <a:ea typeface="+mn-ea"/>
              </a:rPr>
              <a:t>An elongated axis of higher pressure</a:t>
            </a:r>
          </a:p>
          <a:p>
            <a:pPr eaLnBrk="1" hangingPunct="1">
              <a:buFontTx/>
              <a:buNone/>
              <a:defRPr/>
            </a:pPr>
            <a:endParaRPr lang="en-US" sz="2800" smtClean="0">
              <a:latin typeface="Palatino Linotype" charset="0"/>
              <a:ea typeface="+mn-ea"/>
            </a:endParaRPr>
          </a:p>
          <a:p>
            <a:pPr eaLnBrk="1" hangingPunct="1">
              <a:defRPr/>
            </a:pPr>
            <a:r>
              <a:rPr lang="en-US" sz="2800" smtClean="0">
                <a:latin typeface="Palatino Linotype" charset="0"/>
                <a:ea typeface="+mn-ea"/>
              </a:rPr>
              <a:t>Isobars are curved but not closed as in a high pressure center</a:t>
            </a:r>
          </a:p>
          <a:p>
            <a:pPr eaLnBrk="1" hangingPunct="1">
              <a:defRPr/>
            </a:pPr>
            <a:endParaRPr lang="en-US" sz="2800" smtClean="0">
              <a:ea typeface="+mn-ea"/>
            </a:endParaRPr>
          </a:p>
          <a:p>
            <a:pPr eaLnBrk="1" hangingPunct="1">
              <a:defRPr/>
            </a:pPr>
            <a:endParaRPr lang="en-US" sz="2800" smtClean="0">
              <a:ea typeface="+mn-ea"/>
            </a:endParaRPr>
          </a:p>
          <a:p>
            <a:pPr eaLnBrk="1" hangingPunct="1">
              <a:defRPr/>
            </a:pPr>
            <a:endParaRPr lang="en-US" sz="2800" smtClean="0">
              <a:ea typeface="+mn-ea"/>
            </a:endParaRPr>
          </a:p>
        </p:txBody>
      </p:sp>
      <p:pic>
        <p:nvPicPr>
          <p:cNvPr id="126980" name="Picture 4" descr="Example 500 mb Map Showing a Ridge Axis Within the Geopotential Height Field"/>
          <p:cNvPicPr>
            <a:picLocks noGrp="1" noChangeAspect="1" noChangeArrowheads="1"/>
          </p:cNvPicPr>
          <p:nvPr>
            <p:ph sz="half" idx="2"/>
          </p:nvPr>
        </p:nvPicPr>
        <p:blipFill>
          <a:blip r:embed="rId4"/>
          <a:srcRect/>
          <a:stretch>
            <a:fillRect/>
          </a:stretch>
        </p:blipFill>
        <p:spPr>
          <a:xfrm>
            <a:off x="4800600" y="2057400"/>
            <a:ext cx="4191000" cy="3429000"/>
          </a:xfrm>
          <a:noFill/>
        </p:spPr>
      </p:pic>
      <p:sp>
        <p:nvSpPr>
          <p:cNvPr id="126981" name="Rectangle 5"/>
          <p:cNvSpPr>
            <a:spLocks noChangeArrowheads="1"/>
          </p:cNvSpPr>
          <p:nvPr/>
        </p:nvSpPr>
        <p:spPr bwMode="auto">
          <a:xfrm>
            <a:off x="7391400" y="4419600"/>
            <a:ext cx="12192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Arial" charset="0"/>
                <a:ea typeface="ＭＳ Ｐゴシック" charset="0"/>
              </a:rPr>
              <a:t>1012</a:t>
            </a:r>
          </a:p>
        </p:txBody>
      </p:sp>
      <p:sp>
        <p:nvSpPr>
          <p:cNvPr id="126982" name="Rectangle 6"/>
          <p:cNvSpPr>
            <a:spLocks noChangeArrowheads="1"/>
          </p:cNvSpPr>
          <p:nvPr/>
        </p:nvSpPr>
        <p:spPr bwMode="auto">
          <a:xfrm>
            <a:off x="7391400" y="4724400"/>
            <a:ext cx="6858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26983" name="Text Box 7"/>
          <p:cNvSpPr txBox="1">
            <a:spLocks noChangeArrowheads="1"/>
          </p:cNvSpPr>
          <p:nvPr/>
        </p:nvSpPr>
        <p:spPr bwMode="auto">
          <a:xfrm>
            <a:off x="7924800" y="39624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rPr>
              <a:t>1008</a:t>
            </a:r>
          </a:p>
        </p:txBody>
      </p:sp>
      <p:sp>
        <p:nvSpPr>
          <p:cNvPr id="126984" name="Text Box 8"/>
          <p:cNvSpPr txBox="1">
            <a:spLocks noChangeArrowheads="1"/>
          </p:cNvSpPr>
          <p:nvPr/>
        </p:nvSpPr>
        <p:spPr bwMode="auto">
          <a:xfrm>
            <a:off x="8229600" y="35814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rPr>
              <a:t>1004</a:t>
            </a:r>
          </a:p>
        </p:txBody>
      </p:sp>
      <p:sp>
        <p:nvSpPr>
          <p:cNvPr id="126985" name="Text Box 9"/>
          <p:cNvSpPr txBox="1">
            <a:spLocks noChangeArrowheads="1"/>
          </p:cNvSpPr>
          <p:nvPr/>
        </p:nvSpPr>
        <p:spPr bwMode="auto">
          <a:xfrm>
            <a:off x="8382000" y="31242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rPr>
              <a:t>1000</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defRPr/>
            </a:pPr>
            <a:r>
              <a:rPr lang="en-US" u="sng" smtClean="0">
                <a:solidFill>
                  <a:schemeClr val="bg1"/>
                </a:solidFill>
                <a:ea typeface="+mj-ea"/>
              </a:rPr>
              <a:t>Surface Weather Map</a:t>
            </a:r>
          </a:p>
        </p:txBody>
      </p:sp>
      <p:pic>
        <p:nvPicPr>
          <p:cNvPr id="60418" name="Picture 4" descr="[GIF]"/>
          <p:cNvPicPr>
            <a:picLocks noChangeAspect="1" noChangeArrowheads="1"/>
          </p:cNvPicPr>
          <p:nvPr/>
        </p:nvPicPr>
        <p:blipFill>
          <a:blip r:embed="rId4"/>
          <a:srcRect/>
          <a:stretch>
            <a:fillRect/>
          </a:stretch>
        </p:blipFill>
        <p:spPr bwMode="auto">
          <a:xfrm>
            <a:off x="381000" y="228600"/>
            <a:ext cx="8458200" cy="6400800"/>
          </a:xfrm>
          <a:prstGeom prst="rect">
            <a:avLst/>
          </a:prstGeom>
          <a:noFill/>
          <a:ln w="9525">
            <a:noFill/>
            <a:miter lim="800000"/>
            <a:headEnd/>
            <a:tailEnd/>
          </a:ln>
        </p:spPr>
      </p:pic>
      <p:sp>
        <p:nvSpPr>
          <p:cNvPr id="129029" name="Freeform 5"/>
          <p:cNvSpPr>
            <a:spLocks/>
          </p:cNvSpPr>
          <p:nvPr/>
        </p:nvSpPr>
        <p:spPr bwMode="auto">
          <a:xfrm>
            <a:off x="3048000" y="1143000"/>
            <a:ext cx="1676400" cy="3429000"/>
          </a:xfrm>
          <a:custGeom>
            <a:avLst/>
            <a:gdLst>
              <a:gd name="T0" fmla="*/ 1295400 w 1056"/>
              <a:gd name="T1" fmla="*/ 0 h 2160"/>
              <a:gd name="T2" fmla="*/ 1524000 w 1056"/>
              <a:gd name="T3" fmla="*/ 762000 h 2160"/>
              <a:gd name="T4" fmla="*/ 1600200 w 1056"/>
              <a:gd name="T5" fmla="*/ 1371600 h 2160"/>
              <a:gd name="T6" fmla="*/ 1066800 w 1056"/>
              <a:gd name="T7" fmla="*/ 2362200 h 2160"/>
              <a:gd name="T8" fmla="*/ 381000 w 1056"/>
              <a:gd name="T9" fmla="*/ 3200400 h 2160"/>
              <a:gd name="T10" fmla="*/ 152400 w 1056"/>
              <a:gd name="T11" fmla="*/ 3352800 h 2160"/>
              <a:gd name="T12" fmla="*/ 0 w 1056"/>
              <a:gd name="T13" fmla="*/ 3429000 h 2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6" h="2160">
                <a:moveTo>
                  <a:pt x="816" y="0"/>
                </a:moveTo>
                <a:cubicBezTo>
                  <a:pt x="872" y="168"/>
                  <a:pt x="928" y="336"/>
                  <a:pt x="960" y="480"/>
                </a:cubicBezTo>
                <a:cubicBezTo>
                  <a:pt x="992" y="624"/>
                  <a:pt x="1056" y="696"/>
                  <a:pt x="1008" y="864"/>
                </a:cubicBezTo>
                <a:cubicBezTo>
                  <a:pt x="960" y="1032"/>
                  <a:pt x="800" y="1296"/>
                  <a:pt x="672" y="1488"/>
                </a:cubicBezTo>
                <a:cubicBezTo>
                  <a:pt x="544" y="1680"/>
                  <a:pt x="336" y="1912"/>
                  <a:pt x="240" y="2016"/>
                </a:cubicBezTo>
                <a:cubicBezTo>
                  <a:pt x="144" y="2120"/>
                  <a:pt x="136" y="2088"/>
                  <a:pt x="96" y="2112"/>
                </a:cubicBezTo>
                <a:cubicBezTo>
                  <a:pt x="56" y="2136"/>
                  <a:pt x="28" y="2148"/>
                  <a:pt x="0" y="2160"/>
                </a:cubicBezTo>
              </a:path>
            </a:pathLst>
          </a:custGeom>
          <a:noFill/>
          <a:ln w="41275" cap="flat">
            <a:solidFill>
              <a:srgbClr val="FF0000"/>
            </a:solidFill>
            <a:prstDash val="dash"/>
            <a:round/>
            <a:headEnd/>
            <a:tailEnd/>
          </a:ln>
          <a:effectLst/>
        </p:spPr>
        <p:txBody>
          <a:bodyPr/>
          <a:lstStyle/>
          <a:p>
            <a:endParaRPr lang="en-US"/>
          </a:p>
        </p:txBody>
      </p:sp>
      <p:sp>
        <p:nvSpPr>
          <p:cNvPr id="129030" name="Freeform 6"/>
          <p:cNvSpPr>
            <a:spLocks/>
          </p:cNvSpPr>
          <p:nvPr/>
        </p:nvSpPr>
        <p:spPr bwMode="auto">
          <a:xfrm>
            <a:off x="5943600" y="1828800"/>
            <a:ext cx="2070100" cy="2971800"/>
          </a:xfrm>
          <a:custGeom>
            <a:avLst/>
            <a:gdLst>
              <a:gd name="T0" fmla="*/ 2060817 w 1784"/>
              <a:gd name="T1" fmla="*/ 129209 h 2208"/>
              <a:gd name="T2" fmla="*/ 2005119 w 1784"/>
              <a:gd name="T3" fmla="*/ 129209 h 2208"/>
              <a:gd name="T4" fmla="*/ 1670933 w 1784"/>
              <a:gd name="T5" fmla="*/ 904461 h 2208"/>
              <a:gd name="T6" fmla="*/ 1281048 w 1784"/>
              <a:gd name="T7" fmla="*/ 1744317 h 2208"/>
              <a:gd name="T8" fmla="*/ 334187 w 1784"/>
              <a:gd name="T9" fmla="*/ 2648778 h 2208"/>
              <a:gd name="T10" fmla="*/ 0 w 1784"/>
              <a:gd name="T11" fmla="*/ 2971800 h 22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84" h="2208">
                <a:moveTo>
                  <a:pt x="1776" y="96"/>
                </a:moveTo>
                <a:cubicBezTo>
                  <a:pt x="1780" y="48"/>
                  <a:pt x="1784" y="0"/>
                  <a:pt x="1728" y="96"/>
                </a:cubicBezTo>
                <a:cubicBezTo>
                  <a:pt x="1672" y="192"/>
                  <a:pt x="1544" y="472"/>
                  <a:pt x="1440" y="672"/>
                </a:cubicBezTo>
                <a:cubicBezTo>
                  <a:pt x="1336" y="872"/>
                  <a:pt x="1296" y="1080"/>
                  <a:pt x="1104" y="1296"/>
                </a:cubicBezTo>
                <a:cubicBezTo>
                  <a:pt x="912" y="1512"/>
                  <a:pt x="472" y="1816"/>
                  <a:pt x="288" y="1968"/>
                </a:cubicBezTo>
                <a:cubicBezTo>
                  <a:pt x="104" y="2120"/>
                  <a:pt x="52" y="2164"/>
                  <a:pt x="0" y="2208"/>
                </a:cubicBezTo>
              </a:path>
            </a:pathLst>
          </a:custGeom>
          <a:noFill/>
          <a:ln w="38100" cap="flat">
            <a:solidFill>
              <a:srgbClr val="FF0000"/>
            </a:solidFill>
            <a:prstDash val="dash"/>
            <a:round/>
            <a:headEnd/>
            <a:tailEnd/>
          </a:ln>
          <a:effectLst/>
        </p:spPr>
        <p:txBody>
          <a:bodyPr/>
          <a:lstStyle/>
          <a:p>
            <a:endParaRPr lang="en-US"/>
          </a:p>
        </p:txBody>
      </p:sp>
      <p:sp>
        <p:nvSpPr>
          <p:cNvPr id="129031" name="Freeform 7"/>
          <p:cNvSpPr>
            <a:spLocks/>
          </p:cNvSpPr>
          <p:nvPr/>
        </p:nvSpPr>
        <p:spPr bwMode="auto">
          <a:xfrm>
            <a:off x="4914900" y="1676400"/>
            <a:ext cx="876300" cy="2857500"/>
          </a:xfrm>
          <a:custGeom>
            <a:avLst/>
            <a:gdLst>
              <a:gd name="T0" fmla="*/ 876300 w 552"/>
              <a:gd name="T1" fmla="*/ 0 h 1800"/>
              <a:gd name="T2" fmla="*/ 723900 w 552"/>
              <a:gd name="T3" fmla="*/ 1219200 h 1800"/>
              <a:gd name="T4" fmla="*/ 114300 w 552"/>
              <a:gd name="T5" fmla="*/ 2590800 h 1800"/>
              <a:gd name="T6" fmla="*/ 38100 w 552"/>
              <a:gd name="T7" fmla="*/ 2819400 h 18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2" h="1800">
                <a:moveTo>
                  <a:pt x="552" y="0"/>
                </a:moveTo>
                <a:cubicBezTo>
                  <a:pt x="544" y="248"/>
                  <a:pt x="536" y="496"/>
                  <a:pt x="456" y="768"/>
                </a:cubicBezTo>
                <a:cubicBezTo>
                  <a:pt x="376" y="1040"/>
                  <a:pt x="144" y="1464"/>
                  <a:pt x="72" y="1632"/>
                </a:cubicBezTo>
                <a:cubicBezTo>
                  <a:pt x="0" y="1800"/>
                  <a:pt x="12" y="1788"/>
                  <a:pt x="24" y="1776"/>
                </a:cubicBezTo>
              </a:path>
            </a:pathLst>
          </a:custGeom>
          <a:noFill/>
          <a:ln w="38100" cap="flat">
            <a:solidFill>
              <a:srgbClr val="0000FF"/>
            </a:solidFill>
            <a:prstDash val="dash"/>
            <a:round/>
            <a:headEnd/>
            <a:tailEnd/>
          </a:ln>
          <a:effectLst/>
        </p:spPr>
        <p:txBody>
          <a:bodyPr/>
          <a:lstStyle/>
          <a:p>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b="1" u="sng" smtClean="0">
                <a:solidFill>
                  <a:schemeClr val="tx1"/>
                </a:solidFill>
                <a:latin typeface="Palatino Linotype" pitchFamily="18" charset="0"/>
              </a:rPr>
              <a:t>Surface Weather Map</a:t>
            </a:r>
            <a:r>
              <a:rPr lang="en-US" sz="1000" smtClean="0">
                <a:solidFill>
                  <a:schemeClr val="tx1"/>
                </a:solidFill>
              </a:rPr>
              <a:t/>
            </a:r>
            <a:br>
              <a:rPr lang="en-US" sz="1000" smtClean="0">
                <a:solidFill>
                  <a:schemeClr val="tx1"/>
                </a:solidFill>
              </a:rPr>
            </a:br>
            <a:r>
              <a:rPr lang="en-US" sz="1000" smtClean="0">
                <a:solidFill>
                  <a:schemeClr val="tx1"/>
                </a:solidFill>
              </a:rPr>
              <a:t>Figure from www.rap.ucar.edu/weather/model</a:t>
            </a:r>
            <a:endParaRPr lang="en-US" u="sng" smtClean="0">
              <a:solidFill>
                <a:schemeClr val="tx1"/>
              </a:solidFill>
            </a:endParaRPr>
          </a:p>
        </p:txBody>
      </p:sp>
      <p:pic>
        <p:nvPicPr>
          <p:cNvPr id="64515" name="Picture 4" descr="displayMod"/>
          <p:cNvPicPr>
            <a:picLocks noChangeAspect="1" noChangeArrowheads="1"/>
          </p:cNvPicPr>
          <p:nvPr/>
        </p:nvPicPr>
        <p:blipFill rotWithShape="1">
          <a:blip r:embed="rId4"/>
          <a:srcRect b="7314"/>
          <a:stretch/>
        </p:blipFill>
        <p:spPr bwMode="auto">
          <a:xfrm>
            <a:off x="1676400" y="1371600"/>
            <a:ext cx="5791200" cy="4731986"/>
          </a:xfrm>
          <a:prstGeom prst="rect">
            <a:avLst/>
          </a:prstGeom>
          <a:noFill/>
          <a:ln w="9525">
            <a:noFill/>
            <a:miter lim="800000"/>
            <a:headEnd/>
            <a:tailEnd/>
          </a:ln>
        </p:spPr>
      </p:pic>
      <p:sp>
        <p:nvSpPr>
          <p:cNvPr id="2" name="TextBox 1"/>
          <p:cNvSpPr txBox="1"/>
          <p:nvPr/>
        </p:nvSpPr>
        <p:spPr>
          <a:xfrm>
            <a:off x="228600" y="5791200"/>
            <a:ext cx="8686800" cy="923330"/>
          </a:xfrm>
          <a:prstGeom prst="rect">
            <a:avLst/>
          </a:prstGeom>
          <a:noFill/>
        </p:spPr>
        <p:txBody>
          <a:bodyPr wrap="square" rtlCol="0">
            <a:spAutoFit/>
          </a:bodyPr>
          <a:lstStyle/>
          <a:p>
            <a:pPr marL="285750" indent="-285750">
              <a:buFont typeface="Arial"/>
              <a:buChar char="•"/>
            </a:pPr>
            <a:r>
              <a:rPr lang="en-US" dirty="0" smtClean="0"/>
              <a:t>The surface weather map is essentially a constant level map!</a:t>
            </a:r>
          </a:p>
          <a:p>
            <a:pPr marL="285750" indent="-285750">
              <a:buFont typeface="Arial"/>
              <a:buChar char="•"/>
            </a:pPr>
            <a:r>
              <a:rPr lang="en-US" dirty="0" smtClean="0"/>
              <a:t>How can we look at horizontal pressure differences farther up in the atmosphere?</a:t>
            </a:r>
            <a:endParaRPr lang="en-US"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defRPr/>
            </a:pPr>
            <a:endParaRPr lang="en-US" u="sng" smtClean="0">
              <a:ea typeface="+mj-ea"/>
            </a:endParaRPr>
          </a:p>
        </p:txBody>
      </p:sp>
      <p:sp>
        <p:nvSpPr>
          <p:cNvPr id="135171" name="Rectangle 3"/>
          <p:cNvSpPr>
            <a:spLocks noGrp="1" noChangeArrowheads="1"/>
          </p:cNvSpPr>
          <p:nvPr>
            <p:ph type="body" idx="1"/>
          </p:nvPr>
        </p:nvSpPr>
        <p:spPr/>
        <p:txBody>
          <a:bodyPr/>
          <a:lstStyle/>
          <a:p>
            <a:pPr eaLnBrk="1" hangingPunct="1">
              <a:defRPr/>
            </a:pPr>
            <a:endParaRPr lang="en-US" smtClean="0">
              <a:ea typeface="+mn-ea"/>
            </a:endParaRPr>
          </a:p>
          <a:p>
            <a:pPr eaLnBrk="1" hangingPunct="1">
              <a:defRPr/>
            </a:pPr>
            <a:endParaRPr lang="en-US" b="1" smtClean="0">
              <a:effectLst>
                <a:outerShdw blurRad="38100" dist="38100" dir="2700000" algn="tl">
                  <a:srgbClr val="DDDDDD"/>
                </a:outerShdw>
              </a:effectLst>
              <a:latin typeface="Palatino Linotype" charset="0"/>
              <a:ea typeface="+mn-ea"/>
            </a:endParaRPr>
          </a:p>
          <a:p>
            <a:pPr eaLnBrk="1" hangingPunct="1">
              <a:defRPr/>
            </a:pPr>
            <a:r>
              <a:rPr lang="en-US" sz="4400" b="1" smtClean="0">
                <a:effectLst>
                  <a:outerShdw blurRad="38100" dist="38100" dir="2700000" algn="tl">
                    <a:srgbClr val="DDDDDD"/>
                  </a:outerShdw>
                </a:effectLst>
                <a:latin typeface="Palatino Linotype" charset="0"/>
                <a:ea typeface="+mn-ea"/>
              </a:rPr>
              <a:t>   Constant pressure maps</a:t>
            </a:r>
          </a:p>
          <a:p>
            <a:pPr eaLnBrk="1" hangingPunct="1">
              <a:buFontTx/>
              <a:buNone/>
              <a:defRPr/>
            </a:pPr>
            <a:endParaRPr lang="en-US" smtClean="0">
              <a:ea typeface="+mn-ea"/>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57200" y="76200"/>
            <a:ext cx="8229600" cy="1143000"/>
          </a:xfrm>
        </p:spPr>
        <p:txBody>
          <a:bodyPr/>
          <a:lstStyle/>
          <a:p>
            <a:r>
              <a:rPr lang="en-US" b="1" u="sng" dirty="0">
                <a:latin typeface="Palatino Linotype" pitchFamily="18" charset="0"/>
              </a:rPr>
              <a:t>Constant Pressure </a:t>
            </a:r>
            <a:r>
              <a:rPr lang="en-US" b="1" u="sng" dirty="0" smtClean="0">
                <a:latin typeface="Palatino Linotype" pitchFamily="18" charset="0"/>
              </a:rPr>
              <a:t>Map</a:t>
            </a:r>
            <a:endParaRPr lang="en-US" u="sng" dirty="0"/>
          </a:p>
        </p:txBody>
      </p:sp>
      <p:sp>
        <p:nvSpPr>
          <p:cNvPr id="4" name="Content Placeholder 3"/>
          <p:cNvSpPr>
            <a:spLocks noGrp="1"/>
          </p:cNvSpPr>
          <p:nvPr>
            <p:ph idx="1"/>
          </p:nvPr>
        </p:nvSpPr>
        <p:spPr>
          <a:xfrm>
            <a:off x="457200" y="1112837"/>
            <a:ext cx="8229600" cy="4525963"/>
          </a:xfrm>
        </p:spPr>
        <p:txBody>
          <a:bodyPr/>
          <a:lstStyle/>
          <a:p>
            <a:r>
              <a:rPr lang="en-US" dirty="0" smtClean="0">
                <a:latin typeface="Palatino Linotype" pitchFamily="18" charset="0"/>
              </a:rPr>
              <a:t>Above the surface, we reverse the approach and look at the altitude of a given pressure surface, e.g. at what height is the pressure 500 </a:t>
            </a:r>
            <a:r>
              <a:rPr lang="en-US" dirty="0" err="1" smtClean="0">
                <a:latin typeface="Palatino Linotype" pitchFamily="18" charset="0"/>
              </a:rPr>
              <a:t>mb</a:t>
            </a:r>
            <a:r>
              <a:rPr lang="en-US" dirty="0" smtClean="0">
                <a:latin typeface="Palatino Linotype" pitchFamily="18" charset="0"/>
              </a:rPr>
              <a:t>?</a:t>
            </a:r>
          </a:p>
          <a:p>
            <a:endParaRPr lang="en-US" dirty="0" smtClean="0">
              <a:latin typeface="Palatino Linotype" pitchFamily="18" charset="0"/>
            </a:endParaRPr>
          </a:p>
          <a:p>
            <a:r>
              <a:rPr lang="en-US" dirty="0" smtClean="0">
                <a:latin typeface="Palatino Linotype" pitchFamily="18" charset="0"/>
              </a:rPr>
              <a:t>We call these isobaric charts (or maps, surfaces, levels, etc). </a:t>
            </a:r>
          </a:p>
          <a:p>
            <a:endParaRPr lang="en-US" dirty="0" smtClean="0">
              <a:latin typeface="Palatino Linotype" pitchFamily="18" charset="0"/>
            </a:endParaRPr>
          </a:p>
          <a:p>
            <a:r>
              <a:rPr lang="en-US" dirty="0" smtClean="0">
                <a:latin typeface="Palatino Linotype" pitchFamily="18" charset="0"/>
              </a:rPr>
              <a:t> So, why would the height of a pressure level change? </a:t>
            </a:r>
            <a:endParaRPr lang="en-US" dirty="0">
              <a:latin typeface="Palatino Linotype" pitchFamily="18" charset="0"/>
            </a:endParaRPr>
          </a:p>
        </p:txBody>
      </p:sp>
      <p:pic>
        <p:nvPicPr>
          <p:cNvPr id="5" name="Content Placeholder 5" descr="GFS_3_2013062412_F162_WSPD_500_MB.png"/>
          <p:cNvPicPr>
            <a:picLocks noChangeAspect="1"/>
          </p:cNvPicPr>
          <p:nvPr/>
        </p:nvPicPr>
        <p:blipFill>
          <a:blip r:embed="rId4" cstate="print"/>
          <a:stretch>
            <a:fillRect/>
          </a:stretch>
        </p:blipFill>
        <p:spPr bwMode="auto">
          <a:xfrm>
            <a:off x="602374" y="1173103"/>
            <a:ext cx="7939252" cy="5684897"/>
          </a:xfrm>
          <a:prstGeom prst="rect">
            <a:avLst/>
          </a:prstGeom>
          <a:noFill/>
          <a:ln w="9525">
            <a:noFill/>
            <a:miter lim="800000"/>
            <a:headEnd/>
            <a:tailEnd/>
          </a:ln>
          <a:effectLst/>
        </p:spPr>
      </p:pic>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5"/>
                                        </p:tgtEl>
                                      </p:cBhvr>
                                    </p:animEffect>
                                    <p:set>
                                      <p:cBhvr>
                                        <p:cTn id="17" dur="1" fill="hold">
                                          <p:stCondLst>
                                            <p:cond delay="19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defRPr/>
            </a:pPr>
            <a:r>
              <a:rPr lang="en-US" b="1" u="sng" smtClean="0">
                <a:latin typeface="Palatino Linotype" charset="0"/>
                <a:ea typeface="+mj-ea"/>
              </a:rPr>
              <a:t>Temperature &amp; Pressure</a:t>
            </a:r>
          </a:p>
        </p:txBody>
      </p:sp>
      <p:sp>
        <p:nvSpPr>
          <p:cNvPr id="161795" name="Rectangle 3"/>
          <p:cNvSpPr>
            <a:spLocks noGrp="1" noChangeArrowheads="1"/>
          </p:cNvSpPr>
          <p:nvPr>
            <p:ph type="body" sz="half" idx="1"/>
          </p:nvPr>
        </p:nvSpPr>
        <p:spPr/>
        <p:txBody>
          <a:bodyPr/>
          <a:lstStyle/>
          <a:p>
            <a:pPr eaLnBrk="1" hangingPunct="1">
              <a:defRPr/>
            </a:pPr>
            <a:r>
              <a:rPr lang="en-US" sz="2400" smtClean="0">
                <a:latin typeface="Palatino Linotype" charset="0"/>
                <a:ea typeface="+mn-ea"/>
              </a:rPr>
              <a:t>Listed to the side are two columns containing air of different temperature</a:t>
            </a:r>
          </a:p>
          <a:p>
            <a:pPr eaLnBrk="1" hangingPunct="1">
              <a:defRPr/>
            </a:pPr>
            <a:r>
              <a:rPr lang="en-US" sz="2400" smtClean="0">
                <a:latin typeface="Palatino Linotype" charset="0"/>
                <a:ea typeface="+mn-ea"/>
              </a:rPr>
              <a:t>The total number of molecules is identical in each column</a:t>
            </a:r>
          </a:p>
          <a:p>
            <a:pPr eaLnBrk="1" hangingPunct="1">
              <a:defRPr/>
            </a:pPr>
            <a:r>
              <a:rPr lang="en-US" sz="2400" smtClean="0">
                <a:latin typeface="Palatino Linotype" charset="0"/>
                <a:ea typeface="+mn-ea"/>
              </a:rPr>
              <a:t>At 5 km, will the pressure be higher at Point 1 or Point 2?</a:t>
            </a:r>
          </a:p>
          <a:p>
            <a:pPr eaLnBrk="1" hangingPunct="1">
              <a:defRPr/>
            </a:pPr>
            <a:endParaRPr lang="en-US" sz="900" smtClean="0">
              <a:latin typeface="Palatino Linotype" charset="0"/>
              <a:ea typeface="+mn-ea"/>
            </a:endParaRPr>
          </a:p>
          <a:p>
            <a:pPr eaLnBrk="1" hangingPunct="1">
              <a:defRPr/>
            </a:pPr>
            <a:endParaRPr lang="en-US" sz="900" smtClean="0">
              <a:latin typeface="Palatino Linotype" charset="0"/>
              <a:ea typeface="+mn-ea"/>
            </a:endParaRPr>
          </a:p>
          <a:p>
            <a:pPr eaLnBrk="1" hangingPunct="1">
              <a:defRPr/>
            </a:pPr>
            <a:endParaRPr lang="en-US" sz="900" smtClean="0">
              <a:latin typeface="Palatino Linotype" charset="0"/>
              <a:ea typeface="+mn-ea"/>
            </a:endParaRPr>
          </a:p>
          <a:p>
            <a:pPr eaLnBrk="1" hangingPunct="1">
              <a:defRPr/>
            </a:pPr>
            <a:endParaRPr lang="en-US" sz="900" smtClean="0">
              <a:ea typeface="+mn-ea"/>
            </a:endParaRPr>
          </a:p>
          <a:p>
            <a:pPr eaLnBrk="1" hangingPunct="1">
              <a:defRPr/>
            </a:pPr>
            <a:endParaRPr lang="en-US" sz="900" smtClean="0">
              <a:ea typeface="+mn-ea"/>
            </a:endParaRPr>
          </a:p>
          <a:p>
            <a:pPr eaLnBrk="1" hangingPunct="1">
              <a:defRPr/>
            </a:pPr>
            <a:r>
              <a:rPr lang="en-US" sz="900" smtClean="0">
                <a:ea typeface="+mn-ea"/>
              </a:rPr>
              <a:t>Figure from apollo.lsc.vsc.edu/classes/met130</a:t>
            </a:r>
            <a:endParaRPr lang="en-US" sz="2400" smtClean="0">
              <a:ea typeface="+mn-ea"/>
            </a:endParaRPr>
          </a:p>
          <a:p>
            <a:pPr eaLnBrk="1" hangingPunct="1">
              <a:defRPr/>
            </a:pPr>
            <a:endParaRPr lang="en-US" sz="2400" smtClean="0">
              <a:ea typeface="+mn-ea"/>
            </a:endParaRPr>
          </a:p>
        </p:txBody>
      </p:sp>
      <p:pic>
        <p:nvPicPr>
          <p:cNvPr id="68612" name="Picture 5" descr="change_temp_aloft"/>
          <p:cNvPicPr>
            <a:picLocks noChangeAspect="1" noChangeArrowheads="1"/>
          </p:cNvPicPr>
          <p:nvPr/>
        </p:nvPicPr>
        <p:blipFill>
          <a:blip r:embed="rId4"/>
          <a:srcRect/>
          <a:stretch>
            <a:fillRect/>
          </a:stretch>
        </p:blipFill>
        <p:spPr bwMode="auto">
          <a:xfrm>
            <a:off x="4648200" y="1752600"/>
            <a:ext cx="4314825" cy="42672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defRPr/>
            </a:pPr>
            <a:r>
              <a:rPr lang="en-US" sz="3600" b="1" u="sng" smtClean="0">
                <a:solidFill>
                  <a:schemeClr val="tx1"/>
                </a:solidFill>
                <a:latin typeface="Palatino Linotype" charset="0"/>
                <a:ea typeface="+mj-ea"/>
              </a:rPr>
              <a:t>Effect of Temperature on Pressure</a:t>
            </a:r>
            <a:r>
              <a:rPr lang="en-US" sz="1000" u="sng" smtClean="0">
                <a:solidFill>
                  <a:srgbClr val="FFFF99"/>
                </a:solidFill>
                <a:ea typeface="+mj-ea"/>
              </a:rPr>
              <a:t/>
            </a:r>
            <a:br>
              <a:rPr lang="en-US" sz="1000" u="sng" smtClean="0">
                <a:solidFill>
                  <a:srgbClr val="FFFF99"/>
                </a:solidFill>
                <a:ea typeface="+mj-ea"/>
              </a:rPr>
            </a:br>
            <a:r>
              <a:rPr lang="en-US" sz="1000" u="sng" smtClean="0">
                <a:solidFill>
                  <a:schemeClr val="tx1"/>
                </a:solidFill>
                <a:ea typeface="+mj-ea"/>
              </a:rPr>
              <a:t>Figure from ww2010.atmos.uiuc.edu</a:t>
            </a:r>
            <a:endParaRPr lang="en-US" u="sng" smtClean="0">
              <a:solidFill>
                <a:schemeClr val="tx1"/>
              </a:solidFill>
              <a:ea typeface="+mj-ea"/>
            </a:endParaRPr>
          </a:p>
        </p:txBody>
      </p:sp>
      <p:pic>
        <p:nvPicPr>
          <p:cNvPr id="70658" name="Picture 5" descr="prstmp1"/>
          <p:cNvPicPr>
            <a:picLocks noChangeAspect="1" noChangeArrowheads="1"/>
          </p:cNvPicPr>
          <p:nvPr/>
        </p:nvPicPr>
        <p:blipFill>
          <a:blip r:embed="rId4"/>
          <a:srcRect/>
          <a:stretch>
            <a:fillRect/>
          </a:stretch>
        </p:blipFill>
        <p:spPr bwMode="auto">
          <a:xfrm>
            <a:off x="228600" y="2286000"/>
            <a:ext cx="4267200" cy="2514600"/>
          </a:xfrm>
          <a:prstGeom prst="rect">
            <a:avLst/>
          </a:prstGeom>
          <a:noFill/>
          <a:ln w="9525">
            <a:noFill/>
            <a:miter lim="800000"/>
            <a:headEnd/>
            <a:tailEnd/>
          </a:ln>
        </p:spPr>
      </p:pic>
      <p:pic>
        <p:nvPicPr>
          <p:cNvPr id="70659" name="Picture 6" descr="prstmp2"/>
          <p:cNvPicPr>
            <a:picLocks noChangeAspect="1" noChangeArrowheads="1"/>
          </p:cNvPicPr>
          <p:nvPr/>
        </p:nvPicPr>
        <p:blipFill>
          <a:blip r:embed="rId5"/>
          <a:srcRect/>
          <a:stretch>
            <a:fillRect/>
          </a:stretch>
        </p:blipFill>
        <p:spPr bwMode="auto">
          <a:xfrm>
            <a:off x="4648200" y="1828800"/>
            <a:ext cx="4267200" cy="30480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Time</a:t>
            </a:r>
            <a:endParaRPr lang="en-US" dirty="0"/>
          </a:p>
        </p:txBody>
      </p:sp>
      <p:sp>
        <p:nvSpPr>
          <p:cNvPr id="3" name="Content Placeholder 2"/>
          <p:cNvSpPr>
            <a:spLocks noGrp="1"/>
          </p:cNvSpPr>
          <p:nvPr>
            <p:ph idx="1"/>
          </p:nvPr>
        </p:nvSpPr>
        <p:spPr/>
        <p:txBody>
          <a:bodyPr/>
          <a:lstStyle/>
          <a:p>
            <a:r>
              <a:rPr lang="en-US" sz="2800" dirty="0" smtClean="0"/>
              <a:t>Stability</a:t>
            </a:r>
          </a:p>
          <a:p>
            <a:pPr lvl="1"/>
            <a:r>
              <a:rPr lang="en-US" sz="2400" dirty="0" smtClean="0"/>
              <a:t>4 types of stability (3 for now)</a:t>
            </a:r>
          </a:p>
          <a:p>
            <a:pPr lvl="2"/>
            <a:r>
              <a:rPr lang="en-US" sz="2000" dirty="0" smtClean="0"/>
              <a:t>Absolutely unstable, absolutely stable, neutrally stable</a:t>
            </a:r>
          </a:p>
          <a:p>
            <a:pPr lvl="1"/>
            <a:r>
              <a:rPr lang="en-US" dirty="0" smtClean="0"/>
              <a:t>Environmental temperature profiles measured with weather balloons and </a:t>
            </a:r>
            <a:r>
              <a:rPr lang="en-US" dirty="0" err="1" smtClean="0"/>
              <a:t>radiosonde</a:t>
            </a:r>
            <a:r>
              <a:rPr lang="en-US" dirty="0" smtClean="0"/>
              <a:t> instruments</a:t>
            </a:r>
          </a:p>
          <a:p>
            <a:r>
              <a:rPr lang="en-US" dirty="0" smtClean="0"/>
              <a:t>Temperature inversions</a:t>
            </a:r>
          </a:p>
          <a:p>
            <a:pPr lvl="1"/>
            <a:r>
              <a:rPr lang="en-US" dirty="0" smtClean="0"/>
              <a:t>Impacts on severe storms and agriculture</a:t>
            </a:r>
          </a:p>
          <a:p>
            <a:pPr lvl="1"/>
            <a:r>
              <a:rPr lang="en-US" dirty="0" smtClean="0"/>
              <a:t>Radiation induced or geographically (i.e. mountain valley cold-air draining)</a:t>
            </a:r>
          </a:p>
          <a:p>
            <a:r>
              <a:rPr lang="en-US" dirty="0" smtClean="0"/>
              <a:t>Wind chill and the heat index</a:t>
            </a:r>
          </a:p>
        </p:txBody>
      </p:sp>
    </p:spTree>
    <p:extLst>
      <p:ext uri="{BB962C8B-B14F-4D97-AF65-F5344CB8AC3E}">
        <p14:creationId xmlns:p14="http://schemas.microsoft.com/office/powerpoint/2010/main" val="17692385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sz="quarter"/>
          </p:nvPr>
        </p:nvSpPr>
        <p:spPr/>
        <p:txBody>
          <a:bodyPr/>
          <a:lstStyle/>
          <a:p>
            <a:pPr eaLnBrk="1" hangingPunct="1">
              <a:defRPr/>
            </a:pPr>
            <a:r>
              <a:rPr lang="en-US" b="1" u="sng" dirty="0" smtClean="0">
                <a:latin typeface="Palatino Linotype" charset="0"/>
                <a:ea typeface="+mj-ea"/>
              </a:rPr>
              <a:t>Construction of a 500 </a:t>
            </a:r>
            <a:r>
              <a:rPr lang="en-US" b="1" u="sng" dirty="0" err="1" smtClean="0">
                <a:latin typeface="Palatino Linotype" charset="0"/>
                <a:ea typeface="+mj-ea"/>
              </a:rPr>
              <a:t>mb</a:t>
            </a:r>
            <a:r>
              <a:rPr lang="en-US" b="1" u="sng" dirty="0" smtClean="0">
                <a:latin typeface="Palatino Linotype" charset="0"/>
                <a:ea typeface="+mj-ea"/>
              </a:rPr>
              <a:t> Map</a:t>
            </a:r>
            <a:r>
              <a:rPr lang="en-US" dirty="0" smtClean="0">
                <a:ea typeface="+mj-ea"/>
              </a:rPr>
              <a:t/>
            </a:r>
            <a:br>
              <a:rPr lang="en-US" dirty="0" smtClean="0">
                <a:ea typeface="+mj-ea"/>
              </a:rPr>
            </a:br>
            <a:r>
              <a:rPr lang="en-US" sz="1000" dirty="0" smtClean="0">
                <a:ea typeface="+mj-ea"/>
              </a:rPr>
              <a:t>upper left map from </a:t>
            </a:r>
            <a:r>
              <a:rPr lang="en-US" sz="1000" dirty="0" err="1" smtClean="0">
                <a:ea typeface="+mj-ea"/>
              </a:rPr>
              <a:t>www.srh.noaa.gov</a:t>
            </a:r>
            <a:r>
              <a:rPr lang="en-US" sz="1000" dirty="0" smtClean="0">
                <a:ea typeface="+mj-ea"/>
              </a:rPr>
              <a:t>/</a:t>
            </a:r>
            <a:r>
              <a:rPr lang="en-US" sz="1000" dirty="0" err="1" smtClean="0">
                <a:ea typeface="+mj-ea"/>
              </a:rPr>
              <a:t>bmx</a:t>
            </a:r>
            <a:r>
              <a:rPr lang="en-US" sz="1000" dirty="0" smtClean="0">
                <a:ea typeface="+mj-ea"/>
              </a:rPr>
              <a:t>/</a:t>
            </a:r>
            <a:r>
              <a:rPr lang="en-US" sz="1000" dirty="0" err="1" smtClean="0">
                <a:ea typeface="+mj-ea"/>
              </a:rPr>
              <a:t>upperair</a:t>
            </a:r>
            <a:r>
              <a:rPr lang="en-US" sz="1000" dirty="0" smtClean="0">
                <a:ea typeface="+mj-ea"/>
              </a:rPr>
              <a:t>/</a:t>
            </a:r>
            <a:r>
              <a:rPr lang="en-US" sz="1000" dirty="0" err="1" smtClean="0">
                <a:ea typeface="+mj-ea"/>
              </a:rPr>
              <a:t>radiosnd.html</a:t>
            </a:r>
            <a:endParaRPr lang="en-US" sz="1000" dirty="0" smtClean="0">
              <a:ea typeface="+mj-ea"/>
            </a:endParaRPr>
          </a:p>
        </p:txBody>
      </p:sp>
      <p:pic>
        <p:nvPicPr>
          <p:cNvPr id="145412" name="Picture 4" descr="NWS Rawinsonde Observing Network in the United States"/>
          <p:cNvPicPr>
            <a:picLocks noGrp="1" noChangeAspect="1" noChangeArrowheads="1"/>
          </p:cNvPicPr>
          <p:nvPr>
            <p:ph sz="quarter" idx="1"/>
          </p:nvPr>
        </p:nvPicPr>
        <p:blipFill>
          <a:blip r:embed="rId4"/>
          <a:srcRect/>
          <a:stretch>
            <a:fillRect/>
          </a:stretch>
        </p:blipFill>
        <p:spPr>
          <a:xfrm>
            <a:off x="685800" y="1524000"/>
            <a:ext cx="3505200" cy="2262188"/>
          </a:xfrm>
          <a:noFill/>
        </p:spPr>
      </p:pic>
      <p:sp>
        <p:nvSpPr>
          <p:cNvPr id="145413" name="Line 5"/>
          <p:cNvSpPr>
            <a:spLocks noChangeShapeType="1"/>
          </p:cNvSpPr>
          <p:nvPr/>
        </p:nvSpPr>
        <p:spPr bwMode="auto">
          <a:xfrm>
            <a:off x="609600" y="5867400"/>
            <a:ext cx="3733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45414" name="Line 6"/>
          <p:cNvSpPr>
            <a:spLocks noChangeShapeType="1"/>
          </p:cNvSpPr>
          <p:nvPr/>
        </p:nvSpPr>
        <p:spPr bwMode="auto">
          <a:xfrm flipV="1">
            <a:off x="838200" y="4572000"/>
            <a:ext cx="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45415" name="Line 7"/>
          <p:cNvSpPr>
            <a:spLocks noChangeShapeType="1"/>
          </p:cNvSpPr>
          <p:nvPr/>
        </p:nvSpPr>
        <p:spPr bwMode="auto">
          <a:xfrm>
            <a:off x="685800" y="45720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45416" name="Line 8"/>
          <p:cNvSpPr>
            <a:spLocks noChangeShapeType="1"/>
          </p:cNvSpPr>
          <p:nvPr/>
        </p:nvSpPr>
        <p:spPr bwMode="auto">
          <a:xfrm flipV="1">
            <a:off x="1752600" y="50292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45417" name="Line 9"/>
          <p:cNvSpPr>
            <a:spLocks noChangeShapeType="1"/>
          </p:cNvSpPr>
          <p:nvPr/>
        </p:nvSpPr>
        <p:spPr bwMode="auto">
          <a:xfrm>
            <a:off x="1600200" y="50292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45418" name="Line 10"/>
          <p:cNvSpPr>
            <a:spLocks noChangeShapeType="1"/>
          </p:cNvSpPr>
          <p:nvPr/>
        </p:nvSpPr>
        <p:spPr bwMode="auto">
          <a:xfrm flipV="1">
            <a:off x="2743200" y="4800600"/>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45419" name="Line 11"/>
          <p:cNvSpPr>
            <a:spLocks noChangeShapeType="1"/>
          </p:cNvSpPr>
          <p:nvPr/>
        </p:nvSpPr>
        <p:spPr bwMode="auto">
          <a:xfrm>
            <a:off x="2590800" y="48006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45420" name="Line 12"/>
          <p:cNvSpPr>
            <a:spLocks noChangeShapeType="1"/>
          </p:cNvSpPr>
          <p:nvPr/>
        </p:nvSpPr>
        <p:spPr bwMode="auto">
          <a:xfrm flipV="1">
            <a:off x="3657600" y="4267200"/>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45421" name="Line 13"/>
          <p:cNvSpPr>
            <a:spLocks noChangeShapeType="1"/>
          </p:cNvSpPr>
          <p:nvPr/>
        </p:nvSpPr>
        <p:spPr bwMode="auto">
          <a:xfrm>
            <a:off x="3505200" y="42672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45422" name="Text Box 14"/>
          <p:cNvSpPr txBox="1">
            <a:spLocks noChangeArrowheads="1"/>
          </p:cNvSpPr>
          <p:nvPr/>
        </p:nvSpPr>
        <p:spPr bwMode="auto">
          <a:xfrm>
            <a:off x="914400" y="44196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rPr>
              <a:t>500</a:t>
            </a:r>
          </a:p>
        </p:txBody>
      </p:sp>
      <p:sp>
        <p:nvSpPr>
          <p:cNvPr id="145423" name="Text Box 15"/>
          <p:cNvSpPr txBox="1">
            <a:spLocks noChangeArrowheads="1"/>
          </p:cNvSpPr>
          <p:nvPr/>
        </p:nvSpPr>
        <p:spPr bwMode="auto">
          <a:xfrm>
            <a:off x="1828800" y="4876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rPr>
              <a:t>500</a:t>
            </a:r>
          </a:p>
        </p:txBody>
      </p:sp>
      <p:sp>
        <p:nvSpPr>
          <p:cNvPr id="145424" name="Text Box 16"/>
          <p:cNvSpPr txBox="1">
            <a:spLocks noChangeArrowheads="1"/>
          </p:cNvSpPr>
          <p:nvPr/>
        </p:nvSpPr>
        <p:spPr bwMode="auto">
          <a:xfrm>
            <a:off x="2819400" y="46482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rPr>
              <a:t>500</a:t>
            </a:r>
          </a:p>
        </p:txBody>
      </p:sp>
      <p:sp>
        <p:nvSpPr>
          <p:cNvPr id="145425" name="Text Box 17"/>
          <p:cNvSpPr txBox="1">
            <a:spLocks noChangeArrowheads="1"/>
          </p:cNvSpPr>
          <p:nvPr/>
        </p:nvSpPr>
        <p:spPr bwMode="auto">
          <a:xfrm>
            <a:off x="3733800" y="4114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rPr>
              <a:t>500</a:t>
            </a:r>
          </a:p>
        </p:txBody>
      </p:sp>
      <p:pic>
        <p:nvPicPr>
          <p:cNvPr id="145426" name="Picture 18" descr="temp1"/>
          <p:cNvPicPr>
            <a:picLocks noGrp="1" noChangeAspect="1" noChangeArrowheads="1"/>
          </p:cNvPicPr>
          <p:nvPr>
            <p:ph sz="quarter" idx="2"/>
          </p:nvPr>
        </p:nvPicPr>
        <p:blipFill>
          <a:blip r:embed="rId5"/>
          <a:srcRect/>
          <a:stretch>
            <a:fillRect/>
          </a:stretch>
        </p:blipFill>
        <p:spPr>
          <a:xfrm>
            <a:off x="5562600" y="1600200"/>
            <a:ext cx="2262188" cy="2133600"/>
          </a:xfrm>
          <a:noFill/>
        </p:spPr>
      </p:pic>
      <p:pic>
        <p:nvPicPr>
          <p:cNvPr id="145427" name="Picture 19" descr="[GIF]"/>
          <p:cNvPicPr>
            <a:picLocks noGrp="1" noChangeAspect="1" noChangeArrowheads="1"/>
          </p:cNvPicPr>
          <p:nvPr>
            <p:ph sz="quarter" idx="4"/>
          </p:nvPr>
        </p:nvPicPr>
        <p:blipFill>
          <a:blip r:embed="rId6"/>
          <a:srcRect/>
          <a:stretch>
            <a:fillRect/>
          </a:stretch>
        </p:blipFill>
        <p:spPr>
          <a:xfrm>
            <a:off x="5029200" y="3938588"/>
            <a:ext cx="3028950" cy="2309812"/>
          </a:xfrm>
          <a:noFill/>
        </p:spPr>
      </p:pic>
      <p:sp>
        <p:nvSpPr>
          <p:cNvPr id="145428" name="Text Box 20"/>
          <p:cNvSpPr txBox="1">
            <a:spLocks noChangeArrowheads="1"/>
          </p:cNvSpPr>
          <p:nvPr/>
        </p:nvSpPr>
        <p:spPr bwMode="auto">
          <a:xfrm>
            <a:off x="228600" y="16002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latin typeface="Arial" charset="0"/>
                <a:ea typeface="ＭＳ Ｐゴシック" charset="0"/>
              </a:rPr>
              <a:t>1</a:t>
            </a:r>
          </a:p>
        </p:txBody>
      </p:sp>
      <p:sp>
        <p:nvSpPr>
          <p:cNvPr id="145429" name="Text Box 21"/>
          <p:cNvSpPr txBox="1">
            <a:spLocks noChangeArrowheads="1"/>
          </p:cNvSpPr>
          <p:nvPr/>
        </p:nvSpPr>
        <p:spPr bwMode="auto">
          <a:xfrm>
            <a:off x="228600" y="39624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latin typeface="Arial" charset="0"/>
                <a:ea typeface="ＭＳ Ｐゴシック" charset="0"/>
              </a:rPr>
              <a:t>2</a:t>
            </a:r>
          </a:p>
        </p:txBody>
      </p:sp>
      <p:sp>
        <p:nvSpPr>
          <p:cNvPr id="145430" name="Text Box 22"/>
          <p:cNvSpPr txBox="1">
            <a:spLocks noChangeArrowheads="1"/>
          </p:cNvSpPr>
          <p:nvPr/>
        </p:nvSpPr>
        <p:spPr bwMode="auto">
          <a:xfrm>
            <a:off x="5181600" y="1600200"/>
            <a:ext cx="22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latin typeface="Arial" charset="0"/>
                <a:ea typeface="ＭＳ Ｐゴシック" charset="0"/>
              </a:rPr>
              <a:t>3</a:t>
            </a:r>
          </a:p>
        </p:txBody>
      </p:sp>
      <p:sp>
        <p:nvSpPr>
          <p:cNvPr id="145431" name="Text Box 23"/>
          <p:cNvSpPr txBox="1">
            <a:spLocks noChangeArrowheads="1"/>
          </p:cNvSpPr>
          <p:nvPr/>
        </p:nvSpPr>
        <p:spPr bwMode="auto">
          <a:xfrm>
            <a:off x="4724400" y="4114800"/>
            <a:ext cx="22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latin typeface="Arial" charset="0"/>
                <a:ea typeface="ＭＳ Ｐゴシック" charset="0"/>
              </a:rPr>
              <a:t>4</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defRPr/>
            </a:pPr>
            <a:r>
              <a:rPr lang="en-US" b="1" u="sng" smtClean="0">
                <a:latin typeface="Palatino Linotype" charset="0"/>
                <a:ea typeface="+mj-ea"/>
              </a:rPr>
              <a:t>Constant Pressure Map</a:t>
            </a:r>
          </a:p>
        </p:txBody>
      </p:sp>
      <p:sp>
        <p:nvSpPr>
          <p:cNvPr id="147459" name="Rectangle 3"/>
          <p:cNvSpPr>
            <a:spLocks noGrp="1" noChangeArrowheads="1"/>
          </p:cNvSpPr>
          <p:nvPr>
            <p:ph type="body" idx="1"/>
          </p:nvPr>
        </p:nvSpPr>
        <p:spPr/>
        <p:txBody>
          <a:bodyPr/>
          <a:lstStyle/>
          <a:p>
            <a:pPr eaLnBrk="1" hangingPunct="1">
              <a:defRPr/>
            </a:pPr>
            <a:r>
              <a:rPr lang="en-US" smtClean="0">
                <a:latin typeface="Palatino Linotype" charset="0"/>
                <a:ea typeface="+mn-ea"/>
              </a:rPr>
              <a:t>Differences in height of a given pressure value = horizontal pressure gradient</a:t>
            </a:r>
          </a:p>
          <a:p>
            <a:pPr eaLnBrk="1" hangingPunct="1">
              <a:defRPr/>
            </a:pPr>
            <a:r>
              <a:rPr lang="en-US" smtClean="0">
                <a:latin typeface="Palatino Linotype" charset="0"/>
                <a:ea typeface="+mn-ea"/>
              </a:rPr>
              <a:t>Contour lines connect equal height values.</a:t>
            </a:r>
          </a:p>
          <a:p>
            <a:pPr eaLnBrk="1" hangingPunct="1">
              <a:defRPr/>
            </a:pPr>
            <a:r>
              <a:rPr lang="en-US" smtClean="0">
                <a:latin typeface="Palatino Linotype" charset="0"/>
                <a:ea typeface="+mn-ea"/>
              </a:rPr>
              <a:t>Contours can be thought of in the same way as isobars on a surface weather map</a:t>
            </a:r>
          </a:p>
          <a:p>
            <a:pPr eaLnBrk="1" hangingPunct="1">
              <a:defRPr/>
            </a:pPr>
            <a:endParaRPr lang="en-US" smtClean="0">
              <a:ea typeface="+mn-ea"/>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9781284027372_CH06_FIG07a.jpg"/>
          <p:cNvPicPr>
            <a:picLocks noChangeAspect="1"/>
          </p:cNvPicPr>
          <p:nvPr/>
        </p:nvPicPr>
        <p:blipFill>
          <a:blip r:embed="rId2"/>
          <a:srcRect/>
          <a:stretch>
            <a:fillRect/>
          </a:stretch>
        </p:blipFill>
        <p:spPr bwMode="auto">
          <a:xfrm>
            <a:off x="533400" y="457200"/>
            <a:ext cx="5181600" cy="5428342"/>
          </a:xfrm>
          <a:prstGeom prst="rect">
            <a:avLst/>
          </a:prstGeom>
          <a:noFill/>
          <a:ln w="9525">
            <a:noFill/>
            <a:miter lim="800000"/>
            <a:headEnd/>
            <a:tailEnd/>
          </a:ln>
        </p:spPr>
      </p:pic>
      <p:pic>
        <p:nvPicPr>
          <p:cNvPr id="5" name="Picture 5" descr="9781284027372_CH06_FIG07b.jpg"/>
          <p:cNvPicPr>
            <a:picLocks noChangeAspect="1"/>
          </p:cNvPicPr>
          <p:nvPr/>
        </p:nvPicPr>
        <p:blipFill>
          <a:blip r:embed="rId3"/>
          <a:srcRect/>
          <a:stretch>
            <a:fillRect/>
          </a:stretch>
        </p:blipFill>
        <p:spPr bwMode="auto">
          <a:xfrm>
            <a:off x="5943600" y="0"/>
            <a:ext cx="3083983" cy="3352800"/>
          </a:xfrm>
          <a:prstGeom prst="rect">
            <a:avLst/>
          </a:prstGeom>
          <a:noFill/>
          <a:ln w="9525">
            <a:noFill/>
            <a:miter lim="800000"/>
            <a:headEnd/>
            <a:tailEnd/>
          </a:ln>
        </p:spPr>
      </p:pic>
      <p:pic>
        <p:nvPicPr>
          <p:cNvPr id="6" name="Picture 5" descr="9781284027372_CH06_FIG07c.jpg"/>
          <p:cNvPicPr>
            <a:picLocks noChangeAspect="1"/>
          </p:cNvPicPr>
          <p:nvPr/>
        </p:nvPicPr>
        <p:blipFill>
          <a:blip r:embed="rId4"/>
          <a:srcRect/>
          <a:stretch>
            <a:fillRect/>
          </a:stretch>
        </p:blipFill>
        <p:spPr bwMode="auto">
          <a:xfrm>
            <a:off x="5943600" y="3352800"/>
            <a:ext cx="3071476" cy="3505200"/>
          </a:xfrm>
          <a:prstGeom prst="rect">
            <a:avLst/>
          </a:prstGeom>
          <a:noFill/>
          <a:ln w="9525">
            <a:noFill/>
            <a:miter lim="800000"/>
            <a:headEnd/>
            <a:tailEnd/>
          </a:ln>
        </p:spPr>
      </p:pic>
      <p:sp>
        <p:nvSpPr>
          <p:cNvPr id="7" name="Rectangle 4"/>
          <p:cNvSpPr>
            <a:spLocks noChangeArrowheads="1"/>
          </p:cNvSpPr>
          <p:nvPr/>
        </p:nvSpPr>
        <p:spPr bwMode="auto">
          <a:xfrm>
            <a:off x="0" y="6562725"/>
            <a:ext cx="138271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lstStyle/>
          <a:p>
            <a:pPr algn="r" defTabSz="820738" eaLnBrk="0" hangingPunct="0">
              <a:defRPr/>
            </a:pPr>
            <a:r>
              <a:rPr lang="en-US" sz="1400" b="1" dirty="0">
                <a:latin typeface="Arial" charset="0"/>
                <a:ea typeface="ＭＳ Ｐゴシック" charset="0"/>
              </a:rPr>
              <a:t>Fig. </a:t>
            </a:r>
            <a:r>
              <a:rPr lang="en-US" sz="1400" b="1" dirty="0" smtClean="0">
                <a:latin typeface="Arial" charset="0"/>
                <a:ea typeface="ＭＳ Ｐゴシック" charset="0"/>
              </a:rPr>
              <a:t>6-7, </a:t>
            </a:r>
            <a:r>
              <a:rPr lang="en-US" sz="1400" b="1" dirty="0">
                <a:latin typeface="Arial" charset="0"/>
                <a:ea typeface="ＭＳ Ｐゴシック" charset="0"/>
              </a:rPr>
              <a:t>p. </a:t>
            </a:r>
            <a:r>
              <a:rPr lang="en-US" sz="1400" b="1" dirty="0" smtClean="0">
                <a:latin typeface="Arial" charset="0"/>
                <a:ea typeface="ＭＳ Ｐゴシック" charset="0"/>
              </a:rPr>
              <a:t>184</a:t>
            </a:r>
            <a:endParaRPr lang="en-US" sz="1400" b="1"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tabLst>
                <a:tab pos="2576513" algn="l"/>
              </a:tabLst>
              <a:defRPr/>
            </a:pPr>
            <a:r>
              <a:rPr lang="en-US" sz="2000" dirty="0" smtClean="0">
                <a:solidFill>
                  <a:schemeClr val="tx1"/>
                </a:solidFill>
                <a:latin typeface="Palatino Linotype" charset="0"/>
                <a:ea typeface="+mj-ea"/>
              </a:rPr>
              <a:t>Pressure variations on a constant height surface (e.g., sea level) = </a:t>
            </a:r>
            <a:br>
              <a:rPr lang="en-US" sz="2000" dirty="0" smtClean="0">
                <a:solidFill>
                  <a:schemeClr val="tx1"/>
                </a:solidFill>
                <a:latin typeface="Palatino Linotype" charset="0"/>
                <a:ea typeface="+mj-ea"/>
              </a:rPr>
            </a:br>
            <a:r>
              <a:rPr lang="en-US" sz="2000" dirty="0" smtClean="0">
                <a:solidFill>
                  <a:schemeClr val="tx1"/>
                </a:solidFill>
                <a:latin typeface="Palatino Linotype" charset="0"/>
                <a:ea typeface="+mj-ea"/>
              </a:rPr>
              <a:t>Height variations on a constant pressure surface (e.g., 500 </a:t>
            </a:r>
            <a:r>
              <a:rPr lang="en-US" sz="2000" dirty="0" err="1" smtClean="0">
                <a:solidFill>
                  <a:schemeClr val="tx1"/>
                </a:solidFill>
                <a:latin typeface="Palatino Linotype" charset="0"/>
                <a:ea typeface="+mj-ea"/>
              </a:rPr>
              <a:t>mb</a:t>
            </a:r>
            <a:r>
              <a:rPr lang="en-US" sz="2000" dirty="0" smtClean="0">
                <a:solidFill>
                  <a:schemeClr val="tx1"/>
                </a:solidFill>
                <a:latin typeface="Palatino Linotype" charset="0"/>
                <a:ea typeface="+mj-ea"/>
              </a:rPr>
              <a:t>)</a:t>
            </a:r>
          </a:p>
        </p:txBody>
      </p:sp>
      <p:pic>
        <p:nvPicPr>
          <p:cNvPr id="76802" name="Picture 6" descr="prstmp2"/>
          <p:cNvPicPr>
            <a:picLocks noChangeAspect="1" noChangeArrowheads="1"/>
          </p:cNvPicPr>
          <p:nvPr/>
        </p:nvPicPr>
        <p:blipFill>
          <a:blip r:embed="rId4"/>
          <a:srcRect/>
          <a:stretch>
            <a:fillRect/>
          </a:stretch>
        </p:blipFill>
        <p:spPr bwMode="auto">
          <a:xfrm>
            <a:off x="4648200" y="1828800"/>
            <a:ext cx="4267200" cy="3048000"/>
          </a:xfrm>
          <a:prstGeom prst="rect">
            <a:avLst/>
          </a:prstGeom>
          <a:noFill/>
          <a:ln w="9525">
            <a:noFill/>
            <a:miter lim="800000"/>
            <a:headEnd/>
            <a:tailEnd/>
          </a:ln>
        </p:spPr>
      </p:pic>
      <p:sp>
        <p:nvSpPr>
          <p:cNvPr id="151559" name="Line 7"/>
          <p:cNvSpPr>
            <a:spLocks noChangeShapeType="1"/>
          </p:cNvSpPr>
          <p:nvPr/>
        </p:nvSpPr>
        <p:spPr bwMode="auto">
          <a:xfrm>
            <a:off x="6705600" y="3810000"/>
            <a:ext cx="1828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pic>
        <p:nvPicPr>
          <p:cNvPr id="76804" name="Picture 8" descr="change_temp_aloft"/>
          <p:cNvPicPr>
            <a:picLocks noChangeAspect="1" noChangeArrowheads="1"/>
          </p:cNvPicPr>
          <p:nvPr/>
        </p:nvPicPr>
        <p:blipFill>
          <a:blip r:embed="rId5"/>
          <a:srcRect/>
          <a:stretch>
            <a:fillRect/>
          </a:stretch>
        </p:blipFill>
        <p:spPr bwMode="auto">
          <a:xfrm>
            <a:off x="0" y="1600200"/>
            <a:ext cx="4314825" cy="4267200"/>
          </a:xfrm>
          <a:prstGeom prst="rect">
            <a:avLst/>
          </a:prstGeom>
          <a:noFill/>
          <a:ln w="9525">
            <a:noFill/>
            <a:miter lim="800000"/>
            <a:headEnd/>
            <a:tailEnd/>
          </a:ln>
        </p:spPr>
      </p:pic>
      <p:sp>
        <p:nvSpPr>
          <p:cNvPr id="151561" name="Text Box 9"/>
          <p:cNvSpPr txBox="1">
            <a:spLocks noChangeArrowheads="1"/>
          </p:cNvSpPr>
          <p:nvPr/>
        </p:nvSpPr>
        <p:spPr bwMode="auto">
          <a:xfrm>
            <a:off x="1066800" y="3352800"/>
            <a:ext cx="523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4800">
                <a:solidFill>
                  <a:srgbClr val="FF0000"/>
                </a:solidFill>
                <a:latin typeface="Arial" charset="0"/>
                <a:ea typeface="ＭＳ Ｐゴシック" charset="0"/>
              </a:rPr>
              <a:t>L</a:t>
            </a:r>
          </a:p>
        </p:txBody>
      </p:sp>
      <p:sp>
        <p:nvSpPr>
          <p:cNvPr id="151562" name="Text Box 10"/>
          <p:cNvSpPr txBox="1">
            <a:spLocks noChangeArrowheads="1"/>
          </p:cNvSpPr>
          <p:nvPr/>
        </p:nvSpPr>
        <p:spPr bwMode="auto">
          <a:xfrm>
            <a:off x="3048000" y="3352800"/>
            <a:ext cx="62388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4800">
                <a:solidFill>
                  <a:schemeClr val="accent2"/>
                </a:solidFill>
                <a:latin typeface="Arial" charset="0"/>
                <a:ea typeface="ＭＳ Ｐゴシック" charset="0"/>
              </a:rPr>
              <a:t>H</a:t>
            </a:r>
          </a:p>
        </p:txBody>
      </p:sp>
      <p:cxnSp>
        <p:nvCxnSpPr>
          <p:cNvPr id="3" name="Straight Connector 2"/>
          <p:cNvCxnSpPr/>
          <p:nvPr/>
        </p:nvCxnSpPr>
        <p:spPr>
          <a:xfrm flipV="1">
            <a:off x="5638800" y="3352800"/>
            <a:ext cx="228600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ustDataLst>
      <p:tags r:id="rId1"/>
    </p:custData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defRPr/>
            </a:pPr>
            <a:r>
              <a:rPr lang="en-US" b="1" u="sng" smtClean="0">
                <a:solidFill>
                  <a:schemeClr val="tx1"/>
                </a:solidFill>
                <a:latin typeface="Palatino Linotype" charset="0"/>
                <a:ea typeface="+mj-ea"/>
              </a:rPr>
              <a:t>A 500 mb Map</a:t>
            </a:r>
            <a:r>
              <a:rPr lang="en-US" sz="1000" u="sng" smtClean="0">
                <a:solidFill>
                  <a:srgbClr val="FFFF99"/>
                </a:solidFill>
                <a:ea typeface="+mj-ea"/>
              </a:rPr>
              <a:t/>
            </a:r>
            <a:br>
              <a:rPr lang="en-US" sz="1000" u="sng" smtClean="0">
                <a:solidFill>
                  <a:srgbClr val="FFFF99"/>
                </a:solidFill>
                <a:ea typeface="+mj-ea"/>
              </a:rPr>
            </a:br>
            <a:r>
              <a:rPr lang="en-US" sz="1000" u="sng" smtClean="0">
                <a:solidFill>
                  <a:schemeClr val="tx1"/>
                </a:solidFill>
                <a:ea typeface="+mj-ea"/>
              </a:rPr>
              <a:t>Figure from apollo.lsc.vsc.edu/classes/met130</a:t>
            </a:r>
            <a:endParaRPr lang="en-US" u="sng" smtClean="0">
              <a:solidFill>
                <a:schemeClr val="tx1"/>
              </a:solidFill>
              <a:ea typeface="+mj-ea"/>
            </a:endParaRPr>
          </a:p>
        </p:txBody>
      </p:sp>
      <p:pic>
        <p:nvPicPr>
          <p:cNvPr id="78851" name="Picture 4" descr="500mb_ex"/>
          <p:cNvPicPr>
            <a:picLocks noChangeAspect="1" noChangeArrowheads="1"/>
          </p:cNvPicPr>
          <p:nvPr/>
        </p:nvPicPr>
        <p:blipFill>
          <a:blip r:embed="rId4"/>
          <a:srcRect/>
          <a:stretch>
            <a:fillRect/>
          </a:stretch>
        </p:blipFill>
        <p:spPr bwMode="auto">
          <a:xfrm>
            <a:off x="1295400" y="1600200"/>
            <a:ext cx="7162800" cy="50292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defRPr/>
            </a:pPr>
            <a:r>
              <a:rPr lang="en-US" b="1" u="sng" smtClean="0">
                <a:solidFill>
                  <a:schemeClr val="tx1"/>
                </a:solidFill>
                <a:latin typeface="Palatino Linotype" charset="0"/>
                <a:ea typeface="+mj-ea"/>
              </a:rPr>
              <a:t>500 mb Chart</a:t>
            </a:r>
          </a:p>
        </p:txBody>
      </p:sp>
      <p:pic>
        <p:nvPicPr>
          <p:cNvPr id="80899" name="Picture 4" descr="500mb_r_t_ex"/>
          <p:cNvPicPr>
            <a:picLocks noChangeAspect="1" noChangeArrowheads="1"/>
          </p:cNvPicPr>
          <p:nvPr/>
        </p:nvPicPr>
        <p:blipFill>
          <a:blip r:embed="rId4"/>
          <a:srcRect/>
          <a:stretch>
            <a:fillRect/>
          </a:stretch>
        </p:blipFill>
        <p:spPr bwMode="auto">
          <a:xfrm>
            <a:off x="1295400" y="1600200"/>
            <a:ext cx="7162800" cy="49530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defRPr/>
            </a:pPr>
            <a:r>
              <a:rPr lang="en-US" b="1" u="sng" smtClean="0">
                <a:latin typeface="Palatino Linotype" charset="0"/>
                <a:ea typeface="+mj-ea"/>
              </a:rPr>
              <a:t>Constant Pressure Maps</a:t>
            </a:r>
          </a:p>
        </p:txBody>
      </p:sp>
      <p:sp>
        <p:nvSpPr>
          <p:cNvPr id="159747" name="Rectangle 3"/>
          <p:cNvSpPr>
            <a:spLocks noGrp="1" noChangeArrowheads="1"/>
          </p:cNvSpPr>
          <p:nvPr>
            <p:ph type="body" idx="1"/>
          </p:nvPr>
        </p:nvSpPr>
        <p:spPr/>
        <p:txBody>
          <a:bodyPr/>
          <a:lstStyle/>
          <a:p>
            <a:pPr eaLnBrk="1" hangingPunct="1">
              <a:defRPr/>
            </a:pPr>
            <a:r>
              <a:rPr lang="en-US" dirty="0" smtClean="0">
                <a:latin typeface="Palatino Linotype" charset="0"/>
                <a:ea typeface="+mn-ea"/>
              </a:rPr>
              <a:t>Standard constant pressure maps:</a:t>
            </a:r>
          </a:p>
          <a:p>
            <a:pPr lvl="1" eaLnBrk="1" hangingPunct="1">
              <a:defRPr/>
            </a:pPr>
            <a:r>
              <a:rPr lang="en-US" dirty="0" smtClean="0">
                <a:latin typeface="Palatino Linotype" charset="0"/>
                <a:ea typeface="+mn-ea"/>
              </a:rPr>
              <a:t>200 </a:t>
            </a:r>
            <a:r>
              <a:rPr lang="en-US" dirty="0" err="1" smtClean="0">
                <a:latin typeface="Palatino Linotype" charset="0"/>
                <a:ea typeface="+mn-ea"/>
              </a:rPr>
              <a:t>mb</a:t>
            </a:r>
            <a:r>
              <a:rPr lang="en-US" dirty="0" smtClean="0">
                <a:latin typeface="Palatino Linotype" charset="0"/>
                <a:ea typeface="+mn-ea"/>
              </a:rPr>
              <a:t>  ~  39,000 </a:t>
            </a:r>
            <a:r>
              <a:rPr lang="en-US" dirty="0" err="1" smtClean="0">
                <a:latin typeface="Palatino Linotype" charset="0"/>
                <a:ea typeface="+mn-ea"/>
              </a:rPr>
              <a:t>ft</a:t>
            </a:r>
            <a:endParaRPr lang="en-US" dirty="0" smtClean="0">
              <a:latin typeface="Palatino Linotype" charset="0"/>
              <a:ea typeface="+mn-ea"/>
            </a:endParaRPr>
          </a:p>
          <a:p>
            <a:pPr lvl="1" eaLnBrk="1" hangingPunct="1">
              <a:defRPr/>
            </a:pPr>
            <a:r>
              <a:rPr lang="en-US" dirty="0" smtClean="0">
                <a:solidFill>
                  <a:srgbClr val="FF0000"/>
                </a:solidFill>
                <a:latin typeface="Palatino Linotype" charset="0"/>
                <a:ea typeface="+mn-ea"/>
              </a:rPr>
              <a:t>250 </a:t>
            </a:r>
            <a:r>
              <a:rPr lang="en-US" dirty="0" err="1" smtClean="0">
                <a:solidFill>
                  <a:srgbClr val="FF0000"/>
                </a:solidFill>
                <a:latin typeface="Palatino Linotype" charset="0"/>
                <a:ea typeface="+mn-ea"/>
              </a:rPr>
              <a:t>mb</a:t>
            </a:r>
            <a:r>
              <a:rPr lang="en-US" dirty="0" smtClean="0">
                <a:solidFill>
                  <a:srgbClr val="FF0000"/>
                </a:solidFill>
                <a:latin typeface="Palatino Linotype" charset="0"/>
                <a:ea typeface="+mn-ea"/>
              </a:rPr>
              <a:t> ~   34,000 </a:t>
            </a:r>
            <a:r>
              <a:rPr lang="en-US" dirty="0" err="1" smtClean="0">
                <a:solidFill>
                  <a:srgbClr val="FF0000"/>
                </a:solidFill>
                <a:latin typeface="Palatino Linotype" charset="0"/>
                <a:ea typeface="+mn-ea"/>
              </a:rPr>
              <a:t>ft</a:t>
            </a:r>
            <a:endParaRPr lang="en-US" dirty="0" smtClean="0">
              <a:solidFill>
                <a:srgbClr val="FF0000"/>
              </a:solidFill>
              <a:latin typeface="Palatino Linotype" charset="0"/>
              <a:ea typeface="+mn-ea"/>
            </a:endParaRPr>
          </a:p>
          <a:p>
            <a:pPr lvl="1" eaLnBrk="1" hangingPunct="1">
              <a:defRPr/>
            </a:pPr>
            <a:r>
              <a:rPr lang="en-US" dirty="0" smtClean="0">
                <a:latin typeface="Palatino Linotype" charset="0"/>
                <a:ea typeface="+mn-ea"/>
              </a:rPr>
              <a:t>300 </a:t>
            </a:r>
            <a:r>
              <a:rPr lang="en-US" dirty="0" err="1" smtClean="0">
                <a:latin typeface="Palatino Linotype" charset="0"/>
                <a:ea typeface="+mn-ea"/>
              </a:rPr>
              <a:t>mb</a:t>
            </a:r>
            <a:r>
              <a:rPr lang="en-US" dirty="0" smtClean="0">
                <a:latin typeface="Palatino Linotype" charset="0"/>
                <a:ea typeface="+mn-ea"/>
              </a:rPr>
              <a:t>  ~  30,000 ft</a:t>
            </a:r>
          </a:p>
          <a:p>
            <a:pPr lvl="1" eaLnBrk="1" hangingPunct="1">
              <a:defRPr/>
            </a:pPr>
            <a:r>
              <a:rPr lang="en-US" dirty="0" smtClean="0">
                <a:latin typeface="Palatino Linotype" charset="0"/>
                <a:ea typeface="+mn-ea"/>
              </a:rPr>
              <a:t>500 </a:t>
            </a:r>
            <a:r>
              <a:rPr lang="en-US" dirty="0" err="1" smtClean="0">
                <a:latin typeface="Palatino Linotype" charset="0"/>
                <a:ea typeface="+mn-ea"/>
              </a:rPr>
              <a:t>mb</a:t>
            </a:r>
            <a:r>
              <a:rPr lang="en-US" dirty="0" smtClean="0">
                <a:latin typeface="Palatino Linotype" charset="0"/>
                <a:ea typeface="+mn-ea"/>
              </a:rPr>
              <a:t>  ~  18,000 ft</a:t>
            </a:r>
          </a:p>
          <a:p>
            <a:pPr lvl="1" eaLnBrk="1" hangingPunct="1">
              <a:defRPr/>
            </a:pPr>
            <a:r>
              <a:rPr lang="en-US" dirty="0" smtClean="0">
                <a:latin typeface="Palatino Linotype" charset="0"/>
                <a:ea typeface="+mn-ea"/>
              </a:rPr>
              <a:t>700 </a:t>
            </a:r>
            <a:r>
              <a:rPr lang="en-US" dirty="0" err="1" smtClean="0">
                <a:latin typeface="Palatino Linotype" charset="0"/>
                <a:ea typeface="+mn-ea"/>
              </a:rPr>
              <a:t>mb</a:t>
            </a:r>
            <a:r>
              <a:rPr lang="en-US" dirty="0" smtClean="0">
                <a:latin typeface="Palatino Linotype" charset="0"/>
                <a:ea typeface="+mn-ea"/>
              </a:rPr>
              <a:t>  ~  10,000 ft</a:t>
            </a:r>
          </a:p>
          <a:p>
            <a:pPr lvl="1" eaLnBrk="1" hangingPunct="1">
              <a:defRPr/>
            </a:pPr>
            <a:r>
              <a:rPr lang="en-US" dirty="0" smtClean="0">
                <a:latin typeface="Palatino Linotype" charset="0"/>
                <a:ea typeface="+mn-ea"/>
              </a:rPr>
              <a:t>850 </a:t>
            </a:r>
            <a:r>
              <a:rPr lang="en-US" dirty="0" err="1" smtClean="0">
                <a:latin typeface="Palatino Linotype" charset="0"/>
                <a:ea typeface="+mn-ea"/>
              </a:rPr>
              <a:t>mb</a:t>
            </a:r>
            <a:r>
              <a:rPr lang="en-US" dirty="0" smtClean="0">
                <a:latin typeface="Palatino Linotype" charset="0"/>
                <a:ea typeface="+mn-ea"/>
              </a:rPr>
              <a:t>  ~    5,000 ft</a:t>
            </a:r>
          </a:p>
          <a:p>
            <a:pPr eaLnBrk="1" hangingPunct="1">
              <a:defRPr/>
            </a:pPr>
            <a:r>
              <a:rPr lang="en-US" dirty="0" smtClean="0">
                <a:latin typeface="Palatino Linotype" pitchFamily="18" charset="0"/>
              </a:rPr>
              <a:t>Each level can highlight certain features in the atmosphere. For instance, 200 – 300 </a:t>
            </a:r>
            <a:r>
              <a:rPr lang="en-US" dirty="0" err="1" smtClean="0">
                <a:latin typeface="Palatino Linotype" pitchFamily="18" charset="0"/>
              </a:rPr>
              <a:t>mb</a:t>
            </a:r>
            <a:r>
              <a:rPr lang="en-US" dirty="0" smtClean="0">
                <a:latin typeface="Palatino Linotype" pitchFamily="18" charset="0"/>
              </a:rPr>
              <a:t> is used to analyze the jet stream.  </a:t>
            </a:r>
          </a:p>
          <a:p>
            <a:pPr eaLnBrk="1" hangingPunct="1">
              <a:defRPr/>
            </a:pPr>
            <a:endParaRPr lang="en-US" dirty="0" smtClean="0">
              <a:latin typeface="Palatino Linotype" charset="0"/>
              <a:ea typeface="+mn-ea"/>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defRPr/>
            </a:pPr>
            <a:r>
              <a:rPr lang="en-US" b="1" u="sng" smtClean="0">
                <a:latin typeface="Palatino Linotype" charset="0"/>
                <a:ea typeface="+mj-ea"/>
              </a:rPr>
              <a:t>Vertical Pressure Gradient</a:t>
            </a:r>
          </a:p>
        </p:txBody>
      </p:sp>
      <p:sp>
        <p:nvSpPr>
          <p:cNvPr id="131075" name="Rectangle 3"/>
          <p:cNvSpPr>
            <a:spLocks noGrp="1" noChangeArrowheads="1"/>
          </p:cNvSpPr>
          <p:nvPr>
            <p:ph type="body" idx="1"/>
          </p:nvPr>
        </p:nvSpPr>
        <p:spPr/>
        <p:txBody>
          <a:bodyPr/>
          <a:lstStyle/>
          <a:p>
            <a:pPr eaLnBrk="1" hangingPunct="1"/>
            <a:r>
              <a:rPr lang="en-US" smtClean="0">
                <a:latin typeface="Palatino Linotype" pitchFamily="18" charset="0"/>
              </a:rPr>
              <a:t>There is a pressure gradient force directed upward</a:t>
            </a:r>
          </a:p>
          <a:p>
            <a:pPr eaLnBrk="1" hangingPunct="1">
              <a:buFontTx/>
              <a:buNone/>
            </a:pPr>
            <a:endParaRPr lang="en-US" smtClean="0">
              <a:latin typeface="Palatino Linotype" pitchFamily="18" charset="0"/>
            </a:endParaRPr>
          </a:p>
          <a:p>
            <a:pPr eaLnBrk="1" hangingPunct="1"/>
            <a:r>
              <a:rPr lang="en-US" smtClean="0">
                <a:latin typeface="Palatino Linotype" pitchFamily="18" charset="0"/>
              </a:rPr>
              <a:t>Pressure gradient force is much larger in the vertical than in the horizontal</a:t>
            </a:r>
          </a:p>
          <a:p>
            <a:pPr eaLnBrk="1" hangingPunct="1"/>
            <a:endParaRPr lang="en-US" smtClean="0">
              <a:latin typeface="Palatino Linotype" pitchFamily="18" charset="0"/>
            </a:endParaRPr>
          </a:p>
          <a:p>
            <a:pPr eaLnBrk="1" hangingPunct="1"/>
            <a:r>
              <a:rPr lang="en-US" smtClean="0">
                <a:latin typeface="Palatino Linotype" pitchFamily="18" charset="0"/>
              </a:rPr>
              <a:t>Why doesn</a:t>
            </a:r>
            <a:r>
              <a:rPr lang="ja-JP" altLang="en-US" smtClean="0"/>
              <a:t>’</a:t>
            </a:r>
            <a:r>
              <a:rPr lang="en-US" altLang="ja-JP" smtClean="0">
                <a:latin typeface="Palatino Linotype" pitchFamily="18" charset="0"/>
              </a:rPr>
              <a:t>t all air get sucked away from the Earth?</a:t>
            </a:r>
            <a:endParaRPr lang="en-US" smtClean="0">
              <a:latin typeface="Palatino Linotype" pitchFamily="18"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defRPr/>
            </a:pPr>
            <a:r>
              <a:rPr lang="en-US" b="1" u="sng" smtClean="0">
                <a:solidFill>
                  <a:schemeClr val="tx1"/>
                </a:solidFill>
                <a:latin typeface="Palatino Linotype" charset="0"/>
                <a:ea typeface="+mj-ea"/>
              </a:rPr>
              <a:t>Hydrostatic Equilibrium</a:t>
            </a:r>
          </a:p>
        </p:txBody>
      </p:sp>
      <p:sp>
        <p:nvSpPr>
          <p:cNvPr id="133126" name="Rectangle 6"/>
          <p:cNvSpPr>
            <a:spLocks noChangeArrowheads="1"/>
          </p:cNvSpPr>
          <p:nvPr/>
        </p:nvSpPr>
        <p:spPr bwMode="auto">
          <a:xfrm>
            <a:off x="7467600" y="6324600"/>
            <a:ext cx="1168400"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lstStyle/>
          <a:p>
            <a:pPr algn="r" defTabSz="820738" eaLnBrk="0" hangingPunct="0">
              <a:defRPr/>
            </a:pPr>
            <a:r>
              <a:rPr lang="en-US" sz="1400" b="1" dirty="0">
                <a:latin typeface="Arial" charset="0"/>
                <a:ea typeface="ＭＳ Ｐゴシック" charset="0"/>
              </a:rPr>
              <a:t>Fig. 6-13, p. </a:t>
            </a:r>
            <a:r>
              <a:rPr lang="en-US" sz="1400" b="1" dirty="0" smtClean="0">
                <a:latin typeface="Arial" charset="0"/>
                <a:ea typeface="ＭＳ Ｐゴシック" charset="0"/>
              </a:rPr>
              <a:t>192</a:t>
            </a:r>
            <a:endParaRPr lang="en-US" sz="1400" b="1" dirty="0">
              <a:latin typeface="Arial" charset="0"/>
              <a:ea typeface="ＭＳ Ｐゴシック" charset="0"/>
            </a:endParaRPr>
          </a:p>
        </p:txBody>
      </p:sp>
      <p:pic>
        <p:nvPicPr>
          <p:cNvPr id="5" name="Picture 5" descr="9781284027372_CH06_FIG13.jpg"/>
          <p:cNvPicPr>
            <a:picLocks noChangeAspect="1"/>
          </p:cNvPicPr>
          <p:nvPr/>
        </p:nvPicPr>
        <p:blipFill>
          <a:blip r:embed="rId4"/>
          <a:srcRect/>
          <a:stretch>
            <a:fillRect/>
          </a:stretch>
        </p:blipFill>
        <p:spPr bwMode="auto">
          <a:xfrm>
            <a:off x="1295400" y="1600200"/>
            <a:ext cx="6586538" cy="4067476"/>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defRPr/>
            </a:pPr>
            <a:r>
              <a:rPr lang="en-US" sz="3200" b="1" u="sng" smtClean="0">
                <a:latin typeface="Palatino Linotype" charset="0"/>
                <a:ea typeface="+mj-ea"/>
              </a:rPr>
              <a:t>Centrifugal Force / Centripetal Acceleration</a:t>
            </a:r>
          </a:p>
        </p:txBody>
      </p:sp>
      <p:sp>
        <p:nvSpPr>
          <p:cNvPr id="173059" name="Rectangle 3"/>
          <p:cNvSpPr>
            <a:spLocks noGrp="1" noChangeArrowheads="1"/>
          </p:cNvSpPr>
          <p:nvPr>
            <p:ph type="body" idx="1"/>
          </p:nvPr>
        </p:nvSpPr>
        <p:spPr/>
        <p:txBody>
          <a:bodyPr/>
          <a:lstStyle/>
          <a:p>
            <a:pPr eaLnBrk="1" hangingPunct="1"/>
            <a:r>
              <a:rPr lang="en-US" dirty="0" smtClean="0">
                <a:latin typeface="Palatino Linotype" pitchFamily="18" charset="0"/>
              </a:rPr>
              <a:t>Due to change in direction of motion</a:t>
            </a:r>
          </a:p>
          <a:p>
            <a:pPr eaLnBrk="1" hangingPunct="1"/>
            <a:r>
              <a:rPr lang="en-US" dirty="0" smtClean="0">
                <a:latin typeface="Palatino Linotype" pitchFamily="18" charset="0"/>
              </a:rPr>
              <a:t>Example: Riding in a car, sharp curve, which direction are you pushed?</a:t>
            </a:r>
          </a:p>
          <a:p>
            <a:pPr eaLnBrk="1" hangingPunct="1"/>
            <a:r>
              <a:rPr lang="en-US" dirty="0" smtClean="0">
                <a:latin typeface="Palatino Linotype" pitchFamily="18" charset="0"/>
              </a:rPr>
              <a:t>OUTWARDS!  Your body still has momentum in the original direction.  This </a:t>
            </a:r>
            <a:r>
              <a:rPr lang="ja-JP" altLang="en-US" dirty="0" smtClean="0"/>
              <a:t>“</a:t>
            </a:r>
            <a:r>
              <a:rPr lang="en-US" altLang="ja-JP" dirty="0" smtClean="0">
                <a:latin typeface="Palatino Linotype" pitchFamily="18" charset="0"/>
              </a:rPr>
              <a:t>force</a:t>
            </a:r>
            <a:r>
              <a:rPr lang="ja-JP" altLang="en-US" dirty="0" smtClean="0"/>
              <a:t>”</a:t>
            </a:r>
            <a:r>
              <a:rPr lang="en-US" altLang="ja-JP" dirty="0" smtClean="0">
                <a:latin typeface="Palatino Linotype" pitchFamily="18" charset="0"/>
              </a:rPr>
              <a:t> is an example of centrifugal force.</a:t>
            </a:r>
          </a:p>
          <a:p>
            <a:pPr eaLnBrk="1" hangingPunct="1"/>
            <a:r>
              <a:rPr lang="en-US" dirty="0" smtClean="0">
                <a:latin typeface="Palatino Linotype" pitchFamily="18" charset="0"/>
              </a:rPr>
              <a:t>Need sharp curvature in flow for this force to be important (examples?)</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1" descr="06p159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23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76" name="Rectangle 4"/>
          <p:cNvSpPr>
            <a:spLocks noChangeArrowheads="1"/>
          </p:cNvSpPr>
          <p:nvPr/>
        </p:nvSpPr>
        <p:spPr bwMode="auto">
          <a:xfrm>
            <a:off x="1371600" y="5638800"/>
            <a:ext cx="6400800" cy="1219200"/>
          </a:xfrm>
          <a:prstGeom prst="rect">
            <a:avLst/>
          </a:prstGeom>
          <a:solidFill>
            <a:schemeClr val="bg1">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defRPr/>
            </a:pPr>
            <a:r>
              <a:rPr lang="en-US" sz="3200" dirty="0">
                <a:latin typeface="Palatino Linotype" charset="0"/>
                <a:ea typeface="ＭＳ Ｐゴシック" charset="0"/>
              </a:rPr>
              <a:t>ATMO 1300</a:t>
            </a:r>
          </a:p>
          <a:p>
            <a:pPr marL="342900" indent="-342900" algn="ctr">
              <a:spcBef>
                <a:spcPct val="20000"/>
              </a:spcBef>
              <a:defRPr/>
            </a:pPr>
            <a:r>
              <a:rPr lang="en-US" sz="3200" smtClean="0">
                <a:latin typeface="Palatino Linotype" charset="0"/>
                <a:ea typeface="ＭＳ Ｐゴシック" charset="0"/>
              </a:rPr>
              <a:t>SUMMER 2017</a:t>
            </a:r>
            <a:endParaRPr lang="en-US" sz="3200" dirty="0">
              <a:latin typeface="Palatino Linotype" charset="0"/>
              <a:ea typeface="ＭＳ Ｐゴシック" charset="0"/>
            </a:endParaRPr>
          </a:p>
        </p:txBody>
      </p:sp>
      <p:sp>
        <p:nvSpPr>
          <p:cNvPr id="6" name="Rectangle 3"/>
          <p:cNvSpPr txBox="1">
            <a:spLocks noChangeArrowheads="1"/>
          </p:cNvSpPr>
          <p:nvPr/>
        </p:nvSpPr>
        <p:spPr bwMode="auto">
          <a:xfrm>
            <a:off x="609600" y="1676400"/>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eaLnBrk="1" hangingPunct="1"/>
            <a:r>
              <a:rPr lang="en-US" sz="4000" b="1" smtClean="0">
                <a:solidFill>
                  <a:schemeClr val="bg1"/>
                </a:solidFill>
                <a:effectLst>
                  <a:outerShdw blurRad="38100" dist="38100" dir="2700000" algn="tl">
                    <a:srgbClr val="C0C0C0"/>
                  </a:outerShdw>
                </a:effectLst>
                <a:latin typeface="Palatino Linotype" pitchFamily="18" charset="0"/>
              </a:rPr>
              <a:t>Chapter 6</a:t>
            </a:r>
            <a:br>
              <a:rPr lang="en-US" sz="4000" b="1" smtClean="0">
                <a:solidFill>
                  <a:schemeClr val="bg1"/>
                </a:solidFill>
                <a:effectLst>
                  <a:outerShdw blurRad="38100" dist="38100" dir="2700000" algn="tl">
                    <a:srgbClr val="C0C0C0"/>
                  </a:outerShdw>
                </a:effectLst>
                <a:latin typeface="Palatino Linotype" pitchFamily="18" charset="0"/>
              </a:rPr>
            </a:br>
            <a:r>
              <a:rPr lang="en-US" sz="4000" b="1" smtClean="0">
                <a:solidFill>
                  <a:schemeClr val="bg1"/>
                </a:solidFill>
                <a:effectLst>
                  <a:outerShdw blurRad="38100" dist="38100" dir="2700000" algn="tl">
                    <a:srgbClr val="C0C0C0"/>
                  </a:outerShdw>
                </a:effectLst>
                <a:latin typeface="Palatino Linotype" pitchFamily="18" charset="0"/>
              </a:rPr>
              <a:t>Atmospheric Forces and Wind</a:t>
            </a:r>
            <a:endParaRPr lang="en-US" sz="4000" b="1" dirty="0" smtClean="0">
              <a:solidFill>
                <a:schemeClr val="bg1"/>
              </a:solidFill>
              <a:effectLst>
                <a:outerShdw blurRad="38100" dist="38100" dir="2700000" algn="tl">
                  <a:srgbClr val="C0C0C0"/>
                </a:outerShdw>
              </a:effectLst>
              <a:latin typeface="Palatino Linotype" pitchFamily="18"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4" descr="P6080047"/>
          <p:cNvPicPr>
            <a:picLocks noChangeAspect="1" noChangeArrowheads="1"/>
          </p:cNvPicPr>
          <p:nvPr/>
        </p:nvPicPr>
        <p:blipFill>
          <a:blip r:embed="rId2"/>
          <a:srcRect/>
          <a:stretch>
            <a:fillRect/>
          </a:stretch>
        </p:blipFill>
        <p:spPr bwMode="auto">
          <a:xfrm>
            <a:off x="76200" y="76200"/>
            <a:ext cx="8991600" cy="67278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5" name="Rectangle 5"/>
          <p:cNvSpPr>
            <a:spLocks noChangeArrowheads="1"/>
          </p:cNvSpPr>
          <p:nvPr/>
        </p:nvSpPr>
        <p:spPr bwMode="auto">
          <a:xfrm>
            <a:off x="7662863" y="6562725"/>
            <a:ext cx="148113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lstStyle/>
          <a:p>
            <a:pPr algn="r" defTabSz="820738" eaLnBrk="0" hangingPunct="0">
              <a:defRPr/>
            </a:pPr>
            <a:r>
              <a:rPr lang="en-US" sz="1400" b="1" dirty="0">
                <a:latin typeface="Arial" charset="0"/>
                <a:ea typeface="ＭＳ Ｐゴシック" charset="0"/>
              </a:rPr>
              <a:t>Fig. </a:t>
            </a:r>
            <a:r>
              <a:rPr lang="en-US" sz="1400" b="1" dirty="0" smtClean="0">
                <a:latin typeface="Arial" charset="0"/>
                <a:ea typeface="ＭＳ Ｐゴシック" charset="0"/>
              </a:rPr>
              <a:t>6-8, </a:t>
            </a:r>
            <a:r>
              <a:rPr lang="en-US" sz="1400" b="1" dirty="0">
                <a:latin typeface="Arial" charset="0"/>
                <a:ea typeface="ＭＳ Ｐゴシック" charset="0"/>
              </a:rPr>
              <a:t>p. </a:t>
            </a:r>
            <a:r>
              <a:rPr lang="en-US" sz="1400" b="1" dirty="0" smtClean="0">
                <a:latin typeface="Arial" charset="0"/>
                <a:ea typeface="ＭＳ Ｐゴシック" charset="0"/>
              </a:rPr>
              <a:t>185</a:t>
            </a:r>
            <a:endParaRPr lang="en-US" sz="1400" b="1" dirty="0">
              <a:latin typeface="Arial" charset="0"/>
              <a:ea typeface="ＭＳ Ｐゴシック" charset="0"/>
            </a:endParaRPr>
          </a:p>
        </p:txBody>
      </p:sp>
      <p:pic>
        <p:nvPicPr>
          <p:cNvPr id="5" name="Picture 5" descr="9781284027372_CH06_FIG08.jpg"/>
          <p:cNvPicPr>
            <a:picLocks noChangeAspect="1"/>
          </p:cNvPicPr>
          <p:nvPr/>
        </p:nvPicPr>
        <p:blipFill>
          <a:blip r:embed="rId2"/>
          <a:srcRect/>
          <a:stretch>
            <a:fillRect/>
          </a:stretch>
        </p:blipFill>
        <p:spPr bwMode="auto">
          <a:xfrm>
            <a:off x="2514600" y="155448"/>
            <a:ext cx="3657600" cy="643737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en-US" b="1" u="sng" smtClean="0">
                <a:latin typeface="Palatino Linotype" pitchFamily="18" charset="0"/>
              </a:rPr>
              <a:t>Coriolis Force</a:t>
            </a:r>
            <a:r>
              <a:rPr lang="en-US" sz="1000" smtClean="0"/>
              <a:t/>
            </a:r>
            <a:br>
              <a:rPr lang="en-US" sz="1000" smtClean="0"/>
            </a:br>
            <a:endParaRPr lang="en-US" sz="1000" smtClean="0"/>
          </a:p>
        </p:txBody>
      </p:sp>
      <p:sp>
        <p:nvSpPr>
          <p:cNvPr id="163843" name="Rectangle 3"/>
          <p:cNvSpPr>
            <a:spLocks noGrp="1" noChangeArrowheads="1"/>
          </p:cNvSpPr>
          <p:nvPr>
            <p:ph type="body" sz="half" idx="1"/>
          </p:nvPr>
        </p:nvSpPr>
        <p:spPr/>
        <p:txBody>
          <a:bodyPr/>
          <a:lstStyle/>
          <a:p>
            <a:pPr eaLnBrk="1" hangingPunct="1">
              <a:defRPr/>
            </a:pPr>
            <a:r>
              <a:rPr lang="en-US" sz="2800" smtClean="0">
                <a:latin typeface="Palatino Linotype" charset="0"/>
                <a:ea typeface="+mn-ea"/>
              </a:rPr>
              <a:t>Due to the rotation of the Earth</a:t>
            </a:r>
          </a:p>
          <a:p>
            <a:pPr eaLnBrk="1" hangingPunct="1">
              <a:defRPr/>
            </a:pPr>
            <a:r>
              <a:rPr lang="en-US" sz="2800" smtClean="0">
                <a:latin typeface="Palatino Linotype" charset="0"/>
                <a:ea typeface="+mn-ea"/>
              </a:rPr>
              <a:t>Objects appear to be deflected to the right (following the motion) in the Northern Hemisphere</a:t>
            </a:r>
          </a:p>
          <a:p>
            <a:pPr eaLnBrk="1" hangingPunct="1">
              <a:defRPr/>
            </a:pPr>
            <a:r>
              <a:rPr lang="en-US" sz="2800" smtClean="0">
                <a:latin typeface="Palatino Linotype" charset="0"/>
                <a:ea typeface="+mn-ea"/>
              </a:rPr>
              <a:t>Speed is unaffected, only direction</a:t>
            </a:r>
          </a:p>
          <a:p>
            <a:pPr eaLnBrk="1" hangingPunct="1">
              <a:defRPr/>
            </a:pPr>
            <a:endParaRPr lang="en-US" sz="2800" smtClean="0">
              <a:latin typeface="Palatino Linotype" charset="0"/>
              <a:ea typeface="+mn-ea"/>
              <a:cs typeface="Arial" charset="0"/>
            </a:endParaRPr>
          </a:p>
        </p:txBody>
      </p:sp>
      <p:pic>
        <p:nvPicPr>
          <p:cNvPr id="163846" name="Picture1" descr="06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600200"/>
            <a:ext cx="4302125"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63847" name="Rectangle 7"/>
          <p:cNvSpPr>
            <a:spLocks noChangeArrowheads="1"/>
          </p:cNvSpPr>
          <p:nvPr/>
        </p:nvSpPr>
        <p:spPr bwMode="auto">
          <a:xfrm>
            <a:off x="7162800" y="6019800"/>
            <a:ext cx="806450"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lstStyle/>
          <a:p>
            <a:pPr algn="r" defTabSz="820738" eaLnBrk="0" hangingPunct="0">
              <a:defRPr/>
            </a:pPr>
            <a:r>
              <a:rPr lang="en-US" sz="1400" b="1" dirty="0" smtClean="0">
                <a:latin typeface="Arial" charset="0"/>
                <a:ea typeface="ＭＳ Ｐゴシック" charset="0"/>
              </a:rPr>
              <a:t>2</a:t>
            </a:r>
            <a:r>
              <a:rPr lang="en-US" sz="1400" b="1" baseline="30000" dirty="0" smtClean="0">
                <a:latin typeface="Arial" charset="0"/>
                <a:ea typeface="ＭＳ Ｐゴシック" charset="0"/>
              </a:rPr>
              <a:t>nd</a:t>
            </a:r>
            <a:r>
              <a:rPr lang="en-US" sz="1400" b="1" dirty="0" smtClean="0">
                <a:latin typeface="Arial" charset="0"/>
                <a:ea typeface="ＭＳ Ｐゴシック" charset="0"/>
              </a:rPr>
              <a:t> Edition: Fig</a:t>
            </a:r>
            <a:r>
              <a:rPr lang="en-US" sz="1400" b="1" dirty="0">
                <a:latin typeface="Arial" charset="0"/>
                <a:ea typeface="ＭＳ Ｐゴシック" charset="0"/>
              </a:rPr>
              <a:t>. 6-9, p. 165</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defRPr/>
            </a:pPr>
            <a:r>
              <a:rPr lang="en-US" b="1" u="sng" dirty="0" err="1" smtClean="0">
                <a:latin typeface="Palatino Linotype" charset="0"/>
                <a:ea typeface="+mj-ea"/>
              </a:rPr>
              <a:t>Coriolis</a:t>
            </a:r>
            <a:r>
              <a:rPr lang="en-US" b="1" u="sng" dirty="0" smtClean="0">
                <a:latin typeface="Palatino Linotype" charset="0"/>
                <a:ea typeface="+mj-ea"/>
              </a:rPr>
              <a:t> Force</a:t>
            </a:r>
          </a:p>
        </p:txBody>
      </p:sp>
      <p:sp>
        <p:nvSpPr>
          <p:cNvPr id="165891" name="Rectangle 3"/>
          <p:cNvSpPr>
            <a:spLocks noGrp="1" noChangeArrowheads="1"/>
          </p:cNvSpPr>
          <p:nvPr>
            <p:ph type="body" idx="1"/>
          </p:nvPr>
        </p:nvSpPr>
        <p:spPr/>
        <p:txBody>
          <a:bodyPr/>
          <a:lstStyle/>
          <a:p>
            <a:pPr eaLnBrk="1" hangingPunct="1"/>
            <a:r>
              <a:rPr lang="en-US" smtClean="0">
                <a:latin typeface="Palatino Linotype" pitchFamily="18" charset="0"/>
              </a:rPr>
              <a:t>Magnitude depends on 2 things:</a:t>
            </a:r>
          </a:p>
          <a:p>
            <a:pPr eaLnBrk="1" hangingPunct="1">
              <a:buFontTx/>
              <a:buNone/>
            </a:pPr>
            <a:r>
              <a:rPr lang="en-US" smtClean="0">
                <a:latin typeface="Palatino Linotype" pitchFamily="18" charset="0"/>
              </a:rPr>
              <a:t>        Wind speed </a:t>
            </a:r>
          </a:p>
          <a:p>
            <a:pPr eaLnBrk="1" hangingPunct="1">
              <a:buFontTx/>
              <a:buNone/>
            </a:pPr>
            <a:r>
              <a:rPr lang="en-US" smtClean="0">
                <a:latin typeface="Palatino Linotype" pitchFamily="18" charset="0"/>
              </a:rPr>
              <a:t>        Latitude</a:t>
            </a:r>
          </a:p>
          <a:p>
            <a:pPr eaLnBrk="1" hangingPunct="1"/>
            <a:r>
              <a:rPr lang="en-US" smtClean="0">
                <a:latin typeface="Palatino Linotype" pitchFamily="18" charset="0"/>
              </a:rPr>
              <a:t>Stronger wind </a:t>
            </a:r>
            <a:r>
              <a:rPr lang="en-US" smtClean="0">
                <a:latin typeface="Palatino Linotype" pitchFamily="18" charset="0"/>
                <a:cs typeface="Arial" pitchFamily="34" charset="0"/>
              </a:rPr>
              <a:t>→ Stronger Coriolis force</a:t>
            </a:r>
          </a:p>
          <a:p>
            <a:pPr eaLnBrk="1" hangingPunct="1"/>
            <a:r>
              <a:rPr lang="en-US" smtClean="0">
                <a:latin typeface="Palatino Linotype" pitchFamily="18" charset="0"/>
                <a:cs typeface="Arial" pitchFamily="34" charset="0"/>
              </a:rPr>
              <a:t>Zero Coriolis force at the equator; maximum at the poles</a:t>
            </a:r>
          </a:p>
        </p:txBody>
      </p:sp>
      <p:pic>
        <p:nvPicPr>
          <p:cNvPr id="91139" name="Picture 5" descr="latex-image-1.pdf"/>
          <p:cNvPicPr>
            <a:picLocks noChangeAspect="1"/>
          </p:cNvPicPr>
          <p:nvPr/>
        </p:nvPicPr>
        <p:blipFill>
          <a:blip r:embed="rId4"/>
          <a:srcRect/>
          <a:stretch>
            <a:fillRect/>
          </a:stretch>
        </p:blipFill>
        <p:spPr bwMode="auto">
          <a:xfrm>
            <a:off x="4419600" y="4419600"/>
            <a:ext cx="4330700" cy="1843088"/>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r>
              <a:rPr lang="en-US" b="1" u="sng" smtClean="0">
                <a:latin typeface="Palatino Linotype" pitchFamily="18" charset="0"/>
              </a:rPr>
              <a:t>Coriolis Force (cont</a:t>
            </a:r>
            <a:r>
              <a:rPr lang="ja-JP" altLang="en-US" b="1" u="sng" smtClean="0"/>
              <a:t>’</a:t>
            </a:r>
            <a:r>
              <a:rPr lang="en-US" altLang="ja-JP" b="1" u="sng" smtClean="0">
                <a:latin typeface="Palatino Linotype" pitchFamily="18" charset="0"/>
              </a:rPr>
              <a:t>d)</a:t>
            </a:r>
            <a:endParaRPr lang="en-US" b="1" u="sng" smtClean="0">
              <a:latin typeface="Palatino Linotype" pitchFamily="18" charset="0"/>
            </a:endParaRPr>
          </a:p>
        </p:txBody>
      </p:sp>
      <p:sp>
        <p:nvSpPr>
          <p:cNvPr id="167939" name="Rectangle 3"/>
          <p:cNvSpPr>
            <a:spLocks noGrp="1" noChangeArrowheads="1"/>
          </p:cNvSpPr>
          <p:nvPr>
            <p:ph type="body" idx="1"/>
          </p:nvPr>
        </p:nvSpPr>
        <p:spPr/>
        <p:txBody>
          <a:bodyPr/>
          <a:lstStyle/>
          <a:p>
            <a:pPr eaLnBrk="1" hangingPunct="1">
              <a:lnSpc>
                <a:spcPct val="90000"/>
              </a:lnSpc>
            </a:pPr>
            <a:r>
              <a:rPr lang="en-US" smtClean="0">
                <a:latin typeface="Palatino Linotype" pitchFamily="18" charset="0"/>
              </a:rPr>
              <a:t>Acts at a right angle to the wind</a:t>
            </a:r>
          </a:p>
          <a:p>
            <a:pPr eaLnBrk="1" hangingPunct="1">
              <a:lnSpc>
                <a:spcPct val="90000"/>
              </a:lnSpc>
            </a:pPr>
            <a:r>
              <a:rPr lang="en-US" smtClean="0">
                <a:latin typeface="Palatino Linotype" pitchFamily="18" charset="0"/>
              </a:rPr>
              <a:t>In the Northern Hemisphere, air is deflected to the </a:t>
            </a:r>
            <a:r>
              <a:rPr lang="en-US" u="sng" smtClean="0">
                <a:latin typeface="Palatino Linotype" pitchFamily="18" charset="0"/>
              </a:rPr>
              <a:t>right</a:t>
            </a:r>
            <a:r>
              <a:rPr lang="en-US" smtClean="0">
                <a:latin typeface="Palatino Linotype" pitchFamily="18" charset="0"/>
              </a:rPr>
              <a:t> of the direction of motion.</a:t>
            </a:r>
          </a:p>
          <a:p>
            <a:pPr eaLnBrk="1" hangingPunct="1">
              <a:lnSpc>
                <a:spcPct val="90000"/>
              </a:lnSpc>
            </a:pPr>
            <a:r>
              <a:rPr lang="en-US" smtClean="0">
                <a:latin typeface="Palatino Linotype" pitchFamily="18" charset="0"/>
              </a:rPr>
              <a:t>Only changes the direction of moving air, not the wind speed </a:t>
            </a:r>
          </a:p>
          <a:p>
            <a:pPr eaLnBrk="1" hangingPunct="1">
              <a:lnSpc>
                <a:spcPct val="90000"/>
              </a:lnSpc>
            </a:pPr>
            <a:r>
              <a:rPr lang="en-US" smtClean="0">
                <a:latin typeface="Palatino Linotype" pitchFamily="18" charset="0"/>
              </a:rPr>
              <a:t>Only an </a:t>
            </a:r>
            <a:r>
              <a:rPr lang="ja-JP" altLang="en-US" smtClean="0"/>
              <a:t>“</a:t>
            </a:r>
            <a:r>
              <a:rPr lang="en-US" altLang="ja-JP" smtClean="0">
                <a:latin typeface="Palatino Linotype" pitchFamily="18" charset="0"/>
              </a:rPr>
              <a:t>apparent</a:t>
            </a:r>
            <a:r>
              <a:rPr lang="ja-JP" altLang="en-US" smtClean="0"/>
              <a:t>”</a:t>
            </a:r>
            <a:r>
              <a:rPr lang="en-US" altLang="ja-JP" smtClean="0">
                <a:latin typeface="Palatino Linotype" pitchFamily="18" charset="0"/>
              </a:rPr>
              <a:t> force since we observe from a rotating body (consider motion from space)</a:t>
            </a:r>
            <a:endParaRPr lang="en-US" smtClean="0">
              <a:latin typeface="Palatino Linotype" pitchFamily="18"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r>
              <a:rPr lang="en-US" sz="4000" b="1" smtClean="0">
                <a:latin typeface="Palatino Linotype" pitchFamily="18" charset="0"/>
              </a:rPr>
              <a:t>Apparent Force?  </a:t>
            </a:r>
            <a:br>
              <a:rPr lang="en-US" sz="4000" b="1" smtClean="0">
                <a:latin typeface="Palatino Linotype" pitchFamily="18" charset="0"/>
              </a:rPr>
            </a:br>
            <a:r>
              <a:rPr lang="en-US" sz="4000" b="1" smtClean="0">
                <a:latin typeface="Palatino Linotype" pitchFamily="18" charset="0"/>
              </a:rPr>
              <a:t>Think Merry-Go-Round…</a:t>
            </a:r>
          </a:p>
        </p:txBody>
      </p:sp>
      <p:pic>
        <p:nvPicPr>
          <p:cNvPr id="95234" name="Picture 5" descr="MERRY-GO-%20ROUND"/>
          <p:cNvPicPr>
            <a:picLocks noChangeAspect="1" noChangeArrowheads="1"/>
          </p:cNvPicPr>
          <p:nvPr/>
        </p:nvPicPr>
        <p:blipFill>
          <a:blip r:embed="rId2"/>
          <a:srcRect/>
          <a:stretch>
            <a:fillRect/>
          </a:stretch>
        </p:blipFill>
        <p:spPr bwMode="auto">
          <a:xfrm>
            <a:off x="2514600" y="1828800"/>
            <a:ext cx="4419600" cy="4305300"/>
          </a:xfrm>
          <a:prstGeom prst="rect">
            <a:avLst/>
          </a:prstGeom>
          <a:noFill/>
          <a:ln w="9525">
            <a:noFill/>
            <a:miter lim="800000"/>
            <a:headEnd/>
            <a:tailEnd/>
          </a:ln>
        </p:spPr>
      </p:pic>
      <p:sp>
        <p:nvSpPr>
          <p:cNvPr id="4" name="Rectangle 3"/>
          <p:cNvSpPr/>
          <p:nvPr/>
        </p:nvSpPr>
        <p:spPr>
          <a:xfrm>
            <a:off x="2362200" y="6367046"/>
            <a:ext cx="4572000" cy="338554"/>
          </a:xfrm>
          <a:prstGeom prst="rect">
            <a:avLst/>
          </a:prstGeom>
        </p:spPr>
        <p:txBody>
          <a:bodyPr>
            <a:spAutoFit/>
          </a:bodyPr>
          <a:lstStyle/>
          <a:p>
            <a:r>
              <a:rPr lang="en-US" sz="1600" dirty="0" smtClean="0">
                <a:hlinkClick r:id="rId3"/>
              </a:rPr>
              <a:t>https://www.youtube.com/watch?v=GiMi-QPt1Xk</a:t>
            </a:r>
            <a:r>
              <a:rPr lang="en-US" sz="1600" dirty="0" smtClean="0"/>
              <a:t> </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n-US" b="1" u="sng" smtClean="0">
                <a:latin typeface="Palatino Linotype" pitchFamily="18" charset="0"/>
              </a:rPr>
              <a:t>Coriolis Force (cont</a:t>
            </a:r>
            <a:r>
              <a:rPr lang="ja-JP" altLang="en-US" b="1" u="sng" smtClean="0"/>
              <a:t>’</a:t>
            </a:r>
            <a:r>
              <a:rPr lang="en-US" altLang="ja-JP" b="1" u="sng" smtClean="0">
                <a:latin typeface="Palatino Linotype" pitchFamily="18" charset="0"/>
              </a:rPr>
              <a:t>d)</a:t>
            </a:r>
            <a:endParaRPr lang="en-US" b="1" u="sng" smtClean="0">
              <a:latin typeface="Palatino Linotype" pitchFamily="18" charset="0"/>
            </a:endParaRPr>
          </a:p>
        </p:txBody>
      </p:sp>
      <p:sp>
        <p:nvSpPr>
          <p:cNvPr id="169987" name="Rectangle 3"/>
          <p:cNvSpPr>
            <a:spLocks noGrp="1" noChangeArrowheads="1"/>
          </p:cNvSpPr>
          <p:nvPr>
            <p:ph type="body" idx="1"/>
          </p:nvPr>
        </p:nvSpPr>
        <p:spPr/>
        <p:txBody>
          <a:bodyPr/>
          <a:lstStyle/>
          <a:p>
            <a:pPr eaLnBrk="1" hangingPunct="1">
              <a:tabLst>
                <a:tab pos="4286250" algn="l"/>
              </a:tabLst>
              <a:defRPr/>
            </a:pPr>
            <a:r>
              <a:rPr lang="en-US" smtClean="0">
                <a:latin typeface="Palatino Linotype" charset="0"/>
                <a:ea typeface="+mn-ea"/>
              </a:rPr>
              <a:t>MYTH:  Water drains from a bathtub or sink with a certain rotation due to the Coriolis force. </a:t>
            </a:r>
          </a:p>
          <a:p>
            <a:pPr eaLnBrk="1" hangingPunct="1">
              <a:tabLst>
                <a:tab pos="4286250" algn="l"/>
              </a:tabLst>
              <a:defRPr/>
            </a:pPr>
            <a:r>
              <a:rPr lang="en-US" smtClean="0">
                <a:latin typeface="Palatino Linotype" charset="0"/>
                <a:ea typeface="+mn-ea"/>
              </a:rPr>
              <a:t>FACT:  Coriolis force is too small to have any noticeable influence on water draining out of a tub or sink.</a:t>
            </a:r>
          </a:p>
          <a:p>
            <a:pPr eaLnBrk="1" hangingPunct="1">
              <a:buFontTx/>
              <a:buNone/>
              <a:tabLst>
                <a:tab pos="4286250" algn="l"/>
              </a:tabLst>
              <a:defRPr/>
            </a:pPr>
            <a:r>
              <a:rPr lang="en-US" smtClean="0">
                <a:latin typeface="Palatino Linotype" charset="0"/>
                <a:ea typeface="+mn-ea"/>
              </a:rPr>
              <a:t>	=&gt; CORIOLIS WORKS ON LARGE TEMPORAL AND SPATIAL SCALES</a:t>
            </a:r>
          </a:p>
          <a:p>
            <a:pPr eaLnBrk="1" hangingPunct="1">
              <a:tabLst>
                <a:tab pos="4286250" algn="l"/>
              </a:tabLst>
              <a:defRPr/>
            </a:pPr>
            <a:endParaRPr lang="en-US" sz="2800" smtClean="0">
              <a:latin typeface="Palatino Linotype" charset="0"/>
              <a:ea typeface="+mn-ea"/>
            </a:endParaRPr>
          </a:p>
          <a:p>
            <a:pPr eaLnBrk="1" hangingPunct="1">
              <a:tabLst>
                <a:tab pos="4286250" algn="l"/>
              </a:tabLst>
              <a:defRPr/>
            </a:pPr>
            <a:endParaRPr lang="en-US" smtClean="0">
              <a:latin typeface="Palatino Linotype" charset="0"/>
              <a:ea typeface="+mn-ea"/>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defRPr/>
            </a:pPr>
            <a:r>
              <a:rPr lang="en-US" b="1" u="sng" smtClean="0">
                <a:latin typeface="Palatino Linotype" charset="0"/>
                <a:ea typeface="+mj-ea"/>
              </a:rPr>
              <a:t>Friction</a:t>
            </a:r>
          </a:p>
        </p:txBody>
      </p:sp>
      <p:sp>
        <p:nvSpPr>
          <p:cNvPr id="175107" name="Rectangle 3"/>
          <p:cNvSpPr>
            <a:spLocks noGrp="1" noChangeArrowheads="1"/>
          </p:cNvSpPr>
          <p:nvPr>
            <p:ph type="body" idx="1"/>
          </p:nvPr>
        </p:nvSpPr>
        <p:spPr/>
        <p:txBody>
          <a:bodyPr/>
          <a:lstStyle/>
          <a:p>
            <a:pPr eaLnBrk="1" hangingPunct="1">
              <a:defRPr/>
            </a:pPr>
            <a:r>
              <a:rPr lang="en-US" smtClean="0">
                <a:latin typeface="Palatino Linotype" charset="0"/>
                <a:ea typeface="+mn-ea"/>
              </a:rPr>
              <a:t>Loss of momentum during travel due to roughness of surface</a:t>
            </a:r>
          </a:p>
          <a:p>
            <a:pPr eaLnBrk="1" hangingPunct="1">
              <a:defRPr/>
            </a:pPr>
            <a:r>
              <a:rPr lang="en-US" smtClean="0">
                <a:latin typeface="Palatino Linotype" charset="0"/>
                <a:ea typeface="+mn-ea"/>
              </a:rPr>
              <a:t>Air moving near the surface experiences frictional drag, decreasing the wind speed.</a:t>
            </a:r>
          </a:p>
          <a:p>
            <a:pPr eaLnBrk="1" hangingPunct="1">
              <a:defRPr/>
            </a:pPr>
            <a:r>
              <a:rPr lang="en-US" smtClean="0">
                <a:latin typeface="Palatino Linotype" charset="0"/>
                <a:ea typeface="+mn-ea"/>
              </a:rPr>
              <a:t>Friction is important in the lowest 1.5km of the atmosphere. </a:t>
            </a:r>
          </a:p>
          <a:p>
            <a:pPr eaLnBrk="1" hangingPunct="1">
              <a:defRPr/>
            </a:pPr>
            <a:r>
              <a:rPr lang="en-US" smtClean="0">
                <a:latin typeface="Palatino Linotype" charset="0"/>
                <a:ea typeface="+mn-ea"/>
              </a:rPr>
              <a:t>Friction is negligible above that layer</a:t>
            </a:r>
          </a:p>
          <a:p>
            <a:pPr eaLnBrk="1" hangingPunct="1">
              <a:buFontTx/>
              <a:buNone/>
              <a:defRPr/>
            </a:pPr>
            <a:endParaRPr lang="en-US" smtClean="0">
              <a:latin typeface="Palatino Linotype" charset="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457200" y="152400"/>
            <a:ext cx="8229600" cy="1143000"/>
          </a:xfrm>
        </p:spPr>
        <p:txBody>
          <a:bodyPr/>
          <a:lstStyle/>
          <a:p>
            <a:r>
              <a:rPr lang="en-US" b="1" dirty="0" smtClean="0">
                <a:effectLst>
                  <a:outerShdw blurRad="38100" dist="38100" dir="2700000" algn="tl">
                    <a:srgbClr val="000000">
                      <a:alpha val="43137"/>
                    </a:srgbClr>
                  </a:outerShdw>
                </a:effectLst>
                <a:latin typeface="Palatino Linotype" pitchFamily="18" charset="0"/>
              </a:rPr>
              <a:t>Friction: F = -kV</a:t>
            </a:r>
            <a:endParaRPr lang="en-US" b="1" dirty="0">
              <a:effectLst>
                <a:outerShdw blurRad="38100" dist="38100" dir="2700000" algn="tl">
                  <a:srgbClr val="000000">
                    <a:alpha val="43137"/>
                  </a:srgbClr>
                </a:outerShdw>
              </a:effectLst>
              <a:latin typeface="Palatino Linotype" pitchFamily="18" charset="0"/>
            </a:endParaRPr>
          </a:p>
        </p:txBody>
      </p:sp>
      <p:sp>
        <p:nvSpPr>
          <p:cNvPr id="4" name="Content Placeholder 3"/>
          <p:cNvSpPr>
            <a:spLocks noGrp="1"/>
          </p:cNvSpPr>
          <p:nvPr>
            <p:ph idx="1"/>
          </p:nvPr>
        </p:nvSpPr>
        <p:spPr/>
        <p:txBody>
          <a:bodyPr/>
          <a:lstStyle/>
          <a:p>
            <a:endParaRPr lang="en-US"/>
          </a:p>
        </p:txBody>
      </p:sp>
      <p:pic>
        <p:nvPicPr>
          <p:cNvPr id="147460" name="Picture 4" descr="http://archive.nrc-cnrc.gc.ca/obj/irc/images/cbd/028f01e.gif">
            <a:hlinkClick r:id="rId2"/>
          </p:cNvPr>
          <p:cNvPicPr>
            <a:picLocks noChangeAspect="1" noChangeArrowheads="1"/>
          </p:cNvPicPr>
          <p:nvPr/>
        </p:nvPicPr>
        <p:blipFill>
          <a:blip r:embed="rId3" cstate="print"/>
          <a:srcRect/>
          <a:stretch>
            <a:fillRect/>
          </a:stretch>
        </p:blipFill>
        <p:spPr bwMode="auto">
          <a:xfrm>
            <a:off x="381000" y="1281194"/>
            <a:ext cx="8229600" cy="534820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4640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1" descr="06p159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23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75" name="Rectangle 3"/>
          <p:cNvSpPr>
            <a:spLocks noGrp="1" noChangeArrowheads="1"/>
          </p:cNvSpPr>
          <p:nvPr>
            <p:ph type="ctrTitle"/>
          </p:nvPr>
        </p:nvSpPr>
        <p:spPr>
          <a:xfrm>
            <a:off x="609600" y="1676400"/>
            <a:ext cx="7772400" cy="1470025"/>
          </a:xfrm>
        </p:spPr>
        <p:txBody>
          <a:bodyPr/>
          <a:lstStyle/>
          <a:p>
            <a:pPr eaLnBrk="1" hangingPunct="1"/>
            <a:r>
              <a:rPr lang="en-US" sz="4000" b="1" dirty="0" smtClean="0">
                <a:solidFill>
                  <a:schemeClr val="bg1"/>
                </a:solidFill>
                <a:effectLst>
                  <a:outerShdw blurRad="38100" dist="38100" dir="2700000" algn="tl">
                    <a:srgbClr val="C0C0C0"/>
                  </a:outerShdw>
                </a:effectLst>
                <a:latin typeface="Palatino Linotype" pitchFamily="18" charset="0"/>
              </a:rPr>
              <a:t>Chapter 6</a:t>
            </a:r>
            <a:br>
              <a:rPr lang="en-US" sz="4000" b="1" dirty="0" smtClean="0">
                <a:solidFill>
                  <a:schemeClr val="bg1"/>
                </a:solidFill>
                <a:effectLst>
                  <a:outerShdw blurRad="38100" dist="38100" dir="2700000" algn="tl">
                    <a:srgbClr val="C0C0C0"/>
                  </a:outerShdw>
                </a:effectLst>
                <a:latin typeface="Palatino Linotype" pitchFamily="18" charset="0"/>
              </a:rPr>
            </a:br>
            <a:r>
              <a:rPr lang="en-US" sz="4000" b="1" dirty="0" smtClean="0">
                <a:solidFill>
                  <a:schemeClr val="bg1"/>
                </a:solidFill>
                <a:effectLst>
                  <a:outerShdw blurRad="38100" dist="38100" dir="2700000" algn="tl">
                    <a:srgbClr val="C0C0C0"/>
                  </a:outerShdw>
                </a:effectLst>
                <a:latin typeface="Palatino Linotype" pitchFamily="18" charset="0"/>
              </a:rPr>
              <a:t>Atmospheric Forces and Wind</a:t>
            </a:r>
          </a:p>
        </p:txBody>
      </p:sp>
      <p:sp>
        <p:nvSpPr>
          <p:cNvPr id="3076" name="Rectangle 4"/>
          <p:cNvSpPr>
            <a:spLocks noChangeArrowheads="1"/>
          </p:cNvSpPr>
          <p:nvPr/>
        </p:nvSpPr>
        <p:spPr bwMode="auto">
          <a:xfrm>
            <a:off x="1371600" y="3276600"/>
            <a:ext cx="6400800" cy="2971800"/>
          </a:xfrm>
          <a:prstGeom prst="rect">
            <a:avLst/>
          </a:prstGeom>
          <a:solidFill>
            <a:schemeClr val="bg1">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457200" indent="-457200">
              <a:spcBef>
                <a:spcPct val="20000"/>
              </a:spcBef>
              <a:buFont typeface="Arial"/>
              <a:buChar char="•"/>
              <a:defRPr/>
            </a:pPr>
            <a:r>
              <a:rPr lang="en-US" sz="3200" dirty="0" smtClean="0">
                <a:latin typeface="Palatino Linotype" charset="0"/>
                <a:ea typeface="ＭＳ Ｐゴシック" charset="0"/>
              </a:rPr>
              <a:t>Motions</a:t>
            </a:r>
          </a:p>
          <a:p>
            <a:pPr marL="457200" indent="-457200">
              <a:spcBef>
                <a:spcPct val="20000"/>
              </a:spcBef>
              <a:buFont typeface="Arial"/>
              <a:buChar char="•"/>
              <a:defRPr/>
            </a:pPr>
            <a:r>
              <a:rPr lang="en-US" sz="3200" dirty="0" smtClean="0">
                <a:latin typeface="Palatino Linotype" charset="0"/>
                <a:ea typeface="ＭＳ Ｐゴシック" charset="0"/>
              </a:rPr>
              <a:t>Balance of Forces</a:t>
            </a:r>
          </a:p>
          <a:p>
            <a:pPr marL="457200" indent="-457200">
              <a:spcBef>
                <a:spcPct val="20000"/>
              </a:spcBef>
              <a:buFont typeface="Arial"/>
              <a:buChar char="•"/>
              <a:defRPr/>
            </a:pPr>
            <a:r>
              <a:rPr lang="en-US" sz="3200" dirty="0" smtClean="0">
                <a:latin typeface="Palatino Linotype" charset="0"/>
                <a:ea typeface="ＭＳ Ｐゴシック" charset="0"/>
              </a:rPr>
              <a:t>Atmospheric Maps</a:t>
            </a:r>
          </a:p>
          <a:p>
            <a:pPr marL="457200" indent="-457200">
              <a:spcBef>
                <a:spcPct val="20000"/>
              </a:spcBef>
              <a:buFont typeface="Arial"/>
              <a:buChar char="•"/>
              <a:defRPr/>
            </a:pPr>
            <a:r>
              <a:rPr lang="en-US" sz="3200" dirty="0" smtClean="0">
                <a:latin typeface="Palatino Linotype" charset="0"/>
                <a:ea typeface="ＭＳ Ｐゴシック" charset="0"/>
              </a:rPr>
              <a:t>High and Low Pressure</a:t>
            </a:r>
          </a:p>
        </p:txBody>
      </p:sp>
    </p:spTree>
    <p:custDataLst>
      <p:tags r:id="rId1"/>
    </p:custDataLst>
    <p:extLst>
      <p:ext uri="{BB962C8B-B14F-4D97-AF65-F5344CB8AC3E}">
        <p14:creationId xmlns:p14="http://schemas.microsoft.com/office/powerpoint/2010/main" val="398039074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Arial" pitchFamily="34" charset="0"/>
                <a:cs typeface="Arial" pitchFamily="34" charset="0"/>
              </a:rPr>
              <a:t>Recap</a:t>
            </a:r>
            <a:endParaRPr lang="en-US" b="1" u="sng" dirty="0">
              <a:latin typeface="Arial" pitchFamily="34" charset="0"/>
              <a:cs typeface="Arial" pitchFamily="34" charset="0"/>
            </a:endParaRPr>
          </a:p>
        </p:txBody>
      </p:sp>
      <p:sp>
        <p:nvSpPr>
          <p:cNvPr id="4" name="Rectangle 4"/>
          <p:cNvSpPr txBox="1">
            <a:spLocks noChangeArrowheads="1"/>
          </p:cNvSpPr>
          <p:nvPr/>
        </p:nvSpPr>
        <p:spPr>
          <a:xfrm>
            <a:off x="457200" y="1447800"/>
            <a:ext cx="8229600" cy="4930775"/>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Winds – large scale motion of air that is the result</a:t>
            </a:r>
            <a:r>
              <a:rPr kumimoji="0" lang="en-US" sz="2000" b="0" i="0" u="none" strike="noStrike" kern="0" cap="none" spc="0" normalizeH="0" noProof="0" dirty="0" smtClean="0">
                <a:ln>
                  <a:noFill/>
                </a:ln>
                <a:solidFill>
                  <a:schemeClr val="tx1"/>
                </a:solidFill>
                <a:effectLst/>
                <a:uLnTx/>
                <a:uFillTx/>
                <a:latin typeface="Arial" pitchFamily="34" charset="0"/>
                <a:cs typeface="Arial" pitchFamily="34" charset="0"/>
              </a:rPr>
              <a:t> of forces in the atmosphere, labeled by the direction they come from</a:t>
            </a:r>
            <a:endPar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Forces</a:t>
            </a:r>
          </a:p>
          <a:p>
            <a:pPr marL="800100" lvl="1" indent="-342900">
              <a:spcBef>
                <a:spcPct val="20000"/>
              </a:spcBef>
              <a:buFontTx/>
              <a:buChar char="•"/>
              <a:defRPr/>
            </a:pPr>
            <a:r>
              <a:rPr lang="en-US" sz="2000" kern="0" dirty="0" smtClean="0">
                <a:latin typeface="Arial" pitchFamily="34" charset="0"/>
                <a:cs typeface="Arial" pitchFamily="34" charset="0"/>
              </a:rPr>
              <a:t>Depend on mass and acceleration</a:t>
            </a:r>
          </a:p>
          <a:p>
            <a:pPr marL="800100" lvl="1" indent="-342900">
              <a:spcBef>
                <a:spcPct val="20000"/>
              </a:spcBef>
              <a:buFontTx/>
              <a:buChar char="•"/>
              <a:defRPr/>
            </a:pPr>
            <a:r>
              <a:rPr lang="en-US" sz="2000" kern="0" dirty="0" smtClean="0">
                <a:latin typeface="Arial" pitchFamily="34" charset="0"/>
                <a:cs typeface="Arial" pitchFamily="34" charset="0"/>
              </a:rPr>
              <a:t>Have direction and magnitude</a:t>
            </a:r>
          </a:p>
          <a:p>
            <a:pPr marL="800100" lvl="1" indent="-342900">
              <a:spcBef>
                <a:spcPct val="20000"/>
              </a:spcBef>
              <a:buFontTx/>
              <a:buChar char="•"/>
              <a:defRPr/>
            </a:pP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Total</a:t>
            </a:r>
            <a:r>
              <a:rPr kumimoji="0" lang="en-US" sz="2000" b="0" i="0" u="none" strike="noStrike" kern="0" cap="none" spc="0" normalizeH="0" noProof="0" dirty="0" smtClean="0">
                <a:ln>
                  <a:noFill/>
                </a:ln>
                <a:solidFill>
                  <a:schemeClr val="tx1"/>
                </a:solidFill>
                <a:effectLst/>
                <a:uLnTx/>
                <a:uFillTx/>
                <a:latin typeface="Arial" pitchFamily="34" charset="0"/>
                <a:cs typeface="Arial" pitchFamily="34" charset="0"/>
              </a:rPr>
              <a:t> force is the sum of all the forces</a:t>
            </a:r>
            <a:endPar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402305007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latin typeface="Arial" pitchFamily="34" charset="0"/>
                <a:cs typeface="Arial" pitchFamily="34" charset="0"/>
              </a:rPr>
              <a:t>Forces</a:t>
            </a:r>
            <a:endParaRPr lang="en-US" b="1" u="sng" dirty="0">
              <a:latin typeface="Arial" pitchFamily="34" charset="0"/>
              <a:cs typeface="Arial" pitchFamily="34" charset="0"/>
            </a:endParaRPr>
          </a:p>
        </p:txBody>
      </p:sp>
      <p:sp>
        <p:nvSpPr>
          <p:cNvPr id="4" name="Rectangle 4"/>
          <p:cNvSpPr txBox="1">
            <a:spLocks noChangeArrowheads="1"/>
          </p:cNvSpPr>
          <p:nvPr/>
        </p:nvSpPr>
        <p:spPr>
          <a:xfrm>
            <a:off x="457200" y="1447800"/>
            <a:ext cx="8229600" cy="4930775"/>
          </a:xfrm>
          <a:prstGeom prst="rect">
            <a:avLst/>
          </a:prstGeom>
        </p:spPr>
        <p:txBody>
          <a:bodyPr/>
          <a:lstStyle/>
          <a:p>
            <a:pPr marL="342900" indent="-342900">
              <a:spcBef>
                <a:spcPct val="20000"/>
              </a:spcBef>
              <a:buFontTx/>
              <a:buChar char="•"/>
              <a:defRPr/>
            </a:pPr>
            <a:r>
              <a:rPr lang="en-US" kern="0" baseline="0" dirty="0" smtClean="0">
                <a:cs typeface="Arial" pitchFamily="34" charset="0"/>
              </a:rPr>
              <a:t>Gravity – acts downward towards the surface</a:t>
            </a:r>
          </a:p>
          <a:p>
            <a:pPr marL="342900" indent="-342900">
              <a:spcBef>
                <a:spcPct val="20000"/>
              </a:spcBef>
              <a:buFontTx/>
              <a:buChar char="•"/>
              <a:defRPr/>
            </a:pPr>
            <a:r>
              <a:rPr lang="en-US" b="1" kern="0" baseline="0" dirty="0" smtClean="0">
                <a:cs typeface="Arial" pitchFamily="34" charset="0"/>
              </a:rPr>
              <a:t>PGF</a:t>
            </a:r>
          </a:p>
          <a:p>
            <a:pPr marL="800100" lvl="1" indent="-342900">
              <a:spcBef>
                <a:spcPct val="20000"/>
              </a:spcBef>
              <a:buFontTx/>
              <a:buChar char="•"/>
              <a:defRPr/>
            </a:pPr>
            <a:r>
              <a:rPr lang="en-US" kern="0" dirty="0" smtClean="0">
                <a:cs typeface="Arial" pitchFamily="34" charset="0"/>
              </a:rPr>
              <a:t>From H -&gt; L pressure</a:t>
            </a:r>
          </a:p>
          <a:p>
            <a:pPr marL="800100" lvl="1" indent="-342900">
              <a:spcBef>
                <a:spcPct val="20000"/>
              </a:spcBef>
              <a:buFontTx/>
              <a:buChar char="•"/>
              <a:defRPr/>
            </a:pPr>
            <a:r>
              <a:rPr lang="en-US" kern="0" dirty="0" smtClean="0">
                <a:cs typeface="Arial" pitchFamily="34" charset="0"/>
              </a:rPr>
              <a:t>Stronger for larger changes (gradients) in pressure (or height on a constant pressure chart) with distance, greatest in the vertical</a:t>
            </a:r>
            <a:endParaRPr lang="en-US" kern="0" baseline="0" dirty="0" smtClean="0">
              <a:cs typeface="Arial" pitchFamily="34" charset="0"/>
            </a:endParaRPr>
          </a:p>
          <a:p>
            <a:pPr marL="342900" indent="-342900">
              <a:spcBef>
                <a:spcPct val="20000"/>
              </a:spcBef>
              <a:buFontTx/>
              <a:buChar char="•"/>
              <a:defRPr/>
            </a:pPr>
            <a:r>
              <a:rPr kumimoji="0" lang="en-US" b="0" i="0" u="none" strike="noStrike" kern="0" cap="none" spc="0" normalizeH="0" noProof="0" dirty="0" smtClean="0">
                <a:ln>
                  <a:noFill/>
                </a:ln>
                <a:solidFill>
                  <a:schemeClr val="tx1"/>
                </a:solidFill>
                <a:effectLst/>
                <a:uLnTx/>
                <a:uFillTx/>
                <a:cs typeface="Arial" pitchFamily="34" charset="0"/>
              </a:rPr>
              <a:t>Coriolis</a:t>
            </a:r>
          </a:p>
          <a:p>
            <a:pPr marL="800100" lvl="1" indent="-342900">
              <a:spcBef>
                <a:spcPct val="20000"/>
              </a:spcBef>
              <a:buFontTx/>
              <a:buChar char="•"/>
              <a:defRPr/>
            </a:pPr>
            <a:r>
              <a:rPr lang="en-US" kern="0" dirty="0" smtClean="0">
                <a:cs typeface="Arial" pitchFamily="34" charset="0"/>
              </a:rPr>
              <a:t>Deflects wind to the right of motion (NH)</a:t>
            </a:r>
          </a:p>
          <a:p>
            <a:pPr marL="800100" lvl="1" indent="-342900">
              <a:spcBef>
                <a:spcPct val="20000"/>
              </a:spcBef>
              <a:buFontTx/>
              <a:buChar char="•"/>
              <a:defRPr/>
            </a:pPr>
            <a:r>
              <a:rPr kumimoji="0" lang="en-US" b="0" i="0" u="none" strike="noStrike" kern="0" cap="none" spc="0" normalizeH="0" noProof="0" dirty="0" smtClean="0">
                <a:ln>
                  <a:noFill/>
                </a:ln>
                <a:solidFill>
                  <a:schemeClr val="tx1"/>
                </a:solidFill>
                <a:effectLst/>
                <a:uLnTx/>
                <a:uFillTx/>
                <a:cs typeface="Arial" pitchFamily="34" charset="0"/>
              </a:rPr>
              <a:t>Applies to large time and space scales</a:t>
            </a:r>
          </a:p>
          <a:p>
            <a:pPr marL="800100" lvl="1" indent="-342900">
              <a:spcBef>
                <a:spcPct val="20000"/>
              </a:spcBef>
              <a:buFontTx/>
              <a:buChar char="•"/>
              <a:defRPr/>
            </a:pPr>
            <a:r>
              <a:rPr lang="en-US" kern="0" dirty="0" smtClean="0">
                <a:cs typeface="Arial" pitchFamily="34" charset="0"/>
              </a:rPr>
              <a:t>Stronger for higher winds and latitudes (closer to the pole)</a:t>
            </a:r>
            <a:endParaRPr kumimoji="0" lang="en-US" b="0" i="0" u="none" strike="noStrike" kern="0" cap="none" spc="0" normalizeH="0" noProof="0" dirty="0" smtClean="0">
              <a:ln>
                <a:noFill/>
              </a:ln>
              <a:solidFill>
                <a:schemeClr val="tx1"/>
              </a:solidFill>
              <a:effectLst/>
              <a:uLnTx/>
              <a:uFillTx/>
              <a:cs typeface="Arial" pitchFamily="34" charset="0"/>
            </a:endParaRPr>
          </a:p>
          <a:p>
            <a:pPr marL="342900" indent="-342900">
              <a:spcBef>
                <a:spcPct val="20000"/>
              </a:spcBef>
              <a:buFontTx/>
              <a:buChar char="•"/>
              <a:defRPr/>
            </a:pPr>
            <a:r>
              <a:rPr lang="en-US" kern="0" baseline="0" dirty="0" smtClean="0">
                <a:cs typeface="Arial" pitchFamily="34" charset="0"/>
              </a:rPr>
              <a:t>Centrifugal </a:t>
            </a:r>
          </a:p>
          <a:p>
            <a:pPr marL="800100" lvl="1" indent="-342900">
              <a:spcBef>
                <a:spcPct val="20000"/>
              </a:spcBef>
              <a:buFontTx/>
              <a:buChar char="•"/>
              <a:defRPr/>
            </a:pPr>
            <a:r>
              <a:rPr lang="en-US" kern="0" baseline="0" dirty="0" smtClean="0">
                <a:cs typeface="Arial" pitchFamily="34" charset="0"/>
              </a:rPr>
              <a:t>Outward</a:t>
            </a:r>
            <a:r>
              <a:rPr lang="en-US" kern="0" dirty="0" smtClean="0">
                <a:cs typeface="Arial" pitchFamily="34" charset="0"/>
              </a:rPr>
              <a:t> from curved flow</a:t>
            </a:r>
          </a:p>
          <a:p>
            <a:pPr marL="800100" lvl="1" indent="-342900">
              <a:spcBef>
                <a:spcPct val="20000"/>
              </a:spcBef>
              <a:buFontTx/>
              <a:buChar char="•"/>
              <a:defRPr/>
            </a:pPr>
            <a:r>
              <a:rPr lang="en-US" kern="0" baseline="0" dirty="0" smtClean="0">
                <a:cs typeface="Arial" pitchFamily="34" charset="0"/>
              </a:rPr>
              <a:t>Stronger for faster motion or tighter rotation</a:t>
            </a:r>
          </a:p>
          <a:p>
            <a:pPr marL="342900" indent="-342900">
              <a:spcBef>
                <a:spcPct val="20000"/>
              </a:spcBef>
              <a:buFontTx/>
              <a:buChar char="•"/>
              <a:defRPr/>
            </a:pPr>
            <a:r>
              <a:rPr kumimoji="0" lang="en-US" b="0" i="0" u="none" strike="noStrike" kern="0" cap="none" spc="0" normalizeH="0" noProof="0" dirty="0" smtClean="0">
                <a:ln>
                  <a:noFill/>
                </a:ln>
                <a:solidFill>
                  <a:schemeClr val="tx1"/>
                </a:solidFill>
                <a:effectLst/>
                <a:uLnTx/>
                <a:uFillTx/>
                <a:cs typeface="Arial" pitchFamily="34" charset="0"/>
              </a:rPr>
              <a:t>Friction – opposes flow near the surface, weaker over a smooth surface</a:t>
            </a:r>
          </a:p>
          <a:p>
            <a:pPr marL="342900" indent="-342900">
              <a:spcBef>
                <a:spcPct val="20000"/>
              </a:spcBef>
              <a:buFontTx/>
              <a:buChar char="•"/>
              <a:defRPr/>
            </a:pPr>
            <a:r>
              <a:rPr lang="en-US" kern="0" baseline="0" dirty="0" smtClean="0">
                <a:cs typeface="Arial" pitchFamily="34" charset="0"/>
              </a:rPr>
              <a:t>We’ll cover force</a:t>
            </a:r>
            <a:r>
              <a:rPr lang="en-US" kern="0" dirty="0" smtClean="0">
                <a:cs typeface="Arial" pitchFamily="34" charset="0"/>
              </a:rPr>
              <a:t> </a:t>
            </a:r>
            <a:r>
              <a:rPr lang="en-US" b="1" i="1" kern="0" dirty="0" smtClean="0">
                <a:cs typeface="Arial" pitchFamily="34" charset="0"/>
              </a:rPr>
              <a:t>balances</a:t>
            </a:r>
            <a:r>
              <a:rPr lang="en-US" kern="0" dirty="0" smtClean="0">
                <a:cs typeface="Arial" pitchFamily="34" charset="0"/>
              </a:rPr>
              <a:t> next time</a:t>
            </a:r>
            <a:endParaRPr kumimoji="0" lang="en-US" b="0" i="0" u="none" strike="noStrike" kern="0" cap="none" spc="0" normalizeH="0" baseline="0" noProof="0" dirty="0" smtClean="0">
              <a:ln>
                <a:noFill/>
              </a:ln>
              <a:solidFill>
                <a:schemeClr val="tx1"/>
              </a:solidFill>
              <a:effectLst/>
              <a:uLnTx/>
              <a:uFillTx/>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b="0" i="0" u="none" strike="noStrike" kern="0" cap="none" spc="0" normalizeH="0" baseline="0" noProof="0" dirty="0" smtClean="0">
              <a:ln>
                <a:noFill/>
              </a:ln>
              <a:solidFill>
                <a:schemeClr val="tx1"/>
              </a:solidFill>
              <a:effectLst/>
              <a:uLnTx/>
              <a:uFillTx/>
              <a:cs typeface="Arial" pitchFamily="34" charset="0"/>
            </a:endParaRPr>
          </a:p>
        </p:txBody>
      </p:sp>
    </p:spTree>
    <p:extLst>
      <p:ext uri="{BB962C8B-B14F-4D97-AF65-F5344CB8AC3E}">
        <p14:creationId xmlns:p14="http://schemas.microsoft.com/office/powerpoint/2010/main" val="91048170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Constant Level Maps vs. Constant Pressure Maps</a:t>
            </a:r>
          </a:p>
          <a:p>
            <a:r>
              <a:rPr lang="en-US" dirty="0" smtClean="0"/>
              <a:t>Lets look at the two column, one warm and one cold, again…</a:t>
            </a:r>
          </a:p>
          <a:p>
            <a:endParaRPr lang="en-US" dirty="0"/>
          </a:p>
        </p:txBody>
      </p:sp>
    </p:spTree>
    <p:extLst>
      <p:ext uri="{BB962C8B-B14F-4D97-AF65-F5344CB8AC3E}">
        <p14:creationId xmlns:p14="http://schemas.microsoft.com/office/powerpoint/2010/main" val="400636810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defRPr/>
            </a:pPr>
            <a:r>
              <a:rPr lang="en-US" b="1" u="sng" smtClean="0">
                <a:latin typeface="Palatino Linotype" charset="0"/>
                <a:ea typeface="+mj-ea"/>
              </a:rPr>
              <a:t>Temperature &amp; Pressure</a:t>
            </a:r>
          </a:p>
        </p:txBody>
      </p:sp>
      <p:sp>
        <p:nvSpPr>
          <p:cNvPr id="161795" name="Rectangle 3"/>
          <p:cNvSpPr>
            <a:spLocks noGrp="1" noChangeArrowheads="1"/>
          </p:cNvSpPr>
          <p:nvPr>
            <p:ph type="body" sz="half" idx="1"/>
          </p:nvPr>
        </p:nvSpPr>
        <p:spPr/>
        <p:txBody>
          <a:bodyPr/>
          <a:lstStyle/>
          <a:p>
            <a:pPr eaLnBrk="1" hangingPunct="1">
              <a:defRPr/>
            </a:pPr>
            <a:r>
              <a:rPr lang="en-US" sz="2400" smtClean="0">
                <a:latin typeface="Palatino Linotype" charset="0"/>
                <a:ea typeface="+mn-ea"/>
              </a:rPr>
              <a:t>Listed to the side are two columns containing air of different temperature</a:t>
            </a:r>
          </a:p>
          <a:p>
            <a:pPr eaLnBrk="1" hangingPunct="1">
              <a:defRPr/>
            </a:pPr>
            <a:r>
              <a:rPr lang="en-US" sz="2400" smtClean="0">
                <a:latin typeface="Palatino Linotype" charset="0"/>
                <a:ea typeface="+mn-ea"/>
              </a:rPr>
              <a:t>The total number of molecules is identical in each column</a:t>
            </a:r>
          </a:p>
          <a:p>
            <a:pPr eaLnBrk="1" hangingPunct="1">
              <a:defRPr/>
            </a:pPr>
            <a:r>
              <a:rPr lang="en-US" sz="2400" smtClean="0">
                <a:latin typeface="Palatino Linotype" charset="0"/>
                <a:ea typeface="+mn-ea"/>
              </a:rPr>
              <a:t>At 5 km, will the pressure be higher at Point 1 or Point 2?</a:t>
            </a:r>
          </a:p>
          <a:p>
            <a:pPr eaLnBrk="1" hangingPunct="1">
              <a:defRPr/>
            </a:pPr>
            <a:endParaRPr lang="en-US" sz="900" smtClean="0">
              <a:latin typeface="Palatino Linotype" charset="0"/>
              <a:ea typeface="+mn-ea"/>
            </a:endParaRPr>
          </a:p>
          <a:p>
            <a:pPr eaLnBrk="1" hangingPunct="1">
              <a:defRPr/>
            </a:pPr>
            <a:endParaRPr lang="en-US" sz="900" smtClean="0">
              <a:latin typeface="Palatino Linotype" charset="0"/>
              <a:ea typeface="+mn-ea"/>
            </a:endParaRPr>
          </a:p>
          <a:p>
            <a:pPr eaLnBrk="1" hangingPunct="1">
              <a:defRPr/>
            </a:pPr>
            <a:endParaRPr lang="en-US" sz="900" smtClean="0">
              <a:latin typeface="Palatino Linotype" charset="0"/>
              <a:ea typeface="+mn-ea"/>
            </a:endParaRPr>
          </a:p>
          <a:p>
            <a:pPr eaLnBrk="1" hangingPunct="1">
              <a:defRPr/>
            </a:pPr>
            <a:endParaRPr lang="en-US" sz="900" smtClean="0">
              <a:ea typeface="+mn-ea"/>
            </a:endParaRPr>
          </a:p>
          <a:p>
            <a:pPr eaLnBrk="1" hangingPunct="1">
              <a:defRPr/>
            </a:pPr>
            <a:endParaRPr lang="en-US" sz="900" smtClean="0">
              <a:ea typeface="+mn-ea"/>
            </a:endParaRPr>
          </a:p>
          <a:p>
            <a:pPr eaLnBrk="1" hangingPunct="1">
              <a:defRPr/>
            </a:pPr>
            <a:r>
              <a:rPr lang="en-US" sz="900" smtClean="0">
                <a:ea typeface="+mn-ea"/>
              </a:rPr>
              <a:t>Figure from apollo.lsc.vsc.edu/classes/met130</a:t>
            </a:r>
            <a:endParaRPr lang="en-US" sz="2400" smtClean="0">
              <a:ea typeface="+mn-ea"/>
            </a:endParaRPr>
          </a:p>
          <a:p>
            <a:pPr eaLnBrk="1" hangingPunct="1">
              <a:defRPr/>
            </a:pPr>
            <a:endParaRPr lang="en-US" sz="2400" smtClean="0">
              <a:ea typeface="+mn-ea"/>
            </a:endParaRPr>
          </a:p>
        </p:txBody>
      </p:sp>
      <p:pic>
        <p:nvPicPr>
          <p:cNvPr id="68612" name="Picture 5" descr="change_temp_aloft"/>
          <p:cNvPicPr>
            <a:picLocks noChangeAspect="1" noChangeArrowheads="1"/>
          </p:cNvPicPr>
          <p:nvPr/>
        </p:nvPicPr>
        <p:blipFill>
          <a:blip r:embed="rId4"/>
          <a:srcRect/>
          <a:stretch>
            <a:fillRect/>
          </a:stretch>
        </p:blipFill>
        <p:spPr bwMode="auto">
          <a:xfrm>
            <a:off x="4648200" y="1752600"/>
            <a:ext cx="4314825" cy="42672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54819000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tabLst>
                <a:tab pos="2576513" algn="l"/>
              </a:tabLst>
              <a:defRPr/>
            </a:pPr>
            <a:r>
              <a:rPr lang="en-US" sz="2000" dirty="0" smtClean="0">
                <a:solidFill>
                  <a:schemeClr val="tx1"/>
                </a:solidFill>
                <a:latin typeface="Palatino Linotype" charset="0"/>
                <a:ea typeface="+mj-ea"/>
              </a:rPr>
              <a:t>Pressure variations on a constant height surface (e.g., sea level) = </a:t>
            </a:r>
            <a:br>
              <a:rPr lang="en-US" sz="2000" dirty="0" smtClean="0">
                <a:solidFill>
                  <a:schemeClr val="tx1"/>
                </a:solidFill>
                <a:latin typeface="Palatino Linotype" charset="0"/>
                <a:ea typeface="+mj-ea"/>
              </a:rPr>
            </a:br>
            <a:r>
              <a:rPr lang="en-US" sz="2000" dirty="0" smtClean="0">
                <a:solidFill>
                  <a:schemeClr val="tx1"/>
                </a:solidFill>
                <a:latin typeface="Palatino Linotype" charset="0"/>
                <a:ea typeface="+mj-ea"/>
              </a:rPr>
              <a:t>Height variations on a constant pressure surface (e.g., 500 </a:t>
            </a:r>
            <a:r>
              <a:rPr lang="en-US" sz="2000" dirty="0" err="1" smtClean="0">
                <a:solidFill>
                  <a:schemeClr val="tx1"/>
                </a:solidFill>
                <a:latin typeface="Palatino Linotype" charset="0"/>
                <a:ea typeface="+mj-ea"/>
              </a:rPr>
              <a:t>mb</a:t>
            </a:r>
            <a:r>
              <a:rPr lang="en-US" sz="2000" dirty="0" smtClean="0">
                <a:solidFill>
                  <a:schemeClr val="tx1"/>
                </a:solidFill>
                <a:latin typeface="Palatino Linotype" charset="0"/>
                <a:ea typeface="+mj-ea"/>
              </a:rPr>
              <a:t>)</a:t>
            </a:r>
          </a:p>
        </p:txBody>
      </p:sp>
      <p:pic>
        <p:nvPicPr>
          <p:cNvPr id="76802" name="Picture 6" descr="prstmp2"/>
          <p:cNvPicPr>
            <a:picLocks noChangeAspect="1" noChangeArrowheads="1"/>
          </p:cNvPicPr>
          <p:nvPr/>
        </p:nvPicPr>
        <p:blipFill>
          <a:blip r:embed="rId4"/>
          <a:srcRect/>
          <a:stretch>
            <a:fillRect/>
          </a:stretch>
        </p:blipFill>
        <p:spPr bwMode="auto">
          <a:xfrm>
            <a:off x="4648200" y="1828800"/>
            <a:ext cx="4267200" cy="3048000"/>
          </a:xfrm>
          <a:prstGeom prst="rect">
            <a:avLst/>
          </a:prstGeom>
          <a:noFill/>
          <a:ln w="9525">
            <a:noFill/>
            <a:miter lim="800000"/>
            <a:headEnd/>
            <a:tailEnd/>
          </a:ln>
        </p:spPr>
      </p:pic>
      <p:sp>
        <p:nvSpPr>
          <p:cNvPr id="151559" name="Line 7"/>
          <p:cNvSpPr>
            <a:spLocks noChangeShapeType="1"/>
          </p:cNvSpPr>
          <p:nvPr/>
        </p:nvSpPr>
        <p:spPr bwMode="auto">
          <a:xfrm>
            <a:off x="6705600" y="3810000"/>
            <a:ext cx="1828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pic>
        <p:nvPicPr>
          <p:cNvPr id="76804" name="Picture 8" descr="change_temp_aloft"/>
          <p:cNvPicPr>
            <a:picLocks noChangeAspect="1" noChangeArrowheads="1"/>
          </p:cNvPicPr>
          <p:nvPr/>
        </p:nvPicPr>
        <p:blipFill>
          <a:blip r:embed="rId5"/>
          <a:srcRect/>
          <a:stretch>
            <a:fillRect/>
          </a:stretch>
        </p:blipFill>
        <p:spPr bwMode="auto">
          <a:xfrm>
            <a:off x="0" y="1600200"/>
            <a:ext cx="4314825" cy="4267200"/>
          </a:xfrm>
          <a:prstGeom prst="rect">
            <a:avLst/>
          </a:prstGeom>
          <a:noFill/>
          <a:ln w="9525">
            <a:noFill/>
            <a:miter lim="800000"/>
            <a:headEnd/>
            <a:tailEnd/>
          </a:ln>
        </p:spPr>
      </p:pic>
      <p:sp>
        <p:nvSpPr>
          <p:cNvPr id="151561" name="Text Box 9"/>
          <p:cNvSpPr txBox="1">
            <a:spLocks noChangeArrowheads="1"/>
          </p:cNvSpPr>
          <p:nvPr/>
        </p:nvSpPr>
        <p:spPr bwMode="auto">
          <a:xfrm>
            <a:off x="1066800" y="3352800"/>
            <a:ext cx="523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4800">
                <a:solidFill>
                  <a:srgbClr val="FF0000"/>
                </a:solidFill>
                <a:latin typeface="Arial" charset="0"/>
                <a:ea typeface="ＭＳ Ｐゴシック" charset="0"/>
              </a:rPr>
              <a:t>L</a:t>
            </a:r>
          </a:p>
        </p:txBody>
      </p:sp>
      <p:sp>
        <p:nvSpPr>
          <p:cNvPr id="151562" name="Text Box 10"/>
          <p:cNvSpPr txBox="1">
            <a:spLocks noChangeArrowheads="1"/>
          </p:cNvSpPr>
          <p:nvPr/>
        </p:nvSpPr>
        <p:spPr bwMode="auto">
          <a:xfrm>
            <a:off x="3048000" y="3352800"/>
            <a:ext cx="62388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4800">
                <a:solidFill>
                  <a:schemeClr val="accent2"/>
                </a:solidFill>
                <a:latin typeface="Arial" charset="0"/>
                <a:ea typeface="ＭＳ Ｐゴシック" charset="0"/>
              </a:rPr>
              <a:t>H</a:t>
            </a:r>
          </a:p>
        </p:txBody>
      </p:sp>
    </p:spTree>
    <p:custDataLst>
      <p:tags r:id="rId1"/>
    </p:custDataLst>
    <p:extLst>
      <p:ext uri="{BB962C8B-B14F-4D97-AF65-F5344CB8AC3E}">
        <p14:creationId xmlns:p14="http://schemas.microsoft.com/office/powerpoint/2010/main" val="132128950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defRPr/>
            </a:pPr>
            <a:r>
              <a:rPr lang="en-US" b="1" u="sng" smtClean="0">
                <a:latin typeface="Palatino Linotype" charset="0"/>
                <a:ea typeface="+mj-ea"/>
              </a:rPr>
              <a:t>Atmospheric Force Balances</a:t>
            </a:r>
          </a:p>
        </p:txBody>
      </p:sp>
      <p:sp>
        <p:nvSpPr>
          <p:cNvPr id="178179" name="Rectangle 3"/>
          <p:cNvSpPr>
            <a:spLocks noGrp="1" noChangeArrowheads="1"/>
          </p:cNvSpPr>
          <p:nvPr>
            <p:ph type="body" idx="1"/>
          </p:nvPr>
        </p:nvSpPr>
        <p:spPr/>
        <p:txBody>
          <a:bodyPr/>
          <a:lstStyle/>
          <a:p>
            <a:pPr eaLnBrk="1" hangingPunct="1"/>
            <a:r>
              <a:rPr lang="en-US" dirty="0" smtClean="0">
                <a:latin typeface="Palatino Linotype" pitchFamily="18" charset="0"/>
              </a:rPr>
              <a:t>First, MUST have a pressure gradient force (PGF) for the wind to blow.</a:t>
            </a:r>
          </a:p>
          <a:p>
            <a:pPr eaLnBrk="1" hangingPunct="1"/>
            <a:r>
              <a:rPr lang="en-US" dirty="0" smtClean="0">
                <a:latin typeface="Palatino Linotype" pitchFamily="18" charset="0"/>
              </a:rPr>
              <a:t>Otherwise, all other forces are irrelevant</a:t>
            </a:r>
          </a:p>
          <a:p>
            <a:pPr eaLnBrk="1" hangingPunct="1"/>
            <a:r>
              <a:rPr lang="en-US" dirty="0" smtClean="0">
                <a:latin typeface="Palatino Linotype" pitchFamily="18" charset="0"/>
              </a:rPr>
              <a:t>Already discussed hydrostatic balance, a balance between the vertical PGF and gravity.  There are many other balances that describe atmospheric flow…</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9781284027372_CH06_FIG14.jpg"/>
          <p:cNvPicPr>
            <a:picLocks noChangeAspect="1"/>
          </p:cNvPicPr>
          <p:nvPr/>
        </p:nvPicPr>
        <p:blipFill>
          <a:blip r:embed="rId2"/>
          <a:srcRect/>
          <a:stretch>
            <a:fillRect/>
          </a:stretch>
        </p:blipFill>
        <p:spPr bwMode="auto">
          <a:xfrm>
            <a:off x="457200" y="1939925"/>
            <a:ext cx="8229600" cy="2555875"/>
          </a:xfrm>
          <a:prstGeom prst="rect">
            <a:avLst/>
          </a:prstGeom>
          <a:noFill/>
          <a:ln w="9525">
            <a:noFill/>
            <a:miter lim="800000"/>
            <a:headEnd/>
            <a:tailEnd/>
          </a:ln>
        </p:spPr>
      </p:pic>
      <p:sp>
        <p:nvSpPr>
          <p:cNvPr id="6" name="Rectangle 2"/>
          <p:cNvSpPr txBox="1">
            <a:spLocks noChangeArrowheads="1"/>
          </p:cNvSpPr>
          <p:nvPr/>
        </p:nvSpPr>
        <p:spPr bwMode="auto">
          <a:xfrm>
            <a:off x="533400" y="3810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sng" strike="noStrike" kern="0" cap="none" spc="0" normalizeH="0" baseline="0" noProof="0" dirty="0" err="1" smtClean="0">
                <a:ln>
                  <a:noFill/>
                </a:ln>
                <a:solidFill>
                  <a:schemeClr val="tx2"/>
                </a:solidFill>
                <a:effectLst/>
                <a:uLnTx/>
                <a:uFillTx/>
                <a:latin typeface="Palatino Linotype" charset="0"/>
                <a:ea typeface="+mj-ea"/>
                <a:cs typeface="+mj-cs"/>
              </a:rPr>
              <a:t>Geostrophic</a:t>
            </a:r>
            <a:r>
              <a:rPr kumimoji="0" lang="en-US" sz="4400" b="1" i="0" u="sng" strike="noStrike" kern="0" cap="none" spc="0" normalizeH="0" baseline="0" noProof="0" dirty="0" smtClean="0">
                <a:ln>
                  <a:noFill/>
                </a:ln>
                <a:solidFill>
                  <a:schemeClr val="tx2"/>
                </a:solidFill>
                <a:effectLst/>
                <a:uLnTx/>
                <a:uFillTx/>
                <a:latin typeface="Palatino Linotype" charset="0"/>
                <a:ea typeface="+mj-ea"/>
                <a:cs typeface="+mj-cs"/>
              </a:rPr>
              <a:t> Balance</a:t>
            </a:r>
          </a:p>
        </p:txBody>
      </p:sp>
      <p:sp>
        <p:nvSpPr>
          <p:cNvPr id="7" name="Rectangle 6"/>
          <p:cNvSpPr>
            <a:spLocks noChangeArrowheads="1"/>
          </p:cNvSpPr>
          <p:nvPr/>
        </p:nvSpPr>
        <p:spPr bwMode="auto">
          <a:xfrm>
            <a:off x="7467600" y="6562725"/>
            <a:ext cx="148113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lstStyle/>
          <a:p>
            <a:pPr algn="r" defTabSz="820738" eaLnBrk="0" hangingPunct="0">
              <a:defRPr/>
            </a:pPr>
            <a:r>
              <a:rPr lang="en-US" sz="1400" b="1" dirty="0">
                <a:latin typeface="Arial" charset="0"/>
                <a:ea typeface="ＭＳ Ｐゴシック" charset="0"/>
              </a:rPr>
              <a:t>Fig. </a:t>
            </a:r>
            <a:r>
              <a:rPr lang="en-US" sz="1400" b="1" dirty="0" smtClean="0">
                <a:latin typeface="Arial" charset="0"/>
                <a:ea typeface="ＭＳ Ｐゴシック" charset="0"/>
              </a:rPr>
              <a:t>6-14, </a:t>
            </a:r>
            <a:r>
              <a:rPr lang="en-US" sz="1400" b="1" dirty="0">
                <a:latin typeface="Arial" charset="0"/>
                <a:ea typeface="ＭＳ Ｐゴシック" charset="0"/>
              </a:rPr>
              <a:t>p. </a:t>
            </a:r>
            <a:r>
              <a:rPr lang="en-US" sz="1400" b="1" dirty="0" smtClean="0">
                <a:latin typeface="Arial" charset="0"/>
                <a:ea typeface="ＭＳ Ｐゴシック" charset="0"/>
              </a:rPr>
              <a:t>193</a:t>
            </a:r>
            <a:endParaRPr lang="en-US" sz="1400" b="1"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defRPr/>
            </a:pPr>
            <a:r>
              <a:rPr lang="en-US" b="1" u="sng" dirty="0" err="1" smtClean="0">
                <a:latin typeface="Palatino Linotype" charset="0"/>
                <a:ea typeface="+mj-ea"/>
              </a:rPr>
              <a:t>Geostrophic</a:t>
            </a:r>
            <a:r>
              <a:rPr lang="en-US" b="1" u="sng" dirty="0" smtClean="0">
                <a:latin typeface="Palatino Linotype" charset="0"/>
                <a:ea typeface="+mj-ea"/>
              </a:rPr>
              <a:t> Balance</a:t>
            </a:r>
          </a:p>
        </p:txBody>
      </p:sp>
      <p:sp>
        <p:nvSpPr>
          <p:cNvPr id="179203" name="Rectangle 3"/>
          <p:cNvSpPr>
            <a:spLocks noGrp="1" noChangeArrowheads="1"/>
          </p:cNvSpPr>
          <p:nvPr>
            <p:ph type="body" idx="1"/>
          </p:nvPr>
        </p:nvSpPr>
        <p:spPr/>
        <p:txBody>
          <a:bodyPr/>
          <a:lstStyle/>
          <a:p>
            <a:pPr eaLnBrk="1" hangingPunct="1">
              <a:defRPr/>
            </a:pPr>
            <a:r>
              <a:rPr lang="en-US" smtClean="0">
                <a:latin typeface="Palatino Linotype" charset="0"/>
                <a:ea typeface="+mn-ea"/>
              </a:rPr>
              <a:t>Balance between PGF and Coriolis force</a:t>
            </a:r>
          </a:p>
        </p:txBody>
      </p:sp>
      <p:sp>
        <p:nvSpPr>
          <p:cNvPr id="179206" name="Rectangle 6"/>
          <p:cNvSpPr>
            <a:spLocks noChangeArrowheads="1"/>
          </p:cNvSpPr>
          <p:nvPr/>
        </p:nvSpPr>
        <p:spPr bwMode="auto">
          <a:xfrm>
            <a:off x="7467600" y="6562725"/>
            <a:ext cx="148113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lstStyle/>
          <a:p>
            <a:pPr algn="r" defTabSz="820738" eaLnBrk="0" hangingPunct="0">
              <a:defRPr/>
            </a:pPr>
            <a:r>
              <a:rPr lang="en-US" sz="1400" b="1" dirty="0">
                <a:latin typeface="Arial" charset="0"/>
                <a:ea typeface="ＭＳ Ｐゴシック" charset="0"/>
              </a:rPr>
              <a:t>Fig. 6-15, p. </a:t>
            </a:r>
            <a:r>
              <a:rPr lang="en-US" sz="1400" b="1" dirty="0" smtClean="0">
                <a:latin typeface="Arial" charset="0"/>
                <a:ea typeface="ＭＳ Ｐゴシック" charset="0"/>
              </a:rPr>
              <a:t>193</a:t>
            </a:r>
            <a:endParaRPr lang="en-US" sz="1400" b="1" dirty="0">
              <a:latin typeface="Arial" charset="0"/>
              <a:ea typeface="ＭＳ Ｐゴシック" charset="0"/>
            </a:endParaRPr>
          </a:p>
        </p:txBody>
      </p:sp>
      <p:pic>
        <p:nvPicPr>
          <p:cNvPr id="6" name="Picture 5" descr="9781284027372_CH06_FIG15.jpg"/>
          <p:cNvPicPr>
            <a:picLocks noChangeAspect="1"/>
          </p:cNvPicPr>
          <p:nvPr/>
        </p:nvPicPr>
        <p:blipFill>
          <a:blip r:embed="rId2"/>
          <a:srcRect/>
          <a:stretch>
            <a:fillRect/>
          </a:stretch>
        </p:blipFill>
        <p:spPr bwMode="auto">
          <a:xfrm>
            <a:off x="685800" y="2275946"/>
            <a:ext cx="7772400" cy="420105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defRPr/>
            </a:pPr>
            <a:r>
              <a:rPr lang="en-US" b="1" u="sng" smtClean="0">
                <a:latin typeface="Palatino Linotype" charset="0"/>
                <a:ea typeface="+mj-ea"/>
              </a:rPr>
              <a:t>Geostrophic Balance</a:t>
            </a:r>
          </a:p>
        </p:txBody>
      </p:sp>
      <p:sp>
        <p:nvSpPr>
          <p:cNvPr id="180227" name="Rectangle 3"/>
          <p:cNvSpPr>
            <a:spLocks noGrp="1" noChangeArrowheads="1"/>
          </p:cNvSpPr>
          <p:nvPr>
            <p:ph type="body" idx="1"/>
          </p:nvPr>
        </p:nvSpPr>
        <p:spPr/>
        <p:txBody>
          <a:bodyPr/>
          <a:lstStyle/>
          <a:p>
            <a:pPr eaLnBrk="1" hangingPunct="1">
              <a:lnSpc>
                <a:spcPct val="90000"/>
              </a:lnSpc>
            </a:pPr>
            <a:r>
              <a:rPr lang="en-US" sz="2800" smtClean="0">
                <a:latin typeface="Palatino Linotype" pitchFamily="18" charset="0"/>
              </a:rPr>
              <a:t>Therefore, wind blows parallel to isobars, which is useful to consider when looking at weather maps.</a:t>
            </a:r>
          </a:p>
          <a:p>
            <a:pPr eaLnBrk="1" hangingPunct="1">
              <a:lnSpc>
                <a:spcPct val="90000"/>
              </a:lnSpc>
            </a:pPr>
            <a:r>
              <a:rPr lang="en-US" sz="2800" smtClean="0">
                <a:latin typeface="Palatino Linotype" pitchFamily="18" charset="0"/>
              </a:rPr>
              <a:t>In geostrophic balance, wind blows with low pressure to the LEFT (as viewed from behind the air parcel).</a:t>
            </a:r>
          </a:p>
          <a:p>
            <a:pPr eaLnBrk="1" hangingPunct="1">
              <a:lnSpc>
                <a:spcPct val="90000"/>
              </a:lnSpc>
            </a:pPr>
            <a:r>
              <a:rPr lang="en-US" sz="2800" smtClean="0">
                <a:latin typeface="Palatino Linotype" pitchFamily="18" charset="0"/>
              </a:rPr>
              <a:t>Remember, Coriolis force must be relevant for this balance to exist.  Need large time and length scales, for example, a mid-latitude cyclone (i.e., a </a:t>
            </a:r>
            <a:r>
              <a:rPr lang="ja-JP" altLang="en-US" sz="2800" smtClean="0"/>
              <a:t>“</a:t>
            </a:r>
            <a:r>
              <a:rPr lang="en-US" altLang="ja-JP" sz="2800" smtClean="0">
                <a:latin typeface="Palatino Linotype" pitchFamily="18" charset="0"/>
              </a:rPr>
              <a:t>storm system</a:t>
            </a:r>
            <a:r>
              <a:rPr lang="ja-JP" altLang="en-US" sz="2800" smtClean="0"/>
              <a:t>”</a:t>
            </a:r>
            <a:r>
              <a:rPr lang="en-US" altLang="ja-JP" sz="2800" smtClean="0">
                <a:latin typeface="Palatino Linotype" pitchFamily="18" charset="0"/>
              </a:rPr>
              <a:t> or low pressure center like that seen on the evening weather map…more later)</a:t>
            </a:r>
            <a:endParaRPr lang="en-US" sz="2800" smtClean="0">
              <a:latin typeface="Palatino Linotype"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hangingPunct="1">
              <a:defRPr/>
            </a:pPr>
            <a:r>
              <a:rPr lang="en-US" b="1" u="sng" smtClean="0">
                <a:latin typeface="Palatino Linotype" charset="0"/>
                <a:ea typeface="+mj-ea"/>
              </a:rPr>
              <a:t>Winds in Upper Atmosphere</a:t>
            </a:r>
          </a:p>
        </p:txBody>
      </p:sp>
      <p:sp>
        <p:nvSpPr>
          <p:cNvPr id="184323" name="Rectangle 3"/>
          <p:cNvSpPr>
            <a:spLocks noGrp="1" noChangeArrowheads="1"/>
          </p:cNvSpPr>
          <p:nvPr>
            <p:ph type="body" idx="1"/>
          </p:nvPr>
        </p:nvSpPr>
        <p:spPr/>
        <p:txBody>
          <a:bodyPr/>
          <a:lstStyle/>
          <a:p>
            <a:pPr eaLnBrk="1" hangingPunct="1">
              <a:defRPr/>
            </a:pPr>
            <a:r>
              <a:rPr lang="en-US" sz="2800" dirty="0" smtClean="0">
                <a:latin typeface="Palatino Linotype" charset="0"/>
                <a:ea typeface="+mn-ea"/>
              </a:rPr>
              <a:t>Winds in upper atmosphere are largely  </a:t>
            </a:r>
            <a:r>
              <a:rPr lang="en-US" sz="2800" dirty="0" err="1" smtClean="0">
                <a:latin typeface="Palatino Linotype" charset="0"/>
                <a:ea typeface="+mn-ea"/>
              </a:rPr>
              <a:t>geostrophic</a:t>
            </a:r>
            <a:endParaRPr lang="en-US" sz="2800" dirty="0" smtClean="0">
              <a:latin typeface="Palatino Linotype" charset="0"/>
              <a:ea typeface="+mn-ea"/>
            </a:endParaRPr>
          </a:p>
          <a:p>
            <a:pPr eaLnBrk="1" hangingPunct="1">
              <a:defRPr/>
            </a:pPr>
            <a:r>
              <a:rPr lang="en-US" sz="2800" dirty="0" smtClean="0">
                <a:latin typeface="Palatino Linotype" charset="0"/>
                <a:ea typeface="+mn-ea"/>
              </a:rPr>
              <a:t>Wind flows in a </a:t>
            </a:r>
            <a:r>
              <a:rPr lang="en-US" sz="2800" b="1" dirty="0" smtClean="0">
                <a:latin typeface="Palatino Linotype" charset="0"/>
                <a:ea typeface="+mn-ea"/>
              </a:rPr>
              <a:t>counterclockwise</a:t>
            </a:r>
            <a:r>
              <a:rPr lang="en-US" sz="2800" dirty="0" smtClean="0">
                <a:latin typeface="Palatino Linotype" charset="0"/>
                <a:ea typeface="+mn-ea"/>
              </a:rPr>
              <a:t> sense around a </a:t>
            </a:r>
            <a:r>
              <a:rPr lang="en-US" sz="2800" b="1" dirty="0" smtClean="0">
                <a:latin typeface="Palatino Linotype" charset="0"/>
                <a:ea typeface="+mn-ea"/>
              </a:rPr>
              <a:t>low</a:t>
            </a:r>
            <a:r>
              <a:rPr lang="en-US" sz="2800" dirty="0" smtClean="0">
                <a:latin typeface="Palatino Linotype" charset="0"/>
                <a:ea typeface="+mn-ea"/>
              </a:rPr>
              <a:t> or trough</a:t>
            </a:r>
          </a:p>
          <a:p>
            <a:pPr eaLnBrk="1" hangingPunct="1">
              <a:defRPr/>
            </a:pPr>
            <a:r>
              <a:rPr lang="en-US" sz="2800" dirty="0" smtClean="0">
                <a:latin typeface="Palatino Linotype" charset="0"/>
                <a:ea typeface="+mn-ea"/>
              </a:rPr>
              <a:t>Wind flows in a </a:t>
            </a:r>
            <a:r>
              <a:rPr lang="en-US" sz="2800" b="1" dirty="0" smtClean="0">
                <a:latin typeface="Palatino Linotype" charset="0"/>
                <a:ea typeface="+mn-ea"/>
              </a:rPr>
              <a:t>clockwise</a:t>
            </a:r>
            <a:r>
              <a:rPr lang="en-US" sz="2800" dirty="0" smtClean="0">
                <a:latin typeface="Palatino Linotype" charset="0"/>
                <a:ea typeface="+mn-ea"/>
              </a:rPr>
              <a:t> sense around a </a:t>
            </a:r>
            <a:r>
              <a:rPr lang="en-US" sz="2800" b="1" dirty="0" smtClean="0">
                <a:latin typeface="Palatino Linotype" charset="0"/>
                <a:ea typeface="+mn-ea"/>
              </a:rPr>
              <a:t>high</a:t>
            </a:r>
            <a:r>
              <a:rPr lang="en-US" sz="2800" dirty="0" smtClean="0">
                <a:latin typeface="Palatino Linotype" charset="0"/>
                <a:ea typeface="+mn-ea"/>
              </a:rPr>
              <a:t> or ridge</a:t>
            </a:r>
          </a:p>
          <a:p>
            <a:pPr eaLnBrk="1" hangingPunct="1">
              <a:defRPr/>
            </a:pPr>
            <a:r>
              <a:rPr lang="en-US" sz="2800" dirty="0" smtClean="0">
                <a:latin typeface="Palatino Linotype" charset="0"/>
                <a:ea typeface="+mn-ea"/>
              </a:rPr>
              <a:t>Winds near the </a:t>
            </a:r>
            <a:r>
              <a:rPr lang="en-US" sz="2800" b="1" dirty="0" smtClean="0">
                <a:latin typeface="Palatino Linotype" charset="0"/>
                <a:ea typeface="+mn-ea"/>
              </a:rPr>
              <a:t>surface</a:t>
            </a:r>
            <a:r>
              <a:rPr lang="en-US" sz="2800" dirty="0" smtClean="0">
                <a:latin typeface="Palatino Linotype" charset="0"/>
                <a:ea typeface="+mn-ea"/>
              </a:rPr>
              <a:t> are </a:t>
            </a:r>
            <a:r>
              <a:rPr lang="en-US" sz="2800" b="1" dirty="0" smtClean="0">
                <a:latin typeface="Palatino Linotype" charset="0"/>
                <a:ea typeface="+mn-ea"/>
              </a:rPr>
              <a:t>not</a:t>
            </a:r>
            <a:r>
              <a:rPr lang="en-US" sz="2800" dirty="0" smtClean="0">
                <a:latin typeface="Palatino Linotype" charset="0"/>
                <a:ea typeface="+mn-ea"/>
              </a:rPr>
              <a:t> </a:t>
            </a:r>
            <a:r>
              <a:rPr lang="en-US" sz="2800" dirty="0" err="1" smtClean="0">
                <a:latin typeface="Palatino Linotype" charset="0"/>
                <a:ea typeface="+mn-ea"/>
              </a:rPr>
              <a:t>geostrophic</a:t>
            </a:r>
            <a:r>
              <a:rPr lang="en-US" sz="2800" dirty="0" smtClean="0">
                <a:latin typeface="Palatino Linotype" charset="0"/>
                <a:ea typeface="+mn-ea"/>
              </a:rPr>
              <a:t>.  What force must be considered here?</a:t>
            </a:r>
          </a:p>
          <a:p>
            <a:pPr eaLnBrk="1" hangingPunct="1">
              <a:defRPr/>
            </a:pPr>
            <a:r>
              <a:rPr lang="en-US" sz="2800" dirty="0" smtClean="0">
                <a:latin typeface="Palatino Linotype" charset="0"/>
                <a:ea typeface="+mn-ea"/>
              </a:rPr>
              <a:t>Where else might </a:t>
            </a:r>
            <a:r>
              <a:rPr lang="en-US" sz="2800" dirty="0" err="1" smtClean="0">
                <a:latin typeface="Palatino Linotype" charset="0"/>
                <a:ea typeface="+mn-ea"/>
              </a:rPr>
              <a:t>geostrophic</a:t>
            </a:r>
            <a:r>
              <a:rPr lang="en-US" sz="2800" dirty="0" smtClean="0">
                <a:latin typeface="Palatino Linotype" charset="0"/>
                <a:ea typeface="+mn-ea"/>
              </a:rPr>
              <a:t> balance not hold?</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b="1" smtClean="0">
                <a:effectLst>
                  <a:outerShdw blurRad="38100" dist="38100" dir="2700000" algn="tl">
                    <a:srgbClr val="C0C0C0"/>
                  </a:outerShdw>
                </a:effectLst>
                <a:latin typeface="Palatino Linotype" pitchFamily="18" charset="0"/>
              </a:rPr>
              <a:t>First…what is wind?</a:t>
            </a:r>
          </a:p>
        </p:txBody>
      </p:sp>
      <p:sp>
        <p:nvSpPr>
          <p:cNvPr id="59395" name="Rectangle 3"/>
          <p:cNvSpPr>
            <a:spLocks noGrp="1" noChangeArrowheads="1"/>
          </p:cNvSpPr>
          <p:nvPr>
            <p:ph type="body" sz="half" idx="1"/>
          </p:nvPr>
        </p:nvSpPr>
        <p:spPr>
          <a:xfrm>
            <a:off x="381000" y="1600200"/>
            <a:ext cx="4038600" cy="4525963"/>
          </a:xfrm>
        </p:spPr>
        <p:txBody>
          <a:bodyPr/>
          <a:lstStyle/>
          <a:p>
            <a:pPr eaLnBrk="1" hangingPunct="1">
              <a:defRPr/>
            </a:pPr>
            <a:r>
              <a:rPr lang="en-US" sz="2400" dirty="0" smtClean="0">
                <a:latin typeface="Palatino Linotype" charset="0"/>
                <a:ea typeface="+mn-ea"/>
              </a:rPr>
              <a:t>The large-scale motion of air molecules (i.e., not thermal motion)</a:t>
            </a:r>
          </a:p>
          <a:p>
            <a:r>
              <a:rPr lang="en-US" sz="2400" dirty="0" smtClean="0">
                <a:latin typeface="Palatino Linotype" pitchFamily="18" charset="0"/>
              </a:rPr>
              <a:t>It is a vector: in that it has a speed and direction. </a:t>
            </a:r>
          </a:p>
          <a:p>
            <a:r>
              <a:rPr lang="en-US" sz="2400" dirty="0" smtClean="0">
                <a:latin typeface="Palatino Linotype" pitchFamily="18" charset="0"/>
              </a:rPr>
              <a:t>Speed can be measured as: </a:t>
            </a:r>
          </a:p>
          <a:p>
            <a:pPr lvl="1"/>
            <a:r>
              <a:rPr lang="en-US" sz="2000" dirty="0" smtClean="0">
                <a:latin typeface="Palatino Linotype" pitchFamily="18" charset="0"/>
              </a:rPr>
              <a:t>Miles per hour (mph)</a:t>
            </a:r>
          </a:p>
          <a:p>
            <a:pPr lvl="1"/>
            <a:r>
              <a:rPr lang="en-US" sz="2000" dirty="0" smtClean="0">
                <a:latin typeface="Palatino Linotype" pitchFamily="18" charset="0"/>
              </a:rPr>
              <a:t>Nautical miles per hour (knots, </a:t>
            </a:r>
            <a:r>
              <a:rPr lang="en-US" sz="2000" dirty="0" err="1" smtClean="0">
                <a:latin typeface="Palatino Linotype" pitchFamily="18" charset="0"/>
              </a:rPr>
              <a:t>kts</a:t>
            </a:r>
            <a:r>
              <a:rPr lang="en-US" sz="2000" dirty="0" smtClean="0">
                <a:latin typeface="Palatino Linotype" pitchFamily="18" charset="0"/>
              </a:rPr>
              <a:t>) </a:t>
            </a:r>
          </a:p>
          <a:p>
            <a:pPr lvl="1"/>
            <a:r>
              <a:rPr lang="en-US" sz="2000" dirty="0" smtClean="0">
                <a:latin typeface="Palatino Linotype" pitchFamily="18" charset="0"/>
              </a:rPr>
              <a:t>Meters per second (m/s) </a:t>
            </a:r>
          </a:p>
        </p:txBody>
      </p:sp>
      <p:pic>
        <p:nvPicPr>
          <p:cNvPr id="4099" name="Picture 6" descr="Katrina5"/>
          <p:cNvPicPr>
            <a:picLocks noChangeAspect="1" noChangeArrowheads="1"/>
          </p:cNvPicPr>
          <p:nvPr/>
        </p:nvPicPr>
        <p:blipFill>
          <a:blip r:embed="rId2"/>
          <a:srcRect/>
          <a:stretch>
            <a:fillRect/>
          </a:stretch>
        </p:blipFill>
        <p:spPr bwMode="auto">
          <a:xfrm>
            <a:off x="4415533" y="1752600"/>
            <a:ext cx="4724400" cy="3733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1" descr="06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 y="1590675"/>
            <a:ext cx="8964613" cy="367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88419" name="Rectangle 3" hidden="1"/>
          <p:cNvSpPr>
            <a:spLocks noGrp="1" noChangeArrowheads="1"/>
          </p:cNvSpPr>
          <p:nvPr>
            <p:ph type="title"/>
          </p:nvPr>
        </p:nvSpPr>
        <p:spPr/>
        <p:txBody>
          <a:bodyPr/>
          <a:lstStyle/>
          <a:p>
            <a:pPr eaLnBrk="1" hangingPunct="1">
              <a:defRPr/>
            </a:pPr>
            <a:endParaRPr lang="en-US" smtClean="0">
              <a:ea typeface="+mj-ea"/>
            </a:endParaRPr>
          </a:p>
        </p:txBody>
      </p:sp>
      <p:sp>
        <p:nvSpPr>
          <p:cNvPr id="188420" name="Rectangle 4"/>
          <p:cNvSpPr>
            <a:spLocks noChangeArrowheads="1"/>
          </p:cNvSpPr>
          <p:nvPr/>
        </p:nvSpPr>
        <p:spPr bwMode="auto">
          <a:xfrm>
            <a:off x="7662863" y="6562725"/>
            <a:ext cx="148113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lstStyle/>
          <a:p>
            <a:pPr algn="r" defTabSz="820738" eaLnBrk="0" hangingPunct="0">
              <a:defRPr/>
            </a:pPr>
            <a:r>
              <a:rPr lang="en-US" sz="1400" b="1" dirty="0">
                <a:latin typeface="Arial" charset="0"/>
                <a:ea typeface="ＭＳ Ｐゴシック" charset="0"/>
              </a:rPr>
              <a:t>Fig. 6-17, p. </a:t>
            </a:r>
            <a:r>
              <a:rPr lang="en-US" sz="1400" b="1" dirty="0" smtClean="0">
                <a:latin typeface="Arial" charset="0"/>
                <a:ea typeface="ＭＳ Ｐゴシック" charset="0"/>
              </a:rPr>
              <a:t>195</a:t>
            </a:r>
            <a:endParaRPr lang="en-US" sz="1400" b="1" dirty="0">
              <a:latin typeface="Arial" charset="0"/>
              <a:ea typeface="ＭＳ Ｐゴシック" charset="0"/>
            </a:endParaRPr>
          </a:p>
        </p:txBody>
      </p:sp>
      <p:sp>
        <p:nvSpPr>
          <p:cNvPr id="188421" name="Text Box 5"/>
          <p:cNvSpPr txBox="1">
            <a:spLocks noChangeArrowheads="1"/>
          </p:cNvSpPr>
          <p:nvPr/>
        </p:nvSpPr>
        <p:spPr bwMode="auto">
          <a:xfrm>
            <a:off x="685800" y="381000"/>
            <a:ext cx="7705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a:latin typeface="Palatino Linotype" pitchFamily="18" charset="0"/>
              </a:rPr>
              <a:t>Geostrophic balance does not occur instantaneously…</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457200" y="-76200"/>
            <a:ext cx="8229600" cy="1143000"/>
          </a:xfrm>
        </p:spPr>
        <p:txBody>
          <a:bodyPr/>
          <a:lstStyle/>
          <a:p>
            <a:pPr eaLnBrk="1" hangingPunct="1">
              <a:defRPr/>
            </a:pPr>
            <a:r>
              <a:rPr lang="en-US" b="1" u="sng" smtClean="0">
                <a:latin typeface="Palatino Linotype" charset="0"/>
                <a:ea typeface="+mj-ea"/>
              </a:rPr>
              <a:t>Gradient Wind Balance</a:t>
            </a:r>
          </a:p>
        </p:txBody>
      </p:sp>
      <p:sp>
        <p:nvSpPr>
          <p:cNvPr id="186371" name="Rectangle 3"/>
          <p:cNvSpPr>
            <a:spLocks noGrp="1" noChangeArrowheads="1"/>
          </p:cNvSpPr>
          <p:nvPr>
            <p:ph type="body" idx="1"/>
          </p:nvPr>
        </p:nvSpPr>
        <p:spPr>
          <a:xfrm>
            <a:off x="457200" y="914400"/>
            <a:ext cx="8229600" cy="4525963"/>
          </a:xfrm>
        </p:spPr>
        <p:txBody>
          <a:bodyPr/>
          <a:lstStyle/>
          <a:p>
            <a:pPr eaLnBrk="1" hangingPunct="1">
              <a:defRPr/>
            </a:pPr>
            <a:r>
              <a:rPr lang="en-US" sz="2800" smtClean="0">
                <a:latin typeface="Palatino Linotype" charset="0"/>
                <a:ea typeface="+mn-ea"/>
              </a:rPr>
              <a:t>Balance between PGF, Coriolis force, and centrifugal force</a:t>
            </a:r>
          </a:p>
          <a:p>
            <a:pPr eaLnBrk="1" hangingPunct="1">
              <a:defRPr/>
            </a:pPr>
            <a:r>
              <a:rPr lang="en-US" sz="2800" smtClean="0">
                <a:latin typeface="Palatino Linotype" charset="0"/>
                <a:ea typeface="+mn-ea"/>
              </a:rPr>
              <a:t>Examples: hurricanes</a:t>
            </a:r>
          </a:p>
        </p:txBody>
      </p:sp>
      <p:sp>
        <p:nvSpPr>
          <p:cNvPr id="186373" name="Rectangle 5"/>
          <p:cNvSpPr>
            <a:spLocks noChangeArrowheads="1"/>
          </p:cNvSpPr>
          <p:nvPr/>
        </p:nvSpPr>
        <p:spPr bwMode="auto">
          <a:xfrm>
            <a:off x="7467600" y="6477000"/>
            <a:ext cx="1068388" cy="10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lstStyle/>
          <a:p>
            <a:pPr algn="r" defTabSz="820738" eaLnBrk="0" hangingPunct="0">
              <a:defRPr/>
            </a:pPr>
            <a:r>
              <a:rPr lang="en-US" sz="1400" b="1" dirty="0">
                <a:latin typeface="Arial" charset="0"/>
                <a:ea typeface="ＭＳ Ｐゴシック" charset="0"/>
              </a:rPr>
              <a:t>Fig. 6-16, p. </a:t>
            </a:r>
            <a:r>
              <a:rPr lang="en-US" sz="1400" b="1" dirty="0" smtClean="0">
                <a:latin typeface="Arial" charset="0"/>
                <a:ea typeface="ＭＳ Ｐゴシック" charset="0"/>
              </a:rPr>
              <a:t>194</a:t>
            </a:r>
            <a:endParaRPr lang="en-US" sz="1400" b="1" dirty="0">
              <a:latin typeface="Arial" charset="0"/>
              <a:ea typeface="ＭＳ Ｐゴシック" charset="0"/>
            </a:endParaRPr>
          </a:p>
        </p:txBody>
      </p:sp>
      <p:pic>
        <p:nvPicPr>
          <p:cNvPr id="6" name="Picture 5" descr="9781284027372_CH06_FIG16.jpg"/>
          <p:cNvPicPr>
            <a:picLocks noChangeAspect="1"/>
          </p:cNvPicPr>
          <p:nvPr/>
        </p:nvPicPr>
        <p:blipFill>
          <a:blip r:embed="rId2"/>
          <a:srcRect/>
          <a:stretch>
            <a:fillRect/>
          </a:stretch>
        </p:blipFill>
        <p:spPr bwMode="auto">
          <a:xfrm>
            <a:off x="533400" y="2362200"/>
            <a:ext cx="8229600" cy="4013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hangingPunct="1">
              <a:defRPr/>
            </a:pPr>
            <a:r>
              <a:rPr lang="en-US" b="1" u="sng" smtClean="0">
                <a:latin typeface="Palatino Linotype" charset="0"/>
                <a:ea typeface="+mj-ea"/>
              </a:rPr>
              <a:t>Cyclostrophic Balance</a:t>
            </a:r>
          </a:p>
        </p:txBody>
      </p:sp>
      <p:sp>
        <p:nvSpPr>
          <p:cNvPr id="227331" name="Rectangle 3"/>
          <p:cNvSpPr>
            <a:spLocks noGrp="1" noChangeArrowheads="1"/>
          </p:cNvSpPr>
          <p:nvPr>
            <p:ph type="body" idx="1"/>
          </p:nvPr>
        </p:nvSpPr>
        <p:spPr>
          <a:xfrm>
            <a:off x="457200" y="1371600"/>
            <a:ext cx="8229600" cy="4525963"/>
          </a:xfrm>
        </p:spPr>
        <p:txBody>
          <a:bodyPr/>
          <a:lstStyle/>
          <a:p>
            <a:pPr eaLnBrk="1" hangingPunct="1">
              <a:defRPr/>
            </a:pPr>
            <a:r>
              <a:rPr lang="en-US" sz="2800" smtClean="0">
                <a:latin typeface="Palatino Linotype" charset="0"/>
                <a:ea typeface="+mn-ea"/>
              </a:rPr>
              <a:t>Balance between PGF and centrifugal force</a:t>
            </a:r>
          </a:p>
          <a:p>
            <a:pPr eaLnBrk="1" hangingPunct="1">
              <a:defRPr/>
            </a:pPr>
            <a:r>
              <a:rPr lang="en-US" sz="2800" smtClean="0">
                <a:latin typeface="Palatino Linotype" charset="0"/>
                <a:ea typeface="+mn-ea"/>
              </a:rPr>
              <a:t>Coriolis force not important</a:t>
            </a:r>
          </a:p>
          <a:p>
            <a:pPr eaLnBrk="1" hangingPunct="1">
              <a:defRPr/>
            </a:pPr>
            <a:r>
              <a:rPr lang="en-US" sz="2800" smtClean="0">
                <a:latin typeface="Palatino Linotype" charset="0"/>
                <a:ea typeface="+mn-ea"/>
              </a:rPr>
              <a:t>Example: tornadoes</a:t>
            </a:r>
          </a:p>
        </p:txBody>
      </p:sp>
      <p:pic>
        <p:nvPicPr>
          <p:cNvPr id="227332" name="Picture1" descr="06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048000"/>
            <a:ext cx="18288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2644" name="Picture 7" descr="P4250144"/>
          <p:cNvPicPr>
            <a:picLocks noChangeAspect="1" noChangeArrowheads="1"/>
          </p:cNvPicPr>
          <p:nvPr/>
        </p:nvPicPr>
        <p:blipFill>
          <a:blip r:embed="rId3"/>
          <a:srcRect/>
          <a:stretch>
            <a:fillRect/>
          </a:stretch>
        </p:blipFill>
        <p:spPr bwMode="auto">
          <a:xfrm>
            <a:off x="4419600" y="2971800"/>
            <a:ext cx="4343400" cy="3251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eaLnBrk="1" hangingPunct="1">
              <a:defRPr/>
            </a:pPr>
            <a:r>
              <a:rPr lang="en-US" b="1" u="sng" smtClean="0">
                <a:latin typeface="Palatino Linotype" charset="0"/>
                <a:ea typeface="+mj-ea"/>
              </a:rPr>
              <a:t>Surface Winds</a:t>
            </a:r>
          </a:p>
        </p:txBody>
      </p:sp>
      <p:sp>
        <p:nvSpPr>
          <p:cNvPr id="190467" name="Rectangle 3"/>
          <p:cNvSpPr>
            <a:spLocks noGrp="1" noChangeArrowheads="1"/>
          </p:cNvSpPr>
          <p:nvPr>
            <p:ph type="body" idx="1"/>
          </p:nvPr>
        </p:nvSpPr>
        <p:spPr/>
        <p:txBody>
          <a:bodyPr/>
          <a:lstStyle/>
          <a:p>
            <a:pPr eaLnBrk="1" hangingPunct="1">
              <a:defRPr/>
            </a:pPr>
            <a:r>
              <a:rPr lang="en-US" dirty="0" smtClean="0">
                <a:latin typeface="Palatino Linotype" charset="0"/>
                <a:ea typeface="+mn-ea"/>
              </a:rPr>
              <a:t>Friction slows the wind</a:t>
            </a:r>
          </a:p>
          <a:p>
            <a:pPr eaLnBrk="1" hangingPunct="1">
              <a:defRPr/>
            </a:pPr>
            <a:r>
              <a:rPr lang="en-US" dirty="0" smtClean="0">
                <a:latin typeface="Palatino Linotype" charset="0"/>
                <a:ea typeface="+mn-ea"/>
              </a:rPr>
              <a:t>Coriolis force (dependent on wind speed) is therefore reduced</a:t>
            </a:r>
          </a:p>
          <a:p>
            <a:pPr eaLnBrk="1" hangingPunct="1">
              <a:defRPr/>
            </a:pPr>
            <a:r>
              <a:rPr lang="en-US" dirty="0" smtClean="0">
                <a:latin typeface="Palatino Linotype" charset="0"/>
                <a:ea typeface="+mn-ea"/>
              </a:rPr>
              <a:t>Pressure gradient force now exceeds Coriolis force</a:t>
            </a:r>
          </a:p>
          <a:p>
            <a:pPr eaLnBrk="1" hangingPunct="1">
              <a:defRPr/>
            </a:pPr>
            <a:r>
              <a:rPr lang="en-US" dirty="0" smtClean="0">
                <a:latin typeface="Palatino Linotype" charset="0"/>
                <a:ea typeface="+mn-ea"/>
              </a:rPr>
              <a:t>Wind flows across the isobars toward lower pressure</a:t>
            </a:r>
          </a:p>
          <a:p>
            <a:pPr eaLnBrk="1" hangingPunct="1">
              <a:defRPr/>
            </a:pPr>
            <a:r>
              <a:rPr lang="en-US" dirty="0" smtClean="0">
                <a:latin typeface="Palatino Linotype" charset="0"/>
                <a:ea typeface="+mn-ea"/>
              </a:rPr>
              <a:t>Called </a:t>
            </a:r>
            <a:r>
              <a:rPr lang="en-US" dirty="0" err="1" smtClean="0">
                <a:latin typeface="Palatino Linotype" charset="0"/>
                <a:ea typeface="+mn-ea"/>
              </a:rPr>
              <a:t>Guldberg-Mohn</a:t>
            </a:r>
            <a:r>
              <a:rPr lang="en-US" dirty="0" smtClean="0">
                <a:latin typeface="Palatino Linotype" charset="0"/>
                <a:ea typeface="+mn-ea"/>
              </a:rPr>
              <a:t> Balance</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57200" y="274638"/>
            <a:ext cx="4724400" cy="1143000"/>
          </a:xfrm>
        </p:spPr>
        <p:txBody>
          <a:bodyPr/>
          <a:lstStyle/>
          <a:p>
            <a:pPr eaLnBrk="1" hangingPunct="1">
              <a:defRPr/>
            </a:pPr>
            <a:r>
              <a:rPr lang="en-US" b="1" u="sng" dirty="0" smtClean="0">
                <a:solidFill>
                  <a:schemeClr val="tx1"/>
                </a:solidFill>
                <a:latin typeface="Palatino Linotype" charset="0"/>
                <a:ea typeface="+mj-ea"/>
              </a:rPr>
              <a:t>Near Surface Wind</a:t>
            </a:r>
          </a:p>
        </p:txBody>
      </p:sp>
      <p:pic>
        <p:nvPicPr>
          <p:cNvPr id="114691" name="Picture 4" descr="fric3"/>
          <p:cNvPicPr>
            <a:picLocks noChangeAspect="1" noChangeArrowheads="1"/>
          </p:cNvPicPr>
          <p:nvPr/>
        </p:nvPicPr>
        <p:blipFill>
          <a:blip r:embed="rId3"/>
          <a:srcRect/>
          <a:stretch>
            <a:fillRect/>
          </a:stretch>
        </p:blipFill>
        <p:spPr bwMode="auto">
          <a:xfrm>
            <a:off x="228600" y="2209800"/>
            <a:ext cx="4343400" cy="3429000"/>
          </a:xfrm>
          <a:prstGeom prst="rect">
            <a:avLst/>
          </a:prstGeom>
          <a:noFill/>
          <a:ln w="9525">
            <a:noFill/>
            <a:miter lim="800000"/>
            <a:headEnd/>
            <a:tailEnd/>
          </a:ln>
        </p:spPr>
      </p:pic>
      <p:pic>
        <p:nvPicPr>
          <p:cNvPr id="5" name="Picture 5" descr="9781284027372_CH06_FIG18.jpg"/>
          <p:cNvPicPr>
            <a:picLocks noChangeAspect="1"/>
          </p:cNvPicPr>
          <p:nvPr/>
        </p:nvPicPr>
        <p:blipFill>
          <a:blip r:embed="rId4"/>
          <a:srcRect/>
          <a:stretch>
            <a:fillRect/>
          </a:stretch>
        </p:blipFill>
        <p:spPr bwMode="auto">
          <a:xfrm>
            <a:off x="5105400" y="67714"/>
            <a:ext cx="3733800" cy="6790286"/>
          </a:xfrm>
          <a:prstGeom prst="rect">
            <a:avLst/>
          </a:prstGeom>
          <a:noFill/>
          <a:ln w="9525">
            <a:noFill/>
            <a:miter lim="800000"/>
            <a:headEnd/>
            <a:tailEnd/>
          </a:ln>
        </p:spPr>
      </p:pic>
      <p:sp>
        <p:nvSpPr>
          <p:cNvPr id="6" name="Rectangle 5"/>
          <p:cNvSpPr>
            <a:spLocks noChangeArrowheads="1"/>
          </p:cNvSpPr>
          <p:nvPr/>
        </p:nvSpPr>
        <p:spPr bwMode="auto">
          <a:xfrm>
            <a:off x="3962400" y="6477000"/>
            <a:ext cx="1068388" cy="10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lstStyle/>
          <a:p>
            <a:pPr algn="r" defTabSz="820738" eaLnBrk="0" hangingPunct="0">
              <a:defRPr/>
            </a:pPr>
            <a:r>
              <a:rPr lang="en-US" sz="1400" b="1" dirty="0">
                <a:latin typeface="Arial" charset="0"/>
                <a:ea typeface="ＭＳ Ｐゴシック" charset="0"/>
              </a:rPr>
              <a:t>Fig. </a:t>
            </a:r>
            <a:r>
              <a:rPr lang="en-US" sz="1400" b="1" dirty="0" smtClean="0">
                <a:latin typeface="Arial" charset="0"/>
                <a:ea typeface="ＭＳ Ｐゴシック" charset="0"/>
              </a:rPr>
              <a:t>6-18, </a:t>
            </a:r>
            <a:r>
              <a:rPr lang="en-US" sz="1400" b="1" dirty="0">
                <a:latin typeface="Arial" charset="0"/>
                <a:ea typeface="ＭＳ Ｐゴシック" charset="0"/>
              </a:rPr>
              <a:t>p. </a:t>
            </a:r>
            <a:r>
              <a:rPr lang="en-US" sz="1400" b="1" dirty="0" smtClean="0">
                <a:latin typeface="Arial" charset="0"/>
                <a:ea typeface="ＭＳ Ｐゴシック" charset="0"/>
              </a:rPr>
              <a:t>196</a:t>
            </a:r>
            <a:endParaRPr lang="en-US" sz="1400" b="1" dirty="0">
              <a:latin typeface="Arial" charset="0"/>
              <a:ea typeface="ＭＳ Ｐゴシック"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9781284027372_CH06_FIG19.jpg"/>
          <p:cNvPicPr>
            <a:picLocks noChangeAspect="1"/>
          </p:cNvPicPr>
          <p:nvPr/>
        </p:nvPicPr>
        <p:blipFill>
          <a:blip r:embed="rId2"/>
          <a:srcRect/>
          <a:stretch>
            <a:fillRect/>
          </a:stretch>
        </p:blipFill>
        <p:spPr bwMode="auto">
          <a:xfrm>
            <a:off x="457200" y="1219200"/>
            <a:ext cx="8229600" cy="4505325"/>
          </a:xfrm>
          <a:prstGeom prst="rect">
            <a:avLst/>
          </a:prstGeom>
          <a:noFill/>
          <a:ln w="9525">
            <a:noFill/>
            <a:miter lim="800000"/>
            <a:headEnd/>
            <a:tailEnd/>
          </a:ln>
        </p:spPr>
      </p:pic>
      <p:sp>
        <p:nvSpPr>
          <p:cNvPr id="5" name="Rectangle 4"/>
          <p:cNvSpPr>
            <a:spLocks noChangeArrowheads="1"/>
          </p:cNvSpPr>
          <p:nvPr/>
        </p:nvSpPr>
        <p:spPr bwMode="auto">
          <a:xfrm>
            <a:off x="7924800" y="6477000"/>
            <a:ext cx="1068388" cy="10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lstStyle/>
          <a:p>
            <a:pPr algn="r" defTabSz="820738" eaLnBrk="0" hangingPunct="0">
              <a:defRPr/>
            </a:pPr>
            <a:r>
              <a:rPr lang="en-US" sz="1400" b="1" dirty="0">
                <a:latin typeface="Arial" charset="0"/>
                <a:ea typeface="ＭＳ Ｐゴシック" charset="0"/>
              </a:rPr>
              <a:t>Fig. </a:t>
            </a:r>
            <a:r>
              <a:rPr lang="en-US" sz="1400" b="1" dirty="0" smtClean="0">
                <a:latin typeface="Arial" charset="0"/>
                <a:ea typeface="ＭＳ Ｐゴシック" charset="0"/>
              </a:rPr>
              <a:t>6-19, </a:t>
            </a:r>
            <a:r>
              <a:rPr lang="en-US" sz="1400" b="1" dirty="0">
                <a:latin typeface="Arial" charset="0"/>
                <a:ea typeface="ＭＳ Ｐゴシック" charset="0"/>
              </a:rPr>
              <a:t>p. </a:t>
            </a:r>
            <a:r>
              <a:rPr lang="en-US" sz="1400" b="1" dirty="0" smtClean="0">
                <a:latin typeface="Arial" charset="0"/>
                <a:ea typeface="ＭＳ Ｐゴシック" charset="0"/>
              </a:rPr>
              <a:t>197</a:t>
            </a:r>
            <a:endParaRPr lang="en-US" sz="1400" b="1"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defRPr/>
            </a:pPr>
            <a:r>
              <a:rPr lang="en-US" b="1" u="sng" smtClean="0">
                <a:latin typeface="Palatino Linotype" charset="0"/>
                <a:ea typeface="+mj-ea"/>
              </a:rPr>
              <a:t>Surface Winds</a:t>
            </a:r>
          </a:p>
        </p:txBody>
      </p:sp>
      <p:pic>
        <p:nvPicPr>
          <p:cNvPr id="115715" name="Picture 4" descr="def2"/>
          <p:cNvPicPr>
            <a:picLocks noChangeAspect="1" noChangeArrowheads="1" noCrop="1"/>
          </p:cNvPicPr>
          <p:nvPr/>
        </p:nvPicPr>
        <p:blipFill>
          <a:blip r:embed="rId3"/>
          <a:srcRect/>
          <a:stretch>
            <a:fillRect/>
          </a:stretch>
        </p:blipFill>
        <p:spPr bwMode="auto">
          <a:xfrm>
            <a:off x="838200" y="1600200"/>
            <a:ext cx="7162800" cy="49530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defRPr/>
            </a:pPr>
            <a:r>
              <a:rPr lang="en-US" b="1" u="sng" smtClean="0">
                <a:latin typeface="Palatino Linotype" charset="0"/>
                <a:ea typeface="+mj-ea"/>
              </a:rPr>
              <a:t>Surface Winds</a:t>
            </a:r>
            <a:r>
              <a:rPr lang="en-US" u="sng" smtClean="0">
                <a:ea typeface="+mj-ea"/>
              </a:rPr>
              <a:t/>
            </a:r>
            <a:br>
              <a:rPr lang="en-US" u="sng" smtClean="0">
                <a:ea typeface="+mj-ea"/>
              </a:rPr>
            </a:br>
            <a:r>
              <a:rPr lang="en-US" sz="1000" smtClean="0">
                <a:ea typeface="+mj-ea"/>
              </a:rPr>
              <a:t>Figure from physics.uwstout.edu/wx/Notes/ch6notes.htm</a:t>
            </a:r>
          </a:p>
        </p:txBody>
      </p:sp>
      <p:pic>
        <p:nvPicPr>
          <p:cNvPr id="116739" name="Picture 4" descr="U6_11"/>
          <p:cNvPicPr>
            <a:picLocks noChangeAspect="1" noChangeArrowheads="1"/>
          </p:cNvPicPr>
          <p:nvPr/>
        </p:nvPicPr>
        <p:blipFill>
          <a:blip r:embed="rId3"/>
          <a:srcRect/>
          <a:stretch>
            <a:fillRect/>
          </a:stretch>
        </p:blipFill>
        <p:spPr bwMode="auto">
          <a:xfrm>
            <a:off x="1066800" y="1600200"/>
            <a:ext cx="7086600" cy="48768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eaLnBrk="1" hangingPunct="1">
              <a:defRPr/>
            </a:pPr>
            <a:r>
              <a:rPr lang="en-US" b="1" u="sng" smtClean="0">
                <a:solidFill>
                  <a:schemeClr val="tx1"/>
                </a:solidFill>
                <a:latin typeface="Palatino Linotype" charset="0"/>
                <a:ea typeface="+mj-ea"/>
              </a:rPr>
              <a:t>Comparison</a:t>
            </a:r>
          </a:p>
        </p:txBody>
      </p:sp>
      <p:pic>
        <p:nvPicPr>
          <p:cNvPr id="117763" name="Picture 4" descr="h_l_surf_aloft"/>
          <p:cNvPicPr>
            <a:picLocks noChangeAspect="1" noChangeArrowheads="1"/>
          </p:cNvPicPr>
          <p:nvPr/>
        </p:nvPicPr>
        <p:blipFill>
          <a:blip r:embed="rId3"/>
          <a:srcRect/>
          <a:stretch>
            <a:fillRect/>
          </a:stretch>
        </p:blipFill>
        <p:spPr bwMode="auto">
          <a:xfrm>
            <a:off x="1524000" y="1600200"/>
            <a:ext cx="6096000" cy="50292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defRPr/>
            </a:pPr>
            <a:r>
              <a:rPr lang="en-US" sz="4000" b="1" u="sng" smtClean="0">
                <a:latin typeface="Palatino Linotype" charset="0"/>
                <a:ea typeface="+mj-ea"/>
              </a:rPr>
              <a:t>Surface Winds &amp; Vertical Motion</a:t>
            </a:r>
          </a:p>
        </p:txBody>
      </p:sp>
      <p:sp>
        <p:nvSpPr>
          <p:cNvPr id="195587" name="Rectangle 3"/>
          <p:cNvSpPr>
            <a:spLocks noGrp="1" noChangeArrowheads="1"/>
          </p:cNvSpPr>
          <p:nvPr>
            <p:ph type="body" idx="1"/>
          </p:nvPr>
        </p:nvSpPr>
        <p:spPr/>
        <p:txBody>
          <a:bodyPr/>
          <a:lstStyle/>
          <a:p>
            <a:pPr eaLnBrk="1" hangingPunct="1">
              <a:defRPr/>
            </a:pPr>
            <a:r>
              <a:rPr lang="en-US" smtClean="0">
                <a:latin typeface="Palatino Linotype" charset="0"/>
                <a:ea typeface="+mn-ea"/>
              </a:rPr>
              <a:t>Vertical motion (rising or sinking air) is a very important factor in weather.</a:t>
            </a:r>
          </a:p>
          <a:p>
            <a:pPr eaLnBrk="1" hangingPunct="1">
              <a:defRPr/>
            </a:pPr>
            <a:r>
              <a:rPr lang="en-US" smtClean="0">
                <a:latin typeface="Palatino Linotype" charset="0"/>
                <a:ea typeface="+mn-ea"/>
              </a:rPr>
              <a:t>Rising air is needed to form clouds and precipitation.</a:t>
            </a:r>
          </a:p>
          <a:p>
            <a:pPr eaLnBrk="1" hangingPunct="1">
              <a:defRPr/>
            </a:pPr>
            <a:r>
              <a:rPr lang="en-US" smtClean="0">
                <a:latin typeface="Palatino Linotype" charset="0"/>
                <a:ea typeface="+mn-ea"/>
              </a:rPr>
              <a:t>How are surface winds related to vertical motion? </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hidden="1"/>
          <p:cNvSpPr>
            <a:spLocks noGrp="1" noChangeArrowheads="1"/>
          </p:cNvSpPr>
          <p:nvPr>
            <p:ph type="title"/>
          </p:nvPr>
        </p:nvSpPr>
        <p:spPr/>
        <p:txBody>
          <a:bodyPr/>
          <a:lstStyle/>
          <a:p>
            <a:pPr eaLnBrk="1" hangingPunct="1">
              <a:defRPr/>
            </a:pPr>
            <a:endParaRPr lang="en-US" smtClean="0">
              <a:ea typeface="+mj-ea"/>
            </a:endParaRPr>
          </a:p>
        </p:txBody>
      </p:sp>
      <p:sp>
        <p:nvSpPr>
          <p:cNvPr id="61444" name="Rectangle 4"/>
          <p:cNvSpPr>
            <a:spLocks noChangeArrowheads="1"/>
          </p:cNvSpPr>
          <p:nvPr/>
        </p:nvSpPr>
        <p:spPr bwMode="auto">
          <a:xfrm>
            <a:off x="7761288" y="6562725"/>
            <a:ext cx="138271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lstStyle/>
          <a:p>
            <a:pPr algn="r" defTabSz="820738" eaLnBrk="0" hangingPunct="0">
              <a:defRPr/>
            </a:pPr>
            <a:r>
              <a:rPr lang="en-US" sz="1400" b="1" dirty="0">
                <a:latin typeface="Arial" charset="0"/>
                <a:ea typeface="ＭＳ Ｐゴシック" charset="0"/>
              </a:rPr>
              <a:t>Fig. 6-1, p. </a:t>
            </a:r>
            <a:r>
              <a:rPr lang="en-US" sz="1400" b="1" dirty="0" smtClean="0">
                <a:latin typeface="Arial" charset="0"/>
                <a:ea typeface="ＭＳ Ｐゴシック" charset="0"/>
              </a:rPr>
              <a:t>180</a:t>
            </a:r>
            <a:endParaRPr lang="en-US" sz="1400" b="1" dirty="0">
              <a:latin typeface="Arial" charset="0"/>
              <a:ea typeface="ＭＳ Ｐゴシック" charset="0"/>
            </a:endParaRPr>
          </a:p>
        </p:txBody>
      </p:sp>
      <p:pic>
        <p:nvPicPr>
          <p:cNvPr id="5" name="Picture 5" descr="9781284027372_CH06_FIG01.jpg"/>
          <p:cNvPicPr>
            <a:picLocks noChangeAspect="1"/>
          </p:cNvPicPr>
          <p:nvPr/>
        </p:nvPicPr>
        <p:blipFill>
          <a:blip r:embed="rId4"/>
          <a:srcRect/>
          <a:stretch>
            <a:fillRect/>
          </a:stretch>
        </p:blipFill>
        <p:spPr bwMode="auto">
          <a:xfrm>
            <a:off x="403418" y="152400"/>
            <a:ext cx="8453486" cy="62484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defRPr/>
            </a:pPr>
            <a:r>
              <a:rPr lang="en-US" sz="4000" b="1" u="sng" smtClean="0">
                <a:latin typeface="Palatino Linotype" charset="0"/>
                <a:ea typeface="+mj-ea"/>
              </a:rPr>
              <a:t>Surface Winds &amp; Vertical Motion</a:t>
            </a:r>
            <a:r>
              <a:rPr lang="en-US" sz="4000" u="sng" smtClean="0">
                <a:ea typeface="+mj-ea"/>
              </a:rPr>
              <a:t> </a:t>
            </a:r>
          </a:p>
        </p:txBody>
      </p:sp>
      <p:sp>
        <p:nvSpPr>
          <p:cNvPr id="196611" name="Rectangle 3"/>
          <p:cNvSpPr>
            <a:spLocks noGrp="1" noChangeArrowheads="1"/>
          </p:cNvSpPr>
          <p:nvPr>
            <p:ph type="body" idx="1"/>
          </p:nvPr>
        </p:nvSpPr>
        <p:spPr/>
        <p:txBody>
          <a:bodyPr/>
          <a:lstStyle/>
          <a:p>
            <a:pPr eaLnBrk="1" hangingPunct="1">
              <a:defRPr/>
            </a:pPr>
            <a:r>
              <a:rPr lang="en-US" dirty="0" smtClean="0">
                <a:latin typeface="Palatino Linotype" charset="0"/>
                <a:ea typeface="+mn-ea"/>
              </a:rPr>
              <a:t>Horizontal movement of air (wind) can result in convergence or divergence.</a:t>
            </a:r>
          </a:p>
          <a:p>
            <a:pPr eaLnBrk="1" hangingPunct="1">
              <a:defRPr/>
            </a:pPr>
            <a:endParaRPr lang="en-US" dirty="0" smtClean="0">
              <a:latin typeface="Palatino Linotype" charset="0"/>
              <a:ea typeface="+mn-ea"/>
            </a:endParaRPr>
          </a:p>
          <a:p>
            <a:pPr eaLnBrk="1" hangingPunct="1">
              <a:defRPr/>
            </a:pPr>
            <a:r>
              <a:rPr lang="en-US" dirty="0" smtClean="0">
                <a:latin typeface="Palatino Linotype" charset="0"/>
                <a:ea typeface="+mn-ea"/>
              </a:rPr>
              <a:t>Areas of </a:t>
            </a:r>
            <a:r>
              <a:rPr lang="en-US" b="1" i="1" dirty="0" smtClean="0">
                <a:latin typeface="Palatino Linotype" charset="0"/>
                <a:ea typeface="+mn-ea"/>
              </a:rPr>
              <a:t>convergence</a:t>
            </a:r>
            <a:r>
              <a:rPr lang="en-US" dirty="0" smtClean="0">
                <a:latin typeface="Palatino Linotype" charset="0"/>
                <a:ea typeface="+mn-ea"/>
              </a:rPr>
              <a:t> at the surface are areas of </a:t>
            </a:r>
            <a:r>
              <a:rPr lang="en-US" i="1" dirty="0" smtClean="0">
                <a:latin typeface="Palatino Linotype" charset="0"/>
                <a:ea typeface="+mn-ea"/>
              </a:rPr>
              <a:t>rising</a:t>
            </a:r>
            <a:r>
              <a:rPr lang="en-US" dirty="0" smtClean="0">
                <a:latin typeface="Palatino Linotype" charset="0"/>
                <a:ea typeface="+mn-ea"/>
              </a:rPr>
              <a:t> air</a:t>
            </a:r>
          </a:p>
          <a:p>
            <a:pPr eaLnBrk="1" hangingPunct="1">
              <a:defRPr/>
            </a:pPr>
            <a:r>
              <a:rPr lang="en-US" dirty="0" smtClean="0">
                <a:latin typeface="Palatino Linotype" charset="0"/>
                <a:ea typeface="+mn-ea"/>
              </a:rPr>
              <a:t>Areas of </a:t>
            </a:r>
            <a:r>
              <a:rPr lang="en-US" b="1" i="1" dirty="0" smtClean="0">
                <a:latin typeface="Palatino Linotype" charset="0"/>
                <a:ea typeface="+mn-ea"/>
              </a:rPr>
              <a:t>divergence</a:t>
            </a:r>
            <a:r>
              <a:rPr lang="en-US" dirty="0" smtClean="0">
                <a:latin typeface="Palatino Linotype" charset="0"/>
                <a:ea typeface="+mn-ea"/>
              </a:rPr>
              <a:t> at the surface are areas of </a:t>
            </a:r>
            <a:r>
              <a:rPr lang="en-US" i="1" dirty="0" smtClean="0">
                <a:latin typeface="Palatino Linotype" charset="0"/>
                <a:ea typeface="+mn-ea"/>
              </a:rPr>
              <a:t>sinking</a:t>
            </a:r>
            <a:r>
              <a:rPr lang="en-US" dirty="0" smtClean="0">
                <a:latin typeface="Palatino Linotype" charset="0"/>
                <a:ea typeface="+mn-ea"/>
              </a:rPr>
              <a:t> air</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eaLnBrk="1" hangingPunct="1">
              <a:defRPr/>
            </a:pPr>
            <a:r>
              <a:rPr lang="en-US" b="1" u="sng" smtClean="0">
                <a:latin typeface="Palatino Linotype" charset="0"/>
                <a:ea typeface="+mj-ea"/>
              </a:rPr>
              <a:t>Convergence</a:t>
            </a:r>
          </a:p>
        </p:txBody>
      </p:sp>
      <p:sp>
        <p:nvSpPr>
          <p:cNvPr id="197635" name="Rectangle 3"/>
          <p:cNvSpPr>
            <a:spLocks noGrp="1" noChangeArrowheads="1"/>
          </p:cNvSpPr>
          <p:nvPr>
            <p:ph type="body" idx="1"/>
          </p:nvPr>
        </p:nvSpPr>
        <p:spPr/>
        <p:txBody>
          <a:bodyPr/>
          <a:lstStyle/>
          <a:p>
            <a:pPr eaLnBrk="1" hangingPunct="1">
              <a:defRPr/>
            </a:pPr>
            <a:r>
              <a:rPr lang="en-US" b="1" smtClean="0">
                <a:latin typeface="Palatino Linotype" charset="0"/>
                <a:ea typeface="+mn-ea"/>
              </a:rPr>
              <a:t>Convergence</a:t>
            </a:r>
            <a:r>
              <a:rPr lang="en-US" smtClean="0">
                <a:latin typeface="Palatino Linotype" charset="0"/>
                <a:ea typeface="+mn-ea"/>
              </a:rPr>
              <a:t> -- the net horizontal inflow of air into an area. </a:t>
            </a:r>
          </a:p>
          <a:p>
            <a:pPr eaLnBrk="1" hangingPunct="1">
              <a:defRPr/>
            </a:pPr>
            <a:r>
              <a:rPr lang="en-US" smtClean="0">
                <a:latin typeface="Palatino Linotype" charset="0"/>
                <a:ea typeface="+mn-ea"/>
              </a:rPr>
              <a:t>Results in upward motion</a:t>
            </a:r>
          </a:p>
          <a:p>
            <a:pPr eaLnBrk="1" hangingPunct="1">
              <a:defRPr/>
            </a:pPr>
            <a:r>
              <a:rPr lang="en-US" smtClean="0">
                <a:latin typeface="Palatino Linotype" charset="0"/>
                <a:ea typeface="+mn-ea"/>
              </a:rPr>
              <a:t>Convergence occurs in areas of low pressure (low pressure centers and troughs)</a:t>
            </a:r>
          </a:p>
          <a:p>
            <a:pPr eaLnBrk="1" hangingPunct="1">
              <a:defRPr/>
            </a:pPr>
            <a:r>
              <a:rPr lang="en-US" smtClean="0">
                <a:latin typeface="Palatino Linotype" charset="0"/>
                <a:ea typeface="+mn-ea"/>
              </a:rPr>
              <a:t>Lows and troughs are areas of rising air</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r>
              <a:rPr lang="en-US" sz="1000" b="1" smtClean="0">
                <a:solidFill>
                  <a:schemeClr val="tx1"/>
                </a:solidFill>
                <a:latin typeface="Palatino Linotype" pitchFamily="18" charset="0"/>
              </a:rPr>
              <a:t/>
            </a:r>
            <a:br>
              <a:rPr lang="en-US" sz="1000" b="1" smtClean="0">
                <a:solidFill>
                  <a:schemeClr val="tx1"/>
                </a:solidFill>
                <a:latin typeface="Palatino Linotype" pitchFamily="18" charset="0"/>
              </a:rPr>
            </a:br>
            <a:r>
              <a:rPr lang="en-US" b="1" u="sng" smtClean="0">
                <a:solidFill>
                  <a:schemeClr val="tx1"/>
                </a:solidFill>
                <a:latin typeface="Palatino Linotype" pitchFamily="18" charset="0"/>
              </a:rPr>
              <a:t>Convergence</a:t>
            </a:r>
            <a:r>
              <a:rPr lang="en-US" sz="1000" smtClean="0">
                <a:solidFill>
                  <a:schemeClr val="tx1"/>
                </a:solidFill>
              </a:rPr>
              <a:t/>
            </a:r>
            <a:br>
              <a:rPr lang="en-US" sz="1000" smtClean="0">
                <a:solidFill>
                  <a:schemeClr val="tx1"/>
                </a:solidFill>
              </a:rPr>
            </a:br>
            <a:endParaRPr lang="en-US" sz="1000" smtClean="0">
              <a:solidFill>
                <a:schemeClr val="tx1"/>
              </a:solidFill>
            </a:endParaRPr>
          </a:p>
        </p:txBody>
      </p:sp>
      <p:sp>
        <p:nvSpPr>
          <p:cNvPr id="198662" name="Rectangle 6"/>
          <p:cNvSpPr>
            <a:spLocks noChangeArrowheads="1"/>
          </p:cNvSpPr>
          <p:nvPr/>
        </p:nvSpPr>
        <p:spPr bwMode="auto">
          <a:xfrm>
            <a:off x="7239000" y="6400800"/>
            <a:ext cx="158908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lstStyle/>
          <a:p>
            <a:pPr algn="r" defTabSz="820738" eaLnBrk="0" hangingPunct="0">
              <a:defRPr/>
            </a:pPr>
            <a:r>
              <a:rPr lang="en-US" sz="1400" b="1" dirty="0">
                <a:latin typeface="Arial" charset="0"/>
                <a:ea typeface="ＭＳ Ｐゴシック" charset="0"/>
              </a:rPr>
              <a:t>Fig. 6-24b, p. </a:t>
            </a:r>
            <a:r>
              <a:rPr lang="en-US" sz="1400" b="1" dirty="0" smtClean="0">
                <a:latin typeface="Arial" charset="0"/>
                <a:ea typeface="ＭＳ Ｐゴシック" charset="0"/>
              </a:rPr>
              <a:t>202</a:t>
            </a:r>
            <a:endParaRPr lang="en-US" sz="1400" b="1" dirty="0">
              <a:latin typeface="Arial" charset="0"/>
              <a:ea typeface="ＭＳ Ｐゴシック" charset="0"/>
            </a:endParaRPr>
          </a:p>
        </p:txBody>
      </p:sp>
      <p:pic>
        <p:nvPicPr>
          <p:cNvPr id="5" name="Picture 5" descr="9781284027372_CH06_FIG24B.jpg"/>
          <p:cNvPicPr>
            <a:picLocks noChangeAspect="1"/>
          </p:cNvPicPr>
          <p:nvPr/>
        </p:nvPicPr>
        <p:blipFill>
          <a:blip r:embed="rId3"/>
          <a:srcRect/>
          <a:stretch>
            <a:fillRect/>
          </a:stretch>
        </p:blipFill>
        <p:spPr bwMode="auto">
          <a:xfrm>
            <a:off x="457200" y="1600200"/>
            <a:ext cx="8229600" cy="3711575"/>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eaLnBrk="1" hangingPunct="1">
              <a:defRPr/>
            </a:pPr>
            <a:r>
              <a:rPr lang="en-US" b="1" u="sng" smtClean="0">
                <a:latin typeface="Palatino Linotype" charset="0"/>
                <a:ea typeface="+mj-ea"/>
              </a:rPr>
              <a:t>Divergence</a:t>
            </a:r>
          </a:p>
        </p:txBody>
      </p:sp>
      <p:sp>
        <p:nvSpPr>
          <p:cNvPr id="199683" name="Rectangle 3"/>
          <p:cNvSpPr>
            <a:spLocks noGrp="1" noChangeArrowheads="1"/>
          </p:cNvSpPr>
          <p:nvPr>
            <p:ph type="body" idx="1"/>
          </p:nvPr>
        </p:nvSpPr>
        <p:spPr/>
        <p:txBody>
          <a:bodyPr/>
          <a:lstStyle/>
          <a:p>
            <a:pPr eaLnBrk="1" hangingPunct="1">
              <a:defRPr/>
            </a:pPr>
            <a:r>
              <a:rPr lang="en-US" b="1" smtClean="0">
                <a:latin typeface="Palatino Linotype" charset="0"/>
                <a:ea typeface="+mn-ea"/>
              </a:rPr>
              <a:t>Divergence</a:t>
            </a:r>
            <a:r>
              <a:rPr lang="en-US" smtClean="0">
                <a:latin typeface="Palatino Linotype" charset="0"/>
                <a:ea typeface="+mn-ea"/>
              </a:rPr>
              <a:t> -- the net horizontal outflow of air from an area. </a:t>
            </a:r>
          </a:p>
          <a:p>
            <a:pPr eaLnBrk="1" hangingPunct="1">
              <a:defRPr/>
            </a:pPr>
            <a:r>
              <a:rPr lang="en-US" smtClean="0">
                <a:latin typeface="Palatino Linotype" charset="0"/>
                <a:ea typeface="+mn-ea"/>
              </a:rPr>
              <a:t>Results in downward motion (subsidence)</a:t>
            </a:r>
          </a:p>
          <a:p>
            <a:pPr eaLnBrk="1" hangingPunct="1">
              <a:defRPr/>
            </a:pPr>
            <a:r>
              <a:rPr lang="en-US" smtClean="0">
                <a:latin typeface="Palatino Linotype" charset="0"/>
                <a:ea typeface="+mn-ea"/>
              </a:rPr>
              <a:t>Divergence occurs in areas of high pressure (high pressure centers and ridges)</a:t>
            </a:r>
          </a:p>
          <a:p>
            <a:pPr eaLnBrk="1" hangingPunct="1">
              <a:defRPr/>
            </a:pPr>
            <a:r>
              <a:rPr lang="en-US" smtClean="0">
                <a:latin typeface="Palatino Linotype" charset="0"/>
                <a:ea typeface="+mn-ea"/>
              </a:rPr>
              <a:t>Highs and ridges are areas of sinking air (subsidence)</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hangingPunct="1">
              <a:defRPr/>
            </a:pPr>
            <a:r>
              <a:rPr lang="en-US" sz="1000" smtClean="0">
                <a:solidFill>
                  <a:schemeClr val="tx1"/>
                </a:solidFill>
                <a:ea typeface="+mj-ea"/>
              </a:rPr>
              <a:t/>
            </a:r>
            <a:br>
              <a:rPr lang="en-US" sz="1000" smtClean="0">
                <a:solidFill>
                  <a:schemeClr val="tx1"/>
                </a:solidFill>
                <a:ea typeface="+mj-ea"/>
              </a:rPr>
            </a:br>
            <a:r>
              <a:rPr lang="en-US" b="1" u="sng" smtClean="0">
                <a:solidFill>
                  <a:schemeClr val="tx1"/>
                </a:solidFill>
                <a:latin typeface="Palatino Linotype" charset="0"/>
                <a:ea typeface="+mj-ea"/>
              </a:rPr>
              <a:t>Divergence</a:t>
            </a:r>
            <a:r>
              <a:rPr lang="en-US" u="sng" smtClean="0">
                <a:solidFill>
                  <a:schemeClr val="tx1"/>
                </a:solidFill>
                <a:ea typeface="+mj-ea"/>
              </a:rPr>
              <a:t/>
            </a:r>
            <a:br>
              <a:rPr lang="en-US" u="sng" smtClean="0">
                <a:solidFill>
                  <a:schemeClr val="tx1"/>
                </a:solidFill>
                <a:ea typeface="+mj-ea"/>
              </a:rPr>
            </a:br>
            <a:endParaRPr lang="en-US" sz="1000" smtClean="0">
              <a:solidFill>
                <a:schemeClr val="tx1"/>
              </a:solidFill>
              <a:ea typeface="+mj-ea"/>
            </a:endParaRPr>
          </a:p>
        </p:txBody>
      </p:sp>
      <p:sp>
        <p:nvSpPr>
          <p:cNvPr id="200710" name="Rectangle 6"/>
          <p:cNvSpPr>
            <a:spLocks noChangeArrowheads="1"/>
          </p:cNvSpPr>
          <p:nvPr/>
        </p:nvSpPr>
        <p:spPr bwMode="auto">
          <a:xfrm>
            <a:off x="7315200" y="6477000"/>
            <a:ext cx="1579563"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lstStyle/>
          <a:p>
            <a:pPr algn="r" defTabSz="820738" eaLnBrk="0" hangingPunct="0">
              <a:defRPr/>
            </a:pPr>
            <a:r>
              <a:rPr lang="en-US" sz="1400" b="1">
                <a:latin typeface="Arial" charset="0"/>
                <a:ea typeface="ＭＳ Ｐゴシック" charset="0"/>
              </a:rPr>
              <a:t>Fig. 6-24a, p. 181</a:t>
            </a:r>
          </a:p>
        </p:txBody>
      </p:sp>
      <p:pic>
        <p:nvPicPr>
          <p:cNvPr id="5" name="Picture 5" descr="9781284027372_CH06_FIG24A.jpg"/>
          <p:cNvPicPr>
            <a:picLocks noChangeAspect="1"/>
          </p:cNvPicPr>
          <p:nvPr/>
        </p:nvPicPr>
        <p:blipFill>
          <a:blip r:embed="rId3"/>
          <a:srcRect/>
          <a:stretch>
            <a:fillRect/>
          </a:stretch>
        </p:blipFill>
        <p:spPr bwMode="auto">
          <a:xfrm>
            <a:off x="457200" y="1828800"/>
            <a:ext cx="8229600" cy="3800475"/>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defRPr/>
            </a:pPr>
            <a:r>
              <a:rPr lang="en-US" b="1" u="sng" smtClean="0">
                <a:latin typeface="Palatino Linotype" charset="0"/>
                <a:ea typeface="+mj-ea"/>
              </a:rPr>
              <a:t>Sea Breeze</a:t>
            </a:r>
            <a:r>
              <a:rPr lang="en-US" u="sng" smtClean="0">
                <a:ea typeface="+mj-ea"/>
              </a:rPr>
              <a:t> </a:t>
            </a:r>
          </a:p>
        </p:txBody>
      </p:sp>
      <p:sp>
        <p:nvSpPr>
          <p:cNvPr id="202756" name="Rectangle 4"/>
          <p:cNvSpPr>
            <a:spLocks noGrp="1" noChangeArrowheads="1"/>
          </p:cNvSpPr>
          <p:nvPr>
            <p:ph type="body" sz="half" idx="2"/>
          </p:nvPr>
        </p:nvSpPr>
        <p:spPr>
          <a:xfrm>
            <a:off x="457200" y="3124200"/>
            <a:ext cx="8229600" cy="2849563"/>
          </a:xfrm>
        </p:spPr>
        <p:txBody>
          <a:bodyPr/>
          <a:lstStyle/>
          <a:p>
            <a:pPr eaLnBrk="1" hangingPunct="1">
              <a:defRPr/>
            </a:pPr>
            <a:r>
              <a:rPr lang="en-US" sz="2000" dirty="0" smtClean="0">
                <a:latin typeface="Palatino Linotype" charset="0"/>
                <a:ea typeface="+mn-ea"/>
              </a:rPr>
              <a:t>Land heats more rapidly than water</a:t>
            </a:r>
          </a:p>
          <a:p>
            <a:pPr eaLnBrk="1" hangingPunct="1">
              <a:defRPr/>
            </a:pPr>
            <a:r>
              <a:rPr lang="en-US" sz="2000" dirty="0" smtClean="0">
                <a:latin typeface="Palatino Linotype" charset="0"/>
                <a:ea typeface="+mn-ea"/>
              </a:rPr>
              <a:t>Lower pressure develops over land</a:t>
            </a:r>
          </a:p>
          <a:p>
            <a:pPr lvl="1" eaLnBrk="1" hangingPunct="1">
              <a:defRPr/>
            </a:pPr>
            <a:r>
              <a:rPr lang="en-US" sz="1800" dirty="0" smtClean="0">
                <a:latin typeface="Palatino Linotype" charset="0"/>
                <a:ea typeface="+mn-ea"/>
              </a:rPr>
              <a:t>Remember that an excess of energy at the surface requires vertical motion to balance out the energy</a:t>
            </a:r>
          </a:p>
          <a:p>
            <a:pPr lvl="1" eaLnBrk="1" hangingPunct="1">
              <a:defRPr/>
            </a:pPr>
            <a:r>
              <a:rPr lang="en-US" sz="1800" dirty="0" smtClean="0">
                <a:latin typeface="Palatino Linotype" charset="0"/>
                <a:ea typeface="+mn-ea"/>
              </a:rPr>
              <a:t>Upward motion associated with low pressure at surface</a:t>
            </a:r>
            <a:endParaRPr lang="en-US" sz="1600" dirty="0" smtClean="0">
              <a:latin typeface="Palatino Linotype" charset="0"/>
              <a:ea typeface="+mn-ea"/>
            </a:endParaRPr>
          </a:p>
          <a:p>
            <a:pPr eaLnBrk="1" hangingPunct="1">
              <a:defRPr/>
            </a:pPr>
            <a:r>
              <a:rPr lang="en-US" sz="2000" dirty="0" smtClean="0">
                <a:latin typeface="Palatino Linotype" charset="0"/>
                <a:ea typeface="+mn-ea"/>
              </a:rPr>
              <a:t>Higher pressure over the water, relative to land</a:t>
            </a:r>
          </a:p>
          <a:p>
            <a:pPr eaLnBrk="1" hangingPunct="1">
              <a:defRPr/>
            </a:pPr>
            <a:r>
              <a:rPr lang="en-US" sz="2000" dirty="0" smtClean="0">
                <a:latin typeface="Palatino Linotype" charset="0"/>
                <a:ea typeface="+mn-ea"/>
              </a:rPr>
              <a:t>An onshore flow results due to the PGF</a:t>
            </a:r>
          </a:p>
          <a:p>
            <a:pPr eaLnBrk="1" hangingPunct="1">
              <a:defRPr/>
            </a:pPr>
            <a:r>
              <a:rPr lang="en-US" sz="2000" dirty="0" smtClean="0">
                <a:latin typeface="Palatino Linotype" charset="0"/>
                <a:ea typeface="+mn-ea"/>
              </a:rPr>
              <a:t>Sea Breeze is a thermally induced circulation</a:t>
            </a:r>
          </a:p>
          <a:p>
            <a:pPr eaLnBrk="1" hangingPunct="1">
              <a:defRPr/>
            </a:pPr>
            <a:r>
              <a:rPr lang="en-US" sz="2000" dirty="0" smtClean="0">
                <a:latin typeface="Palatino Linotype" charset="0"/>
                <a:ea typeface="+mn-ea"/>
              </a:rPr>
              <a:t>Let’s now complete the circulation…what happens at the top?</a:t>
            </a:r>
          </a:p>
          <a:p>
            <a:pPr eaLnBrk="1" hangingPunct="1">
              <a:defRPr/>
            </a:pPr>
            <a:endParaRPr lang="en-US" sz="2000" dirty="0" smtClean="0">
              <a:latin typeface="Palatino Linotype" charset="0"/>
              <a:ea typeface="+mn-ea"/>
            </a:endParaRPr>
          </a:p>
        </p:txBody>
      </p:sp>
      <p:pic>
        <p:nvPicPr>
          <p:cNvPr id="124931" name="Picture 5" descr="hgt"/>
          <p:cNvPicPr>
            <a:picLocks noChangeAspect="1" noChangeArrowheads="1"/>
          </p:cNvPicPr>
          <p:nvPr/>
        </p:nvPicPr>
        <p:blipFill>
          <a:blip r:embed="rId3"/>
          <a:srcRect/>
          <a:stretch>
            <a:fillRect/>
          </a:stretch>
        </p:blipFill>
        <p:spPr bwMode="auto">
          <a:xfrm>
            <a:off x="838200" y="1371600"/>
            <a:ext cx="7010400" cy="15240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5953" name="Picture 4" descr="prstmp1"/>
          <p:cNvPicPr>
            <a:picLocks noChangeAspect="1" noChangeArrowheads="1"/>
          </p:cNvPicPr>
          <p:nvPr/>
        </p:nvPicPr>
        <p:blipFill>
          <a:blip r:embed="rId4"/>
          <a:srcRect/>
          <a:stretch>
            <a:fillRect/>
          </a:stretch>
        </p:blipFill>
        <p:spPr bwMode="auto">
          <a:xfrm>
            <a:off x="228600" y="2286000"/>
            <a:ext cx="4267200" cy="2514600"/>
          </a:xfrm>
          <a:prstGeom prst="rect">
            <a:avLst/>
          </a:prstGeom>
          <a:noFill/>
          <a:ln w="9525">
            <a:noFill/>
            <a:miter lim="800000"/>
            <a:headEnd/>
            <a:tailEnd/>
          </a:ln>
        </p:spPr>
      </p:pic>
      <p:pic>
        <p:nvPicPr>
          <p:cNvPr id="125954" name="Picture 5" descr="prstmp2"/>
          <p:cNvPicPr>
            <a:picLocks noChangeAspect="1" noChangeArrowheads="1"/>
          </p:cNvPicPr>
          <p:nvPr/>
        </p:nvPicPr>
        <p:blipFill>
          <a:blip r:embed="rId5"/>
          <a:srcRect/>
          <a:stretch>
            <a:fillRect/>
          </a:stretch>
        </p:blipFill>
        <p:spPr bwMode="auto">
          <a:xfrm>
            <a:off x="4648200" y="1828800"/>
            <a:ext cx="4267200" cy="3048000"/>
          </a:xfrm>
          <a:prstGeom prst="rect">
            <a:avLst/>
          </a:prstGeom>
          <a:noFill/>
          <a:ln w="9525">
            <a:noFill/>
            <a:miter lim="800000"/>
            <a:headEnd/>
            <a:tailEnd/>
          </a:ln>
        </p:spPr>
      </p:pic>
      <p:sp>
        <p:nvSpPr>
          <p:cNvPr id="203782" name="Line 6"/>
          <p:cNvSpPr>
            <a:spLocks noChangeShapeType="1"/>
          </p:cNvSpPr>
          <p:nvPr/>
        </p:nvSpPr>
        <p:spPr bwMode="auto">
          <a:xfrm>
            <a:off x="6705600" y="3810000"/>
            <a:ext cx="1828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203783" name="Rectangle 7"/>
          <p:cNvSpPr>
            <a:spLocks noGrp="1" noChangeArrowheads="1"/>
          </p:cNvSpPr>
          <p:nvPr>
            <p:ph type="title"/>
          </p:nvPr>
        </p:nvSpPr>
        <p:spPr/>
        <p:txBody>
          <a:bodyPr/>
          <a:lstStyle/>
          <a:p>
            <a:pPr eaLnBrk="1" hangingPunct="1">
              <a:defRPr/>
            </a:pPr>
            <a:r>
              <a:rPr lang="en-US" smtClean="0">
                <a:ea typeface="+mj-ea"/>
              </a:rPr>
              <a:t>Flashback</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3" hidden="1"/>
          <p:cNvSpPr>
            <a:spLocks noGrp="1" noChangeArrowheads="1"/>
          </p:cNvSpPr>
          <p:nvPr>
            <p:ph type="title"/>
          </p:nvPr>
        </p:nvSpPr>
        <p:spPr/>
        <p:txBody>
          <a:bodyPr/>
          <a:lstStyle/>
          <a:p>
            <a:pPr eaLnBrk="1" hangingPunct="1">
              <a:defRPr/>
            </a:pPr>
            <a:endParaRPr lang="en-US" smtClean="0">
              <a:ea typeface="+mj-ea"/>
            </a:endParaRPr>
          </a:p>
        </p:txBody>
      </p:sp>
      <p:sp>
        <p:nvSpPr>
          <p:cNvPr id="209924" name="Rectangle 4"/>
          <p:cNvSpPr>
            <a:spLocks noChangeArrowheads="1"/>
          </p:cNvSpPr>
          <p:nvPr/>
        </p:nvSpPr>
        <p:spPr bwMode="auto">
          <a:xfrm>
            <a:off x="0" y="6562725"/>
            <a:ext cx="158908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lstStyle/>
          <a:p>
            <a:pPr algn="r" defTabSz="820738" eaLnBrk="0" hangingPunct="0">
              <a:defRPr/>
            </a:pPr>
            <a:r>
              <a:rPr lang="en-US" sz="1400" b="1" dirty="0">
                <a:latin typeface="Arial" charset="0"/>
                <a:ea typeface="ＭＳ Ｐゴシック" charset="0"/>
              </a:rPr>
              <a:t>Fig. </a:t>
            </a:r>
            <a:r>
              <a:rPr lang="en-US" sz="1400" b="1" dirty="0" smtClean="0">
                <a:latin typeface="Arial" charset="0"/>
                <a:ea typeface="ＭＳ Ｐゴシック" charset="0"/>
              </a:rPr>
              <a:t>6-25, </a:t>
            </a:r>
            <a:r>
              <a:rPr lang="en-US" sz="1400" b="1" dirty="0">
                <a:latin typeface="Arial" charset="0"/>
                <a:ea typeface="ＭＳ Ｐゴシック" charset="0"/>
              </a:rPr>
              <a:t>p. </a:t>
            </a:r>
            <a:r>
              <a:rPr lang="en-US" sz="1400" b="1" dirty="0" smtClean="0">
                <a:latin typeface="Arial" charset="0"/>
                <a:ea typeface="ＭＳ Ｐゴシック" charset="0"/>
              </a:rPr>
              <a:t>203</a:t>
            </a:r>
            <a:endParaRPr lang="en-US" sz="1400" b="1" dirty="0">
              <a:latin typeface="Arial" charset="0"/>
              <a:ea typeface="ＭＳ Ｐゴシック" charset="0"/>
            </a:endParaRPr>
          </a:p>
        </p:txBody>
      </p:sp>
      <p:pic>
        <p:nvPicPr>
          <p:cNvPr id="5" name="Picture 5" descr="9781284027372_CH06_FIG25.jpg"/>
          <p:cNvPicPr>
            <a:picLocks noChangeAspect="1"/>
          </p:cNvPicPr>
          <p:nvPr/>
        </p:nvPicPr>
        <p:blipFill>
          <a:blip r:embed="rId4"/>
          <a:srcRect b="59906"/>
          <a:stretch>
            <a:fillRect/>
          </a:stretch>
        </p:blipFill>
        <p:spPr bwMode="auto">
          <a:xfrm>
            <a:off x="304800" y="228600"/>
            <a:ext cx="4267200" cy="4450011"/>
          </a:xfrm>
          <a:prstGeom prst="rect">
            <a:avLst/>
          </a:prstGeom>
          <a:noFill/>
          <a:ln w="9525">
            <a:noFill/>
            <a:miter lim="800000"/>
            <a:headEnd/>
            <a:tailEnd/>
          </a:ln>
        </p:spPr>
      </p:pic>
      <p:pic>
        <p:nvPicPr>
          <p:cNvPr id="6" name="Picture 5" descr="9781284027372_CH06_FIG25.jpg"/>
          <p:cNvPicPr>
            <a:picLocks noChangeAspect="1"/>
          </p:cNvPicPr>
          <p:nvPr/>
        </p:nvPicPr>
        <p:blipFill>
          <a:blip r:embed="rId4"/>
          <a:srcRect t="40094"/>
          <a:stretch>
            <a:fillRect/>
          </a:stretch>
        </p:blipFill>
        <p:spPr bwMode="auto">
          <a:xfrm>
            <a:off x="4535619" y="76200"/>
            <a:ext cx="4303581" cy="67056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1" descr="0626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 y="1200150"/>
            <a:ext cx="8964613" cy="445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15043" name="Rectangle 3" hidden="1"/>
          <p:cNvSpPr>
            <a:spLocks noGrp="1" noChangeArrowheads="1"/>
          </p:cNvSpPr>
          <p:nvPr>
            <p:ph type="title"/>
          </p:nvPr>
        </p:nvSpPr>
        <p:spPr/>
        <p:txBody>
          <a:bodyPr/>
          <a:lstStyle/>
          <a:p>
            <a:pPr eaLnBrk="1" hangingPunct="1">
              <a:defRPr/>
            </a:pPr>
            <a:endParaRPr lang="en-US" smtClean="0">
              <a:ea typeface="+mj-ea"/>
            </a:endParaRPr>
          </a:p>
        </p:txBody>
      </p:sp>
      <p:sp>
        <p:nvSpPr>
          <p:cNvPr id="215044" name="Rectangle 4"/>
          <p:cNvSpPr>
            <a:spLocks noChangeArrowheads="1"/>
          </p:cNvSpPr>
          <p:nvPr/>
        </p:nvSpPr>
        <p:spPr bwMode="auto">
          <a:xfrm>
            <a:off x="7564438" y="6562725"/>
            <a:ext cx="157956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lstStyle/>
          <a:p>
            <a:pPr algn="r" defTabSz="820738" eaLnBrk="0" hangingPunct="0">
              <a:defRPr/>
            </a:pPr>
            <a:r>
              <a:rPr lang="en-US" sz="1400" b="1" dirty="0">
                <a:latin typeface="Arial" charset="0"/>
                <a:ea typeface="ＭＳ Ｐゴシック" charset="0"/>
              </a:rPr>
              <a:t>Fig. 6-26a, p. </a:t>
            </a:r>
            <a:r>
              <a:rPr lang="en-US" sz="1400" b="1" dirty="0" smtClean="0">
                <a:latin typeface="Arial" charset="0"/>
                <a:ea typeface="ＭＳ Ｐゴシック" charset="0"/>
              </a:rPr>
              <a:t>204</a:t>
            </a:r>
            <a:endParaRPr lang="en-US" sz="1400" b="1" dirty="0">
              <a:latin typeface="Arial" charset="0"/>
              <a:ea typeface="ＭＳ Ｐゴシック"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1" descr="0626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 y="1200150"/>
            <a:ext cx="8964613" cy="445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17091" name="Rectangle 3" hidden="1"/>
          <p:cNvSpPr>
            <a:spLocks noGrp="1" noChangeArrowheads="1"/>
          </p:cNvSpPr>
          <p:nvPr>
            <p:ph type="title"/>
          </p:nvPr>
        </p:nvSpPr>
        <p:spPr/>
        <p:txBody>
          <a:bodyPr/>
          <a:lstStyle/>
          <a:p>
            <a:pPr eaLnBrk="1" hangingPunct="1">
              <a:defRPr/>
            </a:pPr>
            <a:endParaRPr lang="en-US" smtClean="0">
              <a:ea typeface="+mj-ea"/>
            </a:endParaRPr>
          </a:p>
        </p:txBody>
      </p:sp>
      <p:sp>
        <p:nvSpPr>
          <p:cNvPr id="217092" name="Rectangle 4"/>
          <p:cNvSpPr>
            <a:spLocks noChangeArrowheads="1"/>
          </p:cNvSpPr>
          <p:nvPr/>
        </p:nvSpPr>
        <p:spPr bwMode="auto">
          <a:xfrm>
            <a:off x="7554913" y="6562725"/>
            <a:ext cx="158908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lstStyle/>
          <a:p>
            <a:pPr algn="r" defTabSz="820738" eaLnBrk="0" hangingPunct="0">
              <a:defRPr/>
            </a:pPr>
            <a:r>
              <a:rPr lang="en-US" sz="1400" b="1" dirty="0">
                <a:latin typeface="Arial" charset="0"/>
                <a:ea typeface="ＭＳ Ｐゴシック" charset="0"/>
              </a:rPr>
              <a:t>Fig. 6-26b, p. </a:t>
            </a:r>
            <a:r>
              <a:rPr lang="en-US" sz="1400" b="1" dirty="0" smtClean="0">
                <a:latin typeface="Arial" charset="0"/>
                <a:ea typeface="ＭＳ Ｐゴシック" charset="0"/>
              </a:rPr>
              <a:t>204</a:t>
            </a:r>
            <a:endParaRPr lang="en-US" sz="1400" b="1" dirty="0">
              <a:latin typeface="Arial" charset="0"/>
              <a:ea typeface="ＭＳ Ｐゴシック"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b="1" u="sng" smtClean="0">
                <a:effectLst>
                  <a:outerShdw blurRad="38100" dist="38100" dir="2700000" algn="tl">
                    <a:srgbClr val="C0C0C0"/>
                  </a:outerShdw>
                </a:effectLst>
                <a:latin typeface="Palatino Linotype" pitchFamily="18" charset="0"/>
              </a:rPr>
              <a:t>Force</a:t>
            </a:r>
          </a:p>
        </p:txBody>
      </p:sp>
      <p:sp>
        <p:nvSpPr>
          <p:cNvPr id="63491" name="Rectangle 3"/>
          <p:cNvSpPr>
            <a:spLocks noGrp="1" noChangeArrowheads="1"/>
          </p:cNvSpPr>
          <p:nvPr>
            <p:ph type="body" idx="1"/>
          </p:nvPr>
        </p:nvSpPr>
        <p:spPr/>
        <p:txBody>
          <a:bodyPr/>
          <a:lstStyle/>
          <a:p>
            <a:pPr eaLnBrk="1" hangingPunct="1"/>
            <a:r>
              <a:rPr lang="en-US" smtClean="0"/>
              <a:t>Newton</a:t>
            </a:r>
            <a:r>
              <a:rPr lang="ja-JP" altLang="en-US" smtClean="0"/>
              <a:t>’</a:t>
            </a:r>
            <a:r>
              <a:rPr lang="en-US" altLang="ja-JP" smtClean="0"/>
              <a:t>s Second Law of Motion:</a:t>
            </a:r>
          </a:p>
          <a:p>
            <a:pPr eaLnBrk="1" hangingPunct="1">
              <a:buFontTx/>
              <a:buNone/>
            </a:pPr>
            <a:r>
              <a:rPr lang="en-US" smtClean="0"/>
              <a:t>                          </a:t>
            </a:r>
            <a:r>
              <a:rPr lang="en-US" sz="4000" b="1" smtClean="0"/>
              <a:t>F = ma</a:t>
            </a:r>
          </a:p>
          <a:p>
            <a:pPr eaLnBrk="1" hangingPunct="1">
              <a:buFontTx/>
              <a:buNone/>
            </a:pPr>
            <a:r>
              <a:rPr lang="en-US" smtClean="0"/>
              <a:t>          Force = mass x acceleration</a:t>
            </a:r>
          </a:p>
          <a:p>
            <a:pPr eaLnBrk="1" hangingPunct="1"/>
            <a:r>
              <a:rPr lang="en-US" smtClean="0"/>
              <a:t>Imbalance of forces causes net motion</a:t>
            </a:r>
          </a:p>
        </p:txBody>
      </p:sp>
      <p:pic>
        <p:nvPicPr>
          <p:cNvPr id="63492" name="Picture1" descr="06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392613"/>
            <a:ext cx="4114800" cy="246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5" descr="9781284027372_CH06_FIG03.jpg"/>
          <p:cNvPicPr>
            <a:picLocks noChangeAspect="1"/>
          </p:cNvPicPr>
          <p:nvPr/>
        </p:nvPicPr>
        <p:blipFill>
          <a:blip r:embed="rId5"/>
          <a:srcRect/>
          <a:stretch>
            <a:fillRect/>
          </a:stretch>
        </p:blipFill>
        <p:spPr bwMode="auto">
          <a:xfrm>
            <a:off x="4800600" y="4724400"/>
            <a:ext cx="4038600" cy="1656262"/>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1" descr="0626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 y="1200150"/>
            <a:ext cx="8964613" cy="445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19139" name="Rectangle 3" hidden="1"/>
          <p:cNvSpPr>
            <a:spLocks noGrp="1" noChangeArrowheads="1"/>
          </p:cNvSpPr>
          <p:nvPr>
            <p:ph type="title"/>
          </p:nvPr>
        </p:nvSpPr>
        <p:spPr/>
        <p:txBody>
          <a:bodyPr/>
          <a:lstStyle/>
          <a:p>
            <a:pPr eaLnBrk="1" hangingPunct="1">
              <a:defRPr/>
            </a:pPr>
            <a:endParaRPr lang="en-US" smtClean="0">
              <a:ea typeface="+mj-ea"/>
            </a:endParaRPr>
          </a:p>
        </p:txBody>
      </p:sp>
      <p:sp>
        <p:nvSpPr>
          <p:cNvPr id="219140" name="Rectangle 4"/>
          <p:cNvSpPr>
            <a:spLocks noChangeArrowheads="1"/>
          </p:cNvSpPr>
          <p:nvPr/>
        </p:nvSpPr>
        <p:spPr bwMode="auto">
          <a:xfrm>
            <a:off x="7564438" y="6562725"/>
            <a:ext cx="157956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lstStyle/>
          <a:p>
            <a:pPr algn="r" defTabSz="820738" eaLnBrk="0" hangingPunct="0">
              <a:defRPr/>
            </a:pPr>
            <a:r>
              <a:rPr lang="en-US" sz="1400" b="1" dirty="0">
                <a:latin typeface="Arial" charset="0"/>
                <a:ea typeface="ＭＳ Ｐゴシック" charset="0"/>
              </a:rPr>
              <a:t>Fig. 6-26c, p. </a:t>
            </a:r>
            <a:r>
              <a:rPr lang="en-US" sz="1400" b="1" dirty="0" smtClean="0">
                <a:latin typeface="Arial" charset="0"/>
                <a:ea typeface="ＭＳ Ｐゴシック" charset="0"/>
              </a:rPr>
              <a:t>204</a:t>
            </a:r>
            <a:endParaRPr lang="en-US" sz="1400" b="1" dirty="0">
              <a:latin typeface="Arial" charset="0"/>
              <a:ea typeface="ＭＳ Ｐゴシック"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1" descr="0626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 y="1200150"/>
            <a:ext cx="8964613" cy="445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21187" name="Rectangle 3" hidden="1"/>
          <p:cNvSpPr>
            <a:spLocks noGrp="1" noChangeArrowheads="1"/>
          </p:cNvSpPr>
          <p:nvPr>
            <p:ph type="title"/>
          </p:nvPr>
        </p:nvSpPr>
        <p:spPr/>
        <p:txBody>
          <a:bodyPr/>
          <a:lstStyle/>
          <a:p>
            <a:pPr eaLnBrk="1" hangingPunct="1">
              <a:defRPr/>
            </a:pPr>
            <a:endParaRPr lang="en-US" smtClean="0">
              <a:ea typeface="+mj-ea"/>
            </a:endParaRPr>
          </a:p>
        </p:txBody>
      </p:sp>
      <p:sp>
        <p:nvSpPr>
          <p:cNvPr id="221188" name="Rectangle 4"/>
          <p:cNvSpPr>
            <a:spLocks noChangeArrowheads="1"/>
          </p:cNvSpPr>
          <p:nvPr/>
        </p:nvSpPr>
        <p:spPr bwMode="auto">
          <a:xfrm>
            <a:off x="7554913" y="6562725"/>
            <a:ext cx="158908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lstStyle/>
          <a:p>
            <a:pPr algn="r" defTabSz="820738" eaLnBrk="0" hangingPunct="0">
              <a:defRPr/>
            </a:pPr>
            <a:r>
              <a:rPr lang="en-US" sz="1400" b="1" dirty="0">
                <a:latin typeface="Arial" charset="0"/>
                <a:ea typeface="ＭＳ Ｐゴシック" charset="0"/>
              </a:rPr>
              <a:t>Fig. 6-26d, p. </a:t>
            </a:r>
            <a:r>
              <a:rPr lang="en-US" sz="1400" b="1" dirty="0" smtClean="0">
                <a:latin typeface="Arial" charset="0"/>
                <a:ea typeface="ＭＳ Ｐゴシック" charset="0"/>
              </a:rPr>
              <a:t>204</a:t>
            </a:r>
            <a:endParaRPr lang="en-US" sz="1400" b="1" dirty="0">
              <a:latin typeface="Arial" charset="0"/>
              <a:ea typeface="ＭＳ Ｐゴシック"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eaLnBrk="1" hangingPunct="1">
              <a:defRPr/>
            </a:pPr>
            <a:r>
              <a:rPr lang="en-US" b="1" u="sng" smtClean="0">
                <a:latin typeface="Palatino Linotype" charset="0"/>
                <a:ea typeface="+mj-ea"/>
              </a:rPr>
              <a:t>Land Breeze</a:t>
            </a:r>
          </a:p>
        </p:txBody>
      </p:sp>
      <p:sp>
        <p:nvSpPr>
          <p:cNvPr id="207876" name="Rectangle 4"/>
          <p:cNvSpPr>
            <a:spLocks noGrp="1" noChangeArrowheads="1"/>
          </p:cNvSpPr>
          <p:nvPr>
            <p:ph type="body" sz="half" idx="2"/>
          </p:nvPr>
        </p:nvSpPr>
        <p:spPr>
          <a:xfrm>
            <a:off x="457200" y="3810000"/>
            <a:ext cx="8229600" cy="2568575"/>
          </a:xfrm>
        </p:spPr>
        <p:txBody>
          <a:bodyPr/>
          <a:lstStyle/>
          <a:p>
            <a:pPr eaLnBrk="1" hangingPunct="1">
              <a:defRPr/>
            </a:pPr>
            <a:r>
              <a:rPr lang="en-US" sz="2800" dirty="0" smtClean="0">
                <a:latin typeface="Palatino Linotype" charset="0"/>
                <a:ea typeface="+mn-ea"/>
              </a:rPr>
              <a:t>Land cools more rapidly than water at night</a:t>
            </a:r>
          </a:p>
          <a:p>
            <a:pPr eaLnBrk="1" hangingPunct="1">
              <a:defRPr/>
            </a:pPr>
            <a:r>
              <a:rPr lang="en-US" sz="2800" dirty="0" smtClean="0">
                <a:latin typeface="Palatino Linotype" charset="0"/>
                <a:ea typeface="+mn-ea"/>
              </a:rPr>
              <a:t>Higher pressure develops over land</a:t>
            </a:r>
          </a:p>
          <a:p>
            <a:pPr eaLnBrk="1" hangingPunct="1">
              <a:defRPr/>
            </a:pPr>
            <a:r>
              <a:rPr lang="en-US" sz="2800" dirty="0" smtClean="0">
                <a:latin typeface="Palatino Linotype" charset="0"/>
                <a:ea typeface="+mn-ea"/>
              </a:rPr>
              <a:t>Lower pressure over water</a:t>
            </a:r>
          </a:p>
          <a:p>
            <a:pPr eaLnBrk="1" hangingPunct="1">
              <a:defRPr/>
            </a:pPr>
            <a:r>
              <a:rPr lang="en-US" sz="2800" dirty="0" smtClean="0">
                <a:latin typeface="Palatino Linotype" charset="0"/>
                <a:ea typeface="+mn-ea"/>
              </a:rPr>
              <a:t>Offshore flow results due to PGF</a:t>
            </a:r>
          </a:p>
          <a:p>
            <a:pPr eaLnBrk="1" hangingPunct="1">
              <a:defRPr/>
            </a:pPr>
            <a:endParaRPr lang="en-US" sz="2800" dirty="0" smtClean="0">
              <a:latin typeface="Palatino Linotype" charset="0"/>
              <a:ea typeface="+mn-ea"/>
            </a:endParaRPr>
          </a:p>
        </p:txBody>
      </p:sp>
      <p:pic>
        <p:nvPicPr>
          <p:cNvPr id="140292" name="Picture 5" descr="cls"/>
          <p:cNvPicPr>
            <a:picLocks noChangeAspect="1" noChangeArrowheads="1"/>
          </p:cNvPicPr>
          <p:nvPr/>
        </p:nvPicPr>
        <p:blipFill>
          <a:blip r:embed="rId3"/>
          <a:srcRect/>
          <a:stretch>
            <a:fillRect/>
          </a:stretch>
        </p:blipFill>
        <p:spPr bwMode="auto">
          <a:xfrm>
            <a:off x="1066800" y="1447800"/>
            <a:ext cx="7239000" cy="19812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hidden="1"/>
          <p:cNvSpPr>
            <a:spLocks noGrp="1" noChangeArrowheads="1"/>
          </p:cNvSpPr>
          <p:nvPr>
            <p:ph type="title"/>
          </p:nvPr>
        </p:nvSpPr>
        <p:spPr/>
        <p:txBody>
          <a:bodyPr/>
          <a:lstStyle/>
          <a:p>
            <a:pPr eaLnBrk="1" hangingPunct="1">
              <a:defRPr/>
            </a:pPr>
            <a:endParaRPr lang="en-US" smtClean="0">
              <a:ea typeface="+mj-ea"/>
            </a:endParaRPr>
          </a:p>
        </p:txBody>
      </p:sp>
      <p:sp>
        <p:nvSpPr>
          <p:cNvPr id="225284" name="Rectangle 4"/>
          <p:cNvSpPr>
            <a:spLocks noChangeArrowheads="1"/>
          </p:cNvSpPr>
          <p:nvPr/>
        </p:nvSpPr>
        <p:spPr bwMode="auto">
          <a:xfrm>
            <a:off x="7662863" y="6562725"/>
            <a:ext cx="148113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lstStyle/>
          <a:p>
            <a:pPr algn="r" defTabSz="820738" eaLnBrk="0" hangingPunct="0">
              <a:defRPr/>
            </a:pPr>
            <a:r>
              <a:rPr lang="en-US" sz="1400" b="1" dirty="0">
                <a:latin typeface="Arial" charset="0"/>
                <a:ea typeface="ＭＳ Ｐゴシック" charset="0"/>
              </a:rPr>
              <a:t>Fig. 6-27, p. </a:t>
            </a:r>
            <a:r>
              <a:rPr lang="en-US" sz="1400" b="1" dirty="0" smtClean="0">
                <a:latin typeface="Arial" charset="0"/>
                <a:ea typeface="ＭＳ Ｐゴシック" charset="0"/>
              </a:rPr>
              <a:t>205</a:t>
            </a:r>
            <a:endParaRPr lang="en-US" sz="1400" b="1" dirty="0">
              <a:latin typeface="Arial" charset="0"/>
              <a:ea typeface="ＭＳ Ｐゴシック" charset="0"/>
            </a:endParaRPr>
          </a:p>
        </p:txBody>
      </p:sp>
      <p:pic>
        <p:nvPicPr>
          <p:cNvPr id="5" name="Picture 5" descr="9781284027372_CH06_FIG27.jpg"/>
          <p:cNvPicPr>
            <a:picLocks noChangeAspect="1"/>
          </p:cNvPicPr>
          <p:nvPr/>
        </p:nvPicPr>
        <p:blipFill>
          <a:blip r:embed="rId4"/>
          <a:srcRect/>
          <a:stretch>
            <a:fillRect/>
          </a:stretch>
        </p:blipFill>
        <p:spPr bwMode="auto">
          <a:xfrm>
            <a:off x="457200" y="895350"/>
            <a:ext cx="8229600" cy="41529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4" name="Rectangle 4"/>
          <p:cNvSpPr txBox="1">
            <a:spLocks noChangeArrowheads="1"/>
          </p:cNvSpPr>
          <p:nvPr/>
        </p:nvSpPr>
        <p:spPr>
          <a:xfrm>
            <a:off x="457200" y="1447800"/>
            <a:ext cx="8229600" cy="4930775"/>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Palatino Linotype" charset="0"/>
                <a:ea typeface="+mn-ea"/>
                <a:cs typeface="+mn-cs"/>
              </a:rPr>
              <a:t>Winds – large scale motion of air that is the result</a:t>
            </a:r>
            <a:r>
              <a:rPr kumimoji="0" lang="en-US" sz="2800" b="0" i="0" u="none" strike="noStrike" kern="0" cap="none" spc="0" normalizeH="0" noProof="0" dirty="0" smtClean="0">
                <a:ln>
                  <a:noFill/>
                </a:ln>
                <a:solidFill>
                  <a:schemeClr val="tx1"/>
                </a:solidFill>
                <a:effectLst/>
                <a:uLnTx/>
                <a:uFillTx/>
                <a:latin typeface="Palatino Linotype" charset="0"/>
                <a:ea typeface="+mn-ea"/>
                <a:cs typeface="+mn-cs"/>
              </a:rPr>
              <a:t> of forces in the atmosphere, labeled by the direction they come from</a:t>
            </a:r>
            <a:endParaRPr kumimoji="0" lang="en-US" sz="2800" b="0" i="0" u="none" strike="noStrike" kern="0" cap="none" spc="0" normalizeH="0" baseline="0" noProof="0" dirty="0" smtClean="0">
              <a:ln>
                <a:noFill/>
              </a:ln>
              <a:solidFill>
                <a:schemeClr val="tx1"/>
              </a:solidFill>
              <a:effectLst/>
              <a:uLnTx/>
              <a:uFillTx/>
              <a:latin typeface="Palatino Linotype"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Palatino Linotype" charset="0"/>
                <a:ea typeface="+mn-ea"/>
                <a:cs typeface="+mn-cs"/>
              </a:rPr>
              <a:t>Forces</a:t>
            </a:r>
          </a:p>
          <a:p>
            <a:pPr marL="800100" lvl="1" indent="-342900">
              <a:spcBef>
                <a:spcPct val="20000"/>
              </a:spcBef>
              <a:buFontTx/>
              <a:buChar char="•"/>
              <a:defRPr/>
            </a:pPr>
            <a:r>
              <a:rPr lang="en-US" sz="2800" kern="0" dirty="0" smtClean="0">
                <a:latin typeface="Palatino Linotype" charset="0"/>
                <a:ea typeface="+mn-ea"/>
              </a:rPr>
              <a:t>Depend on mass and acceleration</a:t>
            </a:r>
          </a:p>
          <a:p>
            <a:pPr marL="800100" lvl="1" indent="-342900">
              <a:spcBef>
                <a:spcPct val="20000"/>
              </a:spcBef>
              <a:buFontTx/>
              <a:buChar char="•"/>
              <a:defRPr/>
            </a:pPr>
            <a:r>
              <a:rPr lang="en-US" sz="2800" kern="0" dirty="0" smtClean="0">
                <a:latin typeface="Palatino Linotype" charset="0"/>
                <a:ea typeface="+mn-ea"/>
              </a:rPr>
              <a:t>Have direction and magnitude</a:t>
            </a:r>
          </a:p>
          <a:p>
            <a:pPr marL="800100" lvl="1" indent="-342900">
              <a:spcBef>
                <a:spcPct val="20000"/>
              </a:spcBef>
              <a:buFontTx/>
              <a:buChar char="•"/>
              <a:defRPr/>
            </a:pPr>
            <a:r>
              <a:rPr kumimoji="0" lang="en-US" sz="2800" b="0" i="0" u="none" strike="noStrike" kern="0" cap="none" spc="0" normalizeH="0" baseline="0" noProof="0" dirty="0" smtClean="0">
                <a:ln>
                  <a:noFill/>
                </a:ln>
                <a:solidFill>
                  <a:schemeClr val="tx1"/>
                </a:solidFill>
                <a:effectLst/>
                <a:uLnTx/>
                <a:uFillTx/>
                <a:latin typeface="Palatino Linotype" charset="0"/>
                <a:ea typeface="+mn-ea"/>
                <a:cs typeface="+mn-cs"/>
              </a:rPr>
              <a:t>Total</a:t>
            </a:r>
            <a:r>
              <a:rPr kumimoji="0" lang="en-US" sz="2800" b="0" i="0" u="none" strike="noStrike" kern="0" cap="none" spc="0" normalizeH="0" noProof="0" dirty="0" smtClean="0">
                <a:ln>
                  <a:noFill/>
                </a:ln>
                <a:solidFill>
                  <a:schemeClr val="tx1"/>
                </a:solidFill>
                <a:effectLst/>
                <a:uLnTx/>
                <a:uFillTx/>
                <a:latin typeface="Palatino Linotype" charset="0"/>
                <a:ea typeface="+mn-ea"/>
                <a:cs typeface="+mn-cs"/>
              </a:rPr>
              <a:t> force is the sum of all the forces</a:t>
            </a:r>
            <a:endParaRPr kumimoji="0" lang="en-US" sz="2800" b="0" i="0" u="none" strike="noStrike" kern="0" cap="none" spc="0" normalizeH="0" baseline="0" noProof="0" dirty="0" smtClean="0">
              <a:ln>
                <a:noFill/>
              </a:ln>
              <a:solidFill>
                <a:schemeClr val="tx1"/>
              </a:solidFill>
              <a:effectLst/>
              <a:uLnTx/>
              <a:uFillTx/>
              <a:latin typeface="Palatino Linotype" charset="0"/>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forces in the atmosphere</a:t>
            </a:r>
            <a:endParaRPr lang="en-US" dirty="0"/>
          </a:p>
        </p:txBody>
      </p:sp>
      <p:sp>
        <p:nvSpPr>
          <p:cNvPr id="4" name="Rectangle 4"/>
          <p:cNvSpPr txBox="1">
            <a:spLocks noChangeArrowheads="1"/>
          </p:cNvSpPr>
          <p:nvPr/>
        </p:nvSpPr>
        <p:spPr>
          <a:xfrm>
            <a:off x="457200" y="1447800"/>
            <a:ext cx="8229600" cy="4930775"/>
          </a:xfrm>
          <a:prstGeom prst="rect">
            <a:avLst/>
          </a:prstGeom>
        </p:spPr>
        <p:txBody>
          <a:bodyPr/>
          <a:lstStyle/>
          <a:p>
            <a:pPr marL="342900" indent="-342900">
              <a:spcBef>
                <a:spcPct val="20000"/>
              </a:spcBef>
              <a:buFontTx/>
              <a:buChar char="•"/>
              <a:defRPr/>
            </a:pPr>
            <a:r>
              <a:rPr lang="en-US" sz="2000" kern="0" baseline="0" dirty="0" smtClean="0">
                <a:latin typeface="Palatino Linotype" charset="0"/>
                <a:ea typeface="+mn-ea"/>
              </a:rPr>
              <a:t>Gravity – acts downward towards the surface</a:t>
            </a:r>
          </a:p>
          <a:p>
            <a:pPr marL="342900" indent="-342900">
              <a:spcBef>
                <a:spcPct val="20000"/>
              </a:spcBef>
              <a:buFontTx/>
              <a:buChar char="•"/>
              <a:defRPr/>
            </a:pPr>
            <a:r>
              <a:rPr lang="en-US" sz="2000" kern="0" baseline="0" dirty="0" smtClean="0">
                <a:latin typeface="Palatino Linotype" charset="0"/>
                <a:ea typeface="+mn-ea"/>
              </a:rPr>
              <a:t>PGF</a:t>
            </a:r>
          </a:p>
          <a:p>
            <a:pPr marL="800100" lvl="1" indent="-342900">
              <a:spcBef>
                <a:spcPct val="20000"/>
              </a:spcBef>
              <a:buFontTx/>
              <a:buChar char="•"/>
              <a:defRPr/>
            </a:pPr>
            <a:r>
              <a:rPr lang="en-US" sz="2000" kern="0" dirty="0" smtClean="0">
                <a:latin typeface="Palatino Linotype" charset="0"/>
                <a:ea typeface="+mn-ea"/>
              </a:rPr>
              <a:t>From H -&gt; L pressure</a:t>
            </a:r>
          </a:p>
          <a:p>
            <a:pPr marL="800100" lvl="1" indent="-342900">
              <a:spcBef>
                <a:spcPct val="20000"/>
              </a:spcBef>
              <a:buFontTx/>
              <a:buChar char="•"/>
              <a:defRPr/>
            </a:pPr>
            <a:r>
              <a:rPr lang="en-US" sz="2000" kern="0" dirty="0" smtClean="0">
                <a:latin typeface="Palatino Linotype" charset="0"/>
                <a:ea typeface="+mn-ea"/>
              </a:rPr>
              <a:t>Stronger for larger changes (gradients) in pressure (or height on a constant pressure chart) with distance, greatest in the vertical</a:t>
            </a:r>
            <a:endParaRPr lang="en-US" sz="2000" kern="0" baseline="0" dirty="0" smtClean="0">
              <a:latin typeface="Palatino Linotype" charset="0"/>
              <a:ea typeface="+mn-ea"/>
            </a:endParaRPr>
          </a:p>
          <a:p>
            <a:pPr marL="342900" indent="-342900">
              <a:spcBef>
                <a:spcPct val="20000"/>
              </a:spcBef>
              <a:buFontTx/>
              <a:buChar char="•"/>
              <a:defRPr/>
            </a:pPr>
            <a:r>
              <a:rPr kumimoji="0" lang="en-US" sz="2000" b="0" i="0" u="none" strike="noStrike" kern="0" cap="none" spc="0" normalizeH="0" noProof="0" dirty="0" smtClean="0">
                <a:ln>
                  <a:noFill/>
                </a:ln>
                <a:solidFill>
                  <a:schemeClr val="tx1"/>
                </a:solidFill>
                <a:effectLst/>
                <a:uLnTx/>
                <a:uFillTx/>
                <a:latin typeface="Palatino Linotype" charset="0"/>
                <a:ea typeface="+mn-ea"/>
                <a:cs typeface="+mn-cs"/>
              </a:rPr>
              <a:t>Coriolis</a:t>
            </a:r>
          </a:p>
          <a:p>
            <a:pPr marL="800100" lvl="1" indent="-342900">
              <a:spcBef>
                <a:spcPct val="20000"/>
              </a:spcBef>
              <a:buFontTx/>
              <a:buChar char="•"/>
              <a:defRPr/>
            </a:pPr>
            <a:r>
              <a:rPr lang="en-US" sz="2000" kern="0" dirty="0" smtClean="0">
                <a:latin typeface="Palatino Linotype" charset="0"/>
                <a:ea typeface="+mn-ea"/>
              </a:rPr>
              <a:t>Deflects wind to the right of motion (NH)</a:t>
            </a:r>
          </a:p>
          <a:p>
            <a:pPr marL="800100" lvl="1" indent="-342900">
              <a:spcBef>
                <a:spcPct val="20000"/>
              </a:spcBef>
              <a:buFontTx/>
              <a:buChar char="•"/>
              <a:defRPr/>
            </a:pPr>
            <a:r>
              <a:rPr kumimoji="0" lang="en-US" sz="2000" b="0" i="0" u="none" strike="noStrike" kern="0" cap="none" spc="0" normalizeH="0" noProof="0" dirty="0" smtClean="0">
                <a:ln>
                  <a:noFill/>
                </a:ln>
                <a:solidFill>
                  <a:schemeClr val="tx1"/>
                </a:solidFill>
                <a:effectLst/>
                <a:uLnTx/>
                <a:uFillTx/>
                <a:latin typeface="Palatino Linotype" charset="0"/>
                <a:ea typeface="+mn-ea"/>
                <a:cs typeface="+mn-cs"/>
              </a:rPr>
              <a:t>Applies to large time and space scales</a:t>
            </a:r>
          </a:p>
          <a:p>
            <a:pPr marL="800100" lvl="1" indent="-342900">
              <a:spcBef>
                <a:spcPct val="20000"/>
              </a:spcBef>
              <a:buFontTx/>
              <a:buChar char="•"/>
              <a:defRPr/>
            </a:pPr>
            <a:r>
              <a:rPr lang="en-US" sz="2000" kern="0" dirty="0" smtClean="0">
                <a:latin typeface="Palatino Linotype" charset="0"/>
                <a:ea typeface="+mn-ea"/>
              </a:rPr>
              <a:t>Stronger for higher winds and latitudes (closer to the pole)</a:t>
            </a:r>
            <a:endParaRPr kumimoji="0" lang="en-US" sz="2000" b="0" i="0" u="none" strike="noStrike" kern="0" cap="none" spc="0" normalizeH="0" noProof="0" dirty="0" smtClean="0">
              <a:ln>
                <a:noFill/>
              </a:ln>
              <a:solidFill>
                <a:schemeClr val="tx1"/>
              </a:solidFill>
              <a:effectLst/>
              <a:uLnTx/>
              <a:uFillTx/>
              <a:latin typeface="Palatino Linotype" charset="0"/>
              <a:ea typeface="+mn-ea"/>
              <a:cs typeface="+mn-cs"/>
            </a:endParaRPr>
          </a:p>
          <a:p>
            <a:pPr marL="342900" indent="-342900">
              <a:spcBef>
                <a:spcPct val="20000"/>
              </a:spcBef>
              <a:buFontTx/>
              <a:buChar char="•"/>
              <a:defRPr/>
            </a:pPr>
            <a:r>
              <a:rPr lang="en-US" sz="2000" kern="0" baseline="0" dirty="0" smtClean="0">
                <a:latin typeface="Palatino Linotype" charset="0"/>
                <a:ea typeface="+mn-ea"/>
              </a:rPr>
              <a:t>Centrifugal </a:t>
            </a:r>
          </a:p>
          <a:p>
            <a:pPr marL="800100" lvl="1" indent="-342900">
              <a:spcBef>
                <a:spcPct val="20000"/>
              </a:spcBef>
              <a:buFontTx/>
              <a:buChar char="•"/>
              <a:defRPr/>
            </a:pPr>
            <a:r>
              <a:rPr lang="en-US" sz="2000" kern="0" baseline="0" dirty="0" smtClean="0">
                <a:latin typeface="Palatino Linotype" charset="0"/>
                <a:ea typeface="+mn-ea"/>
              </a:rPr>
              <a:t>Outward</a:t>
            </a:r>
            <a:r>
              <a:rPr lang="en-US" sz="2000" kern="0" dirty="0" smtClean="0">
                <a:latin typeface="Palatino Linotype" charset="0"/>
                <a:ea typeface="+mn-ea"/>
              </a:rPr>
              <a:t> from curved flow</a:t>
            </a:r>
          </a:p>
          <a:p>
            <a:pPr marL="800100" lvl="1" indent="-342900">
              <a:spcBef>
                <a:spcPct val="20000"/>
              </a:spcBef>
              <a:buFontTx/>
              <a:buChar char="•"/>
              <a:defRPr/>
            </a:pPr>
            <a:r>
              <a:rPr lang="en-US" sz="2000" kern="0" baseline="0" dirty="0" smtClean="0">
                <a:latin typeface="Palatino Linotype" charset="0"/>
                <a:ea typeface="+mn-ea"/>
              </a:rPr>
              <a:t>Stronger for faster motion or tighter rotation</a:t>
            </a:r>
          </a:p>
          <a:p>
            <a:pPr marL="342900" indent="-342900">
              <a:spcBef>
                <a:spcPct val="20000"/>
              </a:spcBef>
              <a:buFontTx/>
              <a:buChar char="•"/>
              <a:defRPr/>
            </a:pPr>
            <a:r>
              <a:rPr kumimoji="0" lang="en-US" sz="2000" b="0" i="0" u="none" strike="noStrike" kern="0" cap="none" spc="0" normalizeH="0" noProof="0" dirty="0" smtClean="0">
                <a:ln>
                  <a:noFill/>
                </a:ln>
                <a:solidFill>
                  <a:schemeClr val="tx1"/>
                </a:solidFill>
                <a:effectLst/>
                <a:uLnTx/>
                <a:uFillTx/>
                <a:latin typeface="Palatino Linotype" charset="0"/>
                <a:ea typeface="+mn-ea"/>
                <a:cs typeface="+mn-cs"/>
              </a:rPr>
              <a:t>Friction – opposes flow near the surface, weaker over a smooth surface</a:t>
            </a:r>
            <a:endParaRPr kumimoji="0" lang="en-US" sz="2000" b="0" i="0" u="none" strike="noStrike" kern="0" cap="none" spc="0" normalizeH="0" baseline="0" noProof="0" dirty="0" smtClean="0">
              <a:ln>
                <a:noFill/>
              </a:ln>
              <a:solidFill>
                <a:schemeClr val="tx1"/>
              </a:solidFill>
              <a:effectLst/>
              <a:uLnTx/>
              <a:uFillTx/>
              <a:latin typeface="Palatino Linotype"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Palatino Linotype" charset="0"/>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Balances in the atmosphere</a:t>
            </a:r>
            <a:endParaRPr lang="en-US" dirty="0"/>
          </a:p>
        </p:txBody>
      </p:sp>
      <p:sp>
        <p:nvSpPr>
          <p:cNvPr id="4" name="Rectangle 4"/>
          <p:cNvSpPr txBox="1">
            <a:spLocks noChangeArrowheads="1"/>
          </p:cNvSpPr>
          <p:nvPr/>
        </p:nvSpPr>
        <p:spPr>
          <a:xfrm>
            <a:off x="457200" y="1447800"/>
            <a:ext cx="8229600" cy="4930775"/>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err="1" smtClean="0">
                <a:ln>
                  <a:noFill/>
                </a:ln>
                <a:solidFill>
                  <a:schemeClr val="tx1"/>
                </a:solidFill>
                <a:effectLst/>
                <a:uLnTx/>
                <a:uFillTx/>
                <a:latin typeface="Palatino Linotype" charset="0"/>
                <a:ea typeface="+mn-ea"/>
                <a:cs typeface="+mn-cs"/>
              </a:rPr>
              <a:t>Geostrophic</a:t>
            </a:r>
            <a:r>
              <a:rPr kumimoji="0" lang="en-US" sz="2000" b="0" i="0" u="none" strike="noStrike" kern="0" cap="none" spc="0" normalizeH="0" baseline="0" noProof="0" dirty="0" smtClean="0">
                <a:ln>
                  <a:noFill/>
                </a:ln>
                <a:solidFill>
                  <a:schemeClr val="tx1"/>
                </a:solidFill>
                <a:effectLst/>
                <a:uLnTx/>
                <a:uFillTx/>
                <a:latin typeface="Palatino Linotype" charset="0"/>
                <a:ea typeface="+mn-ea"/>
                <a:cs typeface="+mn-cs"/>
              </a:rPr>
              <a:t> </a:t>
            </a:r>
          </a:p>
          <a:p>
            <a:pPr marL="800100" lvl="1" indent="-342900">
              <a:spcBef>
                <a:spcPct val="20000"/>
              </a:spcBef>
              <a:buFontTx/>
              <a:buChar char="•"/>
              <a:defRPr/>
            </a:pPr>
            <a:r>
              <a:rPr lang="en-US" sz="2000" kern="0" dirty="0" smtClean="0">
                <a:latin typeface="Palatino Linotype" charset="0"/>
                <a:ea typeface="+mn-ea"/>
              </a:rPr>
              <a:t>Horizontal Coriolis &amp; PGF</a:t>
            </a:r>
          </a:p>
          <a:p>
            <a:pPr marL="800100" lvl="1" indent="-342900">
              <a:spcBef>
                <a:spcPct val="20000"/>
              </a:spcBef>
              <a:buFontTx/>
              <a:buChar char="•"/>
              <a:defRPr/>
            </a:pPr>
            <a:r>
              <a:rPr kumimoji="0" lang="en-US" sz="2000" b="0" i="0" u="none" strike="noStrike" kern="0" cap="none" spc="0" normalizeH="0" baseline="0" noProof="0" dirty="0" smtClean="0">
                <a:ln>
                  <a:noFill/>
                </a:ln>
                <a:solidFill>
                  <a:schemeClr val="tx1"/>
                </a:solidFill>
                <a:effectLst/>
                <a:uLnTx/>
                <a:uFillTx/>
                <a:latin typeface="Palatino Linotype" charset="0"/>
                <a:ea typeface="+mn-ea"/>
                <a:cs typeface="+mn-cs"/>
              </a:rPr>
              <a:t>Upper atmosphere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000" kern="0" dirty="0" smtClean="0">
                <a:latin typeface="Palatino Linotype" charset="0"/>
                <a:ea typeface="+mn-ea"/>
              </a:rPr>
              <a:t>Gradient</a:t>
            </a:r>
          </a:p>
          <a:p>
            <a:pPr marL="800100" lvl="1" indent="-342900">
              <a:spcBef>
                <a:spcPct val="20000"/>
              </a:spcBef>
              <a:buFontTx/>
              <a:buChar char="•"/>
              <a:defRPr/>
            </a:pPr>
            <a:r>
              <a:rPr lang="en-US" sz="2000" kern="0" dirty="0" smtClean="0">
                <a:latin typeface="Palatino Linotype" charset="0"/>
                <a:ea typeface="+mn-ea"/>
              </a:rPr>
              <a:t>Horizontal Coriolis &amp; PGF &amp; </a:t>
            </a:r>
            <a:r>
              <a:rPr lang="en-US" sz="2000" kern="0" dirty="0" err="1" smtClean="0">
                <a:latin typeface="Palatino Linotype" charset="0"/>
                <a:ea typeface="+mn-ea"/>
              </a:rPr>
              <a:t>Cetrifugal</a:t>
            </a:r>
            <a:endParaRPr lang="en-US" sz="2000" kern="0" dirty="0" smtClean="0">
              <a:latin typeface="Palatino Linotype" charset="0"/>
              <a:ea typeface="+mn-ea"/>
            </a:endParaRPr>
          </a:p>
          <a:p>
            <a:pPr marL="800100" lvl="1" indent="-342900">
              <a:spcBef>
                <a:spcPct val="20000"/>
              </a:spcBef>
              <a:buFontTx/>
              <a:buChar char="•"/>
              <a:defRPr/>
            </a:pPr>
            <a:r>
              <a:rPr lang="en-US" sz="2000" kern="0" dirty="0" smtClean="0">
                <a:latin typeface="Palatino Linotype" charset="0"/>
                <a:ea typeface="+mn-ea"/>
              </a:rPr>
              <a:t>Results in higher wind speeds around highs than lows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Palatino Linotype" charset="0"/>
                <a:ea typeface="+mn-ea"/>
                <a:cs typeface="+mn-cs"/>
              </a:rPr>
              <a:t>Hydrostatic</a:t>
            </a:r>
          </a:p>
          <a:p>
            <a:pPr marL="800100" lvl="1" indent="-342900">
              <a:spcBef>
                <a:spcPct val="20000"/>
              </a:spcBef>
              <a:buFontTx/>
              <a:buChar char="•"/>
              <a:defRPr/>
            </a:pPr>
            <a:r>
              <a:rPr lang="en-US" sz="2000" kern="0" dirty="0" smtClean="0">
                <a:latin typeface="Palatino Linotype" charset="0"/>
                <a:ea typeface="+mn-ea"/>
              </a:rPr>
              <a:t>Vertical PGF &amp; Gravity</a:t>
            </a:r>
          </a:p>
          <a:p>
            <a:pPr marL="800100" lvl="1" indent="-342900">
              <a:spcBef>
                <a:spcPct val="20000"/>
              </a:spcBef>
              <a:buFontTx/>
              <a:buChar char="•"/>
              <a:defRPr/>
            </a:pPr>
            <a:r>
              <a:rPr kumimoji="0" lang="en-US" sz="2000" b="0" i="0" u="none" strike="noStrike" kern="0" cap="none" spc="0" normalizeH="0" baseline="0" noProof="0" dirty="0" smtClean="0">
                <a:ln>
                  <a:noFill/>
                </a:ln>
                <a:solidFill>
                  <a:schemeClr val="tx1"/>
                </a:solidFill>
                <a:effectLst/>
                <a:uLnTx/>
                <a:uFillTx/>
                <a:latin typeface="Palatino Linotype" charset="0"/>
                <a:ea typeface="+mn-ea"/>
                <a:cs typeface="+mn-cs"/>
              </a:rPr>
              <a:t>Keeps</a:t>
            </a:r>
            <a:r>
              <a:rPr kumimoji="0" lang="en-US" sz="2000" b="0" i="0" u="none" strike="noStrike" kern="0" cap="none" spc="0" normalizeH="0" noProof="0" dirty="0" smtClean="0">
                <a:ln>
                  <a:noFill/>
                </a:ln>
                <a:solidFill>
                  <a:schemeClr val="tx1"/>
                </a:solidFill>
                <a:effectLst/>
                <a:uLnTx/>
                <a:uFillTx/>
                <a:latin typeface="Palatino Linotype" charset="0"/>
                <a:ea typeface="+mn-ea"/>
                <a:cs typeface="+mn-cs"/>
              </a:rPr>
              <a:t> the air from leaving the atmosphere or compressing to the surface</a:t>
            </a:r>
            <a:endParaRPr kumimoji="0" lang="en-US" sz="2000" b="0" i="0" u="none" strike="noStrike" kern="0" cap="none" spc="0" normalizeH="0" baseline="0" noProof="0" dirty="0" smtClean="0">
              <a:ln>
                <a:noFill/>
              </a:ln>
              <a:solidFill>
                <a:schemeClr val="tx1"/>
              </a:solidFill>
              <a:effectLst/>
              <a:uLnTx/>
              <a:uFillTx/>
              <a:latin typeface="Palatino Linotype"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000" kern="0" noProof="0" dirty="0" smtClean="0">
                <a:latin typeface="Palatino Linotype" charset="0"/>
                <a:ea typeface="+mn-ea"/>
              </a:rPr>
              <a:t>Near surface (</a:t>
            </a:r>
            <a:r>
              <a:rPr lang="en-US" sz="2000" kern="0" noProof="0" dirty="0" err="1" smtClean="0">
                <a:latin typeface="Palatino Linotype" charset="0"/>
                <a:ea typeface="+mn-ea"/>
              </a:rPr>
              <a:t>Guldberg-Mohn</a:t>
            </a:r>
            <a:r>
              <a:rPr lang="en-US" sz="2000" kern="0" noProof="0" dirty="0" smtClean="0">
                <a:latin typeface="Palatino Linotype" charset="0"/>
                <a:ea typeface="+mn-ea"/>
              </a:rPr>
              <a:t>)</a:t>
            </a:r>
          </a:p>
          <a:p>
            <a:pPr marL="800100" lvl="1" indent="-342900">
              <a:spcBef>
                <a:spcPct val="20000"/>
              </a:spcBef>
              <a:buFontTx/>
              <a:buChar char="•"/>
              <a:defRPr/>
            </a:pPr>
            <a:r>
              <a:rPr kumimoji="0" lang="en-US" sz="2000" b="0" i="0" u="none" strike="noStrike" kern="0" cap="none" spc="0" normalizeH="0" baseline="0" dirty="0" smtClean="0">
                <a:ln>
                  <a:noFill/>
                </a:ln>
                <a:solidFill>
                  <a:schemeClr val="tx1"/>
                </a:solidFill>
                <a:effectLst/>
                <a:uLnTx/>
                <a:uFillTx/>
                <a:latin typeface="Palatino Linotype" charset="0"/>
                <a:ea typeface="+mn-ea"/>
                <a:cs typeface="+mn-cs"/>
              </a:rPr>
              <a:t>Horizontal</a:t>
            </a:r>
            <a:r>
              <a:rPr kumimoji="0" lang="en-US" sz="2000" b="0" i="0" u="none" strike="noStrike" kern="0" cap="none" spc="0" normalizeH="0" dirty="0" smtClean="0">
                <a:ln>
                  <a:noFill/>
                </a:ln>
                <a:solidFill>
                  <a:schemeClr val="tx1"/>
                </a:solidFill>
                <a:effectLst/>
                <a:uLnTx/>
                <a:uFillTx/>
                <a:latin typeface="Palatino Linotype" charset="0"/>
                <a:ea typeface="+mn-ea"/>
                <a:cs typeface="+mn-cs"/>
              </a:rPr>
              <a:t> PGF &amp; Coriolis &amp; Friction</a:t>
            </a:r>
          </a:p>
          <a:p>
            <a:pPr marL="800100" lvl="1" indent="-342900">
              <a:spcBef>
                <a:spcPct val="20000"/>
              </a:spcBef>
              <a:buFontTx/>
              <a:buChar char="•"/>
              <a:defRPr/>
            </a:pPr>
            <a:r>
              <a:rPr lang="en-US" sz="2000" kern="0" baseline="0" noProof="0" dirty="0" smtClean="0">
                <a:latin typeface="Palatino Linotype" charset="0"/>
                <a:ea typeface="+mn-ea"/>
              </a:rPr>
              <a:t>Results</a:t>
            </a:r>
            <a:r>
              <a:rPr lang="en-US" sz="2000" kern="0" noProof="0" dirty="0" smtClean="0">
                <a:latin typeface="Palatino Linotype" charset="0"/>
                <a:ea typeface="+mn-ea"/>
              </a:rPr>
              <a:t> in wind blowing across isobars towards lower pressure</a:t>
            </a:r>
            <a:endParaRPr kumimoji="0" lang="en-US" sz="2000" b="0" i="0" u="none" strike="noStrike" kern="0" cap="none" spc="0" normalizeH="0" baseline="0" noProof="0" dirty="0" smtClean="0">
              <a:ln>
                <a:noFill/>
              </a:ln>
              <a:solidFill>
                <a:schemeClr val="tx1"/>
              </a:solidFill>
              <a:effectLst/>
              <a:uLnTx/>
              <a:uFillTx/>
              <a:latin typeface="Palatino Linotype" charset="0"/>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More things </a:t>
            </a:r>
            <a:r>
              <a:rPr lang="en-US" dirty="0" smtClean="0"/>
              <a:t>to remember</a:t>
            </a:r>
            <a:endParaRPr lang="en-US" dirty="0"/>
          </a:p>
        </p:txBody>
      </p:sp>
      <p:sp>
        <p:nvSpPr>
          <p:cNvPr id="4" name="Rectangle 4"/>
          <p:cNvSpPr txBox="1">
            <a:spLocks noChangeArrowheads="1"/>
          </p:cNvSpPr>
          <p:nvPr/>
        </p:nvSpPr>
        <p:spPr>
          <a:xfrm>
            <a:off x="457200" y="1447800"/>
            <a:ext cx="8229600" cy="4930775"/>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Palatino Linotype" charset="0"/>
                <a:ea typeface="+mn-ea"/>
                <a:cs typeface="+mn-cs"/>
              </a:rPr>
              <a:t>Wind generally blows parallel to isobars with lower pressure on the left,</a:t>
            </a:r>
            <a:r>
              <a:rPr kumimoji="0" lang="en-US" sz="2000" b="0" i="0" u="none" strike="noStrike" kern="0" cap="none" spc="0" normalizeH="0" noProof="0" dirty="0" smtClean="0">
                <a:ln>
                  <a:noFill/>
                </a:ln>
                <a:solidFill>
                  <a:schemeClr val="tx1"/>
                </a:solidFill>
                <a:effectLst/>
                <a:uLnTx/>
                <a:uFillTx/>
                <a:latin typeface="Palatino Linotype" charset="0"/>
                <a:ea typeface="+mn-ea"/>
                <a:cs typeface="+mn-cs"/>
              </a:rPr>
              <a:t> but a</a:t>
            </a:r>
            <a:r>
              <a:rPr lang="en-US" sz="2000" kern="0" dirty="0" smtClean="0">
                <a:latin typeface="Palatino Linotype" charset="0"/>
                <a:ea typeface="+mn-ea"/>
              </a:rPr>
              <a:t>t the surface</a:t>
            </a:r>
          </a:p>
          <a:p>
            <a:pPr marL="800100" lvl="1" indent="-342900">
              <a:spcBef>
                <a:spcPct val="20000"/>
              </a:spcBef>
              <a:buFontTx/>
              <a:buChar char="•"/>
              <a:defRPr/>
            </a:pPr>
            <a:r>
              <a:rPr lang="en-US" sz="2000" kern="0" dirty="0">
                <a:latin typeface="Palatino Linotype" charset="0"/>
                <a:ea typeface="+mn-ea"/>
              </a:rPr>
              <a:t>L</a:t>
            </a:r>
            <a:r>
              <a:rPr lang="en-US" sz="2000" kern="0" dirty="0" smtClean="0">
                <a:latin typeface="Palatino Linotype" charset="0"/>
                <a:ea typeface="+mn-ea"/>
              </a:rPr>
              <a:t>ow pressure -&gt; convergence -&gt; upward motion</a:t>
            </a:r>
          </a:p>
          <a:p>
            <a:pPr marL="800100" lvl="1" indent="-342900">
              <a:spcBef>
                <a:spcPct val="20000"/>
              </a:spcBef>
              <a:buFontTx/>
              <a:buChar char="•"/>
              <a:defRPr/>
            </a:pPr>
            <a:r>
              <a:rPr kumimoji="0" lang="en-US" sz="2000" b="0" i="0" u="none" strike="noStrike" kern="0" cap="none" spc="0" normalizeH="0" baseline="0" noProof="0" dirty="0" smtClean="0">
                <a:ln>
                  <a:noFill/>
                </a:ln>
                <a:solidFill>
                  <a:schemeClr val="tx1"/>
                </a:solidFill>
                <a:effectLst/>
                <a:uLnTx/>
                <a:uFillTx/>
                <a:latin typeface="Palatino Linotype" charset="0"/>
                <a:ea typeface="+mn-ea"/>
                <a:cs typeface="+mn-cs"/>
              </a:rPr>
              <a:t>High pressure -&gt; divergence -&gt; downward motion -&gt; clear skies</a:t>
            </a:r>
          </a:p>
          <a:p>
            <a:pPr marL="342900" indent="-342900">
              <a:spcBef>
                <a:spcPct val="20000"/>
              </a:spcBef>
              <a:buFontTx/>
              <a:buChar char="•"/>
              <a:defRPr/>
            </a:pPr>
            <a:r>
              <a:rPr lang="en-US" sz="2000" kern="0" dirty="0" smtClean="0">
                <a:latin typeface="Palatino Linotype" charset="0"/>
                <a:ea typeface="+mn-ea"/>
              </a:rPr>
              <a:t>Sea level pressure – correction of station pressure based on the altitude and the standard atmosphere in order to compare horizontal changes (~10 </a:t>
            </a:r>
            <a:r>
              <a:rPr lang="en-US" sz="2000" kern="0" dirty="0" err="1" smtClean="0">
                <a:latin typeface="Palatino Linotype" charset="0"/>
                <a:ea typeface="+mn-ea"/>
              </a:rPr>
              <a:t>mb</a:t>
            </a:r>
            <a:r>
              <a:rPr lang="en-US" sz="2000" kern="0" dirty="0" smtClean="0">
                <a:latin typeface="Palatino Linotype" charset="0"/>
                <a:ea typeface="+mn-ea"/>
              </a:rPr>
              <a:t> for 100 m)</a:t>
            </a:r>
          </a:p>
          <a:p>
            <a:pPr marL="342900" indent="-342900">
              <a:spcBef>
                <a:spcPct val="20000"/>
              </a:spcBef>
              <a:buFontTx/>
              <a:buChar char="•"/>
              <a:defRPr/>
            </a:pPr>
            <a:r>
              <a:rPr kumimoji="0" lang="en-US" sz="2000" b="0" i="0" u="none" strike="noStrike" kern="0" cap="none" spc="0" normalizeH="0" baseline="0" noProof="0" dirty="0" smtClean="0">
                <a:ln>
                  <a:noFill/>
                </a:ln>
                <a:solidFill>
                  <a:schemeClr val="tx1"/>
                </a:solidFill>
                <a:effectLst/>
                <a:uLnTx/>
                <a:uFillTx/>
                <a:latin typeface="Palatino Linotype" charset="0"/>
                <a:ea typeface="+mn-ea"/>
                <a:cs typeface="+mn-cs"/>
              </a:rPr>
              <a:t>Common features:</a:t>
            </a:r>
          </a:p>
          <a:p>
            <a:pPr marL="800100" lvl="1" indent="-342900">
              <a:spcBef>
                <a:spcPct val="20000"/>
              </a:spcBef>
              <a:buFontTx/>
              <a:buChar char="•"/>
              <a:defRPr/>
            </a:pPr>
            <a:r>
              <a:rPr lang="en-US" sz="2000" kern="0" dirty="0" smtClean="0">
                <a:latin typeface="Palatino Linotype" charset="0"/>
                <a:ea typeface="+mn-ea"/>
              </a:rPr>
              <a:t>High pressure center (closed) </a:t>
            </a:r>
            <a:r>
              <a:rPr lang="en-US" sz="2000" kern="0" dirty="0" err="1" smtClean="0">
                <a:latin typeface="Palatino Linotype" charset="0"/>
                <a:ea typeface="+mn-ea"/>
              </a:rPr>
              <a:t>vs</a:t>
            </a:r>
            <a:r>
              <a:rPr lang="en-US" sz="2000" kern="0" dirty="0" smtClean="0">
                <a:latin typeface="Palatino Linotype" charset="0"/>
                <a:ea typeface="+mn-ea"/>
              </a:rPr>
              <a:t> ridge (open), clockwise motion</a:t>
            </a:r>
          </a:p>
          <a:p>
            <a:pPr marL="800100" lvl="1" indent="-342900">
              <a:spcBef>
                <a:spcPct val="20000"/>
              </a:spcBef>
              <a:buFontTx/>
              <a:buChar char="•"/>
              <a:defRPr/>
            </a:pPr>
            <a:r>
              <a:rPr kumimoji="0" lang="en-US" sz="2000" b="0" i="0" u="none" strike="noStrike" kern="0" cap="none" spc="0" normalizeH="0" baseline="0" noProof="0" dirty="0" smtClean="0">
                <a:ln>
                  <a:noFill/>
                </a:ln>
                <a:solidFill>
                  <a:schemeClr val="tx1"/>
                </a:solidFill>
                <a:effectLst/>
                <a:uLnTx/>
                <a:uFillTx/>
                <a:latin typeface="Palatino Linotype" charset="0"/>
                <a:ea typeface="+mn-ea"/>
                <a:cs typeface="+mn-cs"/>
              </a:rPr>
              <a:t>Low pressure center (closed) </a:t>
            </a:r>
            <a:r>
              <a:rPr kumimoji="0" lang="en-US" sz="2000" b="0" i="0" u="none" strike="noStrike" kern="0" cap="none" spc="0" normalizeH="0" baseline="0" noProof="0" dirty="0" err="1" smtClean="0">
                <a:ln>
                  <a:noFill/>
                </a:ln>
                <a:solidFill>
                  <a:schemeClr val="tx1"/>
                </a:solidFill>
                <a:effectLst/>
                <a:uLnTx/>
                <a:uFillTx/>
                <a:latin typeface="Palatino Linotype" charset="0"/>
                <a:ea typeface="+mn-ea"/>
                <a:cs typeface="+mn-cs"/>
              </a:rPr>
              <a:t>vs</a:t>
            </a:r>
            <a:r>
              <a:rPr kumimoji="0" lang="en-US" sz="2000" b="0" i="0" u="none" strike="noStrike" kern="0" cap="none" spc="0" normalizeH="0" baseline="0" noProof="0" dirty="0" smtClean="0">
                <a:ln>
                  <a:noFill/>
                </a:ln>
                <a:solidFill>
                  <a:schemeClr val="tx1"/>
                </a:solidFill>
                <a:effectLst/>
                <a:uLnTx/>
                <a:uFillTx/>
                <a:latin typeface="Palatino Linotype" charset="0"/>
                <a:ea typeface="+mn-ea"/>
                <a:cs typeface="+mn-cs"/>
              </a:rPr>
              <a:t> trough (open),</a:t>
            </a:r>
            <a:r>
              <a:rPr kumimoji="0" lang="en-US" sz="2000" b="0" i="0" u="none" strike="noStrike" kern="0" cap="none" spc="0" normalizeH="0" noProof="0" dirty="0" smtClean="0">
                <a:ln>
                  <a:noFill/>
                </a:ln>
                <a:solidFill>
                  <a:schemeClr val="tx1"/>
                </a:solidFill>
                <a:effectLst/>
                <a:uLnTx/>
                <a:uFillTx/>
                <a:latin typeface="Palatino Linotype" charset="0"/>
                <a:ea typeface="+mn-ea"/>
                <a:cs typeface="+mn-cs"/>
              </a:rPr>
              <a:t> counterclockwise</a:t>
            </a:r>
            <a:endParaRPr kumimoji="0" lang="en-US" sz="2000" b="0" i="0" u="none" strike="noStrike" kern="0" cap="none" spc="0" normalizeH="0" baseline="0" noProof="0" dirty="0" smtClean="0">
              <a:ln>
                <a:noFill/>
              </a:ln>
              <a:solidFill>
                <a:schemeClr val="tx1"/>
              </a:solidFill>
              <a:effectLst/>
              <a:uLnTx/>
              <a:uFillTx/>
              <a:latin typeface="Palatino Linotype" charset="0"/>
              <a:ea typeface="+mn-ea"/>
              <a:cs typeface="+mn-cs"/>
            </a:endParaRPr>
          </a:p>
          <a:p>
            <a:pPr marL="342900" indent="-342900">
              <a:spcBef>
                <a:spcPct val="20000"/>
              </a:spcBef>
              <a:buFontTx/>
              <a:buChar char="•"/>
              <a:defRPr/>
            </a:pPr>
            <a:r>
              <a:rPr lang="en-US" sz="2000" kern="0" dirty="0" smtClean="0">
                <a:latin typeface="Palatino Linotype" charset="0"/>
                <a:ea typeface="+mn-ea"/>
              </a:rPr>
              <a:t>Constant pressure map – height at which the given pressure is reached</a:t>
            </a:r>
          </a:p>
          <a:p>
            <a:pPr marL="342900" indent="-342900">
              <a:spcBef>
                <a:spcPct val="20000"/>
              </a:spcBef>
              <a:buFontTx/>
              <a:buChar char="•"/>
              <a:defRPr/>
            </a:pPr>
            <a:r>
              <a:rPr kumimoji="0" lang="en-US" sz="2000" b="0" i="0" u="none" strike="noStrike" kern="0" cap="none" spc="0" normalizeH="0" baseline="0" noProof="0" dirty="0" smtClean="0">
                <a:ln>
                  <a:noFill/>
                </a:ln>
                <a:solidFill>
                  <a:schemeClr val="tx1"/>
                </a:solidFill>
                <a:effectLst/>
                <a:uLnTx/>
                <a:uFillTx/>
                <a:latin typeface="Palatino Linotype" charset="0"/>
                <a:ea typeface="+mn-ea"/>
                <a:cs typeface="+mn-cs"/>
              </a:rPr>
              <a:t>Warmer</a:t>
            </a:r>
            <a:r>
              <a:rPr kumimoji="0" lang="en-US" sz="2000" b="0" i="0" u="none" strike="noStrike" kern="0" cap="none" spc="0" normalizeH="0" noProof="0" dirty="0" smtClean="0">
                <a:ln>
                  <a:noFill/>
                </a:ln>
                <a:solidFill>
                  <a:schemeClr val="tx1"/>
                </a:solidFill>
                <a:effectLst/>
                <a:uLnTx/>
                <a:uFillTx/>
                <a:latin typeface="Palatino Linotype" charset="0"/>
                <a:ea typeface="+mn-ea"/>
                <a:cs typeface="+mn-cs"/>
              </a:rPr>
              <a:t> column = higher pressure at a given height = higher height of a given pressure level</a:t>
            </a:r>
            <a:endParaRPr kumimoji="0" lang="en-US" sz="2000" b="0" i="0" u="none" strike="noStrike" kern="0" cap="none" spc="0" normalizeH="0" baseline="0" noProof="0" dirty="0" smtClean="0">
              <a:ln>
                <a:noFill/>
              </a:ln>
              <a:solidFill>
                <a:schemeClr val="tx1"/>
              </a:solidFill>
              <a:effectLst/>
              <a:uLnTx/>
              <a:uFillTx/>
              <a:latin typeface="Palatino Linotype" charset="0"/>
              <a:ea typeface="+mn-ea"/>
              <a:cs typeface="+mn-cs"/>
            </a:endParaRPr>
          </a:p>
          <a:p>
            <a:pPr marL="342900" indent="-342900">
              <a:spcBef>
                <a:spcPct val="20000"/>
              </a:spcBef>
              <a:buFontTx/>
              <a:buChar char="•"/>
              <a:defRPr/>
            </a:pPr>
            <a:endParaRPr kumimoji="0" lang="en-US" sz="2000" b="0" i="0" u="none" strike="noStrike" kern="0" cap="none" spc="0" normalizeH="0" baseline="0" noProof="0" dirty="0" smtClean="0">
              <a:ln>
                <a:noFill/>
              </a:ln>
              <a:solidFill>
                <a:schemeClr val="tx1"/>
              </a:solidFill>
              <a:effectLst/>
              <a:uLnTx/>
              <a:uFillTx/>
              <a:latin typeface="Palatino Linotype" charset="0"/>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Arial" pitchFamily="34" charset="0"/>
                <a:cs typeface="Arial" pitchFamily="34" charset="0"/>
              </a:rPr>
              <a:t>Recap</a:t>
            </a:r>
            <a:endParaRPr lang="en-US" b="1" u="sng" dirty="0">
              <a:latin typeface="Arial" pitchFamily="34" charset="0"/>
              <a:cs typeface="Arial" pitchFamily="34" charset="0"/>
            </a:endParaRPr>
          </a:p>
        </p:txBody>
      </p:sp>
      <p:sp>
        <p:nvSpPr>
          <p:cNvPr id="4" name="Rectangle 4"/>
          <p:cNvSpPr txBox="1">
            <a:spLocks noChangeArrowheads="1"/>
          </p:cNvSpPr>
          <p:nvPr/>
        </p:nvSpPr>
        <p:spPr>
          <a:xfrm>
            <a:off x="457200" y="1447800"/>
            <a:ext cx="8229600" cy="4930775"/>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Winds – large scale motion of air that is the result</a:t>
            </a:r>
            <a:r>
              <a:rPr kumimoji="0" lang="en-US" sz="2000" b="0" i="0" u="none" strike="noStrike" kern="0" cap="none" spc="0" normalizeH="0" noProof="0" dirty="0" smtClean="0">
                <a:ln>
                  <a:noFill/>
                </a:ln>
                <a:solidFill>
                  <a:schemeClr val="tx1"/>
                </a:solidFill>
                <a:effectLst/>
                <a:uLnTx/>
                <a:uFillTx/>
                <a:latin typeface="Arial" pitchFamily="34" charset="0"/>
                <a:cs typeface="Arial" pitchFamily="34" charset="0"/>
              </a:rPr>
              <a:t> of forces in the atmosphere, labeled by the direction they come from</a:t>
            </a:r>
            <a:endPar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Forces</a:t>
            </a:r>
          </a:p>
          <a:p>
            <a:pPr marL="800100" lvl="1" indent="-342900">
              <a:spcBef>
                <a:spcPct val="20000"/>
              </a:spcBef>
              <a:buFontTx/>
              <a:buChar char="•"/>
              <a:defRPr/>
            </a:pPr>
            <a:r>
              <a:rPr lang="en-US" sz="2000" kern="0" dirty="0" smtClean="0">
                <a:latin typeface="Arial" pitchFamily="34" charset="0"/>
                <a:cs typeface="Arial" pitchFamily="34" charset="0"/>
              </a:rPr>
              <a:t>Depend on mass and acceleration</a:t>
            </a:r>
          </a:p>
          <a:p>
            <a:pPr marL="800100" lvl="1" indent="-342900">
              <a:spcBef>
                <a:spcPct val="20000"/>
              </a:spcBef>
              <a:buFontTx/>
              <a:buChar char="•"/>
              <a:defRPr/>
            </a:pPr>
            <a:r>
              <a:rPr lang="en-US" sz="2000" kern="0" dirty="0" smtClean="0">
                <a:latin typeface="Arial" pitchFamily="34" charset="0"/>
                <a:cs typeface="Arial" pitchFamily="34" charset="0"/>
              </a:rPr>
              <a:t>Have direction and magnitude</a:t>
            </a:r>
          </a:p>
          <a:p>
            <a:pPr marL="800100" lvl="1" indent="-342900">
              <a:spcBef>
                <a:spcPct val="20000"/>
              </a:spcBef>
              <a:buFontTx/>
              <a:buChar char="•"/>
              <a:defRPr/>
            </a:pP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Total</a:t>
            </a:r>
            <a:r>
              <a:rPr kumimoji="0" lang="en-US" sz="2000" b="0" i="0" u="none" strike="noStrike" kern="0" cap="none" spc="0" normalizeH="0" noProof="0" dirty="0" smtClean="0">
                <a:ln>
                  <a:noFill/>
                </a:ln>
                <a:solidFill>
                  <a:schemeClr val="tx1"/>
                </a:solidFill>
                <a:effectLst/>
                <a:uLnTx/>
                <a:uFillTx/>
                <a:latin typeface="Arial" pitchFamily="34" charset="0"/>
                <a:cs typeface="Arial" pitchFamily="34" charset="0"/>
              </a:rPr>
              <a:t> force is the sum of all the forces</a:t>
            </a:r>
            <a:endPar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latin typeface="Arial" pitchFamily="34" charset="0"/>
                <a:cs typeface="Arial" pitchFamily="34" charset="0"/>
              </a:rPr>
              <a:t>Forces</a:t>
            </a:r>
            <a:endParaRPr lang="en-US" b="1" u="sng" dirty="0">
              <a:latin typeface="Arial" pitchFamily="34" charset="0"/>
              <a:cs typeface="Arial" pitchFamily="34" charset="0"/>
            </a:endParaRPr>
          </a:p>
        </p:txBody>
      </p:sp>
      <p:sp>
        <p:nvSpPr>
          <p:cNvPr id="4" name="Rectangle 4"/>
          <p:cNvSpPr txBox="1">
            <a:spLocks noChangeArrowheads="1"/>
          </p:cNvSpPr>
          <p:nvPr/>
        </p:nvSpPr>
        <p:spPr>
          <a:xfrm>
            <a:off x="457200" y="1447800"/>
            <a:ext cx="8229600" cy="4930775"/>
          </a:xfrm>
          <a:prstGeom prst="rect">
            <a:avLst/>
          </a:prstGeom>
        </p:spPr>
        <p:txBody>
          <a:bodyPr/>
          <a:lstStyle/>
          <a:p>
            <a:pPr marL="342900" indent="-342900">
              <a:spcBef>
                <a:spcPct val="20000"/>
              </a:spcBef>
              <a:buFontTx/>
              <a:buChar char="•"/>
              <a:defRPr/>
            </a:pPr>
            <a:r>
              <a:rPr lang="en-US" sz="2000" kern="0" baseline="0" dirty="0" smtClean="0">
                <a:latin typeface="Arial" pitchFamily="34" charset="0"/>
                <a:cs typeface="Arial" pitchFamily="34" charset="0"/>
              </a:rPr>
              <a:t>Gravity – acts downward towards the surface</a:t>
            </a:r>
          </a:p>
          <a:p>
            <a:pPr marL="342900" indent="-342900">
              <a:spcBef>
                <a:spcPct val="20000"/>
              </a:spcBef>
              <a:buFontTx/>
              <a:buChar char="•"/>
              <a:defRPr/>
            </a:pPr>
            <a:r>
              <a:rPr lang="en-US" sz="2000" b="1" kern="0" baseline="0" dirty="0" smtClean="0">
                <a:latin typeface="Arial" pitchFamily="34" charset="0"/>
                <a:cs typeface="Arial" pitchFamily="34" charset="0"/>
              </a:rPr>
              <a:t>PGF</a:t>
            </a:r>
          </a:p>
          <a:p>
            <a:pPr marL="800100" lvl="1" indent="-342900">
              <a:spcBef>
                <a:spcPct val="20000"/>
              </a:spcBef>
              <a:buFontTx/>
              <a:buChar char="•"/>
              <a:defRPr/>
            </a:pPr>
            <a:r>
              <a:rPr lang="en-US" sz="2000" kern="0" dirty="0" smtClean="0">
                <a:latin typeface="Arial" pitchFamily="34" charset="0"/>
                <a:cs typeface="Arial" pitchFamily="34" charset="0"/>
              </a:rPr>
              <a:t>From H -&gt; L pressure</a:t>
            </a:r>
          </a:p>
          <a:p>
            <a:pPr marL="800100" lvl="1" indent="-342900">
              <a:spcBef>
                <a:spcPct val="20000"/>
              </a:spcBef>
              <a:buFontTx/>
              <a:buChar char="•"/>
              <a:defRPr/>
            </a:pPr>
            <a:r>
              <a:rPr lang="en-US" sz="2000" kern="0" dirty="0" smtClean="0">
                <a:latin typeface="Arial" pitchFamily="34" charset="0"/>
                <a:cs typeface="Arial" pitchFamily="34" charset="0"/>
              </a:rPr>
              <a:t>Stronger for larger changes (gradients) in pressure (or height on a constant pressure chart) with distance, greatest in the vertical</a:t>
            </a:r>
            <a:endParaRPr lang="en-US" sz="2000" kern="0" baseline="0" dirty="0" smtClean="0">
              <a:latin typeface="Arial" pitchFamily="34" charset="0"/>
              <a:cs typeface="Arial" pitchFamily="34" charset="0"/>
            </a:endParaRPr>
          </a:p>
          <a:p>
            <a:pPr marL="342900" indent="-342900">
              <a:spcBef>
                <a:spcPct val="20000"/>
              </a:spcBef>
              <a:buFontTx/>
              <a:buChar char="•"/>
              <a:defRPr/>
            </a:pPr>
            <a:r>
              <a:rPr kumimoji="0" lang="en-US" sz="2000" b="0" i="0" u="none" strike="noStrike" kern="0" cap="none" spc="0" normalizeH="0" noProof="0" dirty="0" smtClean="0">
                <a:ln>
                  <a:noFill/>
                </a:ln>
                <a:solidFill>
                  <a:schemeClr val="tx1"/>
                </a:solidFill>
                <a:effectLst/>
                <a:uLnTx/>
                <a:uFillTx/>
                <a:latin typeface="Arial" pitchFamily="34" charset="0"/>
                <a:cs typeface="Arial" pitchFamily="34" charset="0"/>
              </a:rPr>
              <a:t>Coriolis</a:t>
            </a:r>
          </a:p>
          <a:p>
            <a:pPr marL="800100" lvl="1" indent="-342900">
              <a:spcBef>
                <a:spcPct val="20000"/>
              </a:spcBef>
              <a:buFontTx/>
              <a:buChar char="•"/>
              <a:defRPr/>
            </a:pPr>
            <a:r>
              <a:rPr lang="en-US" sz="2000" kern="0" dirty="0" smtClean="0">
                <a:latin typeface="Arial" pitchFamily="34" charset="0"/>
                <a:cs typeface="Arial" pitchFamily="34" charset="0"/>
              </a:rPr>
              <a:t>Deflects wind to the right of motion (NH)</a:t>
            </a:r>
          </a:p>
          <a:p>
            <a:pPr marL="800100" lvl="1" indent="-342900">
              <a:spcBef>
                <a:spcPct val="20000"/>
              </a:spcBef>
              <a:buFontTx/>
              <a:buChar char="•"/>
              <a:defRPr/>
            </a:pPr>
            <a:r>
              <a:rPr kumimoji="0" lang="en-US" sz="2000" b="0" i="0" u="none" strike="noStrike" kern="0" cap="none" spc="0" normalizeH="0" noProof="0" dirty="0" smtClean="0">
                <a:ln>
                  <a:noFill/>
                </a:ln>
                <a:solidFill>
                  <a:schemeClr val="tx1"/>
                </a:solidFill>
                <a:effectLst/>
                <a:uLnTx/>
                <a:uFillTx/>
                <a:latin typeface="Arial" pitchFamily="34" charset="0"/>
                <a:cs typeface="Arial" pitchFamily="34" charset="0"/>
              </a:rPr>
              <a:t>Applies to large time and space scales</a:t>
            </a:r>
          </a:p>
          <a:p>
            <a:pPr marL="800100" lvl="1" indent="-342900">
              <a:spcBef>
                <a:spcPct val="20000"/>
              </a:spcBef>
              <a:buFontTx/>
              <a:buChar char="•"/>
              <a:defRPr/>
            </a:pPr>
            <a:r>
              <a:rPr lang="en-US" sz="2000" kern="0" dirty="0" smtClean="0">
                <a:latin typeface="Arial" pitchFamily="34" charset="0"/>
                <a:cs typeface="Arial" pitchFamily="34" charset="0"/>
              </a:rPr>
              <a:t>Stronger for higher winds and latitudes (closer to the pole)</a:t>
            </a:r>
            <a:endParaRPr kumimoji="0" lang="en-US" sz="2000" b="0" i="0" u="none" strike="noStrike" kern="0" cap="none" spc="0" normalizeH="0" noProof="0" dirty="0" smtClean="0">
              <a:ln>
                <a:noFill/>
              </a:ln>
              <a:solidFill>
                <a:schemeClr val="tx1"/>
              </a:solidFill>
              <a:effectLst/>
              <a:uLnTx/>
              <a:uFillTx/>
              <a:latin typeface="Arial" pitchFamily="34" charset="0"/>
              <a:cs typeface="Arial" pitchFamily="34" charset="0"/>
            </a:endParaRPr>
          </a:p>
          <a:p>
            <a:pPr marL="342900" indent="-342900">
              <a:spcBef>
                <a:spcPct val="20000"/>
              </a:spcBef>
              <a:buFontTx/>
              <a:buChar char="•"/>
              <a:defRPr/>
            </a:pPr>
            <a:r>
              <a:rPr lang="en-US" sz="2000" kern="0" baseline="0" dirty="0" smtClean="0">
                <a:latin typeface="Arial" pitchFamily="34" charset="0"/>
                <a:cs typeface="Arial" pitchFamily="34" charset="0"/>
              </a:rPr>
              <a:t>Centrifugal </a:t>
            </a:r>
          </a:p>
          <a:p>
            <a:pPr marL="800100" lvl="1" indent="-342900">
              <a:spcBef>
                <a:spcPct val="20000"/>
              </a:spcBef>
              <a:buFontTx/>
              <a:buChar char="•"/>
              <a:defRPr/>
            </a:pPr>
            <a:r>
              <a:rPr lang="en-US" sz="2000" kern="0" baseline="0" dirty="0" smtClean="0">
                <a:latin typeface="Arial" pitchFamily="34" charset="0"/>
                <a:cs typeface="Arial" pitchFamily="34" charset="0"/>
              </a:rPr>
              <a:t>Outward</a:t>
            </a:r>
            <a:r>
              <a:rPr lang="en-US" sz="2000" kern="0" dirty="0" smtClean="0">
                <a:latin typeface="Arial" pitchFamily="34" charset="0"/>
                <a:cs typeface="Arial" pitchFamily="34" charset="0"/>
              </a:rPr>
              <a:t> from curved flow</a:t>
            </a:r>
          </a:p>
          <a:p>
            <a:pPr marL="800100" lvl="1" indent="-342900">
              <a:spcBef>
                <a:spcPct val="20000"/>
              </a:spcBef>
              <a:buFontTx/>
              <a:buChar char="•"/>
              <a:defRPr/>
            </a:pPr>
            <a:r>
              <a:rPr lang="en-US" sz="2000" kern="0" baseline="0" dirty="0" smtClean="0">
                <a:latin typeface="Arial" pitchFamily="34" charset="0"/>
                <a:cs typeface="Arial" pitchFamily="34" charset="0"/>
              </a:rPr>
              <a:t>Stronger for faster motion or tighter rotation</a:t>
            </a:r>
          </a:p>
          <a:p>
            <a:pPr marL="342900" indent="-342900">
              <a:spcBef>
                <a:spcPct val="20000"/>
              </a:spcBef>
              <a:buFontTx/>
              <a:buChar char="•"/>
              <a:defRPr/>
            </a:pPr>
            <a:r>
              <a:rPr kumimoji="0" lang="en-US" sz="2000" b="0" i="0" u="none" strike="noStrike" kern="0" cap="none" spc="0" normalizeH="0" noProof="0" dirty="0" smtClean="0">
                <a:ln>
                  <a:noFill/>
                </a:ln>
                <a:solidFill>
                  <a:schemeClr val="tx1"/>
                </a:solidFill>
                <a:effectLst/>
                <a:uLnTx/>
                <a:uFillTx/>
                <a:latin typeface="Arial" pitchFamily="34" charset="0"/>
                <a:cs typeface="Arial" pitchFamily="34" charset="0"/>
              </a:rPr>
              <a:t>Friction – opposes flow near the surface, weaker over a smooth surface</a:t>
            </a:r>
            <a:endPar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Lst>
</file>

<file path=ppt/tags/tag51.xml><?xml version="1.0" encoding="utf-8"?>
<p:tagLst xmlns:a="http://schemas.openxmlformats.org/drawingml/2006/main" xmlns:r="http://schemas.openxmlformats.org/officeDocument/2006/relationships" xmlns:p="http://schemas.openxmlformats.org/presentationml/2006/main">
  <p:tag name="NOPREFERENCE" val="False"/>
</p:tagLst>
</file>

<file path=ppt/tags/tag52.xml><?xml version="1.0" encoding="utf-8"?>
<p:tagLst xmlns:a="http://schemas.openxmlformats.org/drawingml/2006/main" xmlns:r="http://schemas.openxmlformats.org/officeDocument/2006/relationships" xmlns:p="http://schemas.openxmlformats.org/presentationml/2006/main">
  <p:tag name="NOPREFERENCE" val="False"/>
</p:tagLst>
</file>

<file path=ppt/tags/tag53.xml><?xml version="1.0" encoding="utf-8"?>
<p:tagLst xmlns:a="http://schemas.openxmlformats.org/drawingml/2006/main" xmlns:r="http://schemas.openxmlformats.org/officeDocument/2006/relationships" xmlns:p="http://schemas.openxmlformats.org/presentationml/2006/main">
  <p:tag name="NOPREFERENCE" val="False"/>
</p:tagLst>
</file>

<file path=ppt/tags/tag54.xml><?xml version="1.0" encoding="utf-8"?>
<p:tagLst xmlns:a="http://schemas.openxmlformats.org/drawingml/2006/main" xmlns:r="http://schemas.openxmlformats.org/officeDocument/2006/relationships" xmlns:p="http://schemas.openxmlformats.org/presentationml/2006/main">
  <p:tag name="NOPREFERENCE" val="False"/>
</p:tagLst>
</file>

<file path=ppt/tags/tag55.xml><?xml version="1.0" encoding="utf-8"?>
<p:tagLst xmlns:a="http://schemas.openxmlformats.org/drawingml/2006/main" xmlns:r="http://schemas.openxmlformats.org/officeDocument/2006/relationships" xmlns:p="http://schemas.openxmlformats.org/presentationml/2006/main">
  <p:tag name="NOPREFERENCE" val="False"/>
</p:tagLst>
</file>

<file path=ppt/tags/tag56.xml><?xml version="1.0" encoding="utf-8"?>
<p:tagLst xmlns:a="http://schemas.openxmlformats.org/drawingml/2006/main" xmlns:r="http://schemas.openxmlformats.org/officeDocument/2006/relationships" xmlns:p="http://schemas.openxmlformats.org/presentationml/2006/main">
  <p:tag name="NOPREFERENCE" val="False"/>
</p:tagLst>
</file>

<file path=ppt/tags/tag57.xml><?xml version="1.0" encoding="utf-8"?>
<p:tagLst xmlns:a="http://schemas.openxmlformats.org/drawingml/2006/main" xmlns:r="http://schemas.openxmlformats.org/officeDocument/2006/relationships" xmlns:p="http://schemas.openxmlformats.org/presentationml/2006/main">
  <p:tag name="NOPREFERENCE" val="False"/>
</p:tagLst>
</file>

<file path=ppt/tags/tag58.xml><?xml version="1.0" encoding="utf-8"?>
<p:tagLst xmlns:a="http://schemas.openxmlformats.org/drawingml/2006/main" xmlns:r="http://schemas.openxmlformats.org/officeDocument/2006/relationships" xmlns:p="http://schemas.openxmlformats.org/presentationml/2006/main">
  <p:tag name="NOPREFERENCE" val="False"/>
</p:tagLst>
</file>

<file path=ppt/tags/tag59.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60.xml><?xml version="1.0" encoding="utf-8"?>
<p:tagLst xmlns:a="http://schemas.openxmlformats.org/drawingml/2006/main" xmlns:r="http://schemas.openxmlformats.org/officeDocument/2006/relationships" xmlns:p="http://schemas.openxmlformats.org/presentationml/2006/main">
  <p:tag name="NOPREFERENCE" val="False"/>
</p:tagLst>
</file>

<file path=ppt/tags/tag61.xml><?xml version="1.0" encoding="utf-8"?>
<p:tagLst xmlns:a="http://schemas.openxmlformats.org/drawingml/2006/main" xmlns:r="http://schemas.openxmlformats.org/officeDocument/2006/relationships" xmlns:p="http://schemas.openxmlformats.org/presentationml/2006/main">
  <p:tag name="NOPREFERENCE" val="False"/>
</p:tagLst>
</file>

<file path=ppt/tags/tag62.xml><?xml version="1.0" encoding="utf-8"?>
<p:tagLst xmlns:a="http://schemas.openxmlformats.org/drawingml/2006/main" xmlns:r="http://schemas.openxmlformats.org/officeDocument/2006/relationships" xmlns:p="http://schemas.openxmlformats.org/presentationml/2006/main">
  <p:tag name="NOPREFERENCE" val="False"/>
</p:tagLst>
</file>

<file path=ppt/tags/tag63.xml><?xml version="1.0" encoding="utf-8"?>
<p:tagLst xmlns:a="http://schemas.openxmlformats.org/drawingml/2006/main" xmlns:r="http://schemas.openxmlformats.org/officeDocument/2006/relationships" xmlns:p="http://schemas.openxmlformats.org/presentationml/2006/main">
  <p:tag name="NOPREFERENCE" val="False"/>
</p:tagLst>
</file>

<file path=ppt/tags/tag64.xml><?xml version="1.0" encoding="utf-8"?>
<p:tagLst xmlns:a="http://schemas.openxmlformats.org/drawingml/2006/main" xmlns:r="http://schemas.openxmlformats.org/officeDocument/2006/relationships" xmlns:p="http://schemas.openxmlformats.org/presentationml/2006/main">
  <p:tag name="NOPREFERENCE" val="False"/>
</p:tagLst>
</file>

<file path=ppt/tags/tag65.xml><?xml version="1.0" encoding="utf-8"?>
<p:tagLst xmlns:a="http://schemas.openxmlformats.org/drawingml/2006/main" xmlns:r="http://schemas.openxmlformats.org/officeDocument/2006/relationships" xmlns:p="http://schemas.openxmlformats.org/presentationml/2006/main">
  <p:tag name="NOPREFERENCE" val="False"/>
</p:tagLst>
</file>

<file path=ppt/tags/tag66.xml><?xml version="1.0" encoding="utf-8"?>
<p:tagLst xmlns:a="http://schemas.openxmlformats.org/drawingml/2006/main" xmlns:r="http://schemas.openxmlformats.org/officeDocument/2006/relationships" xmlns:p="http://schemas.openxmlformats.org/presentationml/2006/main">
  <p:tag name="NOPREFERENCE" val="False"/>
</p:tagLst>
</file>

<file path=ppt/tags/tag67.xml><?xml version="1.0" encoding="utf-8"?>
<p:tagLst xmlns:a="http://schemas.openxmlformats.org/drawingml/2006/main" xmlns:r="http://schemas.openxmlformats.org/officeDocument/2006/relationships" xmlns:p="http://schemas.openxmlformats.org/presentationml/2006/main">
  <p:tag name="NOPREFERENCE" val="False"/>
</p:tagLst>
</file>

<file path=ppt/tags/tag68.xml><?xml version="1.0" encoding="utf-8"?>
<p:tagLst xmlns:a="http://schemas.openxmlformats.org/drawingml/2006/main" xmlns:r="http://schemas.openxmlformats.org/officeDocument/2006/relationships" xmlns:p="http://schemas.openxmlformats.org/presentationml/2006/main">
  <p:tag name="NOPREFERENCE" val="False"/>
</p:tagLst>
</file>

<file path=ppt/tags/tag69.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4402</TotalTime>
  <Words>6378</Words>
  <Application>Microsoft Macintosh PowerPoint</Application>
  <PresentationFormat>On-screen Show (4:3)</PresentationFormat>
  <Paragraphs>646</Paragraphs>
  <Slides>101</Slides>
  <Notes>51</Notes>
  <HiddenSlides>9</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Default Design</vt:lpstr>
      <vt:lpstr>PowerPoint Presentation</vt:lpstr>
      <vt:lpstr>Last Time</vt:lpstr>
      <vt:lpstr>Last Time</vt:lpstr>
      <vt:lpstr>Last Time</vt:lpstr>
      <vt:lpstr>PowerPoint Presentation</vt:lpstr>
      <vt:lpstr>Chapter 6 Atmospheric Forces and Wind</vt:lpstr>
      <vt:lpstr>First…what is wind?</vt:lpstr>
      <vt:lpstr>PowerPoint Presentation</vt:lpstr>
      <vt:lpstr>Force</vt:lpstr>
      <vt:lpstr>Forces We Will Consider</vt:lpstr>
      <vt:lpstr>Gravitational Force</vt:lpstr>
      <vt:lpstr>Pressure Gradient Force</vt:lpstr>
      <vt:lpstr>Pressure Gradient Force</vt:lpstr>
      <vt:lpstr>Pressure Gradient Force on the Weather Map</vt:lpstr>
      <vt:lpstr>PowerPoint Presentation</vt:lpstr>
      <vt:lpstr>A Typical Surface Weather Map</vt:lpstr>
      <vt:lpstr>A Typical Surface Weather Map</vt:lpstr>
      <vt:lpstr>Pressure Measurements</vt:lpstr>
      <vt:lpstr>Why SLP is Important</vt:lpstr>
      <vt:lpstr>Why SLP is Important</vt:lpstr>
      <vt:lpstr>Why SLP is Important</vt:lpstr>
      <vt:lpstr>Why SLP is Important</vt:lpstr>
      <vt:lpstr>If Station Pressures Were Used</vt:lpstr>
      <vt:lpstr>Sea Level Pressure</vt:lpstr>
      <vt:lpstr>Converting to SLP</vt:lpstr>
      <vt:lpstr>Station Model </vt:lpstr>
      <vt:lpstr>Surface Weather Map</vt:lpstr>
      <vt:lpstr>Surface Weather Map</vt:lpstr>
      <vt:lpstr>Why Analyze SLP? (cont’d)</vt:lpstr>
      <vt:lpstr>Low Pressure Center Figure from ww2010.atmos.uiuc.edu</vt:lpstr>
      <vt:lpstr>High Pressure Center Figure from ww2010.atmos.uiuc.edu</vt:lpstr>
      <vt:lpstr>Low Pressure Trough Figure from www.crh.noaa.gov/lmk/soo/docu/basicwx.htm</vt:lpstr>
      <vt:lpstr>High Pressure Ridge Figure from www.crh.noaa.gov/lmk/soo/docu/basicwx.htm</vt:lpstr>
      <vt:lpstr>Surface Weather Map</vt:lpstr>
      <vt:lpstr>Surface Weather Map Figure from www.rap.ucar.edu/weather/model</vt:lpstr>
      <vt:lpstr>PowerPoint Presentation</vt:lpstr>
      <vt:lpstr>Constant Pressure Map</vt:lpstr>
      <vt:lpstr>Temperature &amp; Pressure</vt:lpstr>
      <vt:lpstr>Effect of Temperature on Pressure Figure from ww2010.atmos.uiuc.edu</vt:lpstr>
      <vt:lpstr>Construction of a 500 mb Map upper left map from www.srh.noaa.gov/bmx/upperair/radiosnd.html</vt:lpstr>
      <vt:lpstr>Constant Pressure Map</vt:lpstr>
      <vt:lpstr>PowerPoint Presentation</vt:lpstr>
      <vt:lpstr>Pressure variations on a constant height surface (e.g., sea level) =  Height variations on a constant pressure surface (e.g., 500 mb)</vt:lpstr>
      <vt:lpstr>A 500 mb Map Figure from apollo.lsc.vsc.edu/classes/met130</vt:lpstr>
      <vt:lpstr>500 mb Chart</vt:lpstr>
      <vt:lpstr>Constant Pressure Maps</vt:lpstr>
      <vt:lpstr>Vertical Pressure Gradient</vt:lpstr>
      <vt:lpstr>Hydrostatic Equilibrium</vt:lpstr>
      <vt:lpstr>Centrifugal Force / Centripetal Acceleration</vt:lpstr>
      <vt:lpstr>PowerPoint Presentation</vt:lpstr>
      <vt:lpstr>PowerPoint Presentation</vt:lpstr>
      <vt:lpstr>Coriolis Force </vt:lpstr>
      <vt:lpstr>Coriolis Force</vt:lpstr>
      <vt:lpstr>Coriolis Force (cont’d)</vt:lpstr>
      <vt:lpstr>Apparent Force?   Think Merry-Go-Round…</vt:lpstr>
      <vt:lpstr>Coriolis Force (cont’d)</vt:lpstr>
      <vt:lpstr>Friction</vt:lpstr>
      <vt:lpstr>Friction: F = -kV</vt:lpstr>
      <vt:lpstr>PowerPoint Presentation</vt:lpstr>
      <vt:lpstr>Recap</vt:lpstr>
      <vt:lpstr>Forces</vt:lpstr>
      <vt:lpstr>PowerPoint Presentation</vt:lpstr>
      <vt:lpstr>Temperature &amp; Pressure</vt:lpstr>
      <vt:lpstr>Pressure variations on a constant height surface (e.g., sea level) =  Height variations on a constant pressure surface (e.g., 500 mb)</vt:lpstr>
      <vt:lpstr>Atmospheric Force Balances</vt:lpstr>
      <vt:lpstr>PowerPoint Presentation</vt:lpstr>
      <vt:lpstr>Geostrophic Balance</vt:lpstr>
      <vt:lpstr>Geostrophic Balance</vt:lpstr>
      <vt:lpstr>Winds in Upper Atmosphere</vt:lpstr>
      <vt:lpstr>PowerPoint Presentation</vt:lpstr>
      <vt:lpstr>Gradient Wind Balance</vt:lpstr>
      <vt:lpstr>Cyclostrophic Balance</vt:lpstr>
      <vt:lpstr>Surface Winds</vt:lpstr>
      <vt:lpstr>Near Surface Wind</vt:lpstr>
      <vt:lpstr>PowerPoint Presentation</vt:lpstr>
      <vt:lpstr>Surface Winds</vt:lpstr>
      <vt:lpstr>Surface Winds Figure from physics.uwstout.edu/wx/Notes/ch6notes.htm</vt:lpstr>
      <vt:lpstr>Comparison</vt:lpstr>
      <vt:lpstr>Surface Winds &amp; Vertical Motion</vt:lpstr>
      <vt:lpstr>Surface Winds &amp; Vertical Motion </vt:lpstr>
      <vt:lpstr>Convergence</vt:lpstr>
      <vt:lpstr> Convergence </vt:lpstr>
      <vt:lpstr>Divergence</vt:lpstr>
      <vt:lpstr> Divergence </vt:lpstr>
      <vt:lpstr>Sea Breeze </vt:lpstr>
      <vt:lpstr>Flashback</vt:lpstr>
      <vt:lpstr>PowerPoint Presentation</vt:lpstr>
      <vt:lpstr>PowerPoint Presentation</vt:lpstr>
      <vt:lpstr>PowerPoint Presentation</vt:lpstr>
      <vt:lpstr>PowerPoint Presentation</vt:lpstr>
      <vt:lpstr>PowerPoint Presentation</vt:lpstr>
      <vt:lpstr>Land Breeze</vt:lpstr>
      <vt:lpstr>PowerPoint Presentation</vt:lpstr>
      <vt:lpstr>Recap</vt:lpstr>
      <vt:lpstr>Important forces in the atmosphere</vt:lpstr>
      <vt:lpstr>Balances in the atmosphere</vt:lpstr>
      <vt:lpstr>More things to remember</vt:lpstr>
      <vt:lpstr>Recap</vt:lpstr>
      <vt:lpstr>Forces</vt:lpstr>
      <vt:lpstr>Balances</vt:lpstr>
      <vt:lpstr>More things to remember….</vt:lpstr>
    </vt:vector>
  </TitlesOfParts>
  <Company>Texas Tech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Observing the Atmosphere</dc:title>
  <dc:creator>Chris Weiss</dc:creator>
  <cp:lastModifiedBy>Aaron Hill</cp:lastModifiedBy>
  <cp:revision>145</cp:revision>
  <dcterms:created xsi:type="dcterms:W3CDTF">2006-08-22T18:42:02Z</dcterms:created>
  <dcterms:modified xsi:type="dcterms:W3CDTF">2017-07-17T16:36:36Z</dcterms:modified>
</cp:coreProperties>
</file>