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7" r:id="rId2"/>
    <p:sldId id="328" r:id="rId3"/>
    <p:sldId id="326" r:id="rId4"/>
    <p:sldId id="327" r:id="rId5"/>
    <p:sldId id="258" r:id="rId6"/>
    <p:sldId id="259" r:id="rId7"/>
    <p:sldId id="260" r:id="rId8"/>
    <p:sldId id="261" r:id="rId9"/>
    <p:sldId id="262" r:id="rId10"/>
    <p:sldId id="305" r:id="rId11"/>
    <p:sldId id="297" r:id="rId12"/>
    <p:sldId id="263" r:id="rId13"/>
    <p:sldId id="264" r:id="rId14"/>
    <p:sldId id="265" r:id="rId15"/>
    <p:sldId id="266" r:id="rId16"/>
    <p:sldId id="306" r:id="rId17"/>
    <p:sldId id="267" r:id="rId18"/>
    <p:sldId id="268" r:id="rId19"/>
    <p:sldId id="269" r:id="rId20"/>
    <p:sldId id="307" r:id="rId21"/>
    <p:sldId id="270" r:id="rId22"/>
    <p:sldId id="308" r:id="rId23"/>
    <p:sldId id="309" r:id="rId24"/>
    <p:sldId id="271" r:id="rId25"/>
    <p:sldId id="272" r:id="rId26"/>
    <p:sldId id="313" r:id="rId27"/>
    <p:sldId id="296" r:id="rId28"/>
    <p:sldId id="273" r:id="rId29"/>
    <p:sldId id="276" r:id="rId30"/>
    <p:sldId id="317" r:id="rId31"/>
    <p:sldId id="279" r:id="rId32"/>
    <p:sldId id="277" r:id="rId33"/>
    <p:sldId id="280" r:id="rId34"/>
    <p:sldId id="310" r:id="rId35"/>
    <p:sldId id="311" r:id="rId36"/>
    <p:sldId id="312" r:id="rId37"/>
    <p:sldId id="282" r:id="rId38"/>
    <p:sldId id="283" r:id="rId39"/>
    <p:sldId id="284" r:id="rId40"/>
    <p:sldId id="318" r:id="rId41"/>
    <p:sldId id="286" r:id="rId42"/>
    <p:sldId id="291" r:id="rId43"/>
    <p:sldId id="319" r:id="rId44"/>
    <p:sldId id="298" r:id="rId45"/>
    <p:sldId id="299" r:id="rId46"/>
    <p:sldId id="287" r:id="rId47"/>
    <p:sldId id="289" r:id="rId48"/>
    <p:sldId id="300" r:id="rId49"/>
    <p:sldId id="320" r:id="rId50"/>
    <p:sldId id="302" r:id="rId51"/>
    <p:sldId id="301" r:id="rId52"/>
    <p:sldId id="303" r:id="rId53"/>
    <p:sldId id="290" r:id="rId54"/>
    <p:sldId id="304" r:id="rId55"/>
    <p:sldId id="293" r:id="rId56"/>
    <p:sldId id="295" r:id="rId57"/>
    <p:sldId id="324" r:id="rId58"/>
    <p:sldId id="321" r:id="rId59"/>
    <p:sldId id="322" r:id="rId60"/>
    <p:sldId id="323" r:id="rId61"/>
  </p:sldIdLst>
  <p:sldSz cx="9144000" cy="6858000" type="screen4x3"/>
  <p:notesSz cx="6858000" cy="9296400"/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tags" Target="tags/tag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F055F1-21EE-4E25-83B6-8BB66A9443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15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ECBEA8-9EBC-4610-ADC9-749D78AB5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5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BAC0C446-531B-4EC2-BD2D-9CAC83D9A75C}" type="slidenum">
              <a:rPr lang="en-US"/>
              <a:pPr/>
              <a:t>26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</p:spPr>
        <p:txBody>
          <a:bodyPr lIns="91426" tIns="45714" rIns="91426" bIns="45714"/>
          <a:lstStyle/>
          <a:p>
            <a:pPr eaLnBrk="1" hangingPunct="1">
              <a:defRPr/>
            </a:pPr>
            <a:endParaRPr lang="el-GR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9F8C95-F340-4C24-AA20-B06154CFB7A2}" type="slidenum">
              <a:rPr lang="en-US"/>
              <a:pPr/>
              <a:t>56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416425"/>
            <a:ext cx="5032375" cy="4181475"/>
          </a:xfrm>
        </p:spPr>
        <p:txBody>
          <a:bodyPr lIns="91426" tIns="45714" rIns="91426" bIns="45714"/>
          <a:lstStyle/>
          <a:p>
            <a:endParaRPr lang="el-GR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B8058-2E58-4D48-A9C0-D0EA1EE4D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ED36C-B4CB-4FF3-93D1-D6DDDA9BA0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CB128-D8A1-4B8A-83E2-2AAD42065F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6ECBAE-E6BA-4AFB-8329-039A7E379F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0DA6AC-0434-46BB-9BE5-97244D0B9B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3DACE-8B87-4F33-B16B-C68ED62684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B05B0-9682-4D8C-80B8-FB256B7E5B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471AD5-B13B-472C-A75E-5052CAF0CC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7092C-056D-4763-BF7B-5108D05633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ECC19-30D4-4BF8-9CE0-57BC3D8A3D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42D51-F7F3-408B-B0D6-46A6B7EEC6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AB43E-F827-4C9C-BC25-0CC2076646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50184-4930-434D-836B-8FF3F19F4FD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CE02C1-1D20-4C33-913D-A1B6CE9EF5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sonet.ttu.edu/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geonor.com/precipitation_gauge.html" TargetMode="External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1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ather.cod.edu/satrad/" TargetMode="External"/><Relationship Id="rId3" Type="http://schemas.openxmlformats.org/officeDocument/2006/relationships/hyperlink" Target="http://weather.cod.edu/satrad/exper/?parms=northcentral-02-24-1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ightningstorm.com/explorer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hyperlink" Target="http://pogo.tosm.ttu.edu/abou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imms.ou.edu/sp/sp_files/images/wsr88d_photos.html" TargetMode="External"/><Relationship Id="rId3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rap.ucar.edu/weather/radar/displayRad.php?icao=KLCH&amp;prod=vel1&amp;bkgr=black&amp;endDate=20060822&amp;endTime=-1&amp;duration=0" TargetMode="External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hyperlink" Target="https://www.youtube.com/watch?v=a3RfULw7aAY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hyperlink" Target="http://abyss.ecs.umass.edu/tornado/photos/tornado_ga1.JPG" TargetMode="External"/><Relationship Id="rId6" Type="http://schemas.openxmlformats.org/officeDocument/2006/relationships/image" Target="../media/image61.jpe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72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4.jpe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Chapter 5</a:t>
            </a:r>
            <a:b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Observing the Atmosphere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600200" y="5638800"/>
            <a:ext cx="6400800" cy="121920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>
                <a:latin typeface="Palatino Linotype" pitchFamily="18" charset="0"/>
              </a:rPr>
              <a:t>ATMO 1300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 dirty="0" smtClean="0">
                <a:latin typeface="Palatino Linotype" pitchFamily="18" charset="0"/>
              </a:rPr>
              <a:t>Summer II 2017</a:t>
            </a:r>
            <a:endParaRPr lang="en-US" sz="3200" dirty="0">
              <a:latin typeface="Palatino Linotype" pitchFamily="18" charset="0"/>
            </a:endParaRPr>
          </a:p>
        </p:txBody>
      </p:sp>
      <p:pic>
        <p:nvPicPr>
          <p:cNvPr id="3078" name="Picture 6" descr="P6040241"/>
          <p:cNvPicPr>
            <a:picLocks noChangeAspect="1" noChangeArrowheads="1"/>
          </p:cNvPicPr>
          <p:nvPr/>
        </p:nvPicPr>
        <p:blipFill>
          <a:blip r:embed="rId3" cstate="print"/>
          <a:srcRect t="5710"/>
          <a:stretch>
            <a:fillRect/>
          </a:stretch>
        </p:blipFill>
        <p:spPr bwMode="auto">
          <a:xfrm>
            <a:off x="0" y="1828800"/>
            <a:ext cx="4003675" cy="2824164"/>
          </a:xfrm>
          <a:prstGeom prst="rect">
            <a:avLst/>
          </a:prstGeom>
          <a:noFill/>
        </p:spPr>
      </p:pic>
      <p:pic>
        <p:nvPicPr>
          <p:cNvPr id="3079" name="Picture 7" descr="5895_708675042538_16711589_41229140_6270348_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828800"/>
            <a:ext cx="3302000" cy="2476500"/>
          </a:xfrm>
          <a:prstGeom prst="rect">
            <a:avLst/>
          </a:prstGeom>
          <a:noFill/>
        </p:spPr>
      </p:pic>
      <p:pic>
        <p:nvPicPr>
          <p:cNvPr id="3080" name="Picture 8" descr="P8160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8450" y="1828800"/>
            <a:ext cx="2495550" cy="3335338"/>
          </a:xfrm>
          <a:prstGeom prst="rect">
            <a:avLst/>
          </a:prstGeom>
          <a:noFill/>
        </p:spPr>
      </p:pic>
      <p:pic>
        <p:nvPicPr>
          <p:cNvPr id="3081" name="Picture 9" descr="P52901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48513"/>
            <a:ext cx="3352800" cy="2509488"/>
          </a:xfrm>
          <a:prstGeom prst="rect">
            <a:avLst/>
          </a:prstGeom>
          <a:noFill/>
        </p:spPr>
      </p:pic>
      <p:pic>
        <p:nvPicPr>
          <p:cNvPr id="3082" name="Picture 10" descr="Frances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191000"/>
            <a:ext cx="3352800" cy="1524000"/>
          </a:xfrm>
          <a:prstGeom prst="rect">
            <a:avLst/>
          </a:prstGeom>
          <a:noFill/>
        </p:spPr>
      </p:pic>
      <p:pic>
        <p:nvPicPr>
          <p:cNvPr id="3083" name="Picture 11" descr="HurricaneBill_200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5130800"/>
            <a:ext cx="2971800" cy="1727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ea typeface="+mj-ea"/>
                <a:cs typeface="+mj-cs"/>
              </a:rPr>
              <a:t>Wind Direction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52400" y="1752600"/>
            <a:ext cx="4038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Palatino Linotype" pitchFamily="18" charset="0"/>
              </a:rPr>
              <a:t>We describe the wind direction as where the wind is coming from.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noProof="0" dirty="0" smtClean="0">
                <a:latin typeface="Palatino Linotype" pitchFamily="18" charset="0"/>
              </a:rPr>
              <a:t>For example, a north wind blows from the North, or 0°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noProof="0" dirty="0" smtClean="0">
                <a:latin typeface="Palatino Linotype" pitchFamily="18" charset="0"/>
              </a:rPr>
              <a:t>The degrees increase from north to east.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noProof="0" dirty="0" smtClean="0">
                <a:latin typeface="Palatino Linotype" pitchFamily="18" charset="0"/>
              </a:rPr>
              <a:t>So if the wind direction is 270°, what cardinal direction is that?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</p:txBody>
      </p:sp>
      <p:pic>
        <p:nvPicPr>
          <p:cNvPr id="1030" name="Picture 6" descr="compass0820.gif (10905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905000"/>
            <a:ext cx="42672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West Texas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Mesonet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64517" name="Picture 5" descr="P81601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625" y="914400"/>
            <a:ext cx="4219575" cy="5486400"/>
          </a:xfrm>
          <a:noFill/>
          <a:ln/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04800" y="63246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www.mesonet.ttu.edu</a:t>
            </a:r>
            <a:r>
              <a:rPr lang="en-US"/>
              <a:t> </a:t>
            </a:r>
          </a:p>
        </p:txBody>
      </p:sp>
      <p:pic>
        <p:nvPicPr>
          <p:cNvPr id="39938" name="Picture 2" descr="http://www.mesonet.ttu.edu/wtm_m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14399"/>
            <a:ext cx="4876800" cy="5484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7821613" y="6599238"/>
            <a:ext cx="1322387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Box 5-1, p. 128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>
          <a:xfrm>
            <a:off x="-1600200" y="-76200"/>
            <a:ext cx="8229600" cy="1143000"/>
          </a:xfrm>
        </p:spPr>
        <p:txBody>
          <a:bodyPr/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Meteogram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0" y="5257800"/>
            <a:ext cx="449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Displays a time series of meteorological variables for a single station</a:t>
            </a:r>
          </a:p>
        </p:txBody>
      </p:sp>
      <p:pic>
        <p:nvPicPr>
          <p:cNvPr id="9225" name="Picture 9" descr="http://www.mesonet.ttu.edu/cases/SevereStorms_060513/meteo_WOLF.png"/>
          <p:cNvPicPr>
            <a:picLocks noChangeAspect="1" noChangeArrowheads="1"/>
          </p:cNvPicPr>
          <p:nvPr/>
        </p:nvPicPr>
        <p:blipFill>
          <a:blip r:embed="rId2" cstate="print"/>
          <a:srcRect b="23010"/>
          <a:stretch>
            <a:fillRect/>
          </a:stretch>
        </p:blipFill>
        <p:spPr bwMode="auto">
          <a:xfrm>
            <a:off x="4495800" y="0"/>
            <a:ext cx="4648200" cy="6831924"/>
          </a:xfrm>
          <a:prstGeom prst="rect">
            <a:avLst/>
          </a:prstGeom>
          <a:noFill/>
        </p:spPr>
      </p:pic>
      <p:pic>
        <p:nvPicPr>
          <p:cNvPr id="9220" name="Picture1" descr="05p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4" y="1066800"/>
            <a:ext cx="454549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How are atmospheric variables measured?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 Linotype" pitchFamily="18" charset="0"/>
              </a:rPr>
              <a:t>Unique instrumentation exists for each variable</a:t>
            </a:r>
          </a:p>
        </p:txBody>
      </p:sp>
      <p:pic>
        <p:nvPicPr>
          <p:cNvPr id="12292" name="Picture 4" descr="M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4572000" cy="3421063"/>
          </a:xfrm>
          <a:prstGeom prst="rect">
            <a:avLst/>
          </a:prstGeom>
          <a:noFill/>
        </p:spPr>
      </p:pic>
      <p:pic>
        <p:nvPicPr>
          <p:cNvPr id="12293" name="Picture 5" descr="StickNet_Sandh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895600"/>
            <a:ext cx="41148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Temperature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Palatino Linotype" pitchFamily="18" charset="0"/>
              </a:rPr>
              <a:t>ASOS uses resistance thermometers, which measure the change in electrical resistance of a piece of metal (a function of temperature)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Palatino Linotype" pitchFamily="18" charset="0"/>
              </a:rPr>
              <a:t>Often sheltered by a white “Stevenson Screen”, protecting thermometer from direct solar irradiation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Palatino Linotype" pitchFamily="18" charset="0"/>
              </a:rPr>
              <a:t>Well ventilated</a:t>
            </a:r>
          </a:p>
        </p:txBody>
      </p:sp>
      <p:pic>
        <p:nvPicPr>
          <p:cNvPr id="13318" name="Picture1" descr="0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35512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4495800" y="6400800"/>
            <a:ext cx="9890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5-2, p. </a:t>
            </a:r>
            <a:r>
              <a:rPr lang="en-US" sz="1400" b="1" dirty="0" smtClean="0"/>
              <a:t>146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Humidity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1600200"/>
            <a:ext cx="7848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Palatino Linotype" pitchFamily="18" charset="0"/>
              </a:rPr>
              <a:t>Hygrometers – An instrument that measures humidity</a:t>
            </a:r>
            <a:endParaRPr lang="en-US" sz="2400" dirty="0" smtClean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Palatino Linotype" pitchFamily="18" charset="0"/>
              </a:rPr>
              <a:t>ASOS: Capacitance (cheap, accurate, easy) – the ability of an object to store charge varies with relative humidity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>
                <a:latin typeface="Palatino Linotype" pitchFamily="18" charset="0"/>
              </a:rPr>
              <a:t>Psychrometer</a:t>
            </a:r>
            <a:r>
              <a:rPr lang="en-US" sz="2400" dirty="0" smtClean="0">
                <a:latin typeface="Palatino Linotype" pitchFamily="18" charset="0"/>
              </a:rPr>
              <a:t> – finds the temperature something can be cooled to due to evaporation (depends on temperature and moisture content, known as the </a:t>
            </a:r>
            <a:r>
              <a:rPr lang="en-US" sz="2400" b="1" dirty="0" smtClean="0">
                <a:latin typeface="Palatino Linotype" pitchFamily="18" charset="0"/>
              </a:rPr>
              <a:t>wet bulb temperature</a:t>
            </a:r>
            <a:r>
              <a:rPr lang="en-US" sz="2400" dirty="0" smtClean="0">
                <a:latin typeface="Palatino Linotype" pitchFamily="18" charset="0"/>
              </a:rPr>
              <a:t>) which can be compared to temperature to find humidity values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Palatino Linotype" pitchFamily="18" charset="0"/>
              </a:rPr>
              <a:t>GPS – measure the delay of a radio wave (which travels slower through water vapor)</a:t>
            </a:r>
            <a:endParaRPr lang="en-US" sz="24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Humidity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Palatino Linotype" pitchFamily="18" charset="0"/>
              </a:rPr>
              <a:t>Dew point hygrometer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Palatino Linotype" pitchFamily="18" charset="0"/>
              </a:rPr>
              <a:t>Also called a “chilled mirror sensor”</a:t>
            </a:r>
            <a:endParaRPr lang="en-US" sz="2000" u="sng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latin typeface="Palatino Linotype" pitchFamily="18" charset="0"/>
              </a:rPr>
              <a:t>A clean mirror will exactly reflect laser light to the receiver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Palatino Linotype" pitchFamily="18" charset="0"/>
              </a:rPr>
              <a:t>Temperature of mirror is decreased incrementally until water vapor condenses on it.  Laser light scattered by the water droplets, reduction in intensity at receiver, dewpoint temperature reported.</a:t>
            </a:r>
          </a:p>
        </p:txBody>
      </p:sp>
      <p:pic>
        <p:nvPicPr>
          <p:cNvPr id="16391" name="Picture1" descr="05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3506788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962400" y="6324600"/>
            <a:ext cx="403225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 smtClean="0"/>
              <a:t>2</a:t>
            </a:r>
            <a:r>
              <a:rPr lang="en-US" sz="1400" b="1" baseline="30000" dirty="0" smtClean="0"/>
              <a:t>nd</a:t>
            </a:r>
            <a:r>
              <a:rPr lang="en-US" sz="1400" b="1" dirty="0" smtClean="0"/>
              <a:t> Edition: Fig</a:t>
            </a:r>
            <a:r>
              <a:rPr lang="en-US" sz="1400" b="1" dirty="0"/>
              <a:t>. 5-3, p. 130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Pressure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Mercury barometers (top) and aneroid barometers (bottom) are what we are used to.</a:t>
            </a:r>
          </a:p>
          <a:p>
            <a:r>
              <a:rPr lang="en-US" dirty="0">
                <a:latin typeface="Palatino Linotype" pitchFamily="18" charset="0"/>
              </a:rPr>
              <a:t>ASOS uses electronic barometers.</a:t>
            </a: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5105400" y="6400800"/>
            <a:ext cx="6683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5-3, </a:t>
            </a:r>
            <a:r>
              <a:rPr lang="en-US" sz="1400" b="1" dirty="0"/>
              <a:t>p. </a:t>
            </a:r>
            <a:r>
              <a:rPr lang="en-US" sz="1400" b="1" dirty="0" smtClean="0"/>
              <a:t>147</a:t>
            </a:r>
            <a:endParaRPr lang="en-US" sz="1400" b="1" dirty="0"/>
          </a:p>
        </p:txBody>
      </p:sp>
      <p:pic>
        <p:nvPicPr>
          <p:cNvPr id="18441" name="Picture 9" descr="examp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3357563" cy="2663825"/>
          </a:xfrm>
          <a:prstGeom prst="rect">
            <a:avLst/>
          </a:prstGeom>
          <a:noFill/>
        </p:spPr>
      </p:pic>
      <p:pic>
        <p:nvPicPr>
          <p:cNvPr id="7" name="Picture 5" descr="9781284027372_CH05_FIG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685736"/>
            <a:ext cx="3124199" cy="317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Wind Direction / Speed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latin typeface="Palatino Linotype" pitchFamily="18" charset="0"/>
              </a:rPr>
              <a:t>Cup anemometer used to measure wind speed</a:t>
            </a:r>
          </a:p>
          <a:p>
            <a:pPr>
              <a:lnSpc>
                <a:spcPct val="80000"/>
              </a:lnSpc>
            </a:pPr>
            <a:r>
              <a:rPr lang="en-US" sz="2000">
                <a:latin typeface="Palatino Linotype" pitchFamily="18" charset="0"/>
              </a:rPr>
              <a:t>Wind vane used to measure wind direction</a:t>
            </a:r>
          </a:p>
          <a:p>
            <a:pPr>
              <a:lnSpc>
                <a:spcPct val="80000"/>
              </a:lnSpc>
            </a:pPr>
            <a:r>
              <a:rPr lang="en-US" sz="2000">
                <a:latin typeface="Palatino Linotype" pitchFamily="18" charset="0"/>
              </a:rPr>
              <a:t>Also, there are sonic anemometers (below), which measure how wind affects the propagation of acoustic energy (no moving parts!)</a:t>
            </a:r>
          </a:p>
          <a:p>
            <a:pPr>
              <a:lnSpc>
                <a:spcPct val="80000"/>
              </a:lnSpc>
            </a:pPr>
            <a:endParaRPr lang="en-US" sz="2000">
              <a:latin typeface="Palatino Linotype" pitchFamily="18" charset="0"/>
            </a:endParaRP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/>
              <a:t> </a:t>
            </a:r>
          </a:p>
        </p:txBody>
      </p:sp>
      <p:pic>
        <p:nvPicPr>
          <p:cNvPr id="20486" name="Picture1" descr="05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27574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 descr="8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114800"/>
            <a:ext cx="2371725" cy="2371725"/>
          </a:xfrm>
          <a:prstGeom prst="rect">
            <a:avLst/>
          </a:prstGeom>
          <a:noFill/>
        </p:spPr>
      </p:pic>
      <p:pic>
        <p:nvPicPr>
          <p:cNvPr id="20490" name="Picture 10" descr="PA2800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86200"/>
            <a:ext cx="3657600" cy="2736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Precipitation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>
                <a:latin typeface="Palatino Linotype" pitchFamily="18" charset="0"/>
              </a:rPr>
              <a:t>Tipping bucket rain gauge</a:t>
            </a:r>
          </a:p>
          <a:p>
            <a:pPr>
              <a:lnSpc>
                <a:spcPct val="80000"/>
              </a:lnSpc>
            </a:pPr>
            <a:r>
              <a:rPr lang="en-US" sz="2400">
                <a:latin typeface="Palatino Linotype" pitchFamily="18" charset="0"/>
              </a:rPr>
              <a:t>Upper heated collector (melts frozen precipitation)</a:t>
            </a:r>
          </a:p>
          <a:p>
            <a:pPr>
              <a:lnSpc>
                <a:spcPct val="80000"/>
              </a:lnSpc>
            </a:pPr>
            <a:r>
              <a:rPr lang="en-US" sz="2400">
                <a:latin typeface="Palatino Linotype" pitchFamily="18" charset="0"/>
              </a:rPr>
              <a:t>Collector empties into bucket underneath, which tips and empties after every 0.01” of precipitation is collected.</a:t>
            </a:r>
          </a:p>
          <a:p>
            <a:pPr>
              <a:lnSpc>
                <a:spcPct val="80000"/>
              </a:lnSpc>
            </a:pPr>
            <a:r>
              <a:rPr lang="en-US" sz="2400">
                <a:latin typeface="Palatino Linotype" pitchFamily="18" charset="0"/>
              </a:rPr>
              <a:t>Wind guard around outside to keep precipitation from blowing across opening.</a:t>
            </a:r>
          </a:p>
        </p:txBody>
      </p:sp>
      <p:pic>
        <p:nvPicPr>
          <p:cNvPr id="22535" name="Picture 7" descr="t-200-series-precipitation-gau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0"/>
            <a:ext cx="3300413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Chapter 5</a:t>
            </a:r>
            <a:b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Observing the Atmosphere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600200" y="5638800"/>
            <a:ext cx="6400800" cy="1219200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3200" dirty="0">
                <a:latin typeface="Palatino Linotype" pitchFamily="18" charset="0"/>
              </a:rPr>
              <a:t>ATMO 1300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3200" dirty="0" smtClean="0">
                <a:latin typeface="Palatino Linotype" pitchFamily="18" charset="0"/>
              </a:rPr>
              <a:t>Summer II 2017</a:t>
            </a:r>
            <a:endParaRPr lang="en-US" sz="3200" dirty="0">
              <a:latin typeface="Palatino Linotype" pitchFamily="18" charset="0"/>
            </a:endParaRPr>
          </a:p>
        </p:txBody>
      </p:sp>
      <p:pic>
        <p:nvPicPr>
          <p:cNvPr id="3078" name="Picture 6" descr="P6040241"/>
          <p:cNvPicPr>
            <a:picLocks noChangeAspect="1" noChangeArrowheads="1"/>
          </p:cNvPicPr>
          <p:nvPr/>
        </p:nvPicPr>
        <p:blipFill>
          <a:blip r:embed="rId3" cstate="print"/>
          <a:srcRect t="5710"/>
          <a:stretch>
            <a:fillRect/>
          </a:stretch>
        </p:blipFill>
        <p:spPr bwMode="auto">
          <a:xfrm>
            <a:off x="0" y="1828800"/>
            <a:ext cx="4003675" cy="2824164"/>
          </a:xfrm>
          <a:prstGeom prst="rect">
            <a:avLst/>
          </a:prstGeom>
          <a:noFill/>
        </p:spPr>
      </p:pic>
      <p:pic>
        <p:nvPicPr>
          <p:cNvPr id="3079" name="Picture 7" descr="5895_708675042538_16711589_41229140_6270348_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828800"/>
            <a:ext cx="3302000" cy="2476500"/>
          </a:xfrm>
          <a:prstGeom prst="rect">
            <a:avLst/>
          </a:prstGeom>
          <a:noFill/>
        </p:spPr>
      </p:pic>
      <p:pic>
        <p:nvPicPr>
          <p:cNvPr id="3080" name="Picture 8" descr="P81601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8450" y="1828800"/>
            <a:ext cx="2495550" cy="3335338"/>
          </a:xfrm>
          <a:prstGeom prst="rect">
            <a:avLst/>
          </a:prstGeom>
          <a:noFill/>
        </p:spPr>
      </p:pic>
      <p:pic>
        <p:nvPicPr>
          <p:cNvPr id="3081" name="Picture 9" descr="P52901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48513"/>
            <a:ext cx="3352800" cy="2509488"/>
          </a:xfrm>
          <a:prstGeom prst="rect">
            <a:avLst/>
          </a:prstGeom>
          <a:noFill/>
        </p:spPr>
      </p:pic>
      <p:pic>
        <p:nvPicPr>
          <p:cNvPr id="3082" name="Picture 10" descr="Frances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191000"/>
            <a:ext cx="3352800" cy="1524000"/>
          </a:xfrm>
          <a:prstGeom prst="rect">
            <a:avLst/>
          </a:prstGeom>
          <a:noFill/>
        </p:spPr>
      </p:pic>
      <p:pic>
        <p:nvPicPr>
          <p:cNvPr id="3083" name="Picture 11" descr="HurricaneBill_200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5130800"/>
            <a:ext cx="2971800" cy="1727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71600" y="2362200"/>
            <a:ext cx="6400800" cy="1938992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dirty="0" smtClean="0"/>
              <a:t>Measurement Types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Satellites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 smtClean="0"/>
              <a:t>Radars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65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 accumulation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r>
              <a:rPr lang="en-US" dirty="0" smtClean="0"/>
              <a:t>Not automated!</a:t>
            </a:r>
          </a:p>
          <a:p>
            <a:r>
              <a:rPr lang="en-US" dirty="0" smtClean="0"/>
              <a:t>Carefully hand measured</a:t>
            </a:r>
          </a:p>
          <a:p>
            <a:r>
              <a:rPr lang="en-US" dirty="0" smtClean="0"/>
              <a:t>Generally 12 in of snow = 1 in of rain when melted, but this number varies greatly!</a:t>
            </a:r>
            <a:endParaRPr lang="en-US" dirty="0"/>
          </a:p>
        </p:txBody>
      </p:sp>
      <p:pic>
        <p:nvPicPr>
          <p:cNvPr id="63490" name="Picture 2" descr="http://ww3.hdnux.com/photos/02/05/20/545818/11/628x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5402" y="2057400"/>
            <a:ext cx="4888598" cy="306705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214655" y="6172200"/>
            <a:ext cx="24785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Source: www.stamfordadvocate.com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Measuring the Upper Atmosphere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>
                <a:latin typeface="Palatino Linotype" pitchFamily="18" charset="0"/>
              </a:rPr>
              <a:t>Upper atmosphere is sorely undersampled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Palatino Linotype" pitchFamily="18" charset="0"/>
              </a:rPr>
              <a:t>These measurements needed for improved model forecasts!</a:t>
            </a:r>
          </a:p>
          <a:p>
            <a:pPr>
              <a:lnSpc>
                <a:spcPct val="90000"/>
              </a:lnSpc>
            </a:pPr>
            <a:r>
              <a:rPr lang="en-US" sz="2400">
                <a:latin typeface="Palatino Linotype" pitchFamily="18" charset="0"/>
              </a:rPr>
              <a:t>Radiosondes released twice a day from stations spaced far apart</a:t>
            </a:r>
          </a:p>
          <a:p>
            <a:pPr>
              <a:lnSpc>
                <a:spcPct val="90000"/>
              </a:lnSpc>
            </a:pPr>
            <a:endParaRPr lang="en-US" sz="240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 </a:t>
            </a:r>
          </a:p>
        </p:txBody>
      </p:sp>
      <p:pic>
        <p:nvPicPr>
          <p:cNvPr id="24581" name="Picture 5" descr="rawinsonde si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581400"/>
            <a:ext cx="4038600" cy="2884488"/>
          </a:xfrm>
          <a:prstGeom prst="rect">
            <a:avLst/>
          </a:prstGeom>
          <a:noFill/>
        </p:spPr>
      </p:pic>
      <p:pic>
        <p:nvPicPr>
          <p:cNvPr id="24583" name="Picture 7" descr="m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429000"/>
            <a:ext cx="3048000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Radiosondes</a:t>
            </a:r>
            <a:endParaRPr lang="en-US" dirty="0"/>
          </a:p>
        </p:txBody>
      </p:sp>
      <p:pic>
        <p:nvPicPr>
          <p:cNvPr id="67586" name="Picture 2" descr="https://scontent.xx.fbcdn.net/hphotos-xpt1/t31.0-8/s960x960/885703_10153212400210432_3155573356109157048_o.jpg"/>
          <p:cNvPicPr>
            <a:picLocks noChangeAspect="1" noChangeArrowheads="1"/>
          </p:cNvPicPr>
          <p:nvPr/>
        </p:nvPicPr>
        <p:blipFill>
          <a:blip r:embed="rId2" cstate="print"/>
          <a:srcRect b="16176"/>
          <a:stretch>
            <a:fillRect/>
          </a:stretch>
        </p:blipFill>
        <p:spPr bwMode="auto">
          <a:xfrm>
            <a:off x="380999" y="1447800"/>
            <a:ext cx="3445025" cy="5105400"/>
          </a:xfrm>
          <a:prstGeom prst="rect">
            <a:avLst/>
          </a:prstGeom>
          <a:noFill/>
        </p:spPr>
      </p:pic>
      <p:pic>
        <p:nvPicPr>
          <p:cNvPr id="67587" name="Picture 3" descr="C:\Users\Vanna\Dropbox\Camera Uploads\2015-05-15 21.09.16.jpg"/>
          <p:cNvPicPr>
            <a:picLocks noChangeAspect="1" noChangeArrowheads="1"/>
          </p:cNvPicPr>
          <p:nvPr/>
        </p:nvPicPr>
        <p:blipFill>
          <a:blip r:embed="rId3" cstate="print"/>
          <a:srcRect l="16515" t="15462" r="18397" b="12384"/>
          <a:stretch>
            <a:fillRect/>
          </a:stretch>
        </p:blipFill>
        <p:spPr bwMode="auto">
          <a:xfrm>
            <a:off x="3810000" y="2286000"/>
            <a:ext cx="5226957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scontent.xx.fbcdn.net/hphotos-xfa1/v/t1.0-9/543169_10151095978685432_1345578231_n.jpg?oh=03f09c93b15d1e49dd86f8aa375ee16d&amp;oe=561DEAF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57650"/>
            <a:ext cx="3733800" cy="28003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Radiosondes</a:t>
            </a:r>
            <a:r>
              <a:rPr lang="en-US" dirty="0" smtClean="0"/>
              <a:t> – and more!</a:t>
            </a:r>
            <a:endParaRPr lang="en-US" dirty="0"/>
          </a:p>
        </p:txBody>
      </p:sp>
      <p:pic>
        <p:nvPicPr>
          <p:cNvPr id="67589" name="Picture 5" descr="https://scontent.xx.fbcdn.net/hphotos-xaf1/v/t1.0-9/283664_10151095978195432_488280746_n.jpg?oh=58861eb8fddc202e5abc2da545b486c8&amp;oe=5614D4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3733800" cy="2800350"/>
          </a:xfrm>
          <a:prstGeom prst="rect">
            <a:avLst/>
          </a:prstGeom>
          <a:noFill/>
        </p:spPr>
      </p:pic>
      <p:pic>
        <p:nvPicPr>
          <p:cNvPr id="68612" name="Picture 4" descr="https://scontent.xx.fbcdn.net/hphotos-xaf1/v/t1.0-9/389596_10151095978780432_1470549606_n.jpg?oh=bbce35cab55afd6168403d31aef7fda1&amp;oe=561596D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095500"/>
            <a:ext cx="5410200" cy="405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Indirect Measurements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latin typeface="Palatino Linotype" pitchFamily="18" charset="0"/>
              </a:rPr>
              <a:t>Two forms:</a:t>
            </a:r>
          </a:p>
          <a:p>
            <a:pPr lvl="1"/>
            <a:r>
              <a:rPr lang="en-US" b="1">
                <a:latin typeface="Palatino Linotype" pitchFamily="18" charset="0"/>
              </a:rPr>
              <a:t>Active sensors – transmit and receive energy</a:t>
            </a:r>
          </a:p>
          <a:p>
            <a:pPr lvl="1"/>
            <a:r>
              <a:rPr lang="en-US" b="1">
                <a:latin typeface="Palatino Linotype" pitchFamily="18" charset="0"/>
              </a:rPr>
              <a:t>Passive sensors – just receive energy</a:t>
            </a:r>
          </a:p>
          <a:p>
            <a:r>
              <a:rPr lang="en-US" b="1">
                <a:latin typeface="Palatino Linotype" pitchFamily="18" charset="0"/>
              </a:rPr>
              <a:t>Examples?</a:t>
            </a:r>
          </a:p>
        </p:txBody>
      </p:sp>
      <p:pic>
        <p:nvPicPr>
          <p:cNvPr id="25604" name="Picture 4" descr="Landfall Rad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86200"/>
            <a:ext cx="3733800" cy="2582863"/>
          </a:xfrm>
          <a:prstGeom prst="rect">
            <a:avLst/>
          </a:prstGeom>
          <a:noFill/>
        </p:spPr>
      </p:pic>
      <p:pic>
        <p:nvPicPr>
          <p:cNvPr id="25605" name="Picture 5" descr="WV_29Aug2005_0115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81400"/>
            <a:ext cx="3962400" cy="299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Satellite Observations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latin typeface="Palatino Linotype" pitchFamily="18" charset="0"/>
              </a:rPr>
              <a:t>Two orbits for satellites</a:t>
            </a:r>
          </a:p>
          <a:p>
            <a:pPr lvl="1"/>
            <a:r>
              <a:rPr lang="en-US" sz="2400">
                <a:latin typeface="Palatino Linotype" pitchFamily="18" charset="0"/>
              </a:rPr>
              <a:t>Geosynchronous or Geostationary orbit – 36,000 km above Earth’s surface.  </a:t>
            </a:r>
          </a:p>
          <a:p>
            <a:pPr lvl="2"/>
            <a:r>
              <a:rPr lang="en-US" sz="2000">
                <a:latin typeface="Palatino Linotype" pitchFamily="18" charset="0"/>
              </a:rPr>
              <a:t>Satellite rotates at same rate that the planet does.  Therefore, the satellite constantly views the same footprint on Earth.  </a:t>
            </a:r>
          </a:p>
          <a:p>
            <a:pPr lvl="2"/>
            <a:r>
              <a:rPr lang="en-US" sz="2000">
                <a:latin typeface="Palatino Linotype" pitchFamily="18" charset="0"/>
              </a:rPr>
              <a:t>Good for constructing animations to determine motion of atmospheric features .</a:t>
            </a:r>
          </a:p>
          <a:p>
            <a:pPr lvl="1"/>
            <a:r>
              <a:rPr lang="en-US" sz="2400">
                <a:latin typeface="Palatino Linotype" pitchFamily="18" charset="0"/>
              </a:rPr>
              <a:t>Low earth orbit (~ 500 miles above the surface)</a:t>
            </a:r>
          </a:p>
          <a:p>
            <a:pPr lvl="2"/>
            <a:r>
              <a:rPr lang="en-US" sz="2000">
                <a:latin typeface="Palatino Linotype" pitchFamily="18" charset="0"/>
              </a:rPr>
              <a:t>Satellite rotates faster than the planet</a:t>
            </a:r>
          </a:p>
          <a:p>
            <a:pPr lvl="2"/>
            <a:r>
              <a:rPr lang="en-US" sz="2000">
                <a:latin typeface="Palatino Linotype" pitchFamily="18" charset="0"/>
              </a:rPr>
              <a:t>Therefore, this strategy is good for scanning many portions of the planet</a:t>
            </a:r>
          </a:p>
          <a:p>
            <a:pPr lvl="2"/>
            <a:r>
              <a:rPr lang="en-US" sz="2000">
                <a:latin typeface="Palatino Linotype" pitchFamily="18" charset="0"/>
              </a:rPr>
              <a:t>Usually, scans are from pole to pole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j-cs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/>
          <a:lstStyle/>
          <a:p>
            <a:pPr algn="r" defTabSz="820738" eaLnBrk="0" hangingPunct="0">
              <a:defRPr/>
            </a:pPr>
            <a:r>
              <a:rPr lang="en-US" sz="1400" b="1" dirty="0">
                <a:latin typeface="Arial" charset="0"/>
                <a:ea typeface="ＭＳ Ｐゴシック" charset="0"/>
              </a:rPr>
              <a:t>Fig. 5-13, p. </a:t>
            </a:r>
            <a:r>
              <a:rPr lang="en-US" sz="1400" b="1" dirty="0" smtClean="0">
                <a:latin typeface="Arial" charset="0"/>
                <a:ea typeface="ＭＳ Ｐゴシック" charset="0"/>
              </a:rPr>
              <a:t>157</a:t>
            </a:r>
            <a:endParaRPr lang="en-US" sz="1400" b="1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Picture 5" descr="9781284027372_CH05_FIG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447800"/>
            <a:ext cx="82296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sunglitter_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172200" cy="5097463"/>
          </a:xfrm>
          <a:prstGeom prst="rect">
            <a:avLst/>
          </a:prstGeom>
          <a:noFill/>
        </p:spPr>
      </p:pic>
      <p:sp>
        <p:nvSpPr>
          <p:cNvPr id="593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Palatino Linotype" pitchFamily="18" charset="0"/>
              </a:rPr>
              <a:t>Typical coverage for a low-earth orbit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57200" y="6361113"/>
            <a:ext cx="8172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http://sharaku.eorc.jaxa.jp/AMSR/ocean_wind/manual/images/sunglitter_e.bmp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Palatino Linotype" pitchFamily="18" charset="0"/>
              </a:rPr>
              <a:t>Operational U. S. Satellites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 Linotype" pitchFamily="18" charset="0"/>
              </a:rPr>
              <a:t>Geostationary Operational Environmental Satellite (GOES)</a:t>
            </a:r>
          </a:p>
        </p:txBody>
      </p:sp>
      <p:pic>
        <p:nvPicPr>
          <p:cNvPr id="27653" name="Picture 5" descr="fulldisk_c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667000"/>
            <a:ext cx="6400800" cy="4183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Types of Satellite Imagery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latin typeface="Palatino Linotype" pitchFamily="18" charset="0"/>
              </a:rPr>
              <a:t>Visible</a:t>
            </a:r>
          </a:p>
          <a:p>
            <a:pPr lvl="1"/>
            <a:r>
              <a:rPr lang="en-US" sz="2400">
                <a:latin typeface="Palatino Linotype" pitchFamily="18" charset="0"/>
              </a:rPr>
              <a:t>What we have seen thus far</a:t>
            </a:r>
          </a:p>
          <a:p>
            <a:pPr lvl="1"/>
            <a:r>
              <a:rPr lang="en-US" sz="2400">
                <a:latin typeface="Palatino Linotype" pitchFamily="18" charset="0"/>
              </a:rPr>
              <a:t>Solar radiation reflected/scattered by earth and atmosphere</a:t>
            </a:r>
          </a:p>
          <a:p>
            <a:r>
              <a:rPr lang="en-US" sz="2800">
                <a:latin typeface="Palatino Linotype" pitchFamily="18" charset="0"/>
              </a:rPr>
              <a:t>Infrared</a:t>
            </a:r>
          </a:p>
          <a:p>
            <a:pPr lvl="1"/>
            <a:r>
              <a:rPr lang="en-US" sz="2400">
                <a:latin typeface="Palatino Linotype" pitchFamily="18" charset="0"/>
              </a:rPr>
              <a:t>Allows us to visualized how much infrared energy the earth and atmosphere are emitting</a:t>
            </a:r>
          </a:p>
          <a:p>
            <a:pPr lvl="1"/>
            <a:r>
              <a:rPr lang="en-US" sz="2400">
                <a:latin typeface="Palatino Linotype" pitchFamily="18" charset="0"/>
              </a:rPr>
              <a:t>Tells us the temperature of the emitting substance</a:t>
            </a:r>
          </a:p>
          <a:p>
            <a:pPr lvl="1"/>
            <a:r>
              <a:rPr lang="en-US" sz="2400">
                <a:latin typeface="Palatino Linotype" pitchFamily="18" charset="0"/>
              </a:rPr>
              <a:t>For clouds, this information is valuable for determining altitude of cloud tops</a:t>
            </a:r>
            <a:r>
              <a:rPr lang="en-US" sz="2400"/>
              <a:t>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notes on hail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media.thedenverchannel.com/photo/2012/10/07/Hail-Stones-With-Layers-Quarter-Size-23865599_237034_ver1.0_640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8800"/>
            <a:ext cx="6096000" cy="4572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88668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http://www.thedenverchannel.com/weather/viewers-june-storm-photos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latin typeface="Palatino Linotype" charset="0"/>
                <a:cs typeface="+mj-cs"/>
              </a:rPr>
              <a:t>Visible Satellite Animations</a:t>
            </a:r>
          </a:p>
        </p:txBody>
      </p:sp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2286000" y="310515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http://weather.cod.edu/satrad/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weather.cod.edu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satrad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exper</a:t>
            </a:r>
            <a:r>
              <a:rPr lang="en-US" dirty="0">
                <a:hlinkClick r:id="rId3"/>
              </a:rPr>
              <a:t>/?</a:t>
            </a:r>
            <a:r>
              <a:rPr lang="en-US" dirty="0" err="1">
                <a:hlinkClick r:id="rId3"/>
              </a:rPr>
              <a:t>parms</a:t>
            </a:r>
            <a:r>
              <a:rPr lang="en-US" dirty="0">
                <a:hlinkClick r:id="rId3"/>
              </a:rPr>
              <a:t>=northcentral-02-24-1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Recall Wien’s Law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 </a:t>
            </a:r>
            <a:r>
              <a:rPr lang="el-GR" sz="3600">
                <a:latin typeface="Palatino Linotype" pitchFamily="18" charset="0"/>
                <a:cs typeface="Arial" charset="0"/>
              </a:rPr>
              <a:t>λ</a:t>
            </a:r>
            <a:r>
              <a:rPr lang="en-US" sz="3600" baseline="-25000">
                <a:latin typeface="Palatino Linotype" pitchFamily="18" charset="0"/>
                <a:cs typeface="Arial" charset="0"/>
              </a:rPr>
              <a:t>max </a:t>
            </a:r>
            <a:r>
              <a:rPr lang="en-US" sz="3600">
                <a:latin typeface="Palatino Linotype" pitchFamily="18" charset="0"/>
                <a:cs typeface="Arial" charset="0"/>
              </a:rPr>
              <a:t>= C / T</a:t>
            </a:r>
          </a:p>
          <a:p>
            <a:pPr>
              <a:lnSpc>
                <a:spcPct val="90000"/>
              </a:lnSpc>
            </a:pPr>
            <a:endParaRPr lang="en-US" sz="3600">
              <a:latin typeface="Palatino Linotype" pitchFamily="18" charset="0"/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>
                <a:latin typeface="Palatino Linotype" pitchFamily="18" charset="0"/>
                <a:cs typeface="Arial" charset="0"/>
              </a:rPr>
              <a:t>The wavelength of maximum emission is inversely proportional to temperature</a:t>
            </a:r>
            <a:endParaRPr lang="en-US" sz="1000">
              <a:latin typeface="Palatino Linotype" pitchFamily="18" charset="0"/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000">
              <a:cs typeface="Arial" charset="0"/>
            </a:endParaRPr>
          </a:p>
          <a:p>
            <a:pPr>
              <a:lnSpc>
                <a:spcPct val="90000"/>
              </a:lnSpc>
            </a:pPr>
            <a:endParaRPr lang="en-US" sz="100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000">
                <a:cs typeface="Arial" charset="0"/>
              </a:rPr>
              <a:t>Graphic from www.cira.colostate.edu/ramm/goes39</a:t>
            </a:r>
            <a:endParaRPr lang="el-GR">
              <a:cs typeface="Arial" charset="0"/>
            </a:endParaRPr>
          </a:p>
        </p:txBody>
      </p:sp>
      <p:pic>
        <p:nvPicPr>
          <p:cNvPr id="35844" name="Picture1" descr="02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975" y="1222375"/>
            <a:ext cx="4219575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8153400" y="6400800"/>
            <a:ext cx="814388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/>
              <a:t>Fig. 2-8, p. 36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Visible vs. Infrared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7" name="Picture 5" descr="V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1600"/>
            <a:ext cx="4343400" cy="4343400"/>
          </a:xfrm>
          <a:prstGeom prst="rect">
            <a:avLst/>
          </a:prstGeom>
          <a:noFill/>
        </p:spPr>
      </p:pic>
      <p:pic>
        <p:nvPicPr>
          <p:cNvPr id="33798" name="Picture 6" descr="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333500"/>
            <a:ext cx="4419600" cy="4419600"/>
          </a:xfrm>
          <a:prstGeom prst="rect">
            <a:avLst/>
          </a:prstGeom>
          <a:noFill/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1050925" y="6186488"/>
            <a:ext cx="257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VISIBLE satellite image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410200" y="6186488"/>
            <a:ext cx="287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INFRARED satellite image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2438400" y="2438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7010400" y="2438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8001000" y="25146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X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3429000" y="2528888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X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4632325" y="5751513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cold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8305800" y="57912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warm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Types of Satellite Imagery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latin typeface="Palatino Linotype" pitchFamily="18" charset="0"/>
              </a:rPr>
              <a:t>Water Vapor</a:t>
            </a:r>
          </a:p>
          <a:p>
            <a:pPr lvl="1"/>
            <a:r>
              <a:rPr lang="en-US" sz="2400">
                <a:latin typeface="Palatino Linotype" pitchFamily="18" charset="0"/>
              </a:rPr>
              <a:t>Tracks infrared emission primarily from water vapor (6.5-7 mm)</a:t>
            </a:r>
          </a:p>
          <a:p>
            <a:pPr lvl="1"/>
            <a:r>
              <a:rPr lang="en-US" sz="2400">
                <a:latin typeface="Palatino Linotype" pitchFamily="18" charset="0"/>
              </a:rPr>
              <a:t>Altitude of emission: 300-600 mb</a:t>
            </a:r>
          </a:p>
          <a:p>
            <a:pPr lvl="1"/>
            <a:r>
              <a:rPr lang="en-US" sz="2400">
                <a:latin typeface="Palatino Linotype" pitchFamily="18" charset="0"/>
              </a:rPr>
              <a:t>Can track upper-atmospheric flow</a:t>
            </a:r>
          </a:p>
          <a:p>
            <a:pPr lvl="1"/>
            <a:r>
              <a:rPr lang="en-US" sz="2400">
                <a:latin typeface="Palatino Linotype" pitchFamily="18" charset="0"/>
              </a:rPr>
              <a:t>Useful for diagnosing upper-air weather pattern (e.g., troughs, ridges…more later)</a:t>
            </a:r>
          </a:p>
          <a:p>
            <a:pPr lvl="1"/>
            <a:r>
              <a:rPr lang="en-US" sz="2400">
                <a:latin typeface="Palatino Linotype" pitchFamily="18" charset="0"/>
              </a:rPr>
              <a:t>Since water vapor exists in some proportion everywhere across the globe, continuous surveillance of flow is possible (do not need to have clouds)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 Lightning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Lightning is very hot (3x hotter than the surface of the sun) -&gt; emits a large amount of radiation</a:t>
            </a:r>
          </a:p>
          <a:p>
            <a:r>
              <a:rPr lang="en-US" sz="2800" dirty="0" smtClean="0"/>
              <a:t>Ground strike data – passive sensors using a wide range of wavelengths such as NLDN (National Lightning Detection Network): </a:t>
            </a:r>
            <a:r>
              <a:rPr lang="en-US" sz="1800" dirty="0" smtClean="0">
                <a:hlinkClick r:id="rId2"/>
              </a:rPr>
              <a:t>http://www.lightningstorm.com/explorer.html</a:t>
            </a:r>
            <a:r>
              <a:rPr lang="en-US" sz="1800" dirty="0" smtClean="0"/>
              <a:t> </a:t>
            </a:r>
            <a:endParaRPr lang="en-US" sz="2800" dirty="0" smtClean="0"/>
          </a:p>
          <a:p>
            <a:r>
              <a:rPr lang="en-US" sz="2800" dirty="0" smtClean="0"/>
              <a:t>In cloud – Lightning Mapping Arrays: passive sensors using wavelengths in radio bands, more dense network of stations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Oct10-nearlycomplete.JPG"/>
          <p:cNvPicPr>
            <a:picLocks noChangeAspect="1"/>
          </p:cNvPicPr>
          <p:nvPr/>
        </p:nvPicPr>
        <p:blipFill>
          <a:blip r:embed="rId2" cstate="print"/>
          <a:srcRect l="9178" t="21893" r="8833" b="2950"/>
          <a:stretch>
            <a:fillRect/>
          </a:stretch>
        </p:blipFill>
        <p:spPr bwMode="auto">
          <a:xfrm rot="5400000">
            <a:off x="-457994" y="1600994"/>
            <a:ext cx="5319713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MA_MacGorman_NSS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435211"/>
            <a:ext cx="4889162" cy="359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876800" y="5181600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http://pogo.tosm.ttu.edu/about/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Vanna\Downloads\20121012129-WTLMA-overlay-screen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8316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91000" y="6550223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and analysis courtesy of: Eric Bruning, Pat Skinner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Radar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(Radio Detection and Ranging)</a:t>
            </a:r>
          </a:p>
        </p:txBody>
      </p:sp>
      <p:pic>
        <p:nvPicPr>
          <p:cNvPr id="38917" name="Picture 5" descr="NSSL Research Doppler rada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828800"/>
            <a:ext cx="44958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RADAR</a:t>
            </a:r>
            <a:r>
              <a:rPr lang="en-US" b="1" dirty="0">
                <a:latin typeface="Palatino Linotype" pitchFamily="18" charset="0"/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basics</a:t>
            </a: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Palatino Linotype" pitchFamily="18" charset="0"/>
              </a:rPr>
              <a:t>Electromagnetic energy transmitted into </a:t>
            </a:r>
            <a:r>
              <a:rPr lang="en-US" sz="2000" dirty="0" smtClean="0">
                <a:latin typeface="Palatino Linotype" pitchFamily="18" charset="0"/>
              </a:rPr>
              <a:t>atmosphere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Palatino Linotype" pitchFamily="18" charset="0"/>
              </a:rPr>
              <a:t>Backscattered energy (“radar echo”) measured by radar and </a:t>
            </a:r>
            <a:r>
              <a:rPr lang="en-US" sz="2000" dirty="0" smtClean="0">
                <a:latin typeface="Palatino Linotype" pitchFamily="18" charset="0"/>
              </a:rPr>
              <a:t>displayed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Palatino Linotype" pitchFamily="18" charset="0"/>
              </a:rPr>
              <a:t>The larger the object, the more energy that is returned.  Therefore, the intensity of the radar echo tells us how much precipitation is </a:t>
            </a:r>
            <a:r>
              <a:rPr lang="en-US" sz="2000" dirty="0" smtClean="0">
                <a:latin typeface="Palatino Linotype" pitchFamily="18" charset="0"/>
              </a:rPr>
              <a:t>falling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Palatino Linotype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Palatino Linotype" pitchFamily="18" charset="0"/>
              </a:rPr>
              <a:t>Sources of backscattering: raindrops, hail, snow</a:t>
            </a:r>
            <a:r>
              <a:rPr lang="en-US" sz="2000" dirty="0" smtClean="0">
                <a:latin typeface="Palatino Linotype" pitchFamily="18" charset="0"/>
              </a:rPr>
              <a:t>, bugs, dust, </a:t>
            </a:r>
            <a:r>
              <a:rPr lang="en-US" sz="2000" dirty="0">
                <a:latin typeface="Palatino Linotype" pitchFamily="18" charset="0"/>
              </a:rPr>
              <a:t>ground targets, debris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581400" y="5867400"/>
            <a:ext cx="6397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5-19, p. </a:t>
            </a:r>
            <a:r>
              <a:rPr lang="en-US" sz="1400" b="1" dirty="0" smtClean="0"/>
              <a:t>162</a:t>
            </a:r>
            <a:endParaRPr lang="en-US" sz="1400" b="1" dirty="0"/>
          </a:p>
        </p:txBody>
      </p:sp>
      <p:pic>
        <p:nvPicPr>
          <p:cNvPr id="6" name="Picture 5" descr="9781284027372_CH05_FIG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38205"/>
            <a:ext cx="3702772" cy="462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Example of Radar Reflectivity</a:t>
            </a:r>
          </a:p>
        </p:txBody>
      </p:sp>
      <p:pic>
        <p:nvPicPr>
          <p:cNvPr id="41991" name="Picture 7" descr="NEXRA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371600"/>
            <a:ext cx="5105400" cy="5105400"/>
          </a:xfrm>
          <a:prstGeom prst="rect">
            <a:avLst/>
          </a:prstGeom>
          <a:noFill/>
        </p:spPr>
      </p:pic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3886200" y="1447800"/>
            <a:ext cx="381000" cy="304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2209800" y="1600200"/>
            <a:ext cx="1600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69925" y="1905000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0.5 degree elevation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 animBg="1"/>
      <p:bldP spid="41996" grpId="0" animBg="1"/>
      <p:bldP spid="419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 descr="http://www.noaa.gov/features/02_monitoring/images/hai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772400" cy="58293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http://www.noaa.gov/features/02_monitoring/images/hail2.jpg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Storm Total Precipitation</a:t>
            </a:r>
          </a:p>
        </p:txBody>
      </p:sp>
      <p:pic>
        <p:nvPicPr>
          <p:cNvPr id="50178" name="Picture 5" descr="[GIF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6096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041803cne%20035s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486400" cy="5267325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WSR-88D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Doppler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 Radar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Doppler Effect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Palatino Linotype" pitchFamily="18" charset="0"/>
              </a:rPr>
              <a:t>Johann Christian Doppler (1803-1853)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Palatino Linotype" pitchFamily="18" charset="0"/>
              </a:rPr>
              <a:t>Apparent frequency of radiation is affected by motion of emitting source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Palatino Linotype" pitchFamily="18" charset="0"/>
              </a:rPr>
              <a:t>Frequency </a:t>
            </a:r>
            <a:r>
              <a:rPr lang="en-US" i="1" dirty="0">
                <a:latin typeface="Palatino Linotype" pitchFamily="18" charset="0"/>
              </a:rPr>
              <a:t>increases</a:t>
            </a:r>
            <a:r>
              <a:rPr lang="en-US" dirty="0">
                <a:latin typeface="Palatino Linotype" pitchFamily="18" charset="0"/>
              </a:rPr>
              <a:t> for motion towards observer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Palatino Linotype" pitchFamily="18" charset="0"/>
              </a:rPr>
              <a:t>Frequency </a:t>
            </a:r>
            <a:r>
              <a:rPr lang="en-US" i="1" dirty="0">
                <a:latin typeface="Palatino Linotype" pitchFamily="18" charset="0"/>
              </a:rPr>
              <a:t>decreases</a:t>
            </a:r>
            <a:r>
              <a:rPr lang="en-US" dirty="0">
                <a:latin typeface="Palatino Linotype" pitchFamily="18" charset="0"/>
              </a:rPr>
              <a:t> for motion away from observer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Palatino Linotype" pitchFamily="18" charset="0"/>
              </a:rPr>
              <a:t>Can use this effect to deduce motion of </a:t>
            </a:r>
            <a:r>
              <a:rPr lang="en-US" dirty="0" err="1">
                <a:latin typeface="Palatino Linotype" pitchFamily="18" charset="0"/>
              </a:rPr>
              <a:t>scatterers</a:t>
            </a:r>
            <a:r>
              <a:rPr lang="en-US" dirty="0">
                <a:latin typeface="Palatino Linotype" pitchFamily="18" charset="0"/>
              </a:rPr>
              <a:t> in atmosphere (driven by wind)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Doppler Effect Animation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203325" y="3236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" name="Picture 5" descr="9781284027372_CH05_FIG21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199"/>
            <a:ext cx="4191000" cy="549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267200" y="6400800"/>
            <a:ext cx="6397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5-21, </a:t>
            </a:r>
            <a:r>
              <a:rPr lang="en-US" sz="1400" b="1" dirty="0"/>
              <a:t>p. </a:t>
            </a:r>
            <a:r>
              <a:rPr lang="en-US" sz="1400" b="1" dirty="0" smtClean="0"/>
              <a:t>164</a:t>
            </a:r>
            <a:endParaRPr lang="en-U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5105400" y="54102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https://www.youtube.com/watch?v=a3RfULw7aAY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Radar Technology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4" name="Content Placeholder 3" descr="88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148" r="25926"/>
          <a:stretch>
            <a:fillRect/>
          </a:stretch>
        </p:blipFill>
        <p:spPr>
          <a:xfrm>
            <a:off x="0" y="1105528"/>
            <a:ext cx="5410200" cy="5752472"/>
          </a:xfrm>
        </p:spPr>
      </p:pic>
      <p:sp>
        <p:nvSpPr>
          <p:cNvPr id="5" name="TextBox 4"/>
          <p:cNvSpPr txBox="1"/>
          <p:nvPr/>
        </p:nvSpPr>
        <p:spPr>
          <a:xfrm>
            <a:off x="5486400" y="1066800"/>
            <a:ext cx="3505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latin typeface="Palatino Linotype" pitchFamily="18" charset="0"/>
              </a:rPr>
              <a:t>The National Weather Service has installed and operates / maintains a network of large scale Doppler radars.</a:t>
            </a:r>
          </a:p>
          <a:p>
            <a:pPr>
              <a:buFont typeface="Arial" pitchFamily="34" charset="0"/>
              <a:buChar char="•"/>
            </a:pPr>
            <a:endParaRPr lang="en-US" sz="1600" dirty="0">
              <a:latin typeface="Palatino Linotyp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The are for “surveillance” purposes, not necessarily research. So they are designed to see a long way, but with low resolution. </a:t>
            </a:r>
          </a:p>
          <a:p>
            <a:pPr>
              <a:buFont typeface="Arial" pitchFamily="34" charset="0"/>
              <a:buChar char="•"/>
            </a:pPr>
            <a:endParaRPr lang="en-US" sz="1600" dirty="0">
              <a:latin typeface="Palatino Linotyp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We can see: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 Reflectivity – the raindrops in a storm; gives an idea of storm shape and structure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 Radial velocity – The RADIAL motion of the raindrops.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 Whether the objects are larger in the horizontal or vertical</a:t>
            </a:r>
          </a:p>
          <a:p>
            <a:pPr lvl="1">
              <a:buFont typeface="Arial" pitchFamily="34" charset="0"/>
              <a:buChar char="•"/>
            </a:pPr>
            <a:endParaRPr lang="en-US" sz="1600" dirty="0">
              <a:latin typeface="Palatino Linotype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We can’t see: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Tornadoes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The actual wind speed/ dir. 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>
                <a:latin typeface="Palatino Linotype" pitchFamily="18" charset="0"/>
              </a:rPr>
              <a:t>Close to the ground </a:t>
            </a:r>
            <a:endParaRPr lang="en-US" sz="16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us_tornad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172200" y="3352800"/>
            <a:ext cx="762000" cy="762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172200" y="3810000"/>
            <a:ext cx="685800" cy="762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WSR-88D Network</a:t>
            </a:r>
          </a:p>
        </p:txBody>
      </p:sp>
      <p:pic>
        <p:nvPicPr>
          <p:cNvPr id="46083" name="Picture 3" descr="National Doppler Radar S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00200"/>
            <a:ext cx="5905500" cy="48958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Research Radars</a:t>
            </a:r>
          </a:p>
        </p:txBody>
      </p:sp>
      <p:pic>
        <p:nvPicPr>
          <p:cNvPr id="48131" name="Picture 3" descr="SMART Radar SR-1 at NS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943350" cy="1997075"/>
          </a:xfrm>
          <a:prstGeom prst="rect">
            <a:avLst/>
          </a:prstGeom>
          <a:noFill/>
        </p:spPr>
      </p:pic>
      <p:pic>
        <p:nvPicPr>
          <p:cNvPr id="48132" name="Picture 4" descr="dimmit_1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3810000" cy="2005013"/>
          </a:xfrm>
          <a:prstGeom prst="rect">
            <a:avLst/>
          </a:prstGeom>
          <a:noFill/>
        </p:spPr>
      </p:pic>
      <p:pic>
        <p:nvPicPr>
          <p:cNvPr id="48133" name="Picture 5" descr="tornado_ga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343400"/>
            <a:ext cx="3886200" cy="1943100"/>
          </a:xfrm>
          <a:prstGeom prst="rect">
            <a:avLst/>
          </a:prstGeom>
          <a:noFill/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28600" y="3429000"/>
            <a:ext cx="3956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Doppler on Wheels (DOW) –</a:t>
            </a:r>
          </a:p>
          <a:p>
            <a:r>
              <a:rPr lang="en-US" dirty="0">
                <a:latin typeface="Palatino Linotype" pitchFamily="18" charset="0"/>
              </a:rPr>
              <a:t>Center for Severe Weather Research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860925" y="3313113"/>
            <a:ext cx="40957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Shared Mobile Atmospheric Research </a:t>
            </a:r>
          </a:p>
          <a:p>
            <a:r>
              <a:rPr lang="en-US" dirty="0">
                <a:latin typeface="Palatino Linotype" pitchFamily="18" charset="0"/>
              </a:rPr>
              <a:t>and Teaching Radar (SMART-R) – </a:t>
            </a:r>
          </a:p>
          <a:p>
            <a:r>
              <a:rPr lang="en-US" dirty="0">
                <a:latin typeface="Palatino Linotype" pitchFamily="18" charset="0"/>
              </a:rPr>
              <a:t>Texas Tech, Texas A&amp;M,</a:t>
            </a:r>
          </a:p>
          <a:p>
            <a:r>
              <a:rPr lang="en-US" dirty="0">
                <a:latin typeface="Palatino Linotype" pitchFamily="18" charset="0"/>
              </a:rPr>
              <a:t>University of Oklahoma,</a:t>
            </a:r>
          </a:p>
          <a:p>
            <a:r>
              <a:rPr lang="en-US" dirty="0">
                <a:latin typeface="Palatino Linotype" pitchFamily="18" charset="0"/>
              </a:rPr>
              <a:t>National Severe Storms Laboratory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0" y="6491288"/>
            <a:ext cx="462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University of Massachusetts Tornado Radar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400800" y="6019800"/>
            <a:ext cx="2236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latin typeface="Palatino Linotype" pitchFamily="18" charset="0"/>
              </a:rPr>
              <a:t>Last but not least….</a:t>
            </a:r>
            <a:endParaRPr lang="en-US" dirty="0">
              <a:latin typeface="Palatino Linotype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latin typeface="Palatino Linotype" pitchFamily="18" charset="0"/>
              </a:rPr>
              <a:t>TTU-Ka Mobile Doppler Radars</a:t>
            </a:r>
            <a:endParaRPr lang="en-US" sz="3200" dirty="0">
              <a:latin typeface="Palatino Linotype" pitchFamily="18" charset="0"/>
            </a:endParaRPr>
          </a:p>
        </p:txBody>
      </p:sp>
      <p:pic>
        <p:nvPicPr>
          <p:cNvPr id="4" name="Content Placeholder 3" descr="ka_elevat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1" cy="5715000"/>
          </a:xfrm>
        </p:spPr>
      </p:pic>
      <p:pic>
        <p:nvPicPr>
          <p:cNvPr id="19458" name="Picture 2" descr="http://www.depts.ttu.edu/nwi/facilities/images/kaband1-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5736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scontent.xx.fbcdn.net/hphotos-xpa1/v/t1.0-9/11221363_10153351589895432_5967764231792242896_n.jpg?oh=6043393a4b07e0b41b6e2d1a804c4369&amp;oe=56196E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36" y="609600"/>
            <a:ext cx="8874564" cy="5019675"/>
          </a:xfrm>
          <a:prstGeom prst="rect">
            <a:avLst/>
          </a:prstGeo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62200" y="6019800"/>
            <a:ext cx="6275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latin typeface="Palatino Linotype" pitchFamily="18" charset="0"/>
              </a:rPr>
              <a:t>….and recently upgraded – larger dish = higher sensitivity</a:t>
            </a:r>
            <a:endParaRPr lang="en-US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Two Types of Measurements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>
                <a:latin typeface="Palatino Linotype" pitchFamily="18" charset="0"/>
              </a:rPr>
              <a:t>Direct Methods</a:t>
            </a:r>
          </a:p>
          <a:p>
            <a:pPr lvl="1"/>
            <a:r>
              <a:rPr lang="en-US" sz="2000" dirty="0">
                <a:latin typeface="Palatino Linotype" pitchFamily="18" charset="0"/>
              </a:rPr>
              <a:t>Taken in place, instruments in </a:t>
            </a:r>
            <a:r>
              <a:rPr lang="en-US" sz="2000" b="1" dirty="0">
                <a:latin typeface="Palatino Linotype" pitchFamily="18" charset="0"/>
              </a:rPr>
              <a:t>direct</a:t>
            </a:r>
            <a:r>
              <a:rPr lang="en-US" sz="2000" dirty="0">
                <a:latin typeface="Palatino Linotype" pitchFamily="18" charset="0"/>
              </a:rPr>
              <a:t> contact with atmospheric property you are trying to measure </a:t>
            </a:r>
          </a:p>
          <a:p>
            <a:r>
              <a:rPr lang="en-US" sz="2400" dirty="0">
                <a:latin typeface="Palatino Linotype" pitchFamily="18" charset="0"/>
              </a:rPr>
              <a:t>Indirect Methods</a:t>
            </a:r>
          </a:p>
          <a:p>
            <a:pPr lvl="1"/>
            <a:r>
              <a:rPr lang="en-US" sz="2000" dirty="0">
                <a:latin typeface="Palatino Linotype" pitchFamily="18" charset="0"/>
              </a:rPr>
              <a:t>Atmospheric properties measured from a distance (i.e., no direct contact).  </a:t>
            </a:r>
          </a:p>
          <a:p>
            <a:pPr lvl="1"/>
            <a:r>
              <a:rPr lang="en-US" sz="2000" dirty="0">
                <a:latin typeface="Palatino Linotype" pitchFamily="18" charset="0"/>
              </a:rPr>
              <a:t>Also referred to as </a:t>
            </a:r>
            <a:r>
              <a:rPr lang="en-US" sz="2000" u="sng" dirty="0">
                <a:latin typeface="Palatino Linotype" pitchFamily="18" charset="0"/>
              </a:rPr>
              <a:t>remote sensing</a:t>
            </a:r>
            <a:r>
              <a:rPr lang="en-US" sz="2000" dirty="0">
                <a:latin typeface="Palatino Linotype" pitchFamily="18" charset="0"/>
              </a:rPr>
              <a:t>.</a:t>
            </a:r>
          </a:p>
          <a:p>
            <a:pPr lvl="1">
              <a:buFontTx/>
              <a:buNone/>
            </a:pPr>
            <a:endParaRPr lang="en-US" sz="2000" dirty="0">
              <a:latin typeface="Palatino Linotype" pitchFamily="18" charset="0"/>
            </a:endParaRPr>
          </a:p>
        </p:txBody>
      </p:sp>
      <p:pic>
        <p:nvPicPr>
          <p:cNvPr id="4102" name="Picture 6" descr="40b99f1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  <a:ln/>
        </p:spPr>
      </p:pic>
      <p:pic>
        <p:nvPicPr>
          <p:cNvPr id="4103" name="Picture 7" descr="HurricaneBill_Vi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3886200"/>
            <a:ext cx="2438400" cy="2282825"/>
          </a:xfrm>
          <a:noFill/>
          <a:ln/>
        </p:spPr>
      </p:pic>
      <p:pic>
        <p:nvPicPr>
          <p:cNvPr id="4104" name="Picture 8" descr="KLIX_1842UTC_Re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886200"/>
            <a:ext cx="24384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Mobility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latin typeface="Palatino Linotype" pitchFamily="18" charset="0"/>
              </a:rPr>
              <a:t>With a small dish and transmitter, we can put the whole ensemble on the bed of a truck. This allows us to: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Palatino Linotype" pitchFamily="18" charset="0"/>
              </a:rPr>
              <a:t>Drive to what ever phenomena we are interested in 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latin typeface="Palatino Linotype" pitchFamily="18" charset="0"/>
              </a:rPr>
              <a:t>Obtain measurements very close to the surface. </a:t>
            </a:r>
            <a:endParaRPr lang="en-US" dirty="0">
              <a:latin typeface="Palatino Linotype" pitchFamily="18" charset="0"/>
            </a:endParaRPr>
          </a:p>
        </p:txBody>
      </p:sp>
      <p:pic>
        <p:nvPicPr>
          <p:cNvPr id="4" name="Picture 3" descr="ttuhrt_irene.jpg"/>
          <p:cNvPicPr>
            <a:picLocks noChangeAspect="1"/>
          </p:cNvPicPr>
          <p:nvPr/>
        </p:nvPicPr>
        <p:blipFill>
          <a:blip r:embed="rId2" cstate="print"/>
          <a:srcRect t="30741" b="20370"/>
          <a:stretch>
            <a:fillRect/>
          </a:stretch>
        </p:blipFill>
        <p:spPr>
          <a:xfrm>
            <a:off x="1143000" y="3276600"/>
            <a:ext cx="68580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gustnadoes_0611_ka1.png"/>
          <p:cNvPicPr>
            <a:picLocks noChangeAspect="1"/>
          </p:cNvPicPr>
          <p:nvPr/>
        </p:nvPicPr>
        <p:blipFill>
          <a:blip r:embed="rId2" cstate="print"/>
          <a:srcRect t="7373" r="50000" b="2092"/>
          <a:stretch>
            <a:fillRect/>
          </a:stretch>
        </p:blipFill>
        <p:spPr bwMode="auto">
          <a:xfrm>
            <a:off x="0" y="1177290"/>
            <a:ext cx="5410200" cy="568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3" descr="gustnadoes_0611_ka1.png"/>
          <p:cNvPicPr>
            <a:picLocks noChangeAspect="1"/>
          </p:cNvPicPr>
          <p:nvPr/>
        </p:nvPicPr>
        <p:blipFill>
          <a:blip r:embed="rId2" cstate="print"/>
          <a:srcRect l="50000" t="7373" b="2092"/>
          <a:stretch>
            <a:fillRect/>
          </a:stretch>
        </p:blipFill>
        <p:spPr bwMode="auto">
          <a:xfrm>
            <a:off x="3733800" y="1177291"/>
            <a:ext cx="5410200" cy="5680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ontent Placeholder 3" descr="syr_88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360"/>
          <a:stretch>
            <a:fillRect/>
          </a:stretch>
        </p:blipFill>
        <p:spPr>
          <a:xfrm>
            <a:off x="0" y="1156462"/>
            <a:ext cx="9144000" cy="57015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Differences in resolution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590800" y="3352800"/>
            <a:ext cx="304800" cy="3048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erokee_tor_ka.jpg"/>
          <p:cNvPicPr>
            <a:picLocks noChangeAspect="1"/>
          </p:cNvPicPr>
          <p:nvPr/>
        </p:nvPicPr>
        <p:blipFill>
          <a:blip r:embed="rId2" cstate="print"/>
          <a:srcRect l="17986" t="5556" r="1773" b="48254"/>
          <a:stretch>
            <a:fillRect/>
          </a:stretch>
        </p:blipFill>
        <p:spPr>
          <a:xfrm>
            <a:off x="4648200" y="2241782"/>
            <a:ext cx="4439210" cy="2863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cherokee_tor_ka.jpg"/>
          <p:cNvPicPr>
            <a:picLocks noChangeAspect="1"/>
          </p:cNvPicPr>
          <p:nvPr/>
        </p:nvPicPr>
        <p:blipFill>
          <a:blip r:embed="rId2" cstate="print"/>
          <a:srcRect l="17986" t="51746" r="1773" b="2222"/>
          <a:stretch>
            <a:fillRect/>
          </a:stretch>
        </p:blipFill>
        <p:spPr>
          <a:xfrm>
            <a:off x="76199" y="2286000"/>
            <a:ext cx="4385733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TTUKa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Tornado Radar Data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15 April 2012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76400" y="5181600"/>
            <a:ext cx="1350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Reflectivity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72200" y="5181600"/>
            <a:ext cx="1013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Velocity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tor-05-03-22-50-53-v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66875"/>
            <a:ext cx="4276725" cy="4276725"/>
          </a:xfrm>
          <a:prstGeom prst="rect">
            <a:avLst/>
          </a:prstGeom>
          <a:noFill/>
        </p:spPr>
      </p:pic>
      <p:pic>
        <p:nvPicPr>
          <p:cNvPr id="49155" name="Picture 3" descr="tor-05-03-22-50-53-h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66875"/>
            <a:ext cx="4271963" cy="4271963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UMass Tornado Radar Data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3 May 1999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447800" y="6096000"/>
            <a:ext cx="13500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Reflectivity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943600" y="6096000"/>
            <a:ext cx="1013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Velocity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But why 2 radars?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229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latin typeface="Palatino Linotype" pitchFamily="18" charset="0"/>
              </a:rPr>
              <a:t>We can use the data from both radars in a dual-Doppler synthesis to retrieve the actual wind speed and direction</a:t>
            </a:r>
            <a:endParaRPr lang="en-US" dirty="0">
              <a:latin typeface="Palatino Linotype" pitchFamily="18" charset="0"/>
            </a:endParaRPr>
          </a:p>
        </p:txBody>
      </p:sp>
      <p:pic>
        <p:nvPicPr>
          <p:cNvPr id="4" name="Picture 3" descr="pat_pub_pi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95600"/>
            <a:ext cx="4800600" cy="3962400"/>
          </a:xfrm>
          <a:prstGeom prst="rect">
            <a:avLst/>
          </a:prstGeom>
        </p:spPr>
      </p:pic>
      <p:pic>
        <p:nvPicPr>
          <p:cNvPr id="5" name="Content Placeholder 3" descr="combo_inse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48201" y="2819400"/>
            <a:ext cx="4495800" cy="388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Wind Profilers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latin typeface="Palatino Linotype" pitchFamily="18" charset="0"/>
              </a:rPr>
              <a:t>Wind direction and speed inferred from three separate radar beams (one vertical, two orthogonal oblique</a:t>
            </a:r>
            <a:r>
              <a:rPr lang="en-US" dirty="0" smtClean="0">
                <a:latin typeface="Palatino Linotype" pitchFamily="18" charset="0"/>
              </a:rPr>
              <a:t>)</a:t>
            </a:r>
          </a:p>
          <a:p>
            <a:endParaRPr lang="en-US" dirty="0">
              <a:latin typeface="Palatino Linotype" pitchFamily="18" charset="0"/>
            </a:endParaRPr>
          </a:p>
          <a:p>
            <a:r>
              <a:rPr lang="en-US" dirty="0">
                <a:latin typeface="Palatino Linotype" pitchFamily="18" charset="0"/>
              </a:rPr>
              <a:t>Vertical profiling</a:t>
            </a:r>
          </a:p>
        </p:txBody>
      </p:sp>
      <p:pic>
        <p:nvPicPr>
          <p:cNvPr id="54281" name="Picture 9" descr="wp-s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191000" cy="3335338"/>
          </a:xfrm>
          <a:prstGeom prst="rect">
            <a:avLst/>
          </a:prstGeom>
          <a:noFill/>
        </p:spPr>
      </p:pic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1905000" y="5334000"/>
            <a:ext cx="236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Image from B. Geerts</a:t>
            </a:r>
          </a:p>
          <a:p>
            <a:r>
              <a:rPr lang="en-US"/>
              <a:t>Univ. of Wyoming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1" descr="05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" y="26988"/>
            <a:ext cx="8723313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7" name="Rectangle 3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7662863" y="6562725"/>
            <a:ext cx="148113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5-24, </a:t>
            </a:r>
            <a:r>
              <a:rPr lang="en-US" sz="1400" b="1" dirty="0"/>
              <a:t>p. </a:t>
            </a:r>
            <a:r>
              <a:rPr lang="en-US" sz="1400" b="1" smtClean="0"/>
              <a:t>167</a:t>
            </a:r>
            <a:endParaRPr lang="en-US" sz="1400" b="1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Methods</a:t>
            </a:r>
            <a:endParaRPr lang="en-US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SODAR –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SOund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Detection And Ranging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Palatino Linotype" pitchFamily="18" charset="0"/>
              </a:rPr>
              <a:t>LIDAR – </a:t>
            </a:r>
            <a:r>
              <a:rPr lang="en-US" sz="2400" kern="0" dirty="0" err="1" smtClean="0">
                <a:latin typeface="Palatino Linotype" pitchFamily="18" charset="0"/>
              </a:rPr>
              <a:t>LIght</a:t>
            </a:r>
            <a:r>
              <a:rPr lang="en-US" sz="2400" kern="0" dirty="0" smtClean="0">
                <a:latin typeface="Palatino Linotype" pitchFamily="18" charset="0"/>
              </a:rPr>
              <a:t> Detection And Ranging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Often used similar to profilers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Things to Remember</a:t>
            </a:r>
            <a:endParaRPr lang="en-US" u="sng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Direct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measurements (in contact)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Indirect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(remote sensing)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Palatino Linotype" pitchFamily="18" charset="0"/>
              </a:rPr>
              <a:t>ASOS – official surface measurements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Know how to decode a surface observation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latin typeface="Palatino Linotype" pitchFamily="18" charset="0"/>
              </a:rPr>
              <a:t>Meteogram</a:t>
            </a:r>
            <a:r>
              <a:rPr lang="en-US" sz="2400" kern="0" dirty="0" smtClean="0">
                <a:latin typeface="Palatino Linotype" pitchFamily="18" charset="0"/>
              </a:rPr>
              <a:t> – pictorial time series of observations from one station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Know which instrument measures which property of the atmosphere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Palatino Linotype" pitchFamily="18" charset="0"/>
              </a:rPr>
              <a:t>Direct measure of upper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    atmosphere:</a:t>
            </a:r>
            <a:r>
              <a:rPr lang="en-US" sz="2400" kern="0" dirty="0" smtClean="0">
                <a:latin typeface="Palatino Linotype" pitchFamily="18" charset="0"/>
              </a:rPr>
              <a:t> </a:t>
            </a:r>
            <a:r>
              <a:rPr lang="en-US" sz="2400" b="1" kern="0" dirty="0" err="1" smtClean="0">
                <a:latin typeface="Palatino Linotype" pitchFamily="18" charset="0"/>
              </a:rPr>
              <a:t>radiosonde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</p:txBody>
      </p:sp>
      <p:pic>
        <p:nvPicPr>
          <p:cNvPr id="4" name="Picture 5" descr="9781284027372_CH01_FIG17.jpg"/>
          <p:cNvPicPr>
            <a:picLocks noChangeAspect="1"/>
          </p:cNvPicPr>
          <p:nvPr/>
        </p:nvPicPr>
        <p:blipFill>
          <a:blip r:embed="rId2" cstate="print"/>
          <a:srcRect r="53521" b="68750"/>
          <a:stretch>
            <a:fillRect/>
          </a:stretch>
        </p:blipFill>
        <p:spPr bwMode="auto">
          <a:xfrm>
            <a:off x="5181600" y="4572000"/>
            <a:ext cx="3429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Passive Indirect Measurements</a:t>
            </a:r>
            <a:endParaRPr lang="en-US" u="sng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Satellite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kern="0" dirty="0" err="1" smtClean="0">
                <a:latin typeface="Palatino Linotype" pitchFamily="18" charset="0"/>
              </a:rPr>
              <a:t>Geosynchronis</a:t>
            </a:r>
            <a:r>
              <a:rPr lang="en-US" sz="2400" kern="0" dirty="0" smtClean="0">
                <a:latin typeface="Palatino Linotype" pitchFamily="18" charset="0"/>
              </a:rPr>
              <a:t> – high altitude, always point at the same side of the Earth (ex: GOES)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Low earth orbit – rotate typically pole to pole and cover the whole globe (ex: TERRA)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b="1" kern="0" dirty="0" smtClean="0">
                <a:latin typeface="Palatino Linotype" pitchFamily="18" charset="0"/>
              </a:rPr>
              <a:t>Three commonly used types of imaging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2400" kern="0" dirty="0" smtClean="0">
                <a:latin typeface="Palatino Linotype" pitchFamily="18" charset="0"/>
              </a:rPr>
              <a:t>Visible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Infrared -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temps of clouds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</a:pPr>
            <a:r>
              <a:rPr lang="en-US" sz="2400" kern="0" dirty="0" smtClean="0">
                <a:latin typeface="Palatino Linotype" pitchFamily="18" charset="0"/>
              </a:rPr>
              <a:t>Water vapor - upper air motions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Lightning systems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400" kern="0" dirty="0" smtClean="0">
                <a:latin typeface="Palatino Linotype" pitchFamily="18" charset="0"/>
              </a:rPr>
              <a:t>Ground-strike data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In-cloud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mapping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Direct Measurements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 Linotype" pitchFamily="18" charset="0"/>
              </a:rPr>
              <a:t>Automated Surface Observing System (ASOS) – Typically located at airports</a:t>
            </a:r>
          </a:p>
        </p:txBody>
      </p:sp>
      <p:pic>
        <p:nvPicPr>
          <p:cNvPr id="5124" name="Picture1" descr="05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895600"/>
            <a:ext cx="8964613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Active Indirect Measurements</a:t>
            </a:r>
            <a:endParaRPr lang="en-US" u="sng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685800" y="1600200"/>
            <a:ext cx="8001000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kern="0" dirty="0" smtClean="0">
                <a:latin typeface="Palatino Linotype" pitchFamily="18" charset="0"/>
              </a:rPr>
              <a:t>RADAR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kern="0" dirty="0" smtClean="0">
                <a:latin typeface="Palatino Linotype" pitchFamily="18" charset="0"/>
              </a:rPr>
              <a:t>Emits EM wave, measures echo of EM wave, </a:t>
            </a:r>
            <a:r>
              <a:rPr lang="en-US" sz="2000" b="1" kern="0" dirty="0" smtClean="0">
                <a:latin typeface="Palatino Linotype" pitchFamily="18" charset="0"/>
              </a:rPr>
              <a:t>larger object = larger return</a:t>
            </a:r>
            <a:r>
              <a:rPr lang="en-US" sz="2000" kern="0" dirty="0" smtClean="0">
                <a:latin typeface="Palatino Linotype" pitchFamily="18" charset="0"/>
              </a:rPr>
              <a:t> - 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an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be used to estimate total amount of rainfall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kern="0" dirty="0" smtClean="0">
                <a:latin typeface="Palatino Linotype" pitchFamily="18" charset="0"/>
              </a:rPr>
              <a:t>Doppler effect </a:t>
            </a:r>
            <a:r>
              <a:rPr lang="en-US" sz="2000" kern="0" dirty="0" smtClean="0">
                <a:latin typeface="Palatino Linotype" pitchFamily="18" charset="0"/>
              </a:rPr>
              <a:t>– the change of the frequency of the EM wave due to the </a:t>
            </a:r>
            <a:r>
              <a:rPr lang="en-US" sz="2000" b="1" kern="0" dirty="0" smtClean="0">
                <a:latin typeface="Palatino Linotype" pitchFamily="18" charset="0"/>
              </a:rPr>
              <a:t>radial motion </a:t>
            </a:r>
            <a:r>
              <a:rPr lang="en-US" sz="2000" kern="0" dirty="0" smtClean="0">
                <a:latin typeface="Palatino Linotype" pitchFamily="18" charset="0"/>
              </a:rPr>
              <a:t>of the things scattering the energy – higher frequency by something moving towards the radar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kern="0" noProof="0" dirty="0" smtClean="0">
                <a:latin typeface="Palatino Linotype" pitchFamily="18" charset="0"/>
              </a:rPr>
              <a:t>WSR-88D</a:t>
            </a:r>
            <a:r>
              <a:rPr lang="en-US" sz="2000" kern="0" noProof="0" dirty="0" smtClean="0">
                <a:latin typeface="Palatino Linotype" pitchFamily="18" charset="0"/>
              </a:rPr>
              <a:t>: national network, low resolution, large area covered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Sees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rain, hail, snow, birds, insects, bats, debris, wind turbines and </a:t>
            </a:r>
            <a:r>
              <a:rPr kumimoji="0" lang="en-US" sz="2000" b="1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motion of these things to/from the radar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(</a:t>
            </a:r>
            <a:r>
              <a:rPr kumimoji="0" lang="en-US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radially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)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000" kern="0" baseline="0" noProof="0" dirty="0" smtClean="0">
                <a:latin typeface="Palatino Linotype" pitchFamily="18" charset="0"/>
              </a:rPr>
              <a:t>Does not</a:t>
            </a:r>
            <a:r>
              <a:rPr lang="en-US" sz="2000" kern="0" noProof="0" dirty="0" smtClean="0">
                <a:latin typeface="Palatino Linotype" pitchFamily="18" charset="0"/>
              </a:rPr>
              <a:t> see air movement or things close to the ground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Mobile research radars – </a:t>
            </a:r>
            <a:r>
              <a:rPr kumimoji="0" lang="en-US" sz="2000" b="1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much higher detail</a:t>
            </a: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, closer to the surface, mobile, can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 see much smaller </a:t>
            </a:r>
            <a:r>
              <a:rPr kumimoji="0" lang="en-US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scatterers</a:t>
            </a:r>
            <a:endParaRPr kumimoji="0" lang="en-US" sz="2000" b="0" i="0" u="none" strike="noStrike" kern="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kern="0" baseline="0" noProof="0" dirty="0" smtClean="0">
                <a:latin typeface="Palatino Linotype" pitchFamily="18" charset="0"/>
              </a:rPr>
              <a:t>Profilers – used to map vertical profiles</a:t>
            </a:r>
            <a:r>
              <a:rPr lang="en-US" sz="2000" kern="0" noProof="0" dirty="0" smtClean="0">
                <a:latin typeface="Palatino Linotype" pitchFamily="18" charset="0"/>
              </a:rPr>
              <a:t> of wind speeds and directions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Automated Surface Observing System(ASOS)</a:t>
            </a:r>
          </a:p>
        </p:txBody>
      </p:sp>
      <p:pic>
        <p:nvPicPr>
          <p:cNvPr id="6149" name="Picture 5" descr="ina METAR p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5038"/>
            <a:ext cx="4800600" cy="3586162"/>
          </a:xfrm>
          <a:prstGeom prst="rect">
            <a:avLst/>
          </a:prstGeom>
          <a:noFill/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470525" y="1797050"/>
            <a:ext cx="332422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/>
              <a:t> </a:t>
            </a:r>
            <a:r>
              <a:rPr lang="en-US">
                <a:latin typeface="Palatino Linotype" pitchFamily="18" charset="0"/>
              </a:rPr>
              <a:t>Over 600 ASOS sites across North America</a:t>
            </a:r>
          </a:p>
          <a:p>
            <a:pPr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 Measures and reports standard atmospheric variables with a frequency of 1-60 minutes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Temperature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Dew point temperature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Pressure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Wind direction/speed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Rainfall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Cloud height</a:t>
            </a:r>
          </a:p>
          <a:p>
            <a:pPr lvl="1">
              <a:buFont typeface="Wingdings" pitchFamily="2" charset="2"/>
              <a:buChar char="§"/>
            </a:pPr>
            <a:r>
              <a:rPr lang="en-US">
                <a:latin typeface="Palatino Linotype" pitchFamily="18" charset="0"/>
              </a:rPr>
              <a:t>Visibility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9781284027372_CH01_FIG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477125" cy="547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Displaying Surface Observations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8016875" y="6553200"/>
            <a:ext cx="112712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1-18, </a:t>
            </a:r>
            <a:r>
              <a:rPr lang="en-US" sz="1400" b="1" dirty="0"/>
              <a:t>p. </a:t>
            </a:r>
            <a:r>
              <a:rPr lang="en-US" sz="1400" b="1" dirty="0" smtClean="0"/>
              <a:t>25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9781284027372_CH01_FIG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762000"/>
            <a:ext cx="737754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761288" y="6562725"/>
            <a:ext cx="138271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/>
          <a:lstStyle/>
          <a:p>
            <a:pPr algn="r" defTabSz="820738" eaLnBrk="0" hangingPunct="0"/>
            <a:r>
              <a:rPr lang="en-US" sz="1400" b="1" dirty="0"/>
              <a:t>Fig. </a:t>
            </a:r>
            <a:r>
              <a:rPr lang="en-US" sz="1400" b="1" dirty="0" smtClean="0"/>
              <a:t>1-17, </a:t>
            </a:r>
            <a:r>
              <a:rPr lang="en-US" sz="1400" b="1" dirty="0"/>
              <a:t>p. </a:t>
            </a:r>
            <a:r>
              <a:rPr lang="en-US" sz="1400" b="1" dirty="0" smtClean="0"/>
              <a:t>23</a:t>
            </a:r>
            <a:endParaRPr lang="en-US" sz="1400" b="1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Station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6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1884</Words>
  <Application>Microsoft Macintosh PowerPoint</Application>
  <PresentationFormat>On-screen Show (4:3)</PresentationFormat>
  <Paragraphs>270</Paragraphs>
  <Slides>60</Slides>
  <Notes>2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Default Design</vt:lpstr>
      <vt:lpstr>Chapter 5 Observing the Atmosphere</vt:lpstr>
      <vt:lpstr>Chapter 5 Observing the Atmosphere</vt:lpstr>
      <vt:lpstr>A couple notes on hail formation</vt:lpstr>
      <vt:lpstr>PowerPoint Presentation</vt:lpstr>
      <vt:lpstr>Two Types of Measurements</vt:lpstr>
      <vt:lpstr>Direct Measurements</vt:lpstr>
      <vt:lpstr>Automated Surface Observing System(ASOS)</vt:lpstr>
      <vt:lpstr>Displaying Surface Observations</vt:lpstr>
      <vt:lpstr>Station Model</vt:lpstr>
      <vt:lpstr>PowerPoint Presentation</vt:lpstr>
      <vt:lpstr>West Texas Mesonet</vt:lpstr>
      <vt:lpstr>Meteogram</vt:lpstr>
      <vt:lpstr>How are atmospheric variables measured?</vt:lpstr>
      <vt:lpstr>Temperature</vt:lpstr>
      <vt:lpstr>Humidity</vt:lpstr>
      <vt:lpstr>Humidity</vt:lpstr>
      <vt:lpstr>Pressure</vt:lpstr>
      <vt:lpstr>Wind Direction / Speed</vt:lpstr>
      <vt:lpstr>Precipitation</vt:lpstr>
      <vt:lpstr>Snow accumulation</vt:lpstr>
      <vt:lpstr>Measuring the Upper Atmosphere</vt:lpstr>
      <vt:lpstr>Radiosondes</vt:lpstr>
      <vt:lpstr>Radiosondes – and more!</vt:lpstr>
      <vt:lpstr>Indirect Measurements</vt:lpstr>
      <vt:lpstr>Satellite Observations</vt:lpstr>
      <vt:lpstr>PowerPoint Presentation</vt:lpstr>
      <vt:lpstr>Typical coverage for a low-earth orbit</vt:lpstr>
      <vt:lpstr>Operational U. S. Satellites</vt:lpstr>
      <vt:lpstr>Types of Satellite Imagery</vt:lpstr>
      <vt:lpstr>Visible Satellite Animations</vt:lpstr>
      <vt:lpstr>Recall Wien’s Law</vt:lpstr>
      <vt:lpstr>Visible vs. Infrared</vt:lpstr>
      <vt:lpstr>Types of Satellite Imagery</vt:lpstr>
      <vt:lpstr>Sensing Lightning</vt:lpstr>
      <vt:lpstr>PowerPoint Presentation</vt:lpstr>
      <vt:lpstr>PowerPoint Presentation</vt:lpstr>
      <vt:lpstr>Radar (Radio Detection and Ranging)</vt:lpstr>
      <vt:lpstr>RADAR basics</vt:lpstr>
      <vt:lpstr>Example of Radar Reflectivity</vt:lpstr>
      <vt:lpstr>Storm Total Precipitation</vt:lpstr>
      <vt:lpstr>WSR-88D Doppler Radar </vt:lpstr>
      <vt:lpstr>Doppler Effect</vt:lpstr>
      <vt:lpstr>Doppler Effect Animation</vt:lpstr>
      <vt:lpstr>Radar Technology </vt:lpstr>
      <vt:lpstr>PowerPoint Presentation</vt:lpstr>
      <vt:lpstr>WSR-88D Network</vt:lpstr>
      <vt:lpstr>Research Radars</vt:lpstr>
      <vt:lpstr>TTU-Ka Mobile Doppler Radars</vt:lpstr>
      <vt:lpstr>PowerPoint Presentation</vt:lpstr>
      <vt:lpstr>Mobility </vt:lpstr>
      <vt:lpstr>Differences in resolution</vt:lpstr>
      <vt:lpstr>TTUKa Tornado Radar Data 15 April 2012</vt:lpstr>
      <vt:lpstr>UMass Tornado Radar Data 3 May 1999</vt:lpstr>
      <vt:lpstr>But why 2 radars? </vt:lpstr>
      <vt:lpstr>Wind Profilers</vt:lpstr>
      <vt:lpstr>PowerPoint Presentation</vt:lpstr>
      <vt:lpstr>Other Methods</vt:lpstr>
      <vt:lpstr>Things to Remember</vt:lpstr>
      <vt:lpstr>Passive Indirect Measurements</vt:lpstr>
      <vt:lpstr>Active Indirect Measurements</vt:lpstr>
    </vt:vector>
  </TitlesOfParts>
  <Company>Texas Tech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 Observing the Atmosphere</dc:title>
  <dc:creator>Chris Weiss</dc:creator>
  <cp:lastModifiedBy>Aaron Hill</cp:lastModifiedBy>
  <cp:revision>93</cp:revision>
  <dcterms:created xsi:type="dcterms:W3CDTF">2006-08-22T18:42:02Z</dcterms:created>
  <dcterms:modified xsi:type="dcterms:W3CDTF">2017-07-20T18:46:55Z</dcterms:modified>
</cp:coreProperties>
</file>