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notesSlides/notesSlide77.xml" ContentType="application/vnd.openxmlformats-officedocument.presentationml.notesSlide+xml"/>
  <Override PartName="/ppt/tags/tag83.xml" ContentType="application/vnd.openxmlformats-officedocument.presentationml.tags+xml"/>
  <Override PartName="/ppt/notesSlides/notesSlide78.xml" ContentType="application/vnd.openxmlformats-officedocument.presentationml.notesSlide+xml"/>
  <Override PartName="/ppt/tags/tag84.xml" ContentType="application/vnd.openxmlformats-officedocument.presentationml.tags+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ppt/tags/tag87.xml" ContentType="application/vnd.openxmlformats-officedocument.presentationml.tags+xml"/>
  <Override PartName="/ppt/notesSlides/notesSlide82.xml" ContentType="application/vnd.openxmlformats-officedocument.presentationml.notesSlide+xml"/>
  <Override PartName="/ppt/tags/tag88.xml" ContentType="application/vnd.openxmlformats-officedocument.presentationml.tags+xml"/>
  <Override PartName="/ppt/notesSlides/notesSlide83.xml" ContentType="application/vnd.openxmlformats-officedocument.presentationml.notesSlide+xml"/>
  <Override PartName="/ppt/tags/tag89.xml" ContentType="application/vnd.openxmlformats-officedocument.presentationml.tags+xml"/>
  <Override PartName="/ppt/notesSlides/notesSlide84.xml" ContentType="application/vnd.openxmlformats-officedocument.presentationml.notesSlide+xml"/>
  <Override PartName="/ppt/tags/tag90.xml" ContentType="application/vnd.openxmlformats-officedocument.presentationml.tags+xml"/>
  <Override PartName="/ppt/notesSlides/notesSlide85.xml" ContentType="application/vnd.openxmlformats-officedocument.presentationml.notesSlide+xml"/>
  <Override PartName="/ppt/tags/tag91.xml" ContentType="application/vnd.openxmlformats-officedocument.presentationml.tags+xml"/>
  <Override PartName="/ppt/notesSlides/notesSlide86.xml" ContentType="application/vnd.openxmlformats-officedocument.presentationml.notesSlide+xml"/>
  <Override PartName="/ppt/tags/tag92.xml" ContentType="application/vnd.openxmlformats-officedocument.presentationml.tags+xml"/>
  <Override PartName="/ppt/notesSlides/notesSlide87.xml" ContentType="application/vnd.openxmlformats-officedocument.presentationml.notesSlide+xml"/>
  <Override PartName="/ppt/tags/tag93.xml" ContentType="application/vnd.openxmlformats-officedocument.presentationml.tags+xml"/>
  <Override PartName="/ppt/notesSlides/notesSlide8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notesSlides/notesSlide92.xml" ContentType="application/vnd.openxmlformats-officedocument.presentationml.notesSlide+xml"/>
  <Override PartName="/ppt/tags/tag100.xml" ContentType="application/vnd.openxmlformats-officedocument.presentationml.tags+xml"/>
  <Override PartName="/ppt/notesSlides/notesSlide93.xml" ContentType="application/vnd.openxmlformats-officedocument.presentationml.notesSlide+xml"/>
  <Override PartName="/ppt/tags/tag101.xml" ContentType="application/vnd.openxmlformats-officedocument.presentationml.tags+xml"/>
  <Override PartName="/ppt/notesSlides/notesSlide94.xml" ContentType="application/vnd.openxmlformats-officedocument.presentationml.notesSlide+xml"/>
  <Override PartName="/ppt/tags/tag102.xml" ContentType="application/vnd.openxmlformats-officedocument.presentationml.tags+xml"/>
  <Override PartName="/ppt/notesSlides/notesSlide95.xml" ContentType="application/vnd.openxmlformats-officedocument.presentationml.notesSlide+xml"/>
  <Override PartName="/ppt/tags/tag103.xml" ContentType="application/vnd.openxmlformats-officedocument.presentationml.tags+xml"/>
  <Override PartName="/ppt/notesSlides/notesSlide96.xml" ContentType="application/vnd.openxmlformats-officedocument.presentationml.notesSlide+xml"/>
  <Override PartName="/ppt/tags/tag104.xml" ContentType="application/vnd.openxmlformats-officedocument.presentationml.tags+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7" r:id="rId2"/>
    <p:sldId id="405" r:id="rId3"/>
    <p:sldId id="258" r:id="rId4"/>
    <p:sldId id="385" r:id="rId5"/>
    <p:sldId id="386" r:id="rId6"/>
    <p:sldId id="260" r:id="rId7"/>
    <p:sldId id="261" r:id="rId8"/>
    <p:sldId id="259" r:id="rId9"/>
    <p:sldId id="262" r:id="rId10"/>
    <p:sldId id="263" r:id="rId11"/>
    <p:sldId id="264" r:id="rId12"/>
    <p:sldId id="265" r:id="rId13"/>
    <p:sldId id="387" r:id="rId14"/>
    <p:sldId id="266" r:id="rId15"/>
    <p:sldId id="273" r:id="rId16"/>
    <p:sldId id="274" r:id="rId17"/>
    <p:sldId id="267" r:id="rId18"/>
    <p:sldId id="388" r:id="rId19"/>
    <p:sldId id="268" r:id="rId20"/>
    <p:sldId id="278" r:id="rId21"/>
    <p:sldId id="279" r:id="rId22"/>
    <p:sldId id="269" r:id="rId23"/>
    <p:sldId id="270" r:id="rId24"/>
    <p:sldId id="271" r:id="rId25"/>
    <p:sldId id="276" r:id="rId26"/>
    <p:sldId id="272" r:id="rId27"/>
    <p:sldId id="277" r:id="rId28"/>
    <p:sldId id="395" r:id="rId29"/>
    <p:sldId id="396" r:id="rId30"/>
    <p:sldId id="389" r:id="rId31"/>
    <p:sldId id="390" r:id="rId32"/>
    <p:sldId id="391" r:id="rId33"/>
    <p:sldId id="392" r:id="rId34"/>
    <p:sldId id="393" r:id="rId35"/>
    <p:sldId id="394" r:id="rId36"/>
    <p:sldId id="280" r:id="rId37"/>
    <p:sldId id="281" r:id="rId38"/>
    <p:sldId id="282" r:id="rId39"/>
    <p:sldId id="283" r:id="rId40"/>
    <p:sldId id="285" r:id="rId41"/>
    <p:sldId id="286" r:id="rId42"/>
    <p:sldId id="287" r:id="rId43"/>
    <p:sldId id="288" r:id="rId44"/>
    <p:sldId id="397" r:id="rId45"/>
    <p:sldId id="289" r:id="rId46"/>
    <p:sldId id="297" r:id="rId47"/>
    <p:sldId id="290" r:id="rId48"/>
    <p:sldId id="296" r:id="rId49"/>
    <p:sldId id="291" r:id="rId50"/>
    <p:sldId id="292" r:id="rId51"/>
    <p:sldId id="293" r:id="rId52"/>
    <p:sldId id="294" r:id="rId53"/>
    <p:sldId id="413" r:id="rId54"/>
    <p:sldId id="398" r:id="rId55"/>
    <p:sldId id="299" r:id="rId56"/>
    <p:sldId id="300" r:id="rId57"/>
    <p:sldId id="301" r:id="rId58"/>
    <p:sldId id="311" r:id="rId59"/>
    <p:sldId id="312" r:id="rId60"/>
    <p:sldId id="309" r:id="rId61"/>
    <p:sldId id="310" r:id="rId62"/>
    <p:sldId id="303" r:id="rId63"/>
    <p:sldId id="304" r:id="rId64"/>
    <p:sldId id="313" r:id="rId65"/>
    <p:sldId id="316" r:id="rId66"/>
    <p:sldId id="314" r:id="rId67"/>
    <p:sldId id="315" r:id="rId68"/>
    <p:sldId id="298" r:id="rId69"/>
    <p:sldId id="343" r:id="rId70"/>
    <p:sldId id="344" r:id="rId71"/>
    <p:sldId id="407" r:id="rId72"/>
    <p:sldId id="408" r:id="rId73"/>
    <p:sldId id="409" r:id="rId74"/>
    <p:sldId id="410" r:id="rId75"/>
    <p:sldId id="411" r:id="rId76"/>
    <p:sldId id="412" r:id="rId77"/>
    <p:sldId id="318" r:id="rId78"/>
    <p:sldId id="320" r:id="rId79"/>
    <p:sldId id="325" r:id="rId80"/>
    <p:sldId id="326" r:id="rId81"/>
    <p:sldId id="328" r:id="rId82"/>
    <p:sldId id="329" r:id="rId83"/>
    <p:sldId id="319" r:id="rId84"/>
    <p:sldId id="338" r:id="rId85"/>
    <p:sldId id="399" r:id="rId86"/>
    <p:sldId id="339" r:id="rId87"/>
    <p:sldId id="340" r:id="rId88"/>
    <p:sldId id="341" r:id="rId89"/>
    <p:sldId id="342" r:id="rId90"/>
    <p:sldId id="331" r:id="rId91"/>
    <p:sldId id="332" r:id="rId92"/>
    <p:sldId id="333" r:id="rId93"/>
    <p:sldId id="334" r:id="rId94"/>
    <p:sldId id="400" r:id="rId95"/>
    <p:sldId id="406" r:id="rId96"/>
    <p:sldId id="345" r:id="rId97"/>
    <p:sldId id="346" r:id="rId98"/>
    <p:sldId id="347" r:id="rId99"/>
    <p:sldId id="348" r:id="rId100"/>
    <p:sldId id="349" r:id="rId101"/>
    <p:sldId id="350" r:id="rId102"/>
    <p:sldId id="351" r:id="rId103"/>
    <p:sldId id="379" r:id="rId104"/>
    <p:sldId id="377" r:id="rId105"/>
    <p:sldId id="383" r:id="rId106"/>
    <p:sldId id="378" r:id="rId107"/>
    <p:sldId id="356" r:id="rId108"/>
    <p:sldId id="357" r:id="rId109"/>
    <p:sldId id="380" r:id="rId110"/>
    <p:sldId id="359" r:id="rId111"/>
    <p:sldId id="362" r:id="rId112"/>
    <p:sldId id="363" r:id="rId113"/>
    <p:sldId id="364" r:id="rId114"/>
    <p:sldId id="365" r:id="rId115"/>
    <p:sldId id="366" r:id="rId116"/>
    <p:sldId id="367" r:id="rId117"/>
    <p:sldId id="368" r:id="rId118"/>
    <p:sldId id="369" r:id="rId119"/>
    <p:sldId id="370" r:id="rId120"/>
    <p:sldId id="371" r:id="rId121"/>
    <p:sldId id="372" r:id="rId122"/>
    <p:sldId id="384" r:id="rId123"/>
    <p:sldId id="373" r:id="rId124"/>
    <p:sldId id="374" r:id="rId125"/>
    <p:sldId id="375" r:id="rId126"/>
    <p:sldId id="381" r:id="rId127"/>
    <p:sldId id="382" r:id="rId128"/>
    <p:sldId id="401" r:id="rId129"/>
    <p:sldId id="402" r:id="rId130"/>
    <p:sldId id="403" r:id="rId131"/>
    <p:sldId id="404" r:id="rId132"/>
  </p:sldIdLst>
  <p:sldSz cx="9144000" cy="6858000" type="screen4x3"/>
  <p:notesSz cx="6858000" cy="9144000"/>
  <p:custDataLst>
    <p:tags r:id="rId1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9A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86" autoAdjust="0"/>
  </p:normalViewPr>
  <p:slideViewPr>
    <p:cSldViewPr>
      <p:cViewPr varScale="1">
        <p:scale>
          <a:sx n="103" d="100"/>
          <a:sy n="103" d="100"/>
        </p:scale>
        <p:origin x="-11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22"/>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notesMaster" Target="notesMasters/notesMaster1.xml"/><Relationship Id="rId134" Type="http://schemas.openxmlformats.org/officeDocument/2006/relationships/printerSettings" Target="printerSettings/printerSettings1.bin"/><Relationship Id="rId135" Type="http://schemas.openxmlformats.org/officeDocument/2006/relationships/tags" Target="tags/tag1.xml"/><Relationship Id="rId136" Type="http://schemas.openxmlformats.org/officeDocument/2006/relationships/presProps" Target="presProps.xml"/><Relationship Id="rId137" Type="http://schemas.openxmlformats.org/officeDocument/2006/relationships/viewProps" Target="viewProps.xml"/><Relationship Id="rId138" Type="http://schemas.openxmlformats.org/officeDocument/2006/relationships/theme" Target="theme/theme1.xml"/><Relationship Id="rId13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2CD99F-DE4A-40AE-AECB-B0DC8709B13F}" type="slidenum">
              <a:rPr lang="en-US"/>
              <a:pPr/>
              <a:t>‹#›</a:t>
            </a:fld>
            <a:endParaRPr lang="en-US"/>
          </a:p>
        </p:txBody>
      </p:sp>
    </p:spTree>
    <p:extLst>
      <p:ext uri="{BB962C8B-B14F-4D97-AF65-F5344CB8AC3E}">
        <p14:creationId xmlns:p14="http://schemas.microsoft.com/office/powerpoint/2010/main" val="4072118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4DDE5-89F7-40A7-9DD9-74CF4A3BD7DE}" type="slidenum">
              <a:rPr lang="en-US"/>
              <a:pPr/>
              <a:t>3</a:t>
            </a:fld>
            <a:endParaRPr lang="en-US"/>
          </a:p>
        </p:txBody>
      </p:sp>
      <p:sp>
        <p:nvSpPr>
          <p:cNvPr id="7170" name="Rectangle 2"/>
          <p:cNvSpPr>
            <a:spLocks noGrp="1" noRot="1" noChangeAspect="1" noChangeArrowheads="1" noTextEdit="1"/>
          </p:cNvSpPr>
          <p:nvPr>
            <p:ph type="sldImg"/>
          </p:nvPr>
        </p:nvSpPr>
        <p:spPr>
          <a:xfrm>
            <a:off x="1143000" y="687388"/>
            <a:ext cx="4572000" cy="3429000"/>
          </a:xfrm>
          <a:ln/>
        </p:spPr>
      </p:sp>
      <p:sp>
        <p:nvSpPr>
          <p:cNvPr id="717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568A8-E664-4B36-9242-274E4E2710BE}" type="slidenum">
              <a:rPr lang="en-US"/>
              <a:pPr/>
              <a:t>17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Slide18.mp3</a:t>
            </a:r>
          </a:p>
          <a:p>
            <a:r>
              <a:rPr lang="en-US"/>
              <a:t>A more commonly used expression for humidity is the relative humidity.  Relative humidity is a ratio of the actual water vapor content to the maximum water vapor content possible at a given temperature.  It is expressed as a percentage.  The maximum water vapor content possible refers to how much water vapor would be required for saturation.  So we can express relative humidity as a ratio of the actual vapor pressure to the saturation vapor pressure.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54C5A-9934-4673-97A4-94B5BC0FF131}" type="slidenum">
              <a:rPr lang="en-US"/>
              <a:pPr/>
              <a:t>19</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Slide19.mp3</a:t>
            </a:r>
          </a:p>
          <a:p>
            <a:r>
              <a:rPr lang="en-US"/>
              <a:t>Relative humidity depends on two variables:  the actual water vapor content and the temperature (since saturation vapor pressure is a function of temperature).  Thus, relative humidity can change if there is an increase or decrease in the amount of water vapor in the atmosphere or if there is a change in temperature.  Since relative humidity depends on two variables, it is not an indicator of the actual water vapor content.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1D502-59A6-4E70-AB5D-452E4C55DB14}" type="slidenum">
              <a:rPr lang="en-US"/>
              <a:pPr/>
              <a:t>20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Slide4.mp3</a:t>
            </a:r>
          </a:p>
          <a:p>
            <a:r>
              <a:rPr lang="en-US"/>
              <a:t>There are three processes than can ultimately lead to saturation.  </a:t>
            </a:r>
          </a:p>
          <a:p>
            <a:r>
              <a:rPr lang="en-US"/>
              <a:t>One is to add water vapor to the air.  As discussed earlier, the process of adding water vapor to the air is called evaporation.  Plants can also add water vapor to the air.  If enough water vapor is added, the air becomes saturated.  This can happen when rain falls into air that is very cold.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F2813-565C-4206-9F54-9298B43E41B0}" type="slidenum">
              <a:rPr lang="en-US"/>
              <a:pPr/>
              <a:t>21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Slide5.mp3</a:t>
            </a:r>
          </a:p>
          <a:p>
            <a:r>
              <a:rPr lang="en-US"/>
              <a:t>A second method is to mix cold air with warm, moist air.  If you have ever breathed outdoors on a very cold day, you saw a tiny cloud being produced in your exhaled air.  The moist air you exhale mixes with the cold outside air resulting in saturated conditions.</a:t>
            </a:r>
          </a:p>
          <a:p>
            <a:r>
              <a:rPr lang="en-US"/>
              <a:t>The third method for achieving saturation is cooling the air.  This is the predominant method in the atmosphere leading to cloud formation and so is the one we shall investigate more thoroughly.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7F201-7F3E-4EFB-8DB2-331753CD6BE9}" type="slidenum">
              <a:rPr lang="en-US"/>
              <a:pPr/>
              <a:t>22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Slide21.mp3</a:t>
            </a:r>
          </a:p>
          <a:p>
            <a:r>
              <a:rPr lang="en-US"/>
              <a:t>Remember saturation vapor pressure changes with temperature.  So relative humidity will change inversely as temperature changes even though the actual water vapor content may stay the same.  Relative humidity will increase as temperature decreases and it will decrease as temperature increases.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14B49-4289-4745-8D66-C0BDD338E7B9}" type="slidenum">
              <a:rPr lang="en-US"/>
              <a:pPr/>
              <a:t>23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Slide22.mp3</a:t>
            </a:r>
          </a:p>
          <a:p>
            <a:r>
              <a:rPr lang="en-US"/>
              <a:t>In this graph the red curve shows how relative humidity typically changes from early morning to late at night.  The blue curve shows how temperature changes.   </a:t>
            </a:r>
          </a:p>
          <a:p>
            <a:r>
              <a:rPr lang="en-US"/>
              <a:t>It is common to observe the highest relative humidity around sunrise when the lowest temperature for the day often occurs and the lowest relative humidity in the afternoon when the highest temperature typically occurs. </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F3E6F-8998-4F7C-A92D-F3700F678130}" type="slidenum">
              <a:rPr lang="en-US"/>
              <a:pPr/>
              <a:t>24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Slide22.mp3</a:t>
            </a:r>
          </a:p>
          <a:p>
            <a:r>
              <a:rPr lang="en-US"/>
              <a:t>Relative humidity is inversely related to the rate of evaporation.  The lower the relative humidity the higher is the rate of evaporation.  On a hot, summer day in locations where the relative humidity is high you feel uncomfortable outside because the rate of evaporation of perspiration from your skin, which helps to cool the body, is low.  The Heat Index, a number computed from the ambient temperature and relative humidity, is often used to indicate an apparent temperature.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70F69-04A9-4E35-84D6-34481FECC206}" type="slidenum">
              <a:rPr lang="en-US"/>
              <a:pPr/>
              <a:t>25</a:t>
            </a:fld>
            <a:endParaRPr lang="en-US"/>
          </a:p>
        </p:txBody>
      </p:sp>
      <p:sp>
        <p:nvSpPr>
          <p:cNvPr id="45058" name="Rectangle 2"/>
          <p:cNvSpPr>
            <a:spLocks noGrp="1" noRot="1" noChangeAspect="1" noChangeArrowheads="1" noTextEdit="1"/>
          </p:cNvSpPr>
          <p:nvPr>
            <p:ph type="sldImg"/>
          </p:nvPr>
        </p:nvSpPr>
        <p:spPr>
          <a:xfrm>
            <a:off x="1143000" y="687388"/>
            <a:ext cx="4572000" cy="3429000"/>
          </a:xfrm>
          <a:ln/>
        </p:spPr>
      </p:sp>
      <p:sp>
        <p:nvSpPr>
          <p:cNvPr id="4505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88502-0950-4A4D-BEAC-1286F209CAF8}" type="slidenum">
              <a:rPr lang="en-US"/>
              <a:pPr/>
              <a:t>26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Slide24.mp3</a:t>
            </a:r>
          </a:p>
          <a:p>
            <a:r>
              <a:rPr lang="en-US"/>
              <a:t>Another commonly used term to refer to humidity is the dew point temperature or just dew point.  The dew point is the temperature to which the air must be cooled at constant pressure and water vapor content to reach saturation.  Unlike relative humidity, dew point </a:t>
            </a:r>
            <a:r>
              <a:rPr lang="en-US" u="sng"/>
              <a:t>is</a:t>
            </a:r>
            <a:r>
              <a:rPr lang="en-US"/>
              <a:t> a good indicator of the actual water vapor content.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D88A4-70AF-41DD-9BEF-ABD00A2517E9}" type="slidenum">
              <a:rPr lang="en-US"/>
              <a:pPr/>
              <a:t>27</a:t>
            </a:fld>
            <a:endParaRPr lang="en-US"/>
          </a:p>
        </p:txBody>
      </p:sp>
      <p:sp>
        <p:nvSpPr>
          <p:cNvPr id="47106" name="Rectangle 2"/>
          <p:cNvSpPr>
            <a:spLocks noGrp="1" noRot="1" noChangeAspect="1" noChangeArrowheads="1" noTextEdit="1"/>
          </p:cNvSpPr>
          <p:nvPr>
            <p:ph type="sldImg"/>
          </p:nvPr>
        </p:nvSpPr>
        <p:spPr>
          <a:xfrm>
            <a:off x="1143000" y="687388"/>
            <a:ext cx="4572000" cy="3429000"/>
          </a:xfrm>
          <a:ln/>
        </p:spPr>
      </p:sp>
      <p:sp>
        <p:nvSpPr>
          <p:cNvPr id="4710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2E624-0BEF-464E-B2EA-EC0FC2F3B770}" type="slidenum">
              <a:rPr lang="en-US"/>
              <a:pPr/>
              <a:t>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Slide2.mp3</a:t>
            </a:r>
          </a:p>
          <a:p>
            <a:r>
              <a:rPr lang="en-US"/>
              <a:t>Moisture in the atmosphere refers to the water vapor content of the air.  So moist air is air that contains some measure of water vapor.       </a:t>
            </a:r>
          </a:p>
          <a:p>
            <a:r>
              <a:rPr lang="en-US"/>
              <a:t>Water vapor is one of the invisible gases found in the atmosphere and is highly variable in both space and time.  </a:t>
            </a:r>
          </a:p>
          <a:p>
            <a:r>
              <a:rPr lang="en-US"/>
              <a:t>The highest concentration of water vapor in the atmosphere is found near the earth’s surface.  This is because water vapor gets into the atmosphere primarily through evaporation from bodies of water such as oceans and lakes and to a certain degree through transpiration by plants.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CBBB0-2501-4F3C-8D92-734441666AC3}" type="slidenum">
              <a:rPr lang="en-US"/>
              <a:pPr/>
              <a:t>36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Slide4.mp3</a:t>
            </a:r>
          </a:p>
          <a:p>
            <a:r>
              <a:rPr lang="en-US"/>
              <a:t>Clouds are composed of tiny liquid water droplets and/or ice crystals. The diameter of an average cloud droplet is .0008 inches.  This is about 100 times smaller than an average raindrop.  The tiny cloud droplets or ice crystals that make up clouds are too small to overcome the updraft and fall as precipitation. </a:t>
            </a:r>
          </a:p>
          <a:p>
            <a:endParaRPr lang="en-US"/>
          </a:p>
          <a:p>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E1BAF-6318-4614-959D-FE7B2AD4F409}" type="slidenum">
              <a:rPr lang="en-US"/>
              <a:pPr/>
              <a:t>42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Slide14.mp3</a:t>
            </a:r>
          </a:p>
          <a:p>
            <a:r>
              <a:rPr lang="en-US"/>
              <a:t>Ice crystals can form either by deposition onto an ice nuclei, or when a supercooled water drop comes in contact with an ice nuclei and freezes, or by spontaneous freezing in which no ice nuclei are required.  The third process occurs at temperatures near -40 deg Celsius or colder.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1D48E-6A8C-4A0B-A19E-BD7EAA8A4723}" type="slidenum">
              <a:rPr lang="en-US"/>
              <a:pPr/>
              <a:t>43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Slide25.mp3</a:t>
            </a:r>
          </a:p>
          <a:p>
            <a:r>
              <a:rPr lang="en-US"/>
              <a:t>We have seen that the predominant mechanism for cloud formation in the atmosphere is adiabatic cooling due to air being forced to rise.  In certain situations, diabatic cooling can lead to saturation and cloud formation.  Diabatic cooling operates in the formation of certain types of fog.  Fog is simply a cloud whose base is at the ground.  There are two types of fog that form from diabatic cooling.  These are radiation fog and advection fog.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B6DC9-0668-49D9-914E-F55FD7F7C369}" type="slidenum">
              <a:rPr lang="en-US"/>
              <a:pPr/>
              <a:t>45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Slide26.mp3</a:t>
            </a:r>
          </a:p>
          <a:p>
            <a:r>
              <a:rPr lang="en-US"/>
              <a:t>Radiation fog forms at night when the sky is clear, the wind is light and a shallow layer of moist air is in contact with the ground.  The ground cools at night due to loss of energy through radiation.  The shallow moist layer of air in contact with the ground cools by the energy transfer process called conduction.  If the air cools sufficiently, saturation occurs and fog forms.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1A81B-162B-41EA-B6D8-45D876527F86}" type="slidenum">
              <a:rPr lang="en-US"/>
              <a:pPr/>
              <a:t>46</a:t>
            </a:fld>
            <a:endParaRPr lang="en-US"/>
          </a:p>
        </p:txBody>
      </p:sp>
      <p:sp>
        <p:nvSpPr>
          <p:cNvPr id="83970" name="Rectangle 2"/>
          <p:cNvSpPr>
            <a:spLocks noGrp="1" noRot="1" noChangeAspect="1" noChangeArrowheads="1" noTextEdit="1"/>
          </p:cNvSpPr>
          <p:nvPr>
            <p:ph type="sldImg"/>
          </p:nvPr>
        </p:nvSpPr>
        <p:spPr>
          <a:xfrm>
            <a:off x="1143000" y="687388"/>
            <a:ext cx="4572000" cy="3429000"/>
          </a:xfrm>
          <a:ln/>
        </p:spPr>
      </p:sp>
      <p:sp>
        <p:nvSpPr>
          <p:cNvPr id="8397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38AFD-3D50-4DD9-9575-AC2B60B7FC75}" type="slidenum">
              <a:rPr lang="en-US"/>
              <a:pPr/>
              <a:t>47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Slide27.mp3</a:t>
            </a:r>
          </a:p>
          <a:p>
            <a:r>
              <a:rPr lang="en-US"/>
              <a:t>Advection fog forms when warm, moist air moves over a colder surface.  The surface may be land that has been cooled by radiation, or it may be water that is colder than the air moving over it.  In either case, the air cools by conduction.  If enough cooling takes place, the air can become saturated and a fog develops.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7E4B9-0109-4DEC-8AAC-6E7E8BCF86E0}" type="slidenum">
              <a:rPr lang="en-US"/>
              <a:pPr/>
              <a:t>48</a:t>
            </a:fld>
            <a:endParaRPr lang="en-US"/>
          </a:p>
        </p:txBody>
      </p:sp>
      <p:sp>
        <p:nvSpPr>
          <p:cNvPr id="81922" name="Rectangle 2"/>
          <p:cNvSpPr>
            <a:spLocks noGrp="1" noRot="1" noChangeAspect="1" noChangeArrowheads="1" noTextEdit="1"/>
          </p:cNvSpPr>
          <p:nvPr>
            <p:ph type="sldImg"/>
          </p:nvPr>
        </p:nvSpPr>
        <p:spPr>
          <a:xfrm>
            <a:off x="1143000" y="687388"/>
            <a:ext cx="4572000" cy="3429000"/>
          </a:xfrm>
          <a:ln/>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2735B-2E02-4C0E-9B55-E3671A9A20C2}" type="slidenum">
              <a:rPr lang="en-US"/>
              <a:pPr/>
              <a:t>49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Slide28.mp3</a:t>
            </a:r>
          </a:p>
          <a:p>
            <a:r>
              <a:rPr lang="en-US"/>
              <a:t>Another type of fog is upslope fog.  Upslope fog can form when moist air is forced to rise as air flows toward higher and higher terrain.  Air flowing toward a mountain barrier is forced to rise.  As the air rises it cools adiabatically.  If sufficient cooling occurs the air becomes saturated and a cloud forms.  Someone on the side of the mountain within the cloud would observe it as fog.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AFCE9-C04A-457F-898D-27ED726EE6D7}" type="slidenum">
              <a:rPr lang="en-US"/>
              <a:pPr/>
              <a:t>50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Slide29.mp3</a:t>
            </a:r>
          </a:p>
          <a:p>
            <a:r>
              <a:rPr lang="en-US"/>
              <a:t>The fourth type of fog is evaporation fog, sometimes called steam fog.  This type of fog forms when water evaporates into and mixes with colder, drier air.  Colder air flowing over warmer water can cause steam fog.  In the diagram above, note the water temperature is greater than the air’s temperature.  The shallow layer of air at the water’s surface is warmed and gains moisture through evaporation.  If enough mixing occurs, the air becomes saturated.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853BB-0954-4EDD-BD52-6DD68340B76C}" type="slidenum">
              <a:rPr lang="en-US"/>
              <a:pPr/>
              <a:t>51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Slide30.mp3</a:t>
            </a:r>
          </a:p>
          <a:p>
            <a:r>
              <a:rPr lang="en-US"/>
              <a:t>This photograph shows steam fog appearing to rise above the water surface.</a:t>
            </a:r>
          </a:p>
          <a:p>
            <a:r>
              <a:rPr lang="en-US"/>
              <a:t>You may also have seen steam fog over an asphalt road surface that has become wet from rain.  Once the clouds dissipate, the sun heats the asphalt causing the water to evaporate into and mix with the cooler air above the asphalt surface.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06EF6-957C-41AF-A8DB-51E314B4A990}" type="slidenum">
              <a:rPr lang="en-US"/>
              <a:pPr/>
              <a:t>8</a:t>
            </a:fld>
            <a:endParaRPr lang="en-US"/>
          </a:p>
        </p:txBody>
      </p:sp>
      <p:sp>
        <p:nvSpPr>
          <p:cNvPr id="9218" name="Rectangle 2"/>
          <p:cNvSpPr>
            <a:spLocks noGrp="1" noRot="1" noChangeAspect="1" noChangeArrowheads="1" noTextEdit="1"/>
          </p:cNvSpPr>
          <p:nvPr>
            <p:ph type="sldImg"/>
          </p:nvPr>
        </p:nvSpPr>
        <p:spPr>
          <a:xfrm>
            <a:off x="1143000" y="687388"/>
            <a:ext cx="4572000" cy="3429000"/>
          </a:xfrm>
          <a:ln/>
        </p:spPr>
      </p:sp>
      <p:sp>
        <p:nvSpPr>
          <p:cNvPr id="921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57230-4BFC-494D-BA17-CD64B1ED1B1B}" type="slidenum">
              <a:rPr lang="en-US"/>
              <a:pPr/>
              <a:t>52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Slide31.mp3</a:t>
            </a:r>
          </a:p>
          <a:p>
            <a:r>
              <a:rPr lang="en-US"/>
              <a:t>Evaporation fog can also form when warm rain falls into a layer of colder air.  The raindrops evaporate and if enough mixing occurs fog forms.  This type of evaporation fog is known as precipitation fog and is sometimes observed to the north of a warm front.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57230-4BFC-494D-BA17-CD64B1ED1B1B}" type="slidenum">
              <a:rPr lang="en-US"/>
              <a:pPr/>
              <a:t>53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Slide31.mp3</a:t>
            </a:r>
          </a:p>
          <a:p>
            <a:r>
              <a:rPr lang="en-US"/>
              <a:t>Evaporation fog can also form when warm rain falls into a layer of colder air.  The raindrops evaporate and if enough mixing occurs fog forms.  This type of evaporation fog is known as precipitation fog and is sometimes observed to the north of a warm front.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A22F5-6587-4DCF-B614-F724B266F4DF}" type="slidenum">
              <a:rPr lang="en-US"/>
              <a:pPr/>
              <a:t>55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Slide11.mp3</a:t>
            </a:r>
          </a:p>
          <a:p>
            <a:r>
              <a:rPr lang="en-US"/>
              <a:t>Since we are talking about cooling the air leading to saturation, let’s return to the process of adiabatic cooling.</a:t>
            </a:r>
          </a:p>
          <a:p>
            <a:r>
              <a:rPr lang="en-US"/>
              <a:t> </a:t>
            </a:r>
          </a:p>
          <a:p>
            <a:r>
              <a:rPr lang="en-US"/>
              <a:t>A lapse rate is a decrease of temperature with height.  When a parcel of air rises in the atmosphere it expands and cools.  In other words its temperature decreases with height.  As long as the parcel is not saturated, its temperature cools at a constant rate known as the Dry Adiabatic Lapse Rate.  Its value is 1 deg C per 100 meters or about 5.5 deg F per 1000 feet.  Note that the term “dry” refers to the parcel being unsaturated, not the absence of water vapor.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C5B06-736D-48F4-8FE3-B7D1496A10E3}" type="slidenum">
              <a:rPr lang="en-US"/>
              <a:pPr/>
              <a:t>56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Slide13.mp3</a:t>
            </a:r>
          </a:p>
          <a:p>
            <a:r>
              <a:rPr lang="en-US"/>
              <a:t>What have we learned so far?  If a parcel of air rises in the atmosphere it will cool adiabatically.  As long as the air is not saturated, meaning the relative humidity is less than 100%, the parcel will cool at the dry adiabatic lapse rate.               As an unsaturated parcel of air rises does the water vapor content change?  The water vapor content, and hence the mixing ratio, remains constant.  How is the temperature in the parcel changing and what effect does that have on relative humidity?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108AD-B1A5-4F13-A253-C47B92626BF6}" type="slidenum">
              <a:rPr lang="en-US"/>
              <a:pPr/>
              <a:t>57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Slide14.mp3</a:t>
            </a:r>
          </a:p>
          <a:p>
            <a:r>
              <a:rPr lang="en-US"/>
              <a:t>The temperature drops which causes the relative humidity of the parcel to increase.  </a:t>
            </a:r>
          </a:p>
          <a:p>
            <a:r>
              <a:rPr lang="en-US"/>
              <a:t>What happens when the relative humidity reaches 100%?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16D6F-4CB5-49DB-8131-5A7475AC91D9}" type="slidenum">
              <a:rPr lang="en-US"/>
              <a:pPr/>
              <a:t>58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Slide23.mp3</a:t>
            </a:r>
          </a:p>
          <a:p>
            <a:r>
              <a:rPr lang="en-US"/>
              <a:t>As long as the saturated parcel continues to rise, the cloud will develop vertically.  The temperature and dew point of the parcel remain equal, otherwise you wouldn’t have saturated conditions.  The dew point drops at a greater rate than in unsaturated air because not only is dew point changing with pressure, but the water vapor content in the parcel is decreasing since water vapor is condensing into liquid water drops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3A7FE-8DFB-4C7C-B530-305D322B931C}" type="slidenum">
              <a:rPr lang="en-US"/>
              <a:pPr/>
              <a:t>59</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Slide24.mp3</a:t>
            </a:r>
          </a:p>
          <a:p>
            <a:r>
              <a:rPr lang="en-US"/>
              <a:t>A cloud, therefore, is composed of tiny liquid water drops that form when water vapor condenses onto condensation nuclei once the air becomes saturated.  In actuality, condensation may begin even before the relative humidity reaches 100% due to the hygroscopic nature of condensation nuclei.  At very cold temperatures deposition may occur and a cloud composed of ice crystals forms.  We’ll discuss the various types of clouds later.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9EC49-BFA1-4122-A0FB-EF385C99C89D}" type="slidenum">
              <a:rPr lang="en-US"/>
              <a:pPr/>
              <a:t>60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Slide20.mp3</a:t>
            </a:r>
          </a:p>
          <a:p>
            <a:r>
              <a:rPr lang="en-US"/>
              <a:t>Once the parcel becomes saturated, condensation occurs on condensation nuclei and a cloud begins to form.  The level at which the parcel becomes saturated is called the Lifting Condensation Level abbreviated LCL.  It is the level at which condensation begins due to lifting a parcel of air.  The base of a cloud is at this level.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05E85-E258-46DA-8B72-E0A94DB12F6F}" type="slidenum">
              <a:rPr lang="en-US"/>
              <a:pPr/>
              <a:t>61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Slide21.mp3</a:t>
            </a:r>
          </a:p>
          <a:p>
            <a:r>
              <a:rPr lang="en-US"/>
              <a:t>What happens if the saturated parcel of air continues to rise above the LCL?  The parcel still expands and cools, but the cooling rate is no longer according to the dry adiabatic lapse rate.  The reason is once condensation occurs, energy is released to the parcel which slows the cooling rate.  This release of energy is called the latent heat of condensation.  Remember condensation is a warming process.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D7490-7974-4C74-A6EE-45D09E8C5D29}" type="slidenum">
              <a:rPr lang="en-US"/>
              <a:pPr/>
              <a:t>62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Slide23.mp3</a:t>
            </a:r>
          </a:p>
          <a:p>
            <a:r>
              <a:rPr lang="en-US"/>
              <a:t>Take a look at this example.  In the column labeled ENVIRON are temperatures obtained from a radiosonde observation.  They are just the air temperatures at the given altitudes.  This column represents the environmental lapse rate.  Now we are going to see what would happen if a parcel of air at the surface with a temperature of 70 deg were forced to rise in the atmosphere.  We’ll assume the parcel is not saturated.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01063-032C-4F96-B333-500985AB1D67}" type="slidenum">
              <a:rPr lang="en-US"/>
              <a:pPr/>
              <a:t>10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Slide4.mp3</a:t>
            </a:r>
          </a:p>
          <a:p>
            <a:r>
              <a:rPr lang="en-US"/>
              <a:t>In this lesson you will learn how we account for the water vapor content of the air.  We will also discuss a very important concept called saturation.  And you will discover how humidity, which refers to the water vapor content of the air, is actually measured.   The discussion of water vapor and saturation will help you understand how clouds form in the atmosphere.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D99B-307B-4D21-9544-EBE5B6C996EF}" type="slidenum">
              <a:rPr lang="en-US"/>
              <a:pPr/>
              <a:t>63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Slide23.mp3</a:t>
            </a:r>
          </a:p>
          <a:p>
            <a:r>
              <a:rPr lang="en-US"/>
              <a:t>Take a look at this example.  In the column labeled ENVIRON are temperatures obtained from a radiosonde observation.  They are just the air temperatures at the given altitudes.  This column represents the environmental lapse rate.  Now we are going to see what would happen if a parcel of air at the surface with a temperature of 70 deg were forced to rise in the atmosphere.  We’ll assume the parcel is not saturated.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BF453-05E7-4E6B-98D2-0DA95901D5CD}" type="slidenum">
              <a:rPr lang="en-US"/>
              <a:pPr/>
              <a:t>64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Slide26.mp3</a:t>
            </a:r>
          </a:p>
          <a:p>
            <a:r>
              <a:rPr lang="en-US"/>
              <a:t>Using this method of determining the stability of a parcel of air, we can define four types of stability that might characterize any given layer in the atmosphere.  A layer just means a certain vertical depth.  For example, the layer could be from the surface to 10,000 feet or from the surface to 30,000 feet.  These 4 types of stability are:  absolutely unstable, absolutely stable, neutrally stable and conditionally unstable.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B3764-CBA5-43C0-935C-01F9BEFF51B8}" type="slidenum">
              <a:rPr lang="en-US"/>
              <a:pPr/>
              <a:t>65</a:t>
            </a:fld>
            <a:endParaRPr lang="en-US"/>
          </a:p>
        </p:txBody>
      </p:sp>
      <p:sp>
        <p:nvSpPr>
          <p:cNvPr id="123906" name="Rectangle 2"/>
          <p:cNvSpPr>
            <a:spLocks noGrp="1" noRot="1" noChangeAspect="1" noChangeArrowheads="1" noTextEdit="1"/>
          </p:cNvSpPr>
          <p:nvPr>
            <p:ph type="sldImg"/>
          </p:nvPr>
        </p:nvSpPr>
        <p:spPr>
          <a:xfrm>
            <a:off x="1143000" y="687388"/>
            <a:ext cx="4572000" cy="3429000"/>
          </a:xfrm>
          <a:ln/>
        </p:spPr>
      </p:sp>
      <p:sp>
        <p:nvSpPr>
          <p:cNvPr id="12390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B52C9-93AC-405F-8667-F7FBCD0CD9E0}" type="slidenum">
              <a:rPr lang="en-US"/>
              <a:pPr/>
              <a:t>66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Slide42.mp3</a:t>
            </a:r>
          </a:p>
          <a:p>
            <a:r>
              <a:rPr lang="en-US"/>
              <a:t>The Level of Free Convection is the altitude above which a parcel becomes warmer than the environment in a conditionally unstable atmosphere.  Above the LFC the parcel acquires a positive buoyant force and the parcel accelerates upward.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8958A-FC9F-4CCD-80E4-E612ACC398B6}" type="slidenum">
              <a:rPr lang="en-US"/>
              <a:pPr/>
              <a:t>67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Slide30.mp3</a:t>
            </a:r>
          </a:p>
          <a:p>
            <a:r>
              <a:rPr lang="en-US"/>
              <a:t>This table illustrates an absolutely stable layer.  Note that at each level, the parcel temperature is colder than the environmental temperature regardless of whether the parcel is saturated or not.  The parcel at each level is stable meaning there will be a resistance to vertical displacement.  No where in this layer does the parcel become unstable.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CDC91-D171-41E4-A9FF-B8A905F7F6B5}" type="slidenum">
              <a:rPr lang="en-US"/>
              <a:pPr/>
              <a:t>69</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Slide25.mp3</a:t>
            </a:r>
          </a:p>
          <a:p>
            <a:r>
              <a:rPr lang="en-US"/>
              <a:t>How does stability change?  Recall that stability is determined by comparing the environmental lapse rate to either the dry or moist adiabatic lapse rate, depending on whether the air parcels are saturated or not.   If the environmental lapse rate changes then the stability changes.  For a given layer in the atmosphere, cooling the lower part of the layer and warming the upper part of the layer will make that layer more stable.  On the other hand, warming the lower part of the layer and cooling the upper part will make the layer more unstable.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695CD-6FD8-42E3-978E-DC844C27C355}" type="slidenum">
              <a:rPr lang="en-US"/>
              <a:pPr/>
              <a:t>70</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Slide28.mp3</a:t>
            </a:r>
          </a:p>
          <a:p>
            <a:r>
              <a:rPr lang="en-US"/>
              <a:t>Warmer or colder air being brought in by the winds at different levels (known as warm or cold advection) can cause a change to the environmental lapse rate and thus will change the stability.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72</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73</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74</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8B56C-A1CA-4AF2-93F2-18C059BB96B8}"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a:t>Slide8.mp3</a:t>
            </a:r>
          </a:p>
          <a:p>
            <a:r>
              <a:rPr lang="en-US" dirty="0"/>
              <a:t>Something that is very important in our discussion of atmospheric moisture and cloud formation is the concept of saturation.  What do we mean by saturation?  Consider a glass that is partially filled with water.  Imagine that a cover is placed over the top of this glass.</a:t>
            </a:r>
          </a:p>
          <a:p>
            <a:r>
              <a:rPr lang="en-US" dirty="0"/>
              <a:t>There will be some water vapor molecules in the air space between the surface of the water and the top of the container.  Let’s take a microscopic view of the surface of the water and see what’s happening to the water molecules.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E9B6E-9EF4-4E1A-AFC6-8DA6A928DD5A}" type="slidenum">
              <a:rPr lang="en-US"/>
              <a:pPr/>
              <a:t>77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Slide4.mp3</a:t>
            </a:r>
          </a:p>
          <a:p>
            <a:r>
              <a:rPr lang="en-US"/>
              <a:t>Clouds can be classified into four groups based on the height of the cloud base.  These four groups are high clouds, middle clouds, low clouds and clouds with extensive vertical development.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04688-8ED5-4A90-BCE3-9A1289BC851A}" type="slidenum">
              <a:rPr lang="en-US"/>
              <a:pPr/>
              <a:t>78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Slide6.mp3</a:t>
            </a:r>
          </a:p>
          <a:p>
            <a:r>
              <a:rPr lang="en-US"/>
              <a:t>This is an example of cirrus clouds.  Note the thin, wispy nature to their appearance. The long streamers are sometimes called “mares’ tales”.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ADDF8-5156-4B7A-8345-0490FF233C9D}" type="slidenum">
              <a:rPr lang="en-US"/>
              <a:pPr/>
              <a:t>79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Slide12.mp3</a:t>
            </a:r>
          </a:p>
          <a:p>
            <a:r>
              <a:rPr lang="en-US"/>
              <a:t>Stratus clouds have the appearance of a solid layer covering most if not all of the sky.  They often have a grayish color.  They usually form when a layer of stable air is lifted.  Since the air is stable, the vertical motion is very weak.</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97F6C-5162-4FF6-B800-969AD5676FEA}" type="slidenum">
              <a:rPr lang="en-US"/>
              <a:pPr/>
              <a:t>80</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Slide13.mp3</a:t>
            </a:r>
          </a:p>
          <a:p>
            <a:r>
              <a:rPr lang="en-US"/>
              <a:t>Stratocumulus clouds are not a solid sheet of clouds like stratus, but rather are broken up somewhat into individual cloud elements.  Blue sky or higher clouds can be seen in the breaks.  They have a little more vertical development than stratus because the atmosphere in which these clouds form is slightly more unstable.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98D49-07D4-4A13-8F40-773C8A5A61EC}" type="slidenum">
              <a:rPr lang="en-US"/>
              <a:pPr/>
              <a:t>81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Slide16.mp3</a:t>
            </a:r>
          </a:p>
          <a:p>
            <a:r>
              <a:rPr lang="en-US"/>
              <a:t>These puffy clouds are sometimes called fair weather cumulus.  They are often seen on a summer afternoon as  warm, buoyant air rises.  They obviously do not show much vertical development because the air above the top of the clouds is more stable preventing the clouds from continuing to grow upward.  If the atmosphere is conditionally unstable and parcels reach the LFC, continued vertical growth occurs.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2F393-16F6-4690-B6A1-9C60247639E7}"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Slide17.mp3</a:t>
            </a:r>
          </a:p>
          <a:p>
            <a:r>
              <a:rPr lang="en-US"/>
              <a:t>These are cumulus congestus clouds otherwise known as towering cumulus.  </a:t>
            </a:r>
          </a:p>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11FCC-C6BD-4B38-AC10-E8F86B6E7AB8}" type="slidenum">
              <a:rPr lang="en-US"/>
              <a:pPr/>
              <a:t>83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Slide5.mp3</a:t>
            </a:r>
          </a:p>
          <a:p>
            <a:r>
              <a:rPr lang="en-US"/>
              <a:t>High clouds are cirrus, cirrostratus and cirrocumulus.  Their bases occur at altitudes of about 20,000 feet or higher.  The air is so cold at these high altitudes that the clouds are almost always composed of ice crystals.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B20FA-C027-4D2E-876D-8AAB4B2FED83}" type="slidenum">
              <a:rPr lang="en-US"/>
              <a:pPr/>
              <a:t>84</a:t>
            </a:fld>
            <a:endParaRPr lang="en-US"/>
          </a:p>
        </p:txBody>
      </p:sp>
      <p:sp>
        <p:nvSpPr>
          <p:cNvPr id="168962" name="Rectangle 2"/>
          <p:cNvSpPr>
            <a:spLocks noGrp="1" noRot="1" noChangeAspect="1" noChangeArrowheads="1" noTextEdit="1"/>
          </p:cNvSpPr>
          <p:nvPr>
            <p:ph type="sldImg"/>
          </p:nvPr>
        </p:nvSpPr>
        <p:spPr>
          <a:xfrm>
            <a:off x="1143000" y="687388"/>
            <a:ext cx="4572000" cy="3429000"/>
          </a:xfrm>
          <a:ln/>
        </p:spPr>
      </p:sp>
      <p:sp>
        <p:nvSpPr>
          <p:cNvPr id="16896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2A261-4F1A-4231-B000-B84662D879F0}" type="slidenum">
              <a:rPr lang="en-US"/>
              <a:pPr/>
              <a:t>86</a:t>
            </a:fld>
            <a:endParaRPr lang="en-US"/>
          </a:p>
        </p:txBody>
      </p:sp>
      <p:sp>
        <p:nvSpPr>
          <p:cNvPr id="171010" name="Rectangle 2"/>
          <p:cNvSpPr>
            <a:spLocks noGrp="1" noRot="1" noChangeAspect="1" noChangeArrowheads="1" noTextEdit="1"/>
          </p:cNvSpPr>
          <p:nvPr>
            <p:ph type="sldImg"/>
          </p:nvPr>
        </p:nvSpPr>
        <p:spPr>
          <a:xfrm>
            <a:off x="1143000" y="687388"/>
            <a:ext cx="4572000" cy="3429000"/>
          </a:xfrm>
          <a:ln/>
        </p:spPr>
      </p:sp>
      <p:sp>
        <p:nvSpPr>
          <p:cNvPr id="17101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20191-676A-4D6B-AA8B-31B4FFB83352}" type="slidenum">
              <a:rPr lang="en-US"/>
              <a:pPr/>
              <a:t>87</a:t>
            </a:fld>
            <a:endParaRPr lang="en-US"/>
          </a:p>
        </p:txBody>
      </p:sp>
      <p:sp>
        <p:nvSpPr>
          <p:cNvPr id="173058" name="Rectangle 2"/>
          <p:cNvSpPr>
            <a:spLocks noGrp="1" noRot="1" noChangeAspect="1" noChangeArrowheads="1" noTextEdit="1"/>
          </p:cNvSpPr>
          <p:nvPr>
            <p:ph type="sldImg"/>
          </p:nvPr>
        </p:nvSpPr>
        <p:spPr>
          <a:xfrm>
            <a:off x="1143000" y="687388"/>
            <a:ext cx="4572000" cy="3429000"/>
          </a:xfrm>
          <a:ln/>
        </p:spPr>
      </p:sp>
      <p:sp>
        <p:nvSpPr>
          <p:cNvPr id="17305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8A757-3DD8-4874-BBA2-C1B2D58B734C}" type="slidenum">
              <a:rPr lang="en-US"/>
              <a:pPr/>
              <a:t>12</a:t>
            </a:fld>
            <a:endParaRPr lang="en-US"/>
          </a:p>
        </p:txBody>
      </p:sp>
      <p:sp>
        <p:nvSpPr>
          <p:cNvPr id="23554" name="Rectangle 2"/>
          <p:cNvSpPr>
            <a:spLocks noGrp="1" noRot="1" noChangeAspect="1" noChangeArrowheads="1" noTextEdit="1"/>
          </p:cNvSpPr>
          <p:nvPr>
            <p:ph type="sldImg"/>
          </p:nvPr>
        </p:nvSpPr>
        <p:spPr>
          <a:xfrm>
            <a:off x="1143000" y="687388"/>
            <a:ext cx="4572000" cy="3429000"/>
          </a:xfrm>
          <a:ln/>
        </p:spPr>
      </p:sp>
      <p:sp>
        <p:nvSpPr>
          <p:cNvPr id="2355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2B5EA-1C3D-44EA-BCF5-CC8987DC6D5E}" type="slidenum">
              <a:rPr lang="en-US"/>
              <a:pPr/>
              <a:t>88</a:t>
            </a:fld>
            <a:endParaRPr lang="en-US"/>
          </a:p>
        </p:txBody>
      </p:sp>
      <p:sp>
        <p:nvSpPr>
          <p:cNvPr id="175106" name="Rectangle 2"/>
          <p:cNvSpPr>
            <a:spLocks noGrp="1" noRot="1" noChangeAspect="1" noChangeArrowheads="1" noTextEdit="1"/>
          </p:cNvSpPr>
          <p:nvPr>
            <p:ph type="sldImg"/>
          </p:nvPr>
        </p:nvSpPr>
        <p:spPr>
          <a:xfrm>
            <a:off x="1143000" y="687388"/>
            <a:ext cx="4572000" cy="3429000"/>
          </a:xfrm>
          <a:ln/>
        </p:spPr>
      </p:sp>
      <p:sp>
        <p:nvSpPr>
          <p:cNvPr id="17510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6D02E-6564-4EC2-8902-B74988C97AD9}" type="slidenum">
              <a:rPr lang="en-US"/>
              <a:pPr/>
              <a:t>89</a:t>
            </a:fld>
            <a:endParaRPr lang="en-US"/>
          </a:p>
        </p:txBody>
      </p:sp>
      <p:sp>
        <p:nvSpPr>
          <p:cNvPr id="177154" name="Rectangle 2"/>
          <p:cNvSpPr>
            <a:spLocks noGrp="1" noRot="1" noChangeAspect="1" noChangeArrowheads="1" noTextEdit="1"/>
          </p:cNvSpPr>
          <p:nvPr>
            <p:ph type="sldImg"/>
          </p:nvPr>
        </p:nvSpPr>
        <p:spPr>
          <a:xfrm>
            <a:off x="1143000" y="687388"/>
            <a:ext cx="4572000" cy="3429000"/>
          </a:xfrm>
          <a:ln/>
        </p:spPr>
      </p:sp>
      <p:sp>
        <p:nvSpPr>
          <p:cNvPr id="17715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2A353-320E-474D-A3C4-D170AE300606}" type="slidenum">
              <a:rPr lang="en-US"/>
              <a:pPr/>
              <a:t>90</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Slide20.mp3</a:t>
            </a:r>
          </a:p>
          <a:p>
            <a:r>
              <a:rPr lang="en-US"/>
              <a:t>Clouds can take on unusual appearances like these lenticular clouds, so named for their lens-shape appearance.  These clouds are associated with mountain waves that can form when air flows over a mountain barrier.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F8CDE-18B0-40D7-8DD6-A49472D6CC77}" type="slidenum">
              <a:rPr lang="en-US"/>
              <a:pPr/>
              <a:t>91</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Slide21.mp3</a:t>
            </a:r>
          </a:p>
          <a:p>
            <a:r>
              <a:rPr lang="en-US"/>
              <a:t>Another striking example of a lenticular cloud.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C7CF5-AD2A-41FD-A52E-C77A77FD345B}" type="slidenum">
              <a:rPr lang="en-US"/>
              <a:pPr/>
              <a:t>92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Slide22.mp3</a:t>
            </a:r>
          </a:p>
          <a:p>
            <a:r>
              <a:rPr lang="en-US"/>
              <a:t>Clouds can sometimes interact with sunlight to produce spectacular optical effects such as halos and sundogs.  These occur when sunlight is refracted by ice crystals and thus are seen predominately in the presence of cirrostratus clouds.   Halos can encircle the sun or the moon.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A474E-6764-4A50-8712-34020FFA929F}" type="slidenum">
              <a:rPr lang="en-US"/>
              <a:pPr/>
              <a:t>93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Slide23.mp3</a:t>
            </a:r>
          </a:p>
          <a:p>
            <a:r>
              <a:rPr lang="en-US"/>
              <a:t>This brilliant spot is a sundog and is located to the left of the sun in this photograph.  Another spot is usually seen to the right of the sun as well.  Sundogs occur when sunlight is refracted by ice crystals composing cirrus clouds when the sun is a few degrees above the horizon.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24918-BDBE-48A4-AF4D-C141298A22D0}" type="slidenum">
              <a:rPr lang="en-US"/>
              <a:pPr/>
              <a:t>96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Slide4.mp3</a:t>
            </a:r>
          </a:p>
          <a:p>
            <a:r>
              <a:rPr lang="en-US"/>
              <a:t>Clouds are composed of tiny liquid water droplets and/or ice crystals. The diameter of an average cloud droplet is .0008 inches.  This is about 100 times smaller than an average raindrop.  The tiny cloud droplets or ice crystals that make up clouds are too small to overcome the updraft and fall as precipitation. </a:t>
            </a:r>
          </a:p>
          <a:p>
            <a:endParaRPr lang="en-US"/>
          </a:p>
          <a:p>
            <a:r>
              <a:rPr lang="en-US"/>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380AC-EF8F-4D34-8799-9A94AA0823B7}" type="slidenum">
              <a:rPr lang="en-US"/>
              <a:pPr/>
              <a:t>97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Slide5.mp3</a:t>
            </a:r>
          </a:p>
          <a:p>
            <a:r>
              <a:rPr lang="en-US"/>
              <a:t>We know, of course, that not all clouds produce precipitation.  Precipitation is liquid or solid forms of water that fall from a cloud. </a:t>
            </a:r>
          </a:p>
          <a:p>
            <a:r>
              <a:rPr lang="en-US"/>
              <a:t>So the question this lesson addresses is how do the liquid water droplets and ice crystals grow large enough within the cloud to fall as some form of precipitation.  We will also look at the various forms of precipitation.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4AE53-5145-4CE6-A106-8342CDB84DA7}" type="slidenum">
              <a:rPr lang="en-US"/>
              <a:pPr/>
              <a:t>98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Slide6.mp3</a:t>
            </a:r>
          </a:p>
          <a:p>
            <a:r>
              <a:rPr lang="en-US"/>
              <a:t>There are two growth processes that operate in clouds that can ultimately lead to precipitation.  Which process is operating depends largely on the temperature within the cloud.  This leads to classifying clouds as either warm or cold.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17A0B-B9C8-4B01-953A-152AF089C008}" type="slidenum">
              <a:rPr lang="en-US"/>
              <a:pPr/>
              <a:t>99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Slide7.mp3</a:t>
            </a:r>
          </a:p>
          <a:p>
            <a:r>
              <a:rPr lang="en-US"/>
              <a:t>Warm clouds are clouds in which the temperature throughout the cloud is greater than 0 deg Celsius.  </a:t>
            </a:r>
          </a:p>
          <a:p>
            <a:r>
              <a:rPr lang="en-US"/>
              <a:t>The growth process leading to precipitation in a warm cloud is called the collision-coalescence process.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C523F-E584-4E6F-992B-D93CDF1F4B0F}" type="slidenum">
              <a:rPr lang="en-US"/>
              <a:pPr/>
              <a:t>14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a:t>Slide12.mp3</a:t>
            </a:r>
          </a:p>
          <a:p>
            <a:r>
              <a:rPr lang="en-US" dirty="0"/>
              <a:t>Since water vapor is such an important component of the atmosphere in meteorological processes, we need to define some indices to account for the water vapor content of the air. </a:t>
            </a:r>
          </a:p>
          <a:p>
            <a:r>
              <a:rPr lang="en-US" dirty="0"/>
              <a:t>Humidity is a general term used to refer to the amount of water vapor in the air.  Specifically, humidity is expressed using the following terms:  vapor pressure, mixing ratio, relative humidity and dew point temperature.  There are other terms such as absolute humidity and specific humidity, but we will only consider these four.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E1460-5FED-4057-A46D-A06348E5F6CE}" type="slidenum">
              <a:rPr lang="en-US"/>
              <a:pPr/>
              <a:t>100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t>Slide8.mp3</a:t>
            </a:r>
          </a:p>
          <a:p>
            <a:r>
              <a:rPr lang="en-US"/>
              <a:t>In the collision-coalescence process there must be a variation in the size of the cloud droplets.  This allows the larger droplets to fall faster and collide with the smaller droplets.  If all the droplets that make up a warm cloud were the same size there would be little opportunity for collisions.  When the larger drops, called collector drops, collide with smaller drops they merge or coalesce, resulting in a larger size drop.  Believe it or not, it takes about</a:t>
            </a:r>
          </a:p>
          <a:p>
            <a:r>
              <a:rPr lang="en-US"/>
              <a:t>1 million cloud droplets to make an average size raindrop.</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2330F-920B-41E4-9529-FF3B1D38E280}" type="slidenum">
              <a:rPr lang="en-US"/>
              <a:pPr/>
              <a:t>101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Slide9.mp3</a:t>
            </a:r>
          </a:p>
          <a:p>
            <a:r>
              <a:rPr lang="en-US"/>
              <a:t>The collision-coalescence process operates more effectively in clouds with a high concentration of liquid water drops.  Also a thick cloud and stronger updrafts will favor this process because these factors allow a cloud drop to remain in the cloud for a longer period of time, thus giving it more opportunity to grow larger.  For these reasons the collision-coalescence process produces greater rainfall rates in cumulus clouds than in stratus clouds.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4DF98-5942-4ABD-B3BE-2B3B17FC07FA}" type="slidenum">
              <a:rPr lang="en-US"/>
              <a:pPr/>
              <a:t>102</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Slide10.mp3</a:t>
            </a:r>
          </a:p>
          <a:p>
            <a:r>
              <a:rPr lang="en-US"/>
              <a:t>The second category of clouds is cold clouds.  Cold clouds are clouds in which temperatures in all or part of the cloud are below 0 deg Celsius.  The growth process leading to precipitation in cold clouds is called the Bergeron process, named after a Swedish meteorologist Tor Bergeron.  It is also known as the ice crystal process.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6FE98-93B6-4EFF-BF3B-5F011834E0B8}" type="slidenum">
              <a:rPr lang="en-US"/>
              <a:pPr/>
              <a:t>103</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Slide12.mp3</a:t>
            </a:r>
          </a:p>
          <a:p>
            <a:r>
              <a:rPr lang="en-US"/>
              <a:t>This diagram represents a side view through the troposphere.  The green sloping line shows the normal decrease of temperature with height.  Below the red line labeled 0 deg Celsius, temperatures are warmer than 0 deg Celsius.  Above that line, temperatures are colder than 0 deg Celsius.  In a cold cloud, such as shown on the right, liquid water droplets are found where temperatures are above 0 deg Celsius.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3DEB1-25B9-4350-8CDB-9B629CC06023}" type="slidenum">
              <a:rPr lang="en-US"/>
              <a:pPr/>
              <a:t>104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Slide23.mp3</a:t>
            </a:r>
          </a:p>
          <a:p>
            <a:r>
              <a:rPr lang="en-US"/>
              <a:t>There are two other processes that act to further the growth of ice crystals.  The first is called riming.  Riming occurs when an ice crystal collides with a supercooled water drop.  The liquid water freezes onto the ice crystal causing the ice crystal to grow.   The ice particle that results from riming is called graupel or sometimes snow pellets.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7723D-87E7-47E3-9BB6-C00E060A6B81}" type="slidenum">
              <a:rPr lang="en-US"/>
              <a:pPr/>
              <a:t>106</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t>Slide24.mp3</a:t>
            </a:r>
          </a:p>
          <a:p>
            <a:r>
              <a:rPr lang="en-US"/>
              <a:t>The second process that increases the growth of an ice crystal is called aggregation.  This occurs when an ice crystal collides with and sticks to other ice crystals forming a snowflake.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42C24-80DB-4397-9D73-9A0B97015D38}" type="slidenum">
              <a:rPr lang="en-US"/>
              <a:pPr/>
              <a:t>107</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Slide18.mp3</a:t>
            </a:r>
          </a:p>
          <a:p>
            <a:r>
              <a:rPr lang="en-US"/>
              <a:t>Now, we are ready to explain the Bergeron, or ice crystal process.  In a cloud in which both ice crystals and supercooled water coexist at the same temperature, evaporation will occur from the supercooled water droplet while deposition occurs onto an ice crystal.  Why does this happen?</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83C63-45AF-406B-AB8B-5E46007D0928}" type="slidenum">
              <a:rPr lang="en-US"/>
              <a:pPr/>
              <a:t>108</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t>Slide19.mp3</a:t>
            </a:r>
          </a:p>
          <a:p>
            <a:r>
              <a:rPr lang="en-US"/>
              <a:t>In a cloud the air is saturated meaning the number of water molecules leaving the surface of an ice crystal or a supercooled drop equals the number of molecules returning.  But due to the stronger molecular bonds within the ice crystal, there are going to be fewer molecules leaving the surface of the ice than leaving the supercooled water drop.   This means there will be more water vapor molecules surrounding the supercooled water drop than surrounds the ice crystal.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B6BBE-BE9F-46AA-B0BF-556AB96060EB}" type="slidenum">
              <a:rPr lang="en-US"/>
              <a:pPr/>
              <a:t>109</a:t>
            </a:fld>
            <a:endParaRPr lang="en-US"/>
          </a:p>
        </p:txBody>
      </p:sp>
      <p:sp>
        <p:nvSpPr>
          <p:cNvPr id="252930" name="Rectangle 2"/>
          <p:cNvSpPr>
            <a:spLocks noGrp="1" noRot="1" noChangeAspect="1" noChangeArrowheads="1" noTextEdit="1"/>
          </p:cNvSpPr>
          <p:nvPr>
            <p:ph type="sldImg"/>
          </p:nvPr>
        </p:nvSpPr>
        <p:spPr>
          <a:xfrm>
            <a:off x="1143000" y="687388"/>
            <a:ext cx="4572000" cy="3429000"/>
          </a:xfrm>
          <a:ln/>
        </p:spPr>
      </p:sp>
      <p:sp>
        <p:nvSpPr>
          <p:cNvPr id="25293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780F4-71C5-4E7B-B846-B905C55B39BE}" type="slidenum">
              <a:rPr lang="en-US"/>
              <a:pPr/>
              <a:t>110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Slide22.mp3</a:t>
            </a:r>
          </a:p>
          <a:p>
            <a:r>
              <a:rPr lang="en-US"/>
              <a:t>So the Bergeron process can be described this way:  The ice crystals grow at the expense of the supercooled water droplets.  This growth process leading to precipitation is very important in cold clouds outside of the tropics.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05337-BE44-4371-B098-F94A377C97C6}" type="slidenum">
              <a:rPr lang="en-US"/>
              <a:pPr/>
              <a:t>15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a:t>Slide18.mp3</a:t>
            </a:r>
          </a:p>
          <a:p>
            <a:r>
              <a:rPr lang="en-US" dirty="0"/>
              <a:t>A more commonly used expression for humidity is the relative humidity.  Relative humidity is a ratio of the actual water vapor content to the maximum water vapor content possible at a given temperature.  It is expressed as a percentage.  The maximum water vapor content possible refers to how much water vapor would be required for saturation.  So we can express relative humidity as a ratio of the actual vapor pressure to the saturation vapor pressure.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06890-7897-4E15-92AF-A8155F6845C9}" type="slidenum">
              <a:rPr lang="en-US"/>
              <a:pPr/>
              <a:t>111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Slide25.mp3</a:t>
            </a:r>
          </a:p>
          <a:p>
            <a:r>
              <a:rPr lang="en-US"/>
              <a:t>Collision-coalescence, the Bergeron process along with riming and aggregation are important processes leading to the development of precipitation.  Precipitation can be in the form of snow, rain, hail, sleet or freezing rain.  Which type of precipitation reaches the ground largely depends on how temperature changes from the ground up through the cloud.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6AB7E-9CCF-484A-A7B9-75CACE330082}" type="slidenum">
              <a:rPr lang="en-US"/>
              <a:pPr/>
              <a:t>112</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Slide28.mp3</a:t>
            </a:r>
          </a:p>
          <a:p>
            <a:r>
              <a:rPr lang="en-US"/>
              <a:t>Snow is not frozen rain.  Snow forms from the growth of ice crystals.  The temperature-height diagram you see here shows a typical temperature profile (in purple) from the ground up through the cloud that would support snow.  Notice that temperatures remain below 0 deg Celsius which would not allow the snowflakes to melt as they fall to the ground.</a:t>
            </a:r>
          </a:p>
          <a:p>
            <a:r>
              <a:rPr lang="en-US"/>
              <a:t>Have you every heard the statement, “It’s too cold to snow”?  It is never too cold to snow, but it may be too cold to snow very much.  At colder temperatures there is less water vapor in the air which would limit the formation</a:t>
            </a:r>
          </a:p>
          <a:p>
            <a:r>
              <a:rPr lang="en-US"/>
              <a:t>of ice crystals.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B6B80-D26C-4179-B3BB-FD3CC65C50CE}" type="slidenum">
              <a:rPr lang="en-US"/>
              <a:pPr/>
              <a:t>113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t>Slide29.mp3</a:t>
            </a:r>
          </a:p>
          <a:p>
            <a:r>
              <a:rPr lang="en-US"/>
              <a:t>Rain can fall from warm clouds where temperatures remain above 0 deg C or from cold clouds.  In the latter case, rain may actually begin as snow in the upper portion of the cloud where temperatures are below 0 deg C and then melt as they fall into air where temperatures are above 0 deg C.  If the diameter of the rain drops are very small (less than 0.5 mm or .02 inches) it is called drizzle.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A0C6E-ED68-479E-BB9E-3537F3BA391C}" type="slidenum">
              <a:rPr lang="en-US"/>
              <a:pPr/>
              <a:t>114</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Slide30.mp3</a:t>
            </a:r>
          </a:p>
          <a:p>
            <a:r>
              <a:rPr lang="en-US"/>
              <a:t>When the relative below the base of the cloud is low the rain drops evaporate before reaching the ground.  This phenomena is called virga (from the Latin word for “streak”) and is a common occurrence in arid and semi-arid regions such as the southwestern United States where the bases of the clouds can be several thousand feet above the ground and the humidity can be quite low near the ground.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0A191-B625-4C33-8DD6-4539C7B9D371}" type="slidenum">
              <a:rPr lang="en-US"/>
              <a:pPr/>
              <a:t>115</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Slide31.mp3</a:t>
            </a:r>
          </a:p>
          <a:p>
            <a:r>
              <a:rPr lang="en-US"/>
              <a:t>The picture you see here is virga.  Note the precipitation streaks falling from the cloud but not reaching the ground.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3E017-E696-4D03-9F12-1EFAFC6E249E}" type="slidenum">
              <a:rPr lang="en-US"/>
              <a:pPr/>
              <a:t>116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Slide33.mp3</a:t>
            </a:r>
          </a:p>
          <a:p>
            <a:r>
              <a:rPr lang="en-US"/>
              <a:t>By the way, contrary to popular depiction, raindrops are not shaped like a teardrop.  The smaller raindrops are spherical in shape while larger raindrops are shaped much like you see on the right.  They look more like a hamburger bun.  This is due to the greater wind resistance on the raindrop as it falls.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3766A-F4AD-42E4-87D0-4CC5153251EF}" type="slidenum">
              <a:rPr lang="en-US"/>
              <a:pPr/>
              <a:t>117</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Slide34.mp3</a:t>
            </a:r>
          </a:p>
          <a:p>
            <a:r>
              <a:rPr lang="en-US"/>
              <a:t>This is an actual photograph of a large water drop in freefall.</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E246D-A442-4B6F-80A5-A9E1ED0DD7A0}" type="slidenum">
              <a:rPr lang="en-US"/>
              <a:pPr/>
              <a:t>118</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Slide35.mp3</a:t>
            </a:r>
          </a:p>
          <a:p>
            <a:r>
              <a:rPr lang="en-US"/>
              <a:t>Hailstones are chunks of ice that fall from cumulonimbus clouds.  As ice particles, such as graupel, are carried through the cloud, they encounter supercooled drops.  The liquid freezes onto the ice particle causing the ice to grow.  Stronger updrafts within the thunderstorm can support the growth of hailstones to golfball size or larger.   Obviously hailstones of his magnitude can inflict considerable damage.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1F710-A8C6-44B2-A30E-6C79D8CF3299}" type="slidenum">
              <a:rPr lang="en-US"/>
              <a:pPr/>
              <a:t>119</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Slide36.mp3</a:t>
            </a:r>
          </a:p>
          <a:p>
            <a:r>
              <a:rPr lang="en-US"/>
              <a:t>As the hailstones move both horizontally and vertically within the thunderstorm the freezing of liquid water onto their surface often causes alternate layers of opaque and transparent ice.  These onion-like layers (or rings) can be seen if the hailstone is cut in two.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D7E71-3FD4-4D6F-AE32-06503A1E2C03}" type="slidenum">
              <a:rPr lang="en-US"/>
              <a:pPr/>
              <a:t>123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t>Slide38.mp3</a:t>
            </a:r>
          </a:p>
          <a:p>
            <a:r>
              <a:rPr lang="en-US"/>
              <a:t>Once the raindrops fall into the air that’s below 0 deg C they will either freeze before striking the ground or remain liquid in a supercooled state.   This depends on the depth of the sub-freezing layer of air.  If the raindrops freeze before hitting the ground it is called sleet or ice pellets.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B2AA1-2209-42DF-A479-C5A42890E021}" type="slidenum">
              <a:rPr lang="en-US"/>
              <a:pPr/>
              <a:t>16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a:t>Slide18.mp3</a:t>
            </a:r>
          </a:p>
          <a:p>
            <a:r>
              <a:rPr lang="en-US" dirty="0"/>
              <a:t>A more commonly used expression for humidity is the relative humidity.  Relative humidity is a ratio of the actual water vapor content to the maximum water vapor content possible at a given temperature.  It is expressed as a percentage.  The maximum water vapor content possible refers to how much water vapor would be required for saturation.  So we can express relative humidity as a ratio of the actual vapor pressure to the saturation vapor pressure.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6C1C9-35D3-457F-9E38-69B262AADABF}" type="slidenum">
              <a:rPr lang="en-US"/>
              <a:pPr/>
              <a:t>124</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Slide39.mp3</a:t>
            </a:r>
          </a:p>
          <a:p>
            <a:r>
              <a:rPr lang="en-US"/>
              <a:t>If the raindrops do not freeze before hitting the ground, they will freeze once they strike objects such as trees, roadways, power lines, etc.  This condition is known as freezing rain.  The layer near the ground where temperatures are below 0 deg Celsius in more shallow compared to that needed for sleet so the raindrops don’t have time to freeze before impacting the ground.</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40039-9D8D-4E89-BED2-A1EE1BFBBC7C}" type="slidenum">
              <a:rPr lang="en-US"/>
              <a:pPr/>
              <a:t>125</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t>Slide40.mp3</a:t>
            </a:r>
          </a:p>
          <a:p>
            <a:r>
              <a:rPr lang="en-US"/>
              <a:t>Freezing rain can cause hazardous driving conditions, damage to trees and disruption of power.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82FA-41D4-465C-8319-ADC5BA27332A}" type="slidenum">
              <a:rPr lang="en-US"/>
              <a:pPr/>
              <a:t>126</a:t>
            </a:fld>
            <a:endParaRPr lang="en-US"/>
          </a:p>
        </p:txBody>
      </p:sp>
      <p:sp>
        <p:nvSpPr>
          <p:cNvPr id="254978" name="Rectangle 2"/>
          <p:cNvSpPr>
            <a:spLocks noGrp="1" noRot="1" noChangeAspect="1" noChangeArrowheads="1" noTextEdit="1"/>
          </p:cNvSpPr>
          <p:nvPr>
            <p:ph type="sldImg"/>
          </p:nvPr>
        </p:nvSpPr>
        <p:spPr>
          <a:xfrm>
            <a:off x="1143000" y="687388"/>
            <a:ext cx="4572000" cy="3429000"/>
          </a:xfrm>
          <a:ln/>
        </p:spPr>
      </p:sp>
      <p:sp>
        <p:nvSpPr>
          <p:cNvPr id="25497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9020C-DB2F-44F4-9452-39DF91C022EA}" type="slidenum">
              <a:rPr lang="en-US"/>
              <a:pPr/>
              <a:t>127</a:t>
            </a:fld>
            <a:endParaRPr lang="en-US"/>
          </a:p>
        </p:txBody>
      </p:sp>
      <p:sp>
        <p:nvSpPr>
          <p:cNvPr id="258050" name="Rectangle 2"/>
          <p:cNvSpPr>
            <a:spLocks noGrp="1" noRot="1" noChangeAspect="1" noChangeArrowheads="1" noTextEdit="1"/>
          </p:cNvSpPr>
          <p:nvPr>
            <p:ph type="sldImg"/>
          </p:nvPr>
        </p:nvSpPr>
        <p:spPr>
          <a:xfrm>
            <a:off x="1143000" y="687388"/>
            <a:ext cx="4572000" cy="3429000"/>
          </a:xfrm>
          <a:ln/>
        </p:spPr>
      </p:sp>
      <p:sp>
        <p:nvSpPr>
          <p:cNvPr id="25805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128</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129</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130</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131</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C9273-5525-4B72-85AE-CBE30A259D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D95974-EFB4-4EAB-90F8-87077FC719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ACD13B-3BAD-496E-877E-68D103D979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9F6EF19-A86B-4335-9DE3-3A605D1F9A7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4F5DC8-BC3C-47DF-A8CB-42F805C0F3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027FC5-4240-4AD0-B0A7-AF3D2820FC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33BCFA-ECE7-4658-8C88-12E19B872AF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6C378E-D917-4210-9CA6-A9569C9289E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D638E9-DE9F-4A06-9B58-0F5A1ECB2EF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4C7F60-3B0A-49E3-8BC0-CF36DBAF15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F8205D-40E7-4E6C-A492-777648272A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53F32A-BA3C-48BF-A2EE-EFEBF3D33E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5AB064-C955-4957-8D78-419A5439FA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D3A3F7-0788-488F-8F57-B8BACCB5E61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image" Target="../media/image70.png"/><Relationship Id="rId1" Type="http://schemas.openxmlformats.org/officeDocument/2006/relationships/tags" Target="../tags/tag75.xml"/><Relationship Id="rId2"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tags" Target="../tags/tag76.xml"/><Relationship Id="rId2" Type="http://schemas.openxmlformats.org/officeDocument/2006/relationships/slideLayout" Target="../slideLayouts/slideLayout2.xml"/><Relationship Id="rId3" Type="http://schemas.openxmlformats.org/officeDocument/2006/relationships/notesSlide" Target="../notesSlides/notesSlide71.xml"/></Relationships>
</file>

<file path=ppt/slides/_rels/slide102.xml.rels><?xml version="1.0" encoding="UTF-8" standalone="yes"?>
<Relationships xmlns="http://schemas.openxmlformats.org/package/2006/relationships"><Relationship Id="rId1" Type="http://schemas.openxmlformats.org/officeDocument/2006/relationships/tags" Target="../tags/tag77.xml"/><Relationship Id="rId2" Type="http://schemas.openxmlformats.org/officeDocument/2006/relationships/slideLayout" Target="../slideLayouts/slideLayout2.xml"/><Relationship Id="rId3" Type="http://schemas.openxmlformats.org/officeDocument/2006/relationships/notesSlide" Target="../notesSlides/notesSlide7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image" Target="../media/image71.png"/><Relationship Id="rId1" Type="http://schemas.openxmlformats.org/officeDocument/2006/relationships/tags" Target="../tags/tag78.xml"/><Relationship Id="rId2"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image" Target="../media/image72.jpeg"/><Relationship Id="rId1" Type="http://schemas.openxmlformats.org/officeDocument/2006/relationships/tags" Target="../tags/tag79.xml"/><Relationship Id="rId2"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hyperlink" Target="http://jericho-underhill.com/02l.htm" TargetMode="External"/><Relationship Id="rId5" Type="http://schemas.openxmlformats.org/officeDocument/2006/relationships/image" Target="../media/image74.png"/><Relationship Id="rId6" Type="http://schemas.openxmlformats.org/officeDocument/2006/relationships/image" Target="../media/image75.jpeg"/><Relationship Id="rId1" Type="http://schemas.openxmlformats.org/officeDocument/2006/relationships/tags" Target="../tags/tag80.xml"/><Relationship Id="rId2"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slideLayout" Target="../slideLayouts/slideLayout2.xml"/><Relationship Id="rId3" Type="http://schemas.openxmlformats.org/officeDocument/2006/relationships/notesSlide" Target="../notesSlides/notesSlide7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image" Target="../media/image76.jpeg"/><Relationship Id="rId1" Type="http://schemas.openxmlformats.org/officeDocument/2006/relationships/tags" Target="../tags/tag82.x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image" Target="../media/image77.jpeg"/><Relationship Id="rId1" Type="http://schemas.openxmlformats.org/officeDocument/2006/relationships/tags" Target="../tags/tag83.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tags" Target="../tags/tag84.xml"/><Relationship Id="rId2" Type="http://schemas.openxmlformats.org/officeDocument/2006/relationships/slideLayout" Target="../slideLayouts/slideLayout2.xml"/><Relationship Id="rId3" Type="http://schemas.openxmlformats.org/officeDocument/2006/relationships/notesSlide" Target="../notesSlides/notesSlide79.xml"/></Relationships>
</file>

<file path=ppt/slides/_rels/slide111.xml.rels><?xml version="1.0" encoding="UTF-8" standalone="yes"?>
<Relationships xmlns="http://schemas.openxmlformats.org/package/2006/relationships"><Relationship Id="rId1" Type="http://schemas.openxmlformats.org/officeDocument/2006/relationships/tags" Target="../tags/tag85.xml"/><Relationship Id="rId2" Type="http://schemas.openxmlformats.org/officeDocument/2006/relationships/slideLayout" Target="../slideLayouts/slideLayout2.xml"/><Relationship Id="rId3" Type="http://schemas.openxmlformats.org/officeDocument/2006/relationships/notesSlide" Target="../notesSlides/notesSlide80.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image" Target="../media/image78.jpeg"/><Relationship Id="rId1" Type="http://schemas.openxmlformats.org/officeDocument/2006/relationships/tags" Target="../tags/tag86.xml"/><Relationship Id="rId2"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image" Target="../media/image78.jpeg"/><Relationship Id="rId1" Type="http://schemas.openxmlformats.org/officeDocument/2006/relationships/tags" Target="../tags/tag87.xml"/><Relationship Id="rId2"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image" Target="../media/image79.jpeg"/><Relationship Id="rId1" Type="http://schemas.openxmlformats.org/officeDocument/2006/relationships/tags" Target="../tags/tag88.xml"/><Relationship Id="rId2"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image" Target="../media/image80.jpeg"/><Relationship Id="rId1" Type="http://schemas.openxmlformats.org/officeDocument/2006/relationships/tags" Target="../tags/tag89.xml"/><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image" Target="../media/image81.png"/><Relationship Id="rId5" Type="http://schemas.openxmlformats.org/officeDocument/2006/relationships/image" Target="../media/image82.jpeg"/><Relationship Id="rId6" Type="http://schemas.openxmlformats.org/officeDocument/2006/relationships/image" Target="../media/image83.png"/><Relationship Id="rId1" Type="http://schemas.openxmlformats.org/officeDocument/2006/relationships/tags" Target="../tags/tag90.xml"/><Relationship Id="rId2"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image" Target="../media/image84.jpeg"/><Relationship Id="rId1" Type="http://schemas.openxmlformats.org/officeDocument/2006/relationships/tags" Target="../tags/tag91.x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image" Target="../media/image85.jpeg"/><Relationship Id="rId1" Type="http://schemas.openxmlformats.org/officeDocument/2006/relationships/tags" Target="../tags/tag92.xml"/><Relationship Id="rId2"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image" Target="../media/image86.jpeg"/><Relationship Id="rId1" Type="http://schemas.openxmlformats.org/officeDocument/2006/relationships/tags" Target="../tags/tag93.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jpe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tags" Target="../tags/tag94.xml"/><Relationship Id="rId2" Type="http://schemas.openxmlformats.org/officeDocument/2006/relationships/slideLayout" Target="../slideLayouts/slideLayout7.xml"/><Relationship Id="rId3" Type="http://schemas.openxmlformats.org/officeDocument/2006/relationships/image" Target="../media/image87.jpeg"/></Relationships>
</file>

<file path=ppt/slides/_rels/slide121.xml.rels><?xml version="1.0" encoding="UTF-8" standalone="yes"?>
<Relationships xmlns="http://schemas.openxmlformats.org/package/2006/relationships"><Relationship Id="rId3" Type="http://schemas.openxmlformats.org/officeDocument/2006/relationships/hyperlink" Target="http://www.komonews.com/weather/blogs/scott/Massive-storm-dumps-nearly-2-feet-of-hail-in-New-Mexico-214299611.html" TargetMode="External"/><Relationship Id="rId4" Type="http://schemas.openxmlformats.org/officeDocument/2006/relationships/image" Target="../media/image88.jpeg"/><Relationship Id="rId1" Type="http://schemas.openxmlformats.org/officeDocument/2006/relationships/tags" Target="../tags/tag95.xml"/><Relationship Id="rId2"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1" Type="http://schemas.openxmlformats.org/officeDocument/2006/relationships/slideLayout" Target="../slideLayouts/slideLayout7.xml"/><Relationship Id="rId2" Type="http://schemas.openxmlformats.org/officeDocument/2006/relationships/image" Target="../media/image89.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image" Target="../media/image78.jpeg"/><Relationship Id="rId1" Type="http://schemas.openxmlformats.org/officeDocument/2006/relationships/tags" Target="../tags/tag96.xml"/><Relationship Id="rId2"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image" Target="../media/image78.jpeg"/><Relationship Id="rId1" Type="http://schemas.openxmlformats.org/officeDocument/2006/relationships/tags" Target="../tags/tag97.xml"/><Relationship Id="rId2"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image" Target="../media/image92.jpeg"/><Relationship Id="rId1" Type="http://schemas.openxmlformats.org/officeDocument/2006/relationships/tags" Target="../tags/tag98.xml"/><Relationship Id="rId2"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92.xml"/><Relationship Id="rId4" Type="http://schemas.openxmlformats.org/officeDocument/2006/relationships/image" Target="../media/image93.jpeg"/><Relationship Id="rId1" Type="http://schemas.openxmlformats.org/officeDocument/2006/relationships/tags" Target="../tags/tag99.xml"/><Relationship Id="rId2"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image" Target="../media/image94.jpeg"/><Relationship Id="rId1" Type="http://schemas.openxmlformats.org/officeDocument/2006/relationships/tags" Target="../tags/tag100.xml"/><Relationship Id="rId2"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tags" Target="../tags/tag101.xml"/><Relationship Id="rId2" Type="http://schemas.openxmlformats.org/officeDocument/2006/relationships/slideLayout" Target="../slideLayouts/slideLayout13.xml"/><Relationship Id="rId3" Type="http://schemas.openxmlformats.org/officeDocument/2006/relationships/notesSlide" Target="../notesSlides/notesSlide94.xml"/></Relationships>
</file>

<file path=ppt/slides/_rels/slide129.xml.rels><?xml version="1.0" encoding="UTF-8" standalone="yes"?>
<Relationships xmlns="http://schemas.openxmlformats.org/package/2006/relationships"><Relationship Id="rId1" Type="http://schemas.openxmlformats.org/officeDocument/2006/relationships/tags" Target="../tags/tag102.xml"/><Relationship Id="rId2" Type="http://schemas.openxmlformats.org/officeDocument/2006/relationships/slideLayout" Target="../slideLayouts/slideLayout13.xml"/><Relationship Id="rId3" Type="http://schemas.openxmlformats.org/officeDocument/2006/relationships/notesSlide" Target="../notesSlides/notesSlide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30.xml.rels><?xml version="1.0" encoding="UTF-8" standalone="yes"?>
<Relationships xmlns="http://schemas.openxmlformats.org/package/2006/relationships"><Relationship Id="rId1" Type="http://schemas.openxmlformats.org/officeDocument/2006/relationships/tags" Target="../tags/tag103.xml"/><Relationship Id="rId2" Type="http://schemas.openxmlformats.org/officeDocument/2006/relationships/slideLayout" Target="../slideLayouts/slideLayout13.xml"/><Relationship Id="rId3" Type="http://schemas.openxmlformats.org/officeDocument/2006/relationships/notesSlide" Target="../notesSlides/notesSlide96.xml"/></Relationships>
</file>

<file path=ppt/slides/_rels/slide131.xml.rels><?xml version="1.0" encoding="UTF-8" standalone="yes"?>
<Relationships xmlns="http://schemas.openxmlformats.org/package/2006/relationships"><Relationship Id="rId1" Type="http://schemas.openxmlformats.org/officeDocument/2006/relationships/tags" Target="../tags/tag104.xml"/><Relationship Id="rId2" Type="http://schemas.openxmlformats.org/officeDocument/2006/relationships/slideLayout" Target="../slideLayouts/slideLayout13.xml"/><Relationship Id="rId3" Type="http://schemas.openxmlformats.org/officeDocument/2006/relationships/notesSlide" Target="../notesSlides/notesSlide97.xml"/></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1.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hyperlink" Target="http://www.acclaimimages.com/_gallery/_pages/0017-0308-0404-4607.html" TargetMode="External"/><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jpeg"/><Relationship Id="rId5" Type="http://schemas.openxmlformats.org/officeDocument/2006/relationships/image" Target="../media/image15.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6.jpeg"/><Relationship Id="rId5" Type="http://schemas.openxmlformats.org/officeDocument/2006/relationships/hyperlink" Target="http://www.mesonet.ttu.edu/meteograms/meteo_REES.png" TargetMode="Externa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7.jpeg"/><Relationship Id="rId1" Type="http://schemas.openxmlformats.org/officeDocument/2006/relationships/tags" Target="../tags/tag20.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8.jpeg"/><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9.jpeg"/><Relationship Id="rId1" Type="http://schemas.openxmlformats.org/officeDocument/2006/relationships/tags" Target="../tags/tag25.xml"/><Relationship Id="rId2"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1.png"/><Relationship Id="rId1" Type="http://schemas.openxmlformats.org/officeDocument/2006/relationships/tags" Target="../tags/tag26.x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2.jpeg"/><Relationship Id="rId1" Type="http://schemas.openxmlformats.org/officeDocument/2006/relationships/tags" Target="../tags/tag27.x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3.jpeg"/><Relationship Id="rId1" Type="http://schemas.openxmlformats.org/officeDocument/2006/relationships/tags" Target="../tags/tag28.xml"/><Relationship Id="rId2"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4.jpeg"/><Relationship Id="rId1" Type="http://schemas.openxmlformats.org/officeDocument/2006/relationships/tags" Target="../tags/tag29.x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5.jpeg"/><Relationship Id="rId1" Type="http://schemas.openxmlformats.org/officeDocument/2006/relationships/tags" Target="../tags/tag30.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6.png"/><Relationship Id="rId1" Type="http://schemas.openxmlformats.org/officeDocument/2006/relationships/tags" Target="../tags/tag31.x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37.jpe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8.jpeg"/><Relationship Id="rId1" Type="http://schemas.openxmlformats.org/officeDocument/2006/relationships/tags" Target="../tags/tag33.xml"/><Relationship Id="rId2"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9.png"/><Relationship Id="rId1" Type="http://schemas.openxmlformats.org/officeDocument/2006/relationships/tags" Target="../tags/tag34.xml"/><Relationship Id="rId2"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41.png"/><Relationship Id="rId1" Type="http://schemas.openxmlformats.org/officeDocument/2006/relationships/tags" Target="../tags/tag38.xml"/><Relationship Id="rId2"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tags" Target="../tags/tag39.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43.jpeg"/><Relationship Id="rId1" Type="http://schemas.openxmlformats.org/officeDocument/2006/relationships/tags" Target="../tags/tag45.xml"/><Relationship Id="rId2"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67.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69.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 Id="rId3"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13.xml"/><Relationship Id="rId3" Type="http://schemas.openxmlformats.org/officeDocument/2006/relationships/notesSlide" Target="../notesSlides/notesSlide47.xml"/></Relationships>
</file>

<file path=ppt/slides/_rels/slide73.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13.xml"/><Relationship Id="rId3" Type="http://schemas.openxmlformats.org/officeDocument/2006/relationships/notesSlide" Target="../notesSlides/notesSlide48.xml"/></Relationships>
</file>

<file path=ppt/slides/_rels/slide74.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13.xml"/><Relationship Id="rId3" Type="http://schemas.openxmlformats.org/officeDocument/2006/relationships/notesSlide" Target="../notesSlides/notesSlide49.xml"/></Relationships>
</file>

<file path=ppt/slides/_rels/slide75.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76.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tags" Target="../tags/tag55.x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50.jpeg"/><Relationship Id="rId1" Type="http://schemas.openxmlformats.org/officeDocument/2006/relationships/tags" Target="../tags/tag56.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51.jpeg"/><Relationship Id="rId1" Type="http://schemas.openxmlformats.org/officeDocument/2006/relationships/tags" Target="../tags/tag5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jpe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52.jpeg"/><Relationship Id="rId1" Type="http://schemas.openxmlformats.org/officeDocument/2006/relationships/tags" Target="../tags/tag58.x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image" Target="../media/image53.jpeg"/><Relationship Id="rId1" Type="http://schemas.openxmlformats.org/officeDocument/2006/relationships/tags" Target="../tags/tag59.x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54.jpeg"/><Relationship Id="rId1" Type="http://schemas.openxmlformats.org/officeDocument/2006/relationships/tags" Target="../tags/tag60.x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55.jpeg"/><Relationship Id="rId1" Type="http://schemas.openxmlformats.org/officeDocument/2006/relationships/tags" Target="../tags/tag61.x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tags" Target="../tags/tag62.xml"/><Relationship Id="rId2"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jpeg"/><Relationship Id="rId3" Type="http://schemas.openxmlformats.org/officeDocument/2006/relationships/image" Target="../media/image59.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image" Target="../media/image60.jpeg"/><Relationship Id="rId1" Type="http://schemas.openxmlformats.org/officeDocument/2006/relationships/tags" Target="../tags/tag63.xml"/><Relationship Id="rId2"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image" Target="../media/image61.jpeg"/><Relationship Id="rId1" Type="http://schemas.openxmlformats.org/officeDocument/2006/relationships/tags" Target="../tags/tag64.xml"/><Relationship Id="rId2"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62.jpeg"/><Relationship Id="rId1" Type="http://schemas.openxmlformats.org/officeDocument/2006/relationships/tags" Target="../tags/tag65.xml"/><Relationship Id="rId2"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63.jpeg"/><Relationship Id="rId1" Type="http://schemas.openxmlformats.org/officeDocument/2006/relationships/tags" Target="../tags/tag66.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image" Target="../media/image64.jpeg"/><Relationship Id="rId1" Type="http://schemas.openxmlformats.org/officeDocument/2006/relationships/tags" Target="../tags/tag67.x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hyperlink" Target="http://faculty.fortlewis.edu/white_s/classes/cloudpix/lenticular3.jpg" TargetMode="External"/><Relationship Id="rId5" Type="http://schemas.openxmlformats.org/officeDocument/2006/relationships/image" Target="../media/image65.jpeg"/><Relationship Id="rId1" Type="http://schemas.openxmlformats.org/officeDocument/2006/relationships/tags" Target="../tags/tag68.x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66.jpeg"/><Relationship Id="rId1" Type="http://schemas.openxmlformats.org/officeDocument/2006/relationships/tags" Target="../tags/tag69.x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image" Target="../media/image67.jpeg"/><Relationship Id="rId1" Type="http://schemas.openxmlformats.org/officeDocument/2006/relationships/tags" Target="../tags/tag70.x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g"/><Relationship Id="rId3" Type="http://schemas.openxmlformats.org/officeDocument/2006/relationships/hyperlink" Target="https://www.youtube.com/watch?v=Jz7BgxrVmiQ%23action=share" TargetMode="External"/></Relationships>
</file>

<file path=ppt/slides/_rels/slide96.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slideLayout" Target="../slideLayouts/slideLayout2.xml"/><Relationship Id="rId3" Type="http://schemas.openxmlformats.org/officeDocument/2006/relationships/notesSlide" Target="../notesSlides/notesSlide66.xml"/></Relationships>
</file>

<file path=ppt/slides/_rels/slide97.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slideLayout" Target="../slideLayouts/slideLayout2.xml"/><Relationship Id="rId3" Type="http://schemas.openxmlformats.org/officeDocument/2006/relationships/notesSlide" Target="../notesSlides/notesSlide67.xml"/></Relationships>
</file>

<file path=ppt/slides/_rels/slide98.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slideLayout" Target="../slideLayouts/slideLayout2.xml"/><Relationship Id="rId3" Type="http://schemas.openxmlformats.org/officeDocument/2006/relationships/notesSlide" Target="../notesSlides/notesSlide68.xml"/></Relationships>
</file>

<file path=ppt/slides/_rels/slide99.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slideLayout" Target="../slideLayouts/slideLayout2.xml"/><Relationship Id="rId3" Type="http://schemas.openxmlformats.org/officeDocument/2006/relationships/notesSlide" Target="../notesSlides/notesSlide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1" descr="0419"/>
          <p:cNvPicPr>
            <a:picLocks noChangeAspect="1" noChangeArrowheads="1"/>
          </p:cNvPicPr>
          <p:nvPr/>
        </p:nvPicPr>
        <p:blipFill>
          <a:blip r:embed="rId3" cstate="print"/>
          <a:srcRect/>
          <a:stretch>
            <a:fillRect/>
          </a:stretch>
        </p:blipFill>
        <p:spPr bwMode="auto">
          <a:xfrm>
            <a:off x="0" y="0"/>
            <a:ext cx="9144000" cy="71628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762000" y="1219200"/>
            <a:ext cx="7772400" cy="1470025"/>
          </a:xfrm>
        </p:spPr>
        <p:txBody>
          <a:bodyPr/>
          <a:lstStyle/>
          <a:p>
            <a:r>
              <a:rPr lang="en-US" b="1" dirty="0">
                <a:effectLst>
                  <a:outerShdw blurRad="38100" dist="38100" dir="2700000" algn="tl">
                    <a:srgbClr val="C0C0C0"/>
                  </a:outerShdw>
                </a:effectLst>
                <a:latin typeface="Calibri" pitchFamily="34" charset="0"/>
              </a:rPr>
              <a:t>Chapter 4</a:t>
            </a:r>
            <a:br>
              <a:rPr lang="en-US" b="1" dirty="0">
                <a:effectLst>
                  <a:outerShdw blurRad="38100" dist="38100" dir="2700000" algn="tl">
                    <a:srgbClr val="C0C0C0"/>
                  </a:outerShdw>
                </a:effectLst>
                <a:latin typeface="Calibri" pitchFamily="34" charset="0"/>
              </a:rPr>
            </a:br>
            <a:r>
              <a:rPr lang="en-US" b="1" dirty="0">
                <a:effectLst>
                  <a:outerShdw blurRad="38100" dist="38100" dir="2700000" algn="tl">
                    <a:srgbClr val="C0C0C0"/>
                  </a:outerShdw>
                </a:effectLst>
                <a:latin typeface="Calibri" pitchFamily="34" charset="0"/>
              </a:rPr>
              <a:t>Water in the Atmosphere</a:t>
            </a:r>
          </a:p>
        </p:txBody>
      </p:sp>
      <p:sp>
        <p:nvSpPr>
          <p:cNvPr id="3076" name="Rectangle 4"/>
          <p:cNvSpPr>
            <a:spLocks noChangeArrowheads="1"/>
          </p:cNvSpPr>
          <p:nvPr/>
        </p:nvSpPr>
        <p:spPr bwMode="auto">
          <a:xfrm>
            <a:off x="1371600" y="5638800"/>
            <a:ext cx="6400800" cy="1219200"/>
          </a:xfrm>
          <a:prstGeom prst="rect">
            <a:avLst/>
          </a:prstGeom>
          <a:solidFill>
            <a:schemeClr val="bg1">
              <a:alpha val="30000"/>
            </a:schemeClr>
          </a:solidFill>
          <a:ln w="9525">
            <a:noFill/>
            <a:miter lim="800000"/>
            <a:headEnd/>
            <a:tailEnd/>
          </a:ln>
          <a:effectLst/>
        </p:spPr>
        <p:txBody>
          <a:bodyPr/>
          <a:lstStyle/>
          <a:p>
            <a:pPr marL="342900" indent="-342900" algn="ctr">
              <a:spcBef>
                <a:spcPct val="20000"/>
              </a:spcBef>
            </a:pPr>
            <a:r>
              <a:rPr lang="en-US" sz="3200" dirty="0">
                <a:latin typeface="Calibri" pitchFamily="34" charset="0"/>
              </a:rPr>
              <a:t>ATMO 1300</a:t>
            </a:r>
          </a:p>
          <a:p>
            <a:pPr marL="342900" indent="-342900" algn="ctr">
              <a:spcBef>
                <a:spcPct val="20000"/>
              </a:spcBef>
            </a:pPr>
            <a:r>
              <a:rPr lang="en-US" sz="3200" dirty="0" smtClean="0">
                <a:latin typeface="Calibri" pitchFamily="34" charset="0"/>
              </a:rPr>
              <a:t>Summer </a:t>
            </a:r>
            <a:r>
              <a:rPr lang="en-US" sz="3200" smtClean="0">
                <a:latin typeface="Calibri" pitchFamily="34" charset="0"/>
              </a:rPr>
              <a:t>II 2017</a:t>
            </a:r>
            <a:endParaRPr lang="en-US" sz="3200"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latin typeface="Calibri" pitchFamily="34" charset="0"/>
              </a:rPr>
              <a:t>What happens once there is water vapor?</a:t>
            </a:r>
            <a:endParaRPr lang="en-US" b="1" dirty="0">
              <a:effectLst>
                <a:outerShdw blurRad="38100" dist="38100" dir="2700000" algn="tl">
                  <a:srgbClr val="C0C0C0"/>
                </a:outerShdw>
              </a:effectLst>
              <a:latin typeface="Calibri" pitchFamily="34" charset="0"/>
            </a:endParaRPr>
          </a:p>
        </p:txBody>
      </p:sp>
      <p:sp>
        <p:nvSpPr>
          <p:cNvPr id="18435" name="Rectangle 3"/>
          <p:cNvSpPr>
            <a:spLocks noGrp="1" noChangeArrowheads="1"/>
          </p:cNvSpPr>
          <p:nvPr>
            <p:ph type="body" idx="1"/>
          </p:nvPr>
        </p:nvSpPr>
        <p:spPr/>
        <p:txBody>
          <a:bodyPr/>
          <a:lstStyle/>
          <a:p>
            <a:r>
              <a:rPr lang="en-US" dirty="0">
                <a:latin typeface="Calibri" pitchFamily="34" charset="0"/>
              </a:rPr>
              <a:t>How do we account for the water vapor content in the atmosphere?</a:t>
            </a:r>
          </a:p>
          <a:p>
            <a:r>
              <a:rPr lang="en-US" dirty="0">
                <a:latin typeface="Calibri" pitchFamily="34" charset="0"/>
              </a:rPr>
              <a:t>What is saturation and how does the air reach saturation?</a:t>
            </a:r>
          </a:p>
          <a:p>
            <a:r>
              <a:rPr lang="en-US" dirty="0">
                <a:latin typeface="Calibri" pitchFamily="34" charset="0"/>
              </a:rPr>
              <a:t>What happens once air is saturated?</a:t>
            </a:r>
          </a:p>
          <a:p>
            <a:r>
              <a:rPr lang="en-US" dirty="0">
                <a:latin typeface="Calibri" pitchFamily="34" charset="0"/>
              </a:rPr>
              <a:t>How do clouds form?</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u="sng" dirty="0">
                <a:latin typeface="Calibri" pitchFamily="34" charset="0"/>
              </a:rPr>
              <a:t>Collision-Coalescence</a:t>
            </a:r>
          </a:p>
        </p:txBody>
      </p:sp>
      <p:sp>
        <p:nvSpPr>
          <p:cNvPr id="190467" name="Rectangle 3"/>
          <p:cNvSpPr>
            <a:spLocks noGrp="1" noChangeArrowheads="1"/>
          </p:cNvSpPr>
          <p:nvPr>
            <p:ph type="body" sz="half" idx="1"/>
          </p:nvPr>
        </p:nvSpPr>
        <p:spPr/>
        <p:txBody>
          <a:bodyPr/>
          <a:lstStyle/>
          <a:p>
            <a:r>
              <a:rPr lang="en-US" sz="2800" dirty="0">
                <a:latin typeface="Calibri" pitchFamily="34" charset="0"/>
              </a:rPr>
              <a:t>Larger droplets fall faster and collide with smaller droplets.</a:t>
            </a:r>
          </a:p>
          <a:p>
            <a:endParaRPr lang="en-US" sz="2800" dirty="0">
              <a:latin typeface="Calibri" pitchFamily="34" charset="0"/>
            </a:endParaRPr>
          </a:p>
          <a:p>
            <a:r>
              <a:rPr lang="en-US" sz="2800" dirty="0">
                <a:latin typeface="Calibri" pitchFamily="34" charset="0"/>
              </a:rPr>
              <a:t>Coalescence is the merging of cloud droplets by collision.</a:t>
            </a:r>
          </a:p>
          <a:p>
            <a:endParaRPr lang="en-US" sz="1000" dirty="0"/>
          </a:p>
          <a:p>
            <a:endParaRPr lang="en-US" sz="1000" dirty="0"/>
          </a:p>
          <a:p>
            <a:endParaRPr lang="en-US" sz="1000" dirty="0"/>
          </a:p>
          <a:p>
            <a:endParaRPr lang="en-US" sz="1000" dirty="0"/>
          </a:p>
          <a:p>
            <a:r>
              <a:rPr lang="en-US" sz="1000" dirty="0"/>
              <a:t>Figure from apollo.lsc.vsc.edu/classes/met130</a:t>
            </a:r>
          </a:p>
        </p:txBody>
      </p:sp>
      <p:pic>
        <p:nvPicPr>
          <p:cNvPr id="190469" name="Picture 5" descr="diff_same_size"/>
          <p:cNvPicPr>
            <a:picLocks noChangeAspect="1" noChangeArrowheads="1"/>
          </p:cNvPicPr>
          <p:nvPr/>
        </p:nvPicPr>
        <p:blipFill>
          <a:blip r:embed="rId4" cstate="print"/>
          <a:srcRect/>
          <a:stretch>
            <a:fillRect/>
          </a:stretch>
        </p:blipFill>
        <p:spPr bwMode="auto">
          <a:xfrm>
            <a:off x="4648200" y="1828800"/>
            <a:ext cx="4191000" cy="36576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Collision-Coalescence</a:t>
            </a:r>
          </a:p>
        </p:txBody>
      </p:sp>
      <p:sp>
        <p:nvSpPr>
          <p:cNvPr id="192515" name="Rectangle 3"/>
          <p:cNvSpPr>
            <a:spLocks noGrp="1" noChangeArrowheads="1"/>
          </p:cNvSpPr>
          <p:nvPr>
            <p:ph type="body" idx="1"/>
          </p:nvPr>
        </p:nvSpPr>
        <p:spPr/>
        <p:txBody>
          <a:bodyPr/>
          <a:lstStyle/>
          <a:p>
            <a:r>
              <a:rPr lang="en-US" dirty="0">
                <a:latin typeface="Calibri" pitchFamily="34" charset="0"/>
              </a:rPr>
              <a:t>Factors favoring growth by this process:</a:t>
            </a:r>
          </a:p>
          <a:p>
            <a:pPr>
              <a:buFontTx/>
              <a:buNone/>
            </a:pPr>
            <a:r>
              <a:rPr lang="en-US" dirty="0">
                <a:latin typeface="Calibri" pitchFamily="34" charset="0"/>
              </a:rPr>
              <a:t>    1.  Numerous liquid water drops of</a:t>
            </a:r>
          </a:p>
          <a:p>
            <a:pPr>
              <a:buFontTx/>
              <a:buNone/>
            </a:pPr>
            <a:r>
              <a:rPr lang="en-US" dirty="0">
                <a:latin typeface="Calibri" pitchFamily="34" charset="0"/>
              </a:rPr>
              <a:t>          different size</a:t>
            </a:r>
          </a:p>
          <a:p>
            <a:pPr>
              <a:buFontTx/>
              <a:buNone/>
            </a:pPr>
            <a:r>
              <a:rPr lang="en-US" dirty="0">
                <a:latin typeface="Calibri" pitchFamily="34" charset="0"/>
              </a:rPr>
              <a:t>    2.  Large vertical depth of cloud</a:t>
            </a:r>
          </a:p>
          <a:p>
            <a:pPr>
              <a:buFontTx/>
              <a:buNone/>
            </a:pPr>
            <a:r>
              <a:rPr lang="en-US" dirty="0">
                <a:latin typeface="Calibri" pitchFamily="34" charset="0"/>
              </a:rPr>
              <a:t>    3.  Strong updrafts</a:t>
            </a:r>
          </a:p>
          <a:p>
            <a:endParaRPr lang="en-US" dirty="0">
              <a:latin typeface="Calibri" pitchFamily="34" charset="0"/>
            </a:endParaRPr>
          </a:p>
          <a:p>
            <a:r>
              <a:rPr lang="en-US" dirty="0" err="1">
                <a:latin typeface="Calibri" pitchFamily="34" charset="0"/>
              </a:rPr>
              <a:t>Stratiform</a:t>
            </a:r>
            <a:r>
              <a:rPr lang="en-US" dirty="0">
                <a:latin typeface="Calibri" pitchFamily="34" charset="0"/>
              </a:rPr>
              <a:t> versus cumuliform clouds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Growth in Cold Clouds</a:t>
            </a:r>
          </a:p>
        </p:txBody>
      </p:sp>
      <p:sp>
        <p:nvSpPr>
          <p:cNvPr id="194563" name="Rectangle 3"/>
          <p:cNvSpPr>
            <a:spLocks noGrp="1" noChangeArrowheads="1"/>
          </p:cNvSpPr>
          <p:nvPr>
            <p:ph type="body" idx="1"/>
          </p:nvPr>
        </p:nvSpPr>
        <p:spPr/>
        <p:txBody>
          <a:bodyPr/>
          <a:lstStyle/>
          <a:p>
            <a:pPr>
              <a:lnSpc>
                <a:spcPct val="90000"/>
              </a:lnSpc>
            </a:pPr>
            <a:r>
              <a:rPr lang="en-US" sz="2800" dirty="0">
                <a:latin typeface="Calibri" pitchFamily="34" charset="0"/>
              </a:rPr>
              <a:t>Cold clouds:  Temperatures in all or part of the cloud are below 0</a:t>
            </a:r>
            <a:r>
              <a:rPr lang="en-US" sz="2800" baseline="30000" dirty="0">
                <a:latin typeface="Calibri" pitchFamily="34" charset="0"/>
              </a:rPr>
              <a:t>o</a:t>
            </a:r>
            <a:r>
              <a:rPr lang="en-US" sz="2800" dirty="0">
                <a:latin typeface="Calibri" pitchFamily="34" charset="0"/>
              </a:rPr>
              <a:t>C. </a:t>
            </a:r>
          </a:p>
          <a:p>
            <a:pPr>
              <a:lnSpc>
                <a:spcPct val="90000"/>
              </a:lnSpc>
            </a:pPr>
            <a:r>
              <a:rPr lang="en-US" sz="2800" dirty="0">
                <a:latin typeface="Calibri" pitchFamily="34" charset="0"/>
              </a:rPr>
              <a:t>Recall: Liquid water existing at temperatures below 0</a:t>
            </a:r>
            <a:r>
              <a:rPr lang="en-US" sz="2800" baseline="30000" dirty="0">
                <a:latin typeface="Calibri" pitchFamily="34" charset="0"/>
              </a:rPr>
              <a:t>o</a:t>
            </a:r>
            <a:r>
              <a:rPr lang="en-US" sz="2800" dirty="0">
                <a:latin typeface="Calibri" pitchFamily="34" charset="0"/>
              </a:rPr>
              <a:t>C is called </a:t>
            </a:r>
            <a:r>
              <a:rPr lang="en-US" sz="2800" b="1" dirty="0" err="1">
                <a:latin typeface="Calibri" pitchFamily="34" charset="0"/>
              </a:rPr>
              <a:t>supercooled</a:t>
            </a:r>
            <a:r>
              <a:rPr lang="en-US" sz="2800" dirty="0">
                <a:latin typeface="Calibri" pitchFamily="34" charset="0"/>
              </a:rPr>
              <a:t> water</a:t>
            </a:r>
          </a:p>
          <a:p>
            <a:pPr>
              <a:lnSpc>
                <a:spcPct val="90000"/>
              </a:lnSpc>
            </a:pPr>
            <a:r>
              <a:rPr lang="en-US" sz="2800" dirty="0">
                <a:latin typeface="Calibri" pitchFamily="34" charset="0"/>
              </a:rPr>
              <a:t>Cold clouds can be composed of </a:t>
            </a:r>
            <a:r>
              <a:rPr lang="en-US" sz="2800" dirty="0" err="1">
                <a:latin typeface="Calibri" pitchFamily="34" charset="0"/>
              </a:rPr>
              <a:t>supercooled</a:t>
            </a:r>
            <a:r>
              <a:rPr lang="en-US" sz="2800" dirty="0">
                <a:latin typeface="Calibri" pitchFamily="34" charset="0"/>
              </a:rPr>
              <a:t> water and ice crystals</a:t>
            </a:r>
          </a:p>
          <a:p>
            <a:pPr>
              <a:lnSpc>
                <a:spcPct val="90000"/>
              </a:lnSpc>
            </a:pPr>
            <a:r>
              <a:rPr lang="en-US" sz="2800" dirty="0">
                <a:latin typeface="Calibri" pitchFamily="34" charset="0"/>
              </a:rPr>
              <a:t>Ice crystals in cold clouds can grow through</a:t>
            </a:r>
          </a:p>
          <a:p>
            <a:pPr lvl="1">
              <a:lnSpc>
                <a:spcPct val="90000"/>
              </a:lnSpc>
            </a:pPr>
            <a:r>
              <a:rPr lang="en-US" sz="2400" dirty="0">
                <a:latin typeface="Calibri" pitchFamily="34" charset="0"/>
              </a:rPr>
              <a:t>Accretion/Riming</a:t>
            </a:r>
          </a:p>
          <a:p>
            <a:pPr lvl="1">
              <a:lnSpc>
                <a:spcPct val="90000"/>
              </a:lnSpc>
            </a:pPr>
            <a:r>
              <a:rPr lang="en-US" sz="2400" dirty="0">
                <a:latin typeface="Calibri" pitchFamily="34" charset="0"/>
              </a:rPr>
              <a:t>Aggregation</a:t>
            </a:r>
          </a:p>
          <a:p>
            <a:pPr lvl="1">
              <a:lnSpc>
                <a:spcPct val="90000"/>
              </a:lnSpc>
            </a:pPr>
            <a:r>
              <a:rPr lang="en-US" sz="2400" dirty="0">
                <a:latin typeface="Calibri" pitchFamily="34" charset="0"/>
              </a:rPr>
              <a:t>Bergeron-Wegener process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u="sng">
                <a:solidFill>
                  <a:schemeClr val="bg1"/>
                </a:solidFill>
              </a:rPr>
              <a:t>Cold Clouds</a:t>
            </a:r>
            <a:r>
              <a:rPr lang="en-US" sz="1000" u="sng">
                <a:solidFill>
                  <a:schemeClr val="bg1"/>
                </a:solidFill>
              </a:rPr>
              <a:t/>
            </a:r>
            <a:br>
              <a:rPr lang="en-US" sz="1000" u="sng">
                <a:solidFill>
                  <a:schemeClr val="bg1"/>
                </a:solidFill>
              </a:rPr>
            </a:br>
            <a:r>
              <a:rPr lang="en-US" sz="1000">
                <a:solidFill>
                  <a:schemeClr val="bg1"/>
                </a:solidFill>
              </a:rPr>
              <a:t>Figure from apollo.lsc.vsc.edu/classes/met130</a:t>
            </a:r>
            <a:endParaRPr lang="en-US" u="sng">
              <a:solidFill>
                <a:schemeClr val="bg1"/>
              </a:solidFill>
            </a:endParaRPr>
          </a:p>
        </p:txBody>
      </p:sp>
      <p:pic>
        <p:nvPicPr>
          <p:cNvPr id="249860" name="Picture 4" descr="warm_cold_clouds"/>
          <p:cNvPicPr>
            <a:picLocks noChangeAspect="1" noChangeArrowheads="1"/>
          </p:cNvPicPr>
          <p:nvPr/>
        </p:nvPicPr>
        <p:blipFill>
          <a:blip r:embed="rId4" cstate="print"/>
          <a:srcRect/>
          <a:stretch>
            <a:fillRect/>
          </a:stretch>
        </p:blipFill>
        <p:spPr bwMode="auto">
          <a:xfrm>
            <a:off x="1676400" y="1600200"/>
            <a:ext cx="5715000" cy="4648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Riming</a:t>
            </a:r>
          </a:p>
        </p:txBody>
      </p:sp>
      <p:sp>
        <p:nvSpPr>
          <p:cNvPr id="245763" name="Rectangle 3"/>
          <p:cNvSpPr>
            <a:spLocks noGrp="1" noChangeArrowheads="1"/>
          </p:cNvSpPr>
          <p:nvPr>
            <p:ph type="body" idx="1"/>
          </p:nvPr>
        </p:nvSpPr>
        <p:spPr/>
        <p:txBody>
          <a:bodyPr/>
          <a:lstStyle/>
          <a:p>
            <a:pPr>
              <a:tabLst>
                <a:tab pos="3943350" algn="l"/>
              </a:tabLst>
            </a:pPr>
            <a:r>
              <a:rPr lang="en-US" dirty="0">
                <a:latin typeface="Calibri" pitchFamily="34" charset="0"/>
              </a:rPr>
              <a:t>The collision of ice crystals with </a:t>
            </a:r>
            <a:r>
              <a:rPr lang="en-US" dirty="0" err="1">
                <a:latin typeface="Calibri" pitchFamily="34" charset="0"/>
              </a:rPr>
              <a:t>supercooled</a:t>
            </a:r>
            <a:r>
              <a:rPr lang="en-US" dirty="0">
                <a:latin typeface="Calibri" pitchFamily="34" charset="0"/>
              </a:rPr>
              <a:t> water drops</a:t>
            </a:r>
          </a:p>
          <a:p>
            <a:pPr>
              <a:tabLst>
                <a:tab pos="3943350" algn="l"/>
              </a:tabLst>
            </a:pPr>
            <a:endParaRPr lang="en-US" dirty="0">
              <a:latin typeface="Calibri" pitchFamily="34" charset="0"/>
            </a:endParaRPr>
          </a:p>
          <a:p>
            <a:pPr>
              <a:tabLst>
                <a:tab pos="3943350" algn="l"/>
              </a:tabLst>
            </a:pPr>
            <a:r>
              <a:rPr lang="en-US" dirty="0">
                <a:latin typeface="Calibri" pitchFamily="34" charset="0"/>
              </a:rPr>
              <a:t>Causes further growth of</a:t>
            </a:r>
          </a:p>
          <a:p>
            <a:pPr>
              <a:buFontTx/>
              <a:buNone/>
              <a:tabLst>
                <a:tab pos="3943350" algn="l"/>
              </a:tabLst>
            </a:pPr>
            <a:r>
              <a:rPr lang="en-US" dirty="0">
                <a:latin typeface="Calibri" pitchFamily="34" charset="0"/>
              </a:rPr>
              <a:t>   ice crystals</a:t>
            </a:r>
          </a:p>
          <a:p>
            <a:pPr>
              <a:tabLst>
                <a:tab pos="3943350" algn="l"/>
              </a:tabLst>
            </a:pPr>
            <a:endParaRPr lang="en-US" dirty="0">
              <a:latin typeface="Calibri" pitchFamily="34" charset="0"/>
            </a:endParaRPr>
          </a:p>
          <a:p>
            <a:pPr>
              <a:tabLst>
                <a:tab pos="3943350" algn="l"/>
              </a:tabLst>
            </a:pPr>
            <a:r>
              <a:rPr lang="en-US" dirty="0">
                <a:latin typeface="Calibri" pitchFamily="34" charset="0"/>
              </a:rPr>
              <a:t>Result: Graupel</a:t>
            </a:r>
          </a:p>
        </p:txBody>
      </p:sp>
      <p:sp>
        <p:nvSpPr>
          <p:cNvPr id="245765" name="Rectangle 5"/>
          <p:cNvSpPr>
            <a:spLocks noChangeArrowheads="1"/>
          </p:cNvSpPr>
          <p:nvPr/>
        </p:nvSpPr>
        <p:spPr bwMode="auto">
          <a:xfrm>
            <a:off x="7543800" y="5867400"/>
            <a:ext cx="700088" cy="147638"/>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4-30, </a:t>
            </a:r>
            <a:r>
              <a:rPr lang="en-US" sz="1400" b="1" dirty="0"/>
              <a:t>p. </a:t>
            </a:r>
            <a:r>
              <a:rPr lang="en-US" sz="1400" b="1" dirty="0" smtClean="0"/>
              <a:t>128</a:t>
            </a:r>
            <a:endParaRPr lang="en-US" sz="1400" b="1" dirty="0"/>
          </a:p>
        </p:txBody>
      </p:sp>
      <p:pic>
        <p:nvPicPr>
          <p:cNvPr id="8" name="Picture 5" descr="9781284027372_CH04_FIG30.jpg"/>
          <p:cNvPicPr>
            <a:picLocks noChangeAspect="1"/>
          </p:cNvPicPr>
          <p:nvPr/>
        </p:nvPicPr>
        <p:blipFill>
          <a:blip r:embed="rId4" cstate="print"/>
          <a:srcRect/>
          <a:stretch>
            <a:fillRect/>
          </a:stretch>
        </p:blipFill>
        <p:spPr bwMode="auto">
          <a:xfrm>
            <a:off x="6324600" y="2438400"/>
            <a:ext cx="2254250" cy="3337133"/>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3" name="Picture 5" descr="photo"/>
          <p:cNvPicPr>
            <a:picLocks noChangeAspect="1" noChangeArrowheads="1"/>
          </p:cNvPicPr>
          <p:nvPr/>
        </p:nvPicPr>
        <p:blipFill>
          <a:blip r:embed="rId2" cstate="print"/>
          <a:srcRect/>
          <a:stretch>
            <a:fillRect/>
          </a:stretch>
        </p:blipFill>
        <p:spPr bwMode="auto">
          <a:xfrm>
            <a:off x="457200" y="533400"/>
            <a:ext cx="8153400" cy="61150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9781284027372_CH04_FIG31.jpg"/>
          <p:cNvPicPr>
            <a:picLocks noChangeAspect="1"/>
          </p:cNvPicPr>
          <p:nvPr/>
        </p:nvPicPr>
        <p:blipFill>
          <a:blip cstate="print"/>
          <a:srcRect/>
          <a:stretch>
            <a:fillRect/>
          </a:stretch>
        </p:blipFill>
        <p:spPr bwMode="auto">
          <a:xfrm>
            <a:off x="6705600" y="861204"/>
            <a:ext cx="2438400" cy="6072996"/>
          </a:xfrm>
          <a:prstGeom prst="rect">
            <a:avLst/>
          </a:prstGeom>
          <a:noFill/>
          <a:ln w="9525">
            <a:noFill/>
            <a:miter lim="800000"/>
            <a:headEnd/>
            <a:tailEnd/>
          </a:ln>
        </p:spPr>
      </p:pic>
      <p:sp>
        <p:nvSpPr>
          <p:cNvPr id="24781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Aggregation</a:t>
            </a:r>
          </a:p>
        </p:txBody>
      </p:sp>
      <p:pic>
        <p:nvPicPr>
          <p:cNvPr id="247813" name="Picture 5" descr="02">
            <a:hlinkClick r:id="rId4"/>
          </p:cNvPr>
          <p:cNvPicPr>
            <a:picLocks noChangeAspect="1" noChangeArrowheads="1"/>
          </p:cNvPicPr>
          <p:nvPr/>
        </p:nvPicPr>
        <p:blipFill>
          <a:blip r:embed="rId5" cstate="print"/>
          <a:srcRect/>
          <a:stretch>
            <a:fillRect/>
          </a:stretch>
        </p:blipFill>
        <p:spPr bwMode="auto">
          <a:xfrm>
            <a:off x="228600" y="2743200"/>
            <a:ext cx="3581400" cy="2827338"/>
          </a:xfrm>
          <a:prstGeom prst="rect">
            <a:avLst/>
          </a:prstGeom>
          <a:noFill/>
        </p:spPr>
      </p:pic>
      <p:sp>
        <p:nvSpPr>
          <p:cNvPr id="247815" name="Rectangle 7"/>
          <p:cNvSpPr>
            <a:spLocks noChangeArrowheads="1"/>
          </p:cNvSpPr>
          <p:nvPr/>
        </p:nvSpPr>
        <p:spPr bwMode="auto">
          <a:xfrm>
            <a:off x="5410200" y="6400800"/>
            <a:ext cx="148113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4-31, </a:t>
            </a:r>
            <a:r>
              <a:rPr lang="en-US" sz="1400" b="1" dirty="0"/>
              <a:t>p. </a:t>
            </a:r>
            <a:r>
              <a:rPr lang="en-US" sz="1400" b="1" dirty="0" smtClean="0"/>
              <a:t>129</a:t>
            </a:r>
            <a:endParaRPr lang="en-US" sz="1400" b="1" dirty="0"/>
          </a:p>
        </p:txBody>
      </p:sp>
      <p:pic>
        <p:nvPicPr>
          <p:cNvPr id="247817" name="Picture 9" descr="snowflake_485"/>
          <p:cNvPicPr>
            <a:picLocks noChangeAspect="1" noChangeArrowheads="1"/>
          </p:cNvPicPr>
          <p:nvPr/>
        </p:nvPicPr>
        <p:blipFill>
          <a:blip r:embed="rId6" cstate="print"/>
          <a:srcRect/>
          <a:stretch>
            <a:fillRect/>
          </a:stretch>
        </p:blipFill>
        <p:spPr bwMode="auto">
          <a:xfrm>
            <a:off x="2667000" y="3810000"/>
            <a:ext cx="3657600" cy="2579688"/>
          </a:xfrm>
          <a:prstGeom prst="rect">
            <a:avLst/>
          </a:prstGeom>
          <a:noFill/>
        </p:spPr>
      </p:pic>
      <p:sp>
        <p:nvSpPr>
          <p:cNvPr id="247811" name="Rectangle 3"/>
          <p:cNvSpPr>
            <a:spLocks noGrp="1" noChangeArrowheads="1"/>
          </p:cNvSpPr>
          <p:nvPr>
            <p:ph type="body" sz="half" idx="1"/>
          </p:nvPr>
        </p:nvSpPr>
        <p:spPr/>
        <p:txBody>
          <a:bodyPr/>
          <a:lstStyle/>
          <a:p>
            <a:r>
              <a:rPr lang="en-US" sz="2800" dirty="0">
                <a:latin typeface="Calibri" pitchFamily="34" charset="0"/>
              </a:rPr>
              <a:t>The collision of ice </a:t>
            </a:r>
            <a:r>
              <a:rPr lang="en-US" sz="2800" dirty="0" smtClean="0">
                <a:latin typeface="Calibri" pitchFamily="34" charset="0"/>
              </a:rPr>
              <a:t>crystals (snowflakes) </a:t>
            </a:r>
            <a:r>
              <a:rPr lang="en-US" sz="2800" dirty="0">
                <a:latin typeface="Calibri" pitchFamily="34" charset="0"/>
              </a:rPr>
              <a:t>with </a:t>
            </a:r>
            <a:r>
              <a:rPr lang="en-US" sz="2800" dirty="0" smtClean="0">
                <a:latin typeface="Calibri" pitchFamily="34" charset="0"/>
              </a:rPr>
              <a:t>other </a:t>
            </a:r>
            <a:r>
              <a:rPr lang="en-US" sz="2800" dirty="0">
                <a:latin typeface="Calibri" pitchFamily="34" charset="0"/>
              </a:rPr>
              <a:t>ice crystals to form a </a:t>
            </a:r>
            <a:r>
              <a:rPr lang="en-US" sz="2800" dirty="0" smtClean="0">
                <a:latin typeface="Calibri" pitchFamily="34" charset="0"/>
              </a:rPr>
              <a:t>larger snowflake</a:t>
            </a:r>
            <a:r>
              <a:rPr lang="en-US" sz="2800" dirty="0">
                <a:latin typeface="Calibri" pitchFamily="34" charset="0"/>
              </a:rPr>
              <a:t>. </a:t>
            </a:r>
          </a:p>
          <a:p>
            <a:endParaRPr lang="en-US" sz="2800" dirty="0">
              <a:latin typeface="Calibri" pitchFamily="34" charset="0"/>
            </a:endParaRPr>
          </a:p>
          <a:p>
            <a:endParaRPr lang="en-US" sz="28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Bergeron Process</a:t>
            </a:r>
          </a:p>
        </p:txBody>
      </p:sp>
      <p:sp>
        <p:nvSpPr>
          <p:cNvPr id="204803" name="Rectangle 3"/>
          <p:cNvSpPr>
            <a:spLocks noGrp="1" noChangeArrowheads="1"/>
          </p:cNvSpPr>
          <p:nvPr>
            <p:ph type="body" idx="1"/>
          </p:nvPr>
        </p:nvSpPr>
        <p:spPr/>
        <p:txBody>
          <a:bodyPr/>
          <a:lstStyle/>
          <a:p>
            <a:r>
              <a:rPr lang="en-US" dirty="0">
                <a:latin typeface="Calibri" pitchFamily="34" charset="0"/>
              </a:rPr>
              <a:t>In a cloud where ice crystals and </a:t>
            </a:r>
            <a:r>
              <a:rPr lang="en-US" dirty="0" err="1">
                <a:latin typeface="Calibri" pitchFamily="34" charset="0"/>
              </a:rPr>
              <a:t>supercooled</a:t>
            </a:r>
            <a:r>
              <a:rPr lang="en-US" dirty="0">
                <a:latin typeface="Calibri" pitchFamily="34" charset="0"/>
              </a:rPr>
              <a:t> drops coexist at same temp:</a:t>
            </a:r>
          </a:p>
          <a:p>
            <a:endParaRPr lang="en-US" dirty="0">
              <a:latin typeface="Calibri" pitchFamily="34" charset="0"/>
            </a:endParaRPr>
          </a:p>
          <a:p>
            <a:r>
              <a:rPr lang="en-US" dirty="0">
                <a:latin typeface="Calibri" pitchFamily="34" charset="0"/>
              </a:rPr>
              <a:t>Evaporation occurs from the </a:t>
            </a:r>
            <a:r>
              <a:rPr lang="en-US" dirty="0" err="1">
                <a:latin typeface="Calibri" pitchFamily="34" charset="0"/>
              </a:rPr>
              <a:t>supercooled</a:t>
            </a:r>
            <a:r>
              <a:rPr lang="en-US" dirty="0">
                <a:latin typeface="Calibri" pitchFamily="34" charset="0"/>
              </a:rPr>
              <a:t> droplet</a:t>
            </a:r>
          </a:p>
          <a:p>
            <a:r>
              <a:rPr lang="en-US" dirty="0">
                <a:latin typeface="Calibri" pitchFamily="34" charset="0"/>
              </a:rPr>
              <a:t>Deposition occurs on the ice crystal</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Bergeron Process (cont’d)</a:t>
            </a:r>
          </a:p>
        </p:txBody>
      </p:sp>
      <p:sp>
        <p:nvSpPr>
          <p:cNvPr id="206851" name="Rectangle 3"/>
          <p:cNvSpPr>
            <a:spLocks noGrp="1" noChangeArrowheads="1"/>
          </p:cNvSpPr>
          <p:nvPr>
            <p:ph type="body" idx="1"/>
          </p:nvPr>
        </p:nvSpPr>
        <p:spPr/>
        <p:txBody>
          <a:bodyPr/>
          <a:lstStyle/>
          <a:p>
            <a:pPr>
              <a:lnSpc>
                <a:spcPct val="80000"/>
              </a:lnSpc>
            </a:pPr>
            <a:r>
              <a:rPr lang="en-US" sz="2800" dirty="0" smtClean="0">
                <a:latin typeface="Calibri" pitchFamily="34" charset="0"/>
              </a:rPr>
              <a:t>Reminder: Saturation </a:t>
            </a:r>
            <a:r>
              <a:rPr lang="en-US" sz="2800" dirty="0">
                <a:latin typeface="Calibri" pitchFamily="34" charset="0"/>
              </a:rPr>
              <a:t>– number of molecules evaporating equals number condensing.</a:t>
            </a:r>
          </a:p>
          <a:p>
            <a:pPr>
              <a:lnSpc>
                <a:spcPct val="80000"/>
              </a:lnSpc>
            </a:pPr>
            <a:r>
              <a:rPr lang="en-US" sz="2800" dirty="0" smtClean="0">
                <a:latin typeface="Calibri" pitchFamily="34" charset="0"/>
              </a:rPr>
              <a:t>Fewer </a:t>
            </a:r>
            <a:r>
              <a:rPr lang="en-US" sz="2800" dirty="0">
                <a:latin typeface="Calibri" pitchFamily="34" charset="0"/>
              </a:rPr>
              <a:t>molecules sublimating from / depositing on the ice crystal compared to that evaporating from / condensing on the </a:t>
            </a:r>
            <a:r>
              <a:rPr lang="en-US" sz="2800" dirty="0" err="1">
                <a:latin typeface="Calibri" pitchFamily="34" charset="0"/>
              </a:rPr>
              <a:t>supercooled</a:t>
            </a:r>
            <a:r>
              <a:rPr lang="en-US" sz="2800" dirty="0">
                <a:latin typeface="Calibri" pitchFamily="34" charset="0"/>
              </a:rPr>
              <a:t> water drop.</a:t>
            </a:r>
          </a:p>
          <a:p>
            <a:pPr>
              <a:lnSpc>
                <a:spcPct val="80000"/>
              </a:lnSpc>
            </a:pPr>
            <a:r>
              <a:rPr lang="en-US" sz="2800" dirty="0" smtClean="0">
                <a:latin typeface="Calibri" pitchFamily="34" charset="0"/>
              </a:rPr>
              <a:t>So </a:t>
            </a:r>
            <a:r>
              <a:rPr lang="en-US" sz="2800" dirty="0">
                <a:latin typeface="Calibri" pitchFamily="34" charset="0"/>
              </a:rPr>
              <a:t>more water vapor surrounds the </a:t>
            </a:r>
            <a:r>
              <a:rPr lang="en-US" sz="2800" dirty="0" err="1">
                <a:latin typeface="Calibri" pitchFamily="34" charset="0"/>
              </a:rPr>
              <a:t>supercooled</a:t>
            </a:r>
            <a:r>
              <a:rPr lang="en-US" sz="2800" dirty="0">
                <a:latin typeface="Calibri" pitchFamily="34" charset="0"/>
              </a:rPr>
              <a:t> drop than the ice crystal (higher saturation vapor pressure)</a:t>
            </a:r>
          </a:p>
        </p:txBody>
      </p:sp>
      <p:pic>
        <p:nvPicPr>
          <p:cNvPr id="6" name="Picture 5" descr="9781284027372_CH04_FIG32.jpg"/>
          <p:cNvPicPr>
            <a:picLocks noChangeAspect="1"/>
          </p:cNvPicPr>
          <p:nvPr/>
        </p:nvPicPr>
        <p:blipFill>
          <a:blip r:embed="rId4" cstate="print"/>
          <a:srcRect/>
          <a:stretch>
            <a:fillRect/>
          </a:stretch>
        </p:blipFill>
        <p:spPr bwMode="auto">
          <a:xfrm>
            <a:off x="3657600" y="4631825"/>
            <a:ext cx="4953000" cy="2226175"/>
          </a:xfrm>
          <a:prstGeom prst="rect">
            <a:avLst/>
          </a:prstGeom>
          <a:noFill/>
          <a:ln w="9525">
            <a:noFill/>
            <a:miter lim="800000"/>
            <a:headEnd/>
            <a:tailEnd/>
          </a:ln>
        </p:spPr>
      </p:pic>
      <p:sp>
        <p:nvSpPr>
          <p:cNvPr id="7" name="Rectangle 7"/>
          <p:cNvSpPr>
            <a:spLocks noChangeArrowheads="1"/>
          </p:cNvSpPr>
          <p:nvPr/>
        </p:nvSpPr>
        <p:spPr bwMode="auto">
          <a:xfrm>
            <a:off x="2057400" y="6562725"/>
            <a:ext cx="148113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4-32, </a:t>
            </a:r>
            <a:r>
              <a:rPr lang="en-US" sz="1400" b="1" dirty="0"/>
              <a:t>p. </a:t>
            </a:r>
            <a:r>
              <a:rPr lang="en-US" sz="1400" b="1" dirty="0" smtClean="0"/>
              <a:t>129</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hidden="1"/>
          <p:cNvSpPr>
            <a:spLocks noGrp="1" noChangeArrowheads="1"/>
          </p:cNvSpPr>
          <p:nvPr>
            <p:ph type="title"/>
          </p:nvPr>
        </p:nvSpPr>
        <p:spPr/>
        <p:txBody>
          <a:bodyPr/>
          <a:lstStyle/>
          <a:p>
            <a:endParaRPr lang="en-US"/>
          </a:p>
        </p:txBody>
      </p:sp>
      <p:sp>
        <p:nvSpPr>
          <p:cNvPr id="251908"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4-32, </a:t>
            </a:r>
            <a:r>
              <a:rPr lang="en-US" sz="1400" b="1" dirty="0"/>
              <a:t>p. </a:t>
            </a:r>
            <a:r>
              <a:rPr lang="en-US" sz="1400" b="1" dirty="0" smtClean="0"/>
              <a:t>130</a:t>
            </a:r>
            <a:endParaRPr lang="en-US" sz="1400" b="1" dirty="0"/>
          </a:p>
        </p:txBody>
      </p:sp>
      <p:pic>
        <p:nvPicPr>
          <p:cNvPr id="7" name="Picture 5" descr="9781284027372_CH04_FIG33.jpg"/>
          <p:cNvPicPr>
            <a:picLocks noChangeAspect="1"/>
          </p:cNvPicPr>
          <p:nvPr/>
        </p:nvPicPr>
        <p:blipFill>
          <a:blip r:embed="rId4" cstate="print"/>
          <a:srcRect/>
          <a:stretch>
            <a:fillRect/>
          </a:stretch>
        </p:blipFill>
        <p:spPr bwMode="auto">
          <a:xfrm>
            <a:off x="685800" y="367637"/>
            <a:ext cx="7848600" cy="5956963"/>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800" b="1" dirty="0">
                <a:effectLst>
                  <a:outerShdw blurRad="38100" dist="38100" dir="2700000" algn="tl">
                    <a:srgbClr val="C0C0C0"/>
                  </a:outerShdw>
                </a:effectLst>
                <a:latin typeface="Calibri" pitchFamily="34" charset="0"/>
              </a:rPr>
              <a:t>Saturation</a:t>
            </a:r>
            <a:br>
              <a:rPr lang="en-US" sz="4800" b="1" dirty="0">
                <a:effectLst>
                  <a:outerShdw blurRad="38100" dist="38100" dir="2700000" algn="tl">
                    <a:srgbClr val="C0C0C0"/>
                  </a:outerShdw>
                </a:effectLst>
                <a:latin typeface="Calibri" pitchFamily="34" charset="0"/>
              </a:rPr>
            </a:br>
            <a:r>
              <a:rPr lang="en-US" sz="1000" dirty="0"/>
              <a:t>Photo from  www.cgl.uwaterloo.ca/ ~</a:t>
            </a:r>
            <a:r>
              <a:rPr lang="en-US" sz="1000" dirty="0" err="1"/>
              <a:t>csk</a:t>
            </a:r>
            <a:r>
              <a:rPr lang="en-US" sz="1000" dirty="0"/>
              <a:t>/water.html</a:t>
            </a:r>
          </a:p>
        </p:txBody>
      </p:sp>
      <p:sp>
        <p:nvSpPr>
          <p:cNvPr id="20483" name="Rectangle 3"/>
          <p:cNvSpPr>
            <a:spLocks noGrp="1" noChangeArrowheads="1"/>
          </p:cNvSpPr>
          <p:nvPr>
            <p:ph idx="1"/>
          </p:nvPr>
        </p:nvSpPr>
        <p:spPr/>
        <p:txBody>
          <a:bodyPr/>
          <a:lstStyle/>
          <a:p>
            <a:endParaRPr lang="en-US"/>
          </a:p>
        </p:txBody>
      </p:sp>
      <p:pic>
        <p:nvPicPr>
          <p:cNvPr id="20484" name="Picture 4" descr="glass_of_water"/>
          <p:cNvPicPr>
            <a:picLocks noChangeAspect="1" noChangeArrowheads="1"/>
          </p:cNvPicPr>
          <p:nvPr/>
        </p:nvPicPr>
        <p:blipFill>
          <a:blip r:embed="rId4" cstate="print"/>
          <a:srcRect/>
          <a:stretch>
            <a:fillRect/>
          </a:stretch>
        </p:blipFill>
        <p:spPr bwMode="auto">
          <a:xfrm>
            <a:off x="1828800" y="1600200"/>
            <a:ext cx="5334000" cy="48895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Bergeron Process</a:t>
            </a:r>
          </a:p>
        </p:txBody>
      </p:sp>
      <p:sp>
        <p:nvSpPr>
          <p:cNvPr id="210947" name="Rectangle 3"/>
          <p:cNvSpPr>
            <a:spLocks noGrp="1" noChangeArrowheads="1"/>
          </p:cNvSpPr>
          <p:nvPr>
            <p:ph type="body" idx="1"/>
          </p:nvPr>
        </p:nvSpPr>
        <p:spPr/>
        <p:txBody>
          <a:bodyPr/>
          <a:lstStyle/>
          <a:p>
            <a:r>
              <a:rPr lang="en-US" dirty="0">
                <a:latin typeface="Calibri" pitchFamily="34" charset="0"/>
              </a:rPr>
              <a:t>To summarize:</a:t>
            </a:r>
          </a:p>
          <a:p>
            <a:endParaRPr lang="en-US" dirty="0">
              <a:latin typeface="Calibri" pitchFamily="34" charset="0"/>
            </a:endParaRPr>
          </a:p>
          <a:p>
            <a:r>
              <a:rPr lang="en-US" dirty="0">
                <a:latin typeface="Calibri" pitchFamily="34" charset="0"/>
              </a:rPr>
              <a:t>Ice crystals </a:t>
            </a:r>
            <a:r>
              <a:rPr lang="en-US" u="sng" dirty="0">
                <a:latin typeface="Calibri" pitchFamily="34" charset="0"/>
              </a:rPr>
              <a:t>grow</a:t>
            </a:r>
            <a:r>
              <a:rPr lang="en-US" dirty="0">
                <a:latin typeface="Calibri" pitchFamily="34" charset="0"/>
              </a:rPr>
              <a:t> at the expense of the </a:t>
            </a:r>
            <a:r>
              <a:rPr lang="en-US" dirty="0" err="1">
                <a:latin typeface="Calibri" pitchFamily="34" charset="0"/>
              </a:rPr>
              <a:t>supercooled</a:t>
            </a:r>
            <a:r>
              <a:rPr lang="en-US" dirty="0">
                <a:latin typeface="Calibri" pitchFamily="34" charset="0"/>
              </a:rPr>
              <a:t> water droplets.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Types of Precipitation</a:t>
            </a:r>
          </a:p>
        </p:txBody>
      </p:sp>
      <p:sp>
        <p:nvSpPr>
          <p:cNvPr id="217091" name="Rectangle 3"/>
          <p:cNvSpPr>
            <a:spLocks noGrp="1" noChangeArrowheads="1"/>
          </p:cNvSpPr>
          <p:nvPr>
            <p:ph type="body" idx="1"/>
          </p:nvPr>
        </p:nvSpPr>
        <p:spPr/>
        <p:txBody>
          <a:bodyPr/>
          <a:lstStyle/>
          <a:p>
            <a:r>
              <a:rPr lang="en-US" dirty="0">
                <a:latin typeface="Calibri" pitchFamily="34" charset="0"/>
              </a:rPr>
              <a:t>Snow</a:t>
            </a:r>
          </a:p>
          <a:p>
            <a:r>
              <a:rPr lang="en-US" dirty="0">
                <a:latin typeface="Calibri" pitchFamily="34" charset="0"/>
              </a:rPr>
              <a:t>Rain</a:t>
            </a:r>
          </a:p>
          <a:p>
            <a:r>
              <a:rPr lang="en-US" dirty="0">
                <a:latin typeface="Calibri" pitchFamily="34" charset="0"/>
              </a:rPr>
              <a:t>Hail</a:t>
            </a:r>
          </a:p>
          <a:p>
            <a:r>
              <a:rPr lang="en-US" dirty="0">
                <a:latin typeface="Calibri" pitchFamily="34" charset="0"/>
              </a:rPr>
              <a:t>Sleet</a:t>
            </a:r>
          </a:p>
          <a:p>
            <a:r>
              <a:rPr lang="en-US" dirty="0">
                <a:latin typeface="Calibri" pitchFamily="34" charset="0"/>
              </a:rPr>
              <a:t>Freezing Rain</a:t>
            </a:r>
          </a:p>
          <a:p>
            <a:pPr>
              <a:buFontTx/>
              <a:buNone/>
            </a:pPr>
            <a:r>
              <a:rPr lang="en-US" dirty="0">
                <a:latin typeface="Calibri" pitchFamily="34" charset="0"/>
              </a:rPr>
              <a:t>     Which type depends largely on how</a:t>
            </a:r>
          </a:p>
          <a:p>
            <a:pPr>
              <a:buFontTx/>
              <a:buNone/>
            </a:pPr>
            <a:r>
              <a:rPr lang="en-US" dirty="0">
                <a:latin typeface="Calibri" pitchFamily="34" charset="0"/>
              </a:rPr>
              <a:t>      temperature changes with height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b="1" u="sng" dirty="0">
                <a:effectLst>
                  <a:outerShdw blurRad="38100" dist="38100" dir="2700000" algn="tl">
                    <a:srgbClr val="C0C0C0"/>
                  </a:outerShdw>
                </a:effectLst>
                <a:latin typeface="Calibri" pitchFamily="34" charset="0"/>
              </a:rPr>
              <a:t>Snow</a:t>
            </a:r>
          </a:p>
        </p:txBody>
      </p:sp>
      <p:sp>
        <p:nvSpPr>
          <p:cNvPr id="219139" name="Rectangle 3"/>
          <p:cNvSpPr>
            <a:spLocks noGrp="1" noChangeArrowheads="1"/>
          </p:cNvSpPr>
          <p:nvPr>
            <p:ph type="body" sz="half" idx="1"/>
          </p:nvPr>
        </p:nvSpPr>
        <p:spPr/>
        <p:txBody>
          <a:bodyPr/>
          <a:lstStyle/>
          <a:p>
            <a:r>
              <a:rPr lang="en-US" sz="2800" dirty="0">
                <a:latin typeface="Calibri" pitchFamily="34" charset="0"/>
              </a:rPr>
              <a:t>Snow forms from the growth of ice crystals</a:t>
            </a:r>
          </a:p>
          <a:p>
            <a:r>
              <a:rPr lang="en-US" sz="2800" dirty="0">
                <a:latin typeface="Calibri" pitchFamily="34" charset="0"/>
              </a:rPr>
              <a:t>Temperatures from the ground up through the cloud are below 0</a:t>
            </a:r>
            <a:r>
              <a:rPr lang="en-US" sz="2800" baseline="30000" dirty="0">
                <a:latin typeface="Calibri" pitchFamily="34" charset="0"/>
              </a:rPr>
              <a:t>o</a:t>
            </a:r>
            <a:r>
              <a:rPr lang="en-US" sz="2800" dirty="0">
                <a:latin typeface="Calibri" pitchFamily="34" charset="0"/>
              </a:rPr>
              <a:t>C.</a:t>
            </a:r>
          </a:p>
          <a:p>
            <a:r>
              <a:rPr lang="en-US" sz="2800" dirty="0">
                <a:latin typeface="Calibri" pitchFamily="34" charset="0"/>
              </a:rPr>
              <a:t>Myth: “it is too cold to snow”</a:t>
            </a:r>
          </a:p>
          <a:p>
            <a:endParaRPr lang="en-US" sz="1000" dirty="0">
              <a:latin typeface="Calibri" pitchFamily="34" charset="0"/>
            </a:endParaRPr>
          </a:p>
          <a:p>
            <a:endParaRPr lang="en-US" sz="1000" dirty="0"/>
          </a:p>
        </p:txBody>
      </p:sp>
      <p:pic>
        <p:nvPicPr>
          <p:cNvPr id="8" name="Picture 5" descr="9781284027372_CH04_FIG36.jpg"/>
          <p:cNvPicPr>
            <a:picLocks noChangeAspect="1"/>
          </p:cNvPicPr>
          <p:nvPr/>
        </p:nvPicPr>
        <p:blipFill>
          <a:blip r:embed="rId4" cstate="print"/>
          <a:srcRect l="49562" b="51515"/>
          <a:stretch>
            <a:fillRect/>
          </a:stretch>
        </p:blipFill>
        <p:spPr bwMode="auto">
          <a:xfrm>
            <a:off x="4267200" y="1524000"/>
            <a:ext cx="4724400" cy="4501662"/>
          </a:xfrm>
          <a:prstGeom prst="rect">
            <a:avLst/>
          </a:prstGeom>
          <a:noFill/>
          <a:ln w="9525">
            <a:noFill/>
            <a:miter lim="800000"/>
            <a:headEnd/>
            <a:tailEnd/>
          </a:ln>
        </p:spPr>
      </p:pic>
      <p:sp>
        <p:nvSpPr>
          <p:cNvPr id="9" name="Rectangle 7"/>
          <p:cNvSpPr>
            <a:spLocks noChangeArrowheads="1"/>
          </p:cNvSpPr>
          <p:nvPr/>
        </p:nvSpPr>
        <p:spPr bwMode="auto">
          <a:xfrm>
            <a:off x="5410200" y="6400800"/>
            <a:ext cx="148113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4-36, </a:t>
            </a:r>
            <a:r>
              <a:rPr lang="en-US" sz="1400" b="1" dirty="0"/>
              <a:t>p. </a:t>
            </a:r>
            <a:r>
              <a:rPr lang="en-US" sz="1400" b="1" dirty="0" smtClean="0"/>
              <a:t>132</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b="1" u="sng" dirty="0">
                <a:effectLst>
                  <a:outerShdw blurRad="38100" dist="38100" dir="2700000" algn="tl">
                    <a:srgbClr val="C0C0C0"/>
                  </a:outerShdw>
                </a:effectLst>
                <a:latin typeface="Calibri" pitchFamily="34" charset="0"/>
              </a:rPr>
              <a:t>Rain</a:t>
            </a:r>
          </a:p>
        </p:txBody>
      </p:sp>
      <p:sp>
        <p:nvSpPr>
          <p:cNvPr id="221187" name="Rectangle 3"/>
          <p:cNvSpPr>
            <a:spLocks noGrp="1" noChangeArrowheads="1"/>
          </p:cNvSpPr>
          <p:nvPr>
            <p:ph type="body" sz="half" idx="1"/>
          </p:nvPr>
        </p:nvSpPr>
        <p:spPr/>
        <p:txBody>
          <a:bodyPr/>
          <a:lstStyle/>
          <a:p>
            <a:r>
              <a:rPr lang="en-US" sz="2800" dirty="0">
                <a:latin typeface="Calibri" pitchFamily="34" charset="0"/>
              </a:rPr>
              <a:t>Rain may begin as ice crystals in the cloud.</a:t>
            </a:r>
          </a:p>
          <a:p>
            <a:r>
              <a:rPr lang="en-US" sz="2800" dirty="0">
                <a:latin typeface="Calibri" pitchFamily="34" charset="0"/>
              </a:rPr>
              <a:t>Ice crystals melt as they fall.</a:t>
            </a:r>
          </a:p>
          <a:p>
            <a:r>
              <a:rPr lang="en-US" sz="2800" dirty="0">
                <a:latin typeface="Calibri" pitchFamily="34" charset="0"/>
              </a:rPr>
              <a:t>Drizzle:  small drops reaching the ground</a:t>
            </a:r>
          </a:p>
          <a:p>
            <a:endParaRPr lang="en-US" sz="1000" dirty="0"/>
          </a:p>
          <a:p>
            <a:endParaRPr lang="en-US" sz="1000" dirty="0"/>
          </a:p>
          <a:p>
            <a:endParaRPr lang="en-US" sz="1000" dirty="0"/>
          </a:p>
          <a:p>
            <a:endParaRPr lang="en-US" sz="1000" dirty="0"/>
          </a:p>
          <a:p>
            <a:endParaRPr lang="en-US" sz="1000" dirty="0"/>
          </a:p>
        </p:txBody>
      </p:sp>
      <p:pic>
        <p:nvPicPr>
          <p:cNvPr id="8" name="Picture 5" descr="9781284027372_CH04_FIG36.jpg"/>
          <p:cNvPicPr>
            <a:picLocks noChangeAspect="1"/>
          </p:cNvPicPr>
          <p:nvPr/>
        </p:nvPicPr>
        <p:blipFill>
          <a:blip r:embed="rId4" cstate="print"/>
          <a:srcRect r="48936" b="50000"/>
          <a:stretch>
            <a:fillRect/>
          </a:stretch>
        </p:blipFill>
        <p:spPr bwMode="auto">
          <a:xfrm>
            <a:off x="4495800" y="1600200"/>
            <a:ext cx="4475018" cy="4343400"/>
          </a:xfrm>
          <a:prstGeom prst="rect">
            <a:avLst/>
          </a:prstGeom>
          <a:noFill/>
          <a:ln w="9525">
            <a:noFill/>
            <a:miter lim="800000"/>
            <a:headEnd/>
            <a:tailEnd/>
          </a:ln>
        </p:spPr>
      </p:pic>
      <p:sp>
        <p:nvSpPr>
          <p:cNvPr id="9" name="Rectangle 7"/>
          <p:cNvSpPr>
            <a:spLocks noChangeArrowheads="1"/>
          </p:cNvSpPr>
          <p:nvPr/>
        </p:nvSpPr>
        <p:spPr bwMode="auto">
          <a:xfrm>
            <a:off x="5410200" y="6400800"/>
            <a:ext cx="148113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4-36, </a:t>
            </a:r>
            <a:r>
              <a:rPr lang="en-US" sz="1400" b="1" dirty="0"/>
              <a:t>p. </a:t>
            </a:r>
            <a:r>
              <a:rPr lang="en-US" sz="1400" b="1" dirty="0" smtClean="0"/>
              <a:t>132</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b="1" u="sng" dirty="0">
                <a:latin typeface="Calibri" pitchFamily="34" charset="0"/>
              </a:rPr>
              <a:t>Rain</a:t>
            </a:r>
          </a:p>
        </p:txBody>
      </p:sp>
      <p:sp>
        <p:nvSpPr>
          <p:cNvPr id="223235" name="Rectangle 3"/>
          <p:cNvSpPr>
            <a:spLocks noGrp="1" noChangeArrowheads="1"/>
          </p:cNvSpPr>
          <p:nvPr>
            <p:ph type="body" sz="half" idx="1"/>
          </p:nvPr>
        </p:nvSpPr>
        <p:spPr>
          <a:xfrm>
            <a:off x="457200" y="1600200"/>
            <a:ext cx="3505200" cy="4525963"/>
          </a:xfrm>
        </p:spPr>
        <p:txBody>
          <a:bodyPr/>
          <a:lstStyle/>
          <a:p>
            <a:endParaRPr lang="en-US" sz="2800" dirty="0"/>
          </a:p>
          <a:p>
            <a:r>
              <a:rPr lang="en-US" sz="2800" dirty="0" err="1">
                <a:latin typeface="Calibri" pitchFamily="34" charset="0"/>
              </a:rPr>
              <a:t>Virga</a:t>
            </a:r>
            <a:r>
              <a:rPr lang="en-US" sz="2800" dirty="0">
                <a:latin typeface="Calibri" pitchFamily="34" charset="0"/>
              </a:rPr>
              <a:t>:  rain that evaporates before reaching the ground</a:t>
            </a:r>
          </a:p>
          <a:p>
            <a:endParaRPr lang="en-US" sz="2800" dirty="0">
              <a:latin typeface="Calibri" pitchFamily="34" charset="0"/>
            </a:endParaRPr>
          </a:p>
          <a:p>
            <a:endParaRPr lang="en-US" sz="2800" dirty="0"/>
          </a:p>
          <a:p>
            <a:endParaRPr lang="en-US" sz="2800" dirty="0"/>
          </a:p>
          <a:p>
            <a:endParaRPr lang="en-US" sz="2800" dirty="0"/>
          </a:p>
          <a:p>
            <a:endParaRPr lang="en-US" sz="1000" dirty="0"/>
          </a:p>
        </p:txBody>
      </p:sp>
      <p:pic>
        <p:nvPicPr>
          <p:cNvPr id="223240" name="Picture 8" descr="C:\Users\Vanna\Desktop\10298785_10152415758930432_5521773683031465261_n.jpg"/>
          <p:cNvPicPr>
            <a:picLocks noChangeAspect="1" noChangeArrowheads="1"/>
          </p:cNvPicPr>
          <p:nvPr/>
        </p:nvPicPr>
        <p:blipFill>
          <a:blip r:embed="rId4" cstate="print"/>
          <a:srcRect l="19063" r="17604"/>
          <a:stretch>
            <a:fillRect/>
          </a:stretch>
        </p:blipFill>
        <p:spPr bwMode="auto">
          <a:xfrm>
            <a:off x="3810000" y="1600200"/>
            <a:ext cx="5105400" cy="4559592"/>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u="sng" dirty="0" err="1">
                <a:solidFill>
                  <a:schemeClr val="tx1"/>
                </a:solidFill>
                <a:latin typeface="Calibri" pitchFamily="34" charset="0"/>
              </a:rPr>
              <a:t>Virga</a:t>
            </a:r>
            <a:endParaRPr lang="en-US" sz="1200" dirty="0">
              <a:solidFill>
                <a:schemeClr val="tx1"/>
              </a:solidFill>
              <a:latin typeface="Calibri" pitchFamily="34" charset="0"/>
            </a:endParaRPr>
          </a:p>
        </p:txBody>
      </p:sp>
      <p:pic>
        <p:nvPicPr>
          <p:cNvPr id="225284" name="Picture 4" descr="0211mb03"/>
          <p:cNvPicPr>
            <a:picLocks noChangeAspect="1" noChangeArrowheads="1"/>
          </p:cNvPicPr>
          <p:nvPr/>
        </p:nvPicPr>
        <p:blipFill>
          <a:blip r:embed="rId4" cstate="print"/>
          <a:srcRect/>
          <a:stretch>
            <a:fillRect/>
          </a:stretch>
        </p:blipFill>
        <p:spPr bwMode="auto">
          <a:xfrm>
            <a:off x="762000" y="1600200"/>
            <a:ext cx="7696200" cy="5029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1" name="Picture 13" descr="MCj04325880000[1]"/>
          <p:cNvPicPr>
            <a:picLocks noChangeAspect="1" noChangeArrowheads="1"/>
          </p:cNvPicPr>
          <p:nvPr/>
        </p:nvPicPr>
        <p:blipFill>
          <a:blip r:embed="rId4" cstate="print"/>
          <a:srcRect/>
          <a:stretch>
            <a:fillRect/>
          </a:stretch>
        </p:blipFill>
        <p:spPr bwMode="auto">
          <a:xfrm>
            <a:off x="533400" y="1828800"/>
            <a:ext cx="3611563" cy="3611563"/>
          </a:xfrm>
          <a:prstGeom prst="rect">
            <a:avLst/>
          </a:prstGeom>
          <a:noFill/>
        </p:spPr>
      </p:pic>
      <p:sp>
        <p:nvSpPr>
          <p:cNvPr id="22733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Shape of Raindrop</a:t>
            </a:r>
            <a:r>
              <a:rPr lang="en-US" dirty="0"/>
              <a:t/>
            </a:r>
            <a:br>
              <a:rPr lang="en-US" dirty="0"/>
            </a:br>
            <a:r>
              <a:rPr lang="en-US" sz="1000" dirty="0"/>
              <a:t>  Figures from www.eng.vt.edu/fluids/msc</a:t>
            </a:r>
          </a:p>
        </p:txBody>
      </p:sp>
      <p:pic>
        <p:nvPicPr>
          <p:cNvPr id="227334" name="Picture 6" descr="Big drop"/>
          <p:cNvPicPr>
            <a:picLocks noChangeAspect="1" noChangeArrowheads="1"/>
          </p:cNvPicPr>
          <p:nvPr/>
        </p:nvPicPr>
        <p:blipFill>
          <a:blip r:embed="rId5" cstate="print"/>
          <a:srcRect/>
          <a:stretch>
            <a:fillRect/>
          </a:stretch>
        </p:blipFill>
        <p:spPr bwMode="auto">
          <a:xfrm>
            <a:off x="4648200" y="2971800"/>
            <a:ext cx="4267200" cy="2057400"/>
          </a:xfrm>
          <a:prstGeom prst="rect">
            <a:avLst/>
          </a:prstGeom>
          <a:noFill/>
        </p:spPr>
      </p:pic>
      <p:pic>
        <p:nvPicPr>
          <p:cNvPr id="227337" name="Picture 9" descr="MCj04325380000[1]"/>
          <p:cNvPicPr>
            <a:picLocks noChangeAspect="1" noChangeArrowheads="1"/>
          </p:cNvPicPr>
          <p:nvPr/>
        </p:nvPicPr>
        <p:blipFill>
          <a:blip r:embed="rId6" cstate="print"/>
          <a:srcRect/>
          <a:stretch>
            <a:fillRect/>
          </a:stretch>
        </p:blipFill>
        <p:spPr bwMode="auto">
          <a:xfrm>
            <a:off x="1828800" y="2133600"/>
            <a:ext cx="2667000" cy="26289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u="sng">
                <a:solidFill>
                  <a:schemeClr val="bg1"/>
                </a:solidFill>
              </a:rPr>
              <a:t>Shape of a Raindrop</a:t>
            </a:r>
            <a:r>
              <a:rPr lang="en-US">
                <a:solidFill>
                  <a:schemeClr val="bg1"/>
                </a:solidFill>
              </a:rPr>
              <a:t>    </a:t>
            </a:r>
            <a:br>
              <a:rPr lang="en-US">
                <a:solidFill>
                  <a:schemeClr val="bg1"/>
                </a:solidFill>
              </a:rPr>
            </a:br>
            <a:r>
              <a:rPr lang="en-US" sz="1000">
                <a:solidFill>
                  <a:schemeClr val="bg1"/>
                </a:solidFill>
              </a:rPr>
              <a:t>Photo from www.ems.psu.edu/~lno/Meteo437</a:t>
            </a:r>
          </a:p>
        </p:txBody>
      </p:sp>
      <p:pic>
        <p:nvPicPr>
          <p:cNvPr id="229380" name="Picture 4" descr="Dropfall"/>
          <p:cNvPicPr>
            <a:picLocks noChangeAspect="1" noChangeArrowheads="1"/>
          </p:cNvPicPr>
          <p:nvPr/>
        </p:nvPicPr>
        <p:blipFill>
          <a:blip r:embed="rId4" cstate="print"/>
          <a:srcRect/>
          <a:stretch>
            <a:fillRect/>
          </a:stretch>
        </p:blipFill>
        <p:spPr bwMode="auto">
          <a:xfrm>
            <a:off x="2362200" y="1600200"/>
            <a:ext cx="4591050" cy="4848225"/>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b="1" u="sng" dirty="0">
                <a:effectLst>
                  <a:outerShdw blurRad="38100" dist="38100" dir="2700000" algn="tl">
                    <a:srgbClr val="C0C0C0"/>
                  </a:outerShdw>
                </a:effectLst>
                <a:latin typeface="Calibri" pitchFamily="34" charset="0"/>
              </a:rPr>
              <a:t>Hail</a:t>
            </a:r>
          </a:p>
        </p:txBody>
      </p:sp>
      <p:sp>
        <p:nvSpPr>
          <p:cNvPr id="231427" name="Rectangle 3"/>
          <p:cNvSpPr>
            <a:spLocks noGrp="1" noChangeArrowheads="1"/>
          </p:cNvSpPr>
          <p:nvPr>
            <p:ph type="body" sz="half" idx="1"/>
          </p:nvPr>
        </p:nvSpPr>
        <p:spPr/>
        <p:txBody>
          <a:bodyPr/>
          <a:lstStyle/>
          <a:p>
            <a:r>
              <a:rPr lang="en-US" sz="2400" dirty="0">
                <a:latin typeface="Calibri" pitchFamily="34" charset="0"/>
              </a:rPr>
              <a:t>Generated by convective clouds (i.e., thunderstorms)</a:t>
            </a:r>
          </a:p>
          <a:p>
            <a:r>
              <a:rPr lang="en-US" sz="2400" dirty="0">
                <a:latin typeface="Calibri" pitchFamily="34" charset="0"/>
              </a:rPr>
              <a:t>Ice pellets that grow in layers.</a:t>
            </a:r>
          </a:p>
          <a:p>
            <a:r>
              <a:rPr lang="en-US" sz="2400" dirty="0">
                <a:latin typeface="Calibri" pitchFamily="34" charset="0"/>
              </a:rPr>
              <a:t>Water freezes on an ice particle as it moves through the cloud</a:t>
            </a:r>
          </a:p>
          <a:p>
            <a:r>
              <a:rPr lang="en-US" sz="2400" dirty="0">
                <a:latin typeface="Calibri" pitchFamily="34" charset="0"/>
              </a:rPr>
              <a:t>Hail size depends on strength of updraft</a:t>
            </a:r>
          </a:p>
          <a:p>
            <a:endParaRPr lang="en-US" sz="900" dirty="0">
              <a:latin typeface="Calibri" pitchFamily="34" charset="0"/>
            </a:endParaRPr>
          </a:p>
          <a:p>
            <a:r>
              <a:rPr lang="en-US" sz="900" dirty="0"/>
              <a:t>Photo from Bruce </a:t>
            </a:r>
            <a:r>
              <a:rPr lang="en-US" sz="900" dirty="0" err="1"/>
              <a:t>Haynie</a:t>
            </a:r>
            <a:endParaRPr lang="en-US" sz="2400" dirty="0"/>
          </a:p>
          <a:p>
            <a:endParaRPr lang="en-US" sz="2400" dirty="0"/>
          </a:p>
        </p:txBody>
      </p:sp>
      <p:pic>
        <p:nvPicPr>
          <p:cNvPr id="231429" name="Picture 5" descr="Hail"/>
          <p:cNvPicPr>
            <a:picLocks noChangeAspect="1" noChangeArrowheads="1"/>
          </p:cNvPicPr>
          <p:nvPr/>
        </p:nvPicPr>
        <p:blipFill>
          <a:blip r:embed="rId4" cstate="print"/>
          <a:srcRect/>
          <a:stretch>
            <a:fillRect/>
          </a:stretch>
        </p:blipFill>
        <p:spPr bwMode="auto">
          <a:xfrm>
            <a:off x="4648200" y="1828800"/>
            <a:ext cx="4181475" cy="2733675"/>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b="1" u="sng" dirty="0">
                <a:solidFill>
                  <a:schemeClr val="tx1"/>
                </a:solidFill>
                <a:effectLst>
                  <a:outerShdw blurRad="38100" dist="38100" dir="2700000" algn="tl">
                    <a:srgbClr val="C0C0C0"/>
                  </a:outerShdw>
                </a:effectLst>
                <a:latin typeface="Calibri" pitchFamily="34" charset="0"/>
              </a:rPr>
              <a:t>Hailstones</a:t>
            </a:r>
            <a:r>
              <a:rPr lang="en-US" u="sng" dirty="0">
                <a:solidFill>
                  <a:schemeClr val="tx1"/>
                </a:solidFill>
              </a:rPr>
              <a:t/>
            </a:r>
            <a:br>
              <a:rPr lang="en-US" u="sng" dirty="0">
                <a:solidFill>
                  <a:schemeClr val="tx1"/>
                </a:solidFill>
              </a:rPr>
            </a:br>
            <a:r>
              <a:rPr lang="en-US" sz="1000" dirty="0">
                <a:solidFill>
                  <a:schemeClr val="tx1"/>
                </a:solidFill>
              </a:rPr>
              <a:t>Photo from www.crh.noaa.gov/mkx</a:t>
            </a:r>
          </a:p>
        </p:txBody>
      </p:sp>
      <p:pic>
        <p:nvPicPr>
          <p:cNvPr id="233475" name="Picture 3" descr="Slide 22"/>
          <p:cNvPicPr>
            <a:picLocks noGrp="1" noChangeAspect="1" noChangeArrowheads="1"/>
          </p:cNvPicPr>
          <p:nvPr>
            <p:ph idx="1"/>
          </p:nvPr>
        </p:nvPicPr>
        <p:blipFill>
          <a:blip r:embed="rId4" cstate="print"/>
          <a:srcRect/>
          <a:stretch>
            <a:fillRect/>
          </a:stretch>
        </p:blipFill>
        <p:spPr>
          <a:xfrm>
            <a:off x="838200" y="1600200"/>
            <a:ext cx="7543800" cy="5029200"/>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hidden="1"/>
          <p:cNvSpPr>
            <a:spLocks noGrp="1" noChangeArrowheads="1"/>
          </p:cNvSpPr>
          <p:nvPr>
            <p:ph type="title"/>
          </p:nvPr>
        </p:nvSpPr>
        <p:spPr/>
        <p:txBody>
          <a:bodyPr/>
          <a:lstStyle/>
          <a:p>
            <a:endParaRPr lang="en-US"/>
          </a:p>
        </p:txBody>
      </p:sp>
      <p:sp>
        <p:nvSpPr>
          <p:cNvPr id="22532" name="Rectangle 4"/>
          <p:cNvSpPr>
            <a:spLocks noChangeArrowheads="1"/>
          </p:cNvSpPr>
          <p:nvPr/>
        </p:nvSpPr>
        <p:spPr bwMode="auto">
          <a:xfrm>
            <a:off x="7859713" y="6562725"/>
            <a:ext cx="128428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4-1, p. </a:t>
            </a:r>
            <a:r>
              <a:rPr lang="en-US" sz="1400" b="1" dirty="0" smtClean="0"/>
              <a:t>99</a:t>
            </a:r>
            <a:endParaRPr lang="en-US" sz="1400" b="1" dirty="0"/>
          </a:p>
        </p:txBody>
      </p:sp>
      <p:pic>
        <p:nvPicPr>
          <p:cNvPr id="7" name="Picture 5" descr="9781284027372_CH04_FIG01.jpg"/>
          <p:cNvPicPr>
            <a:picLocks noChangeAspect="1"/>
          </p:cNvPicPr>
          <p:nvPr/>
        </p:nvPicPr>
        <p:blipFill>
          <a:blip r:embed="rId4" cstate="print"/>
          <a:srcRect/>
          <a:stretch>
            <a:fillRect/>
          </a:stretch>
        </p:blipFill>
        <p:spPr bwMode="auto">
          <a:xfrm>
            <a:off x="1295400" y="-1"/>
            <a:ext cx="6636328" cy="6257110"/>
          </a:xfrm>
          <a:prstGeom prst="rect">
            <a:avLst/>
          </a:prstGeom>
          <a:noFill/>
          <a:ln w="9525">
            <a:noFill/>
            <a:miter lim="800000"/>
            <a:headEnd/>
            <a:tailEnd/>
          </a:ln>
        </p:spPr>
      </p:pic>
      <p:sp>
        <p:nvSpPr>
          <p:cNvPr id="8" name="Rectangle 7"/>
          <p:cNvSpPr/>
          <p:nvPr/>
        </p:nvSpPr>
        <p:spPr>
          <a:xfrm>
            <a:off x="4953000" y="5638800"/>
            <a:ext cx="30480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11669"/>
            <a:ext cx="8915400" cy="646331"/>
          </a:xfrm>
          <a:prstGeom prst="rect">
            <a:avLst/>
          </a:prstGeom>
          <a:noFill/>
        </p:spPr>
        <p:txBody>
          <a:bodyPr wrap="square" rtlCol="0">
            <a:spAutoFit/>
          </a:bodyPr>
          <a:lstStyle/>
          <a:p>
            <a:r>
              <a:rPr lang="en-US" dirty="0" smtClean="0"/>
              <a:t>Saturation: When the rate of evaporation = rate of condensation</a:t>
            </a:r>
          </a:p>
          <a:p>
            <a:r>
              <a:rPr lang="en-US" dirty="0" smtClean="0"/>
              <a:t>Depends on temperature</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3" name="Picture 3"/>
          <p:cNvPicPr>
            <a:picLocks noChangeAspect="1" noChangeArrowheads="1"/>
          </p:cNvPicPr>
          <p:nvPr/>
        </p:nvPicPr>
        <p:blipFill>
          <a:blip r:embed="rId3" cstate="print"/>
          <a:srcRect/>
          <a:stretch>
            <a:fillRect/>
          </a:stretch>
        </p:blipFill>
        <p:spPr bwMode="auto">
          <a:xfrm>
            <a:off x="152400" y="381000"/>
            <a:ext cx="8699500" cy="6324600"/>
          </a:xfrm>
          <a:prstGeom prst="rect">
            <a:avLst/>
          </a:prstGeom>
          <a:noFill/>
          <a:ln w="9525">
            <a:noFill/>
            <a:miter lim="800000"/>
            <a:headEnd/>
            <a:tailEnd/>
          </a:ln>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6211669"/>
            <a:ext cx="7239000" cy="523220"/>
          </a:xfrm>
          <a:prstGeom prst="rect">
            <a:avLst/>
          </a:prstGeom>
        </p:spPr>
        <p:txBody>
          <a:bodyPr wrap="square">
            <a:spAutoFit/>
          </a:bodyPr>
          <a:lstStyle/>
          <a:p>
            <a:r>
              <a:rPr lang="en-US" sz="1400" dirty="0" smtClean="0"/>
              <a:t>Source: </a:t>
            </a:r>
            <a:r>
              <a:rPr lang="en-US" sz="1400" dirty="0" smtClean="0">
                <a:hlinkClick r:id="rId3"/>
              </a:rPr>
              <a:t>http://www.komonews.com/weather/blogs/scott/Massive-storm-dumps-nearly-2-feet-of-hail-in-New-Mexico-214299611.html</a:t>
            </a:r>
            <a:r>
              <a:rPr lang="en-US" sz="1400" dirty="0" smtClean="0"/>
              <a:t> </a:t>
            </a:r>
            <a:endParaRPr lang="en-US" sz="1400" dirty="0"/>
          </a:p>
        </p:txBody>
      </p:sp>
      <p:pic>
        <p:nvPicPr>
          <p:cNvPr id="236550" name="Picture 6" descr="Massive storm dumps nearly 2 feet of hail in New Mexico"/>
          <p:cNvPicPr>
            <a:picLocks noChangeAspect="1" noChangeArrowheads="1"/>
          </p:cNvPicPr>
          <p:nvPr/>
        </p:nvPicPr>
        <p:blipFill>
          <a:blip r:embed="rId4" cstate="print"/>
          <a:srcRect/>
          <a:stretch>
            <a:fillRect/>
          </a:stretch>
        </p:blipFill>
        <p:spPr bwMode="auto">
          <a:xfrm>
            <a:off x="0" y="995563"/>
            <a:ext cx="9144000" cy="5140039"/>
          </a:xfrm>
          <a:prstGeom prst="rect">
            <a:avLst/>
          </a:prstGeom>
          <a:noFill/>
        </p:spPr>
      </p:pic>
      <p:sp>
        <p:nvSpPr>
          <p:cNvPr id="9" name="TextBox 8"/>
          <p:cNvSpPr txBox="1"/>
          <p:nvPr/>
        </p:nvSpPr>
        <p:spPr>
          <a:xfrm>
            <a:off x="1600200" y="609600"/>
            <a:ext cx="4455066" cy="369332"/>
          </a:xfrm>
          <a:prstGeom prst="rect">
            <a:avLst/>
          </a:prstGeom>
          <a:noFill/>
        </p:spPr>
        <p:txBody>
          <a:bodyPr wrap="none" rtlCol="0">
            <a:spAutoFit/>
          </a:bodyPr>
          <a:lstStyle/>
          <a:p>
            <a:r>
              <a:rPr lang="en-US" dirty="0" smtClean="0"/>
              <a:t>Over 1 ft of hail in Santa Rosa, NM, 2013:</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7" name="Picture 5" descr="car_yard_wideweb__470x310,0"/>
          <p:cNvPicPr>
            <a:picLocks noChangeAspect="1" noChangeArrowheads="1"/>
          </p:cNvPicPr>
          <p:nvPr/>
        </p:nvPicPr>
        <p:blipFill>
          <a:blip r:embed="rId2" cstate="print"/>
          <a:srcRect/>
          <a:stretch>
            <a:fillRect/>
          </a:stretch>
        </p:blipFill>
        <p:spPr bwMode="auto">
          <a:xfrm>
            <a:off x="228600" y="381000"/>
            <a:ext cx="4476750" cy="2952750"/>
          </a:xfrm>
          <a:prstGeom prst="rect">
            <a:avLst/>
          </a:prstGeom>
          <a:noFill/>
        </p:spPr>
      </p:pic>
      <p:pic>
        <p:nvPicPr>
          <p:cNvPr id="264199" name="Picture 7" descr="hail_damage_car_Mar27"/>
          <p:cNvPicPr>
            <a:picLocks noChangeAspect="1" noChangeArrowheads="1"/>
          </p:cNvPicPr>
          <p:nvPr/>
        </p:nvPicPr>
        <p:blipFill>
          <a:blip r:embed="rId3" cstate="print"/>
          <a:srcRect/>
          <a:stretch>
            <a:fillRect/>
          </a:stretch>
        </p:blipFill>
        <p:spPr bwMode="auto">
          <a:xfrm>
            <a:off x="381000" y="3200400"/>
            <a:ext cx="4191000" cy="3143250"/>
          </a:xfrm>
          <a:prstGeom prst="rect">
            <a:avLst/>
          </a:prstGeom>
          <a:noFill/>
        </p:spPr>
      </p:pic>
      <p:pic>
        <p:nvPicPr>
          <p:cNvPr id="264207" name="Picture 15" descr="MesonetHailDamage"/>
          <p:cNvPicPr>
            <a:picLocks noChangeAspect="1" noChangeArrowheads="1"/>
          </p:cNvPicPr>
          <p:nvPr/>
        </p:nvPicPr>
        <p:blipFill>
          <a:blip r:embed="rId4" cstate="print"/>
          <a:srcRect/>
          <a:stretch>
            <a:fillRect/>
          </a:stretch>
        </p:blipFill>
        <p:spPr bwMode="auto">
          <a:xfrm>
            <a:off x="4572000" y="457200"/>
            <a:ext cx="3829050" cy="5105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b="1" u="sng" dirty="0">
                <a:effectLst>
                  <a:outerShdw blurRad="38100" dist="38100" dir="2700000" algn="tl">
                    <a:srgbClr val="C0C0C0"/>
                  </a:outerShdw>
                </a:effectLst>
                <a:latin typeface="Calibri" pitchFamily="34" charset="0"/>
              </a:rPr>
              <a:t>Sleet</a:t>
            </a:r>
          </a:p>
        </p:txBody>
      </p:sp>
      <p:sp>
        <p:nvSpPr>
          <p:cNvPr id="237571" name="Rectangle 3"/>
          <p:cNvSpPr>
            <a:spLocks noGrp="1" noChangeArrowheads="1"/>
          </p:cNvSpPr>
          <p:nvPr>
            <p:ph type="body" sz="half" idx="1"/>
          </p:nvPr>
        </p:nvSpPr>
        <p:spPr/>
        <p:txBody>
          <a:bodyPr/>
          <a:lstStyle/>
          <a:p>
            <a:pPr>
              <a:lnSpc>
                <a:spcPct val="80000"/>
              </a:lnSpc>
            </a:pPr>
            <a:r>
              <a:rPr lang="en-US" sz="2400" dirty="0">
                <a:latin typeface="Calibri" pitchFamily="34" charset="0"/>
              </a:rPr>
              <a:t>Winter-time precipitation, often from </a:t>
            </a:r>
            <a:r>
              <a:rPr lang="en-US" sz="2400" dirty="0" err="1">
                <a:latin typeface="Calibri" pitchFamily="34" charset="0"/>
              </a:rPr>
              <a:t>stratiform</a:t>
            </a:r>
            <a:r>
              <a:rPr lang="en-US" sz="2400" dirty="0">
                <a:latin typeface="Calibri" pitchFamily="34" charset="0"/>
              </a:rPr>
              <a:t> clouds.  </a:t>
            </a:r>
          </a:p>
          <a:p>
            <a:pPr>
              <a:lnSpc>
                <a:spcPct val="80000"/>
              </a:lnSpc>
            </a:pPr>
            <a:r>
              <a:rPr lang="en-US" sz="2400" dirty="0">
                <a:latin typeface="Calibri" pitchFamily="34" charset="0"/>
              </a:rPr>
              <a:t>Very different from hail!</a:t>
            </a:r>
          </a:p>
          <a:p>
            <a:pPr>
              <a:lnSpc>
                <a:spcPct val="80000"/>
              </a:lnSpc>
            </a:pPr>
            <a:r>
              <a:rPr lang="en-US" sz="2400" dirty="0">
                <a:latin typeface="Calibri" pitchFamily="34" charset="0"/>
              </a:rPr>
              <a:t>Also called ice pellets</a:t>
            </a:r>
          </a:p>
          <a:p>
            <a:pPr>
              <a:lnSpc>
                <a:spcPct val="80000"/>
              </a:lnSpc>
            </a:pPr>
            <a:r>
              <a:rPr lang="en-US" sz="2400" dirty="0">
                <a:latin typeface="Calibri" pitchFamily="34" charset="0"/>
              </a:rPr>
              <a:t>Need an inversion</a:t>
            </a:r>
          </a:p>
          <a:p>
            <a:pPr>
              <a:lnSpc>
                <a:spcPct val="80000"/>
              </a:lnSpc>
            </a:pPr>
            <a:r>
              <a:rPr lang="en-US" sz="2400" dirty="0">
                <a:latin typeface="Calibri" pitchFamily="34" charset="0"/>
              </a:rPr>
              <a:t>Begins as ice crystals</a:t>
            </a:r>
          </a:p>
          <a:p>
            <a:pPr>
              <a:lnSpc>
                <a:spcPct val="80000"/>
              </a:lnSpc>
            </a:pPr>
            <a:r>
              <a:rPr lang="en-US" sz="2400" dirty="0">
                <a:latin typeface="Calibri" pitchFamily="34" charset="0"/>
              </a:rPr>
              <a:t>Ice crystals fall into a layer with temp &gt;0</a:t>
            </a:r>
            <a:r>
              <a:rPr lang="en-US" sz="2400" baseline="30000" dirty="0">
                <a:latin typeface="Calibri" pitchFamily="34" charset="0"/>
              </a:rPr>
              <a:t>o</a:t>
            </a:r>
            <a:r>
              <a:rPr lang="en-US" sz="2400" dirty="0">
                <a:latin typeface="Calibri" pitchFamily="34" charset="0"/>
              </a:rPr>
              <a:t>C</a:t>
            </a:r>
          </a:p>
          <a:p>
            <a:pPr>
              <a:lnSpc>
                <a:spcPct val="80000"/>
              </a:lnSpc>
            </a:pPr>
            <a:r>
              <a:rPr lang="en-US" sz="2400" dirty="0">
                <a:latin typeface="Calibri" pitchFamily="34" charset="0"/>
              </a:rPr>
              <a:t>Raindrops freeze before hitting the ground</a:t>
            </a:r>
            <a:endParaRPr lang="en-US" sz="900" dirty="0">
              <a:latin typeface="Calibri" pitchFamily="34" charset="0"/>
            </a:endParaRPr>
          </a:p>
          <a:p>
            <a:pPr>
              <a:lnSpc>
                <a:spcPct val="80000"/>
              </a:lnSpc>
            </a:pPr>
            <a:endParaRPr lang="en-US" sz="900" dirty="0">
              <a:latin typeface="Calibri" pitchFamily="34" charset="0"/>
            </a:endParaRPr>
          </a:p>
          <a:p>
            <a:pPr>
              <a:lnSpc>
                <a:spcPct val="80000"/>
              </a:lnSpc>
            </a:pPr>
            <a:endParaRPr lang="en-US" sz="900" dirty="0"/>
          </a:p>
        </p:txBody>
      </p:sp>
      <p:pic>
        <p:nvPicPr>
          <p:cNvPr id="8" name="Picture 5" descr="9781284027372_CH04_FIG36.jpg"/>
          <p:cNvPicPr>
            <a:picLocks noChangeAspect="1"/>
          </p:cNvPicPr>
          <p:nvPr/>
        </p:nvPicPr>
        <p:blipFill>
          <a:blip r:embed="rId4" cstate="print"/>
          <a:srcRect l="49562" t="48485"/>
          <a:stretch>
            <a:fillRect/>
          </a:stretch>
        </p:blipFill>
        <p:spPr bwMode="auto">
          <a:xfrm>
            <a:off x="4419600" y="1295400"/>
            <a:ext cx="4440704" cy="4495800"/>
          </a:xfrm>
          <a:prstGeom prst="rect">
            <a:avLst/>
          </a:prstGeom>
          <a:noFill/>
          <a:ln w="9525">
            <a:noFill/>
            <a:miter lim="800000"/>
            <a:headEnd/>
            <a:tailEnd/>
          </a:ln>
        </p:spPr>
      </p:pic>
      <p:sp>
        <p:nvSpPr>
          <p:cNvPr id="9" name="Rectangle 7"/>
          <p:cNvSpPr>
            <a:spLocks noChangeArrowheads="1"/>
          </p:cNvSpPr>
          <p:nvPr/>
        </p:nvSpPr>
        <p:spPr bwMode="auto">
          <a:xfrm>
            <a:off x="5410200" y="6400800"/>
            <a:ext cx="148113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4-36, </a:t>
            </a:r>
            <a:r>
              <a:rPr lang="en-US" sz="1400" b="1" dirty="0"/>
              <a:t>p. </a:t>
            </a:r>
            <a:r>
              <a:rPr lang="en-US" sz="1400" b="1" dirty="0" smtClean="0"/>
              <a:t>132</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b="1" u="sng" dirty="0">
                <a:latin typeface="Calibri" pitchFamily="34" charset="0"/>
              </a:rPr>
              <a:t>Freezing Rain</a:t>
            </a:r>
          </a:p>
        </p:txBody>
      </p:sp>
      <p:sp>
        <p:nvSpPr>
          <p:cNvPr id="239619" name="Rectangle 3"/>
          <p:cNvSpPr>
            <a:spLocks noGrp="1" noChangeArrowheads="1"/>
          </p:cNvSpPr>
          <p:nvPr>
            <p:ph type="body" sz="half" idx="1"/>
          </p:nvPr>
        </p:nvSpPr>
        <p:spPr/>
        <p:txBody>
          <a:bodyPr/>
          <a:lstStyle/>
          <a:p>
            <a:r>
              <a:rPr lang="en-US" sz="2800" dirty="0" err="1">
                <a:latin typeface="Calibri" pitchFamily="34" charset="0"/>
              </a:rPr>
              <a:t>Supercooled</a:t>
            </a:r>
            <a:r>
              <a:rPr lang="en-US" sz="2800" dirty="0">
                <a:latin typeface="Calibri" pitchFamily="34" charset="0"/>
              </a:rPr>
              <a:t> liquid drops that freeze upon contact with the ground</a:t>
            </a:r>
            <a:endParaRPr lang="en-US" sz="1000" dirty="0">
              <a:latin typeface="Calibri" pitchFamily="34" charset="0"/>
            </a:endParaRPr>
          </a:p>
          <a:p>
            <a:r>
              <a:rPr lang="en-US" sz="2800" dirty="0">
                <a:latin typeface="Calibri" pitchFamily="34" charset="0"/>
              </a:rPr>
              <a:t>Similar to sleet sounding except the layer near ground where temp  &lt;0</a:t>
            </a:r>
            <a:r>
              <a:rPr lang="en-US" sz="2800" baseline="30000" dirty="0">
                <a:latin typeface="Calibri" pitchFamily="34" charset="0"/>
              </a:rPr>
              <a:t>o</a:t>
            </a:r>
            <a:r>
              <a:rPr lang="en-US" sz="2800" dirty="0">
                <a:latin typeface="Calibri" pitchFamily="34" charset="0"/>
              </a:rPr>
              <a:t>C is more shallow.</a:t>
            </a:r>
          </a:p>
          <a:p>
            <a:endParaRPr lang="en-US" sz="1000" dirty="0">
              <a:latin typeface="Calibri" pitchFamily="34" charset="0"/>
            </a:endParaRPr>
          </a:p>
          <a:p>
            <a:endParaRPr lang="en-US" sz="2800" dirty="0"/>
          </a:p>
        </p:txBody>
      </p:sp>
      <p:pic>
        <p:nvPicPr>
          <p:cNvPr id="8" name="Picture 5" descr="9781284027372_CH04_FIG36.jpg"/>
          <p:cNvPicPr>
            <a:picLocks noChangeAspect="1"/>
          </p:cNvPicPr>
          <p:nvPr/>
        </p:nvPicPr>
        <p:blipFill>
          <a:blip r:embed="rId4" cstate="print"/>
          <a:srcRect t="48485" r="50438"/>
          <a:stretch>
            <a:fillRect/>
          </a:stretch>
        </p:blipFill>
        <p:spPr bwMode="auto">
          <a:xfrm>
            <a:off x="4495800" y="1447800"/>
            <a:ext cx="4495800" cy="4632036"/>
          </a:xfrm>
          <a:prstGeom prst="rect">
            <a:avLst/>
          </a:prstGeom>
          <a:noFill/>
          <a:ln w="9525">
            <a:noFill/>
            <a:miter lim="800000"/>
            <a:headEnd/>
            <a:tailEnd/>
          </a:ln>
        </p:spPr>
      </p:pic>
      <p:sp>
        <p:nvSpPr>
          <p:cNvPr id="9" name="Rectangle 7"/>
          <p:cNvSpPr>
            <a:spLocks noChangeArrowheads="1"/>
          </p:cNvSpPr>
          <p:nvPr/>
        </p:nvSpPr>
        <p:spPr bwMode="auto">
          <a:xfrm>
            <a:off x="5410200" y="6400800"/>
            <a:ext cx="148113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4-36, </a:t>
            </a:r>
            <a:r>
              <a:rPr lang="en-US" sz="1400" b="1" dirty="0"/>
              <a:t>p. </a:t>
            </a:r>
            <a:r>
              <a:rPr lang="en-US" sz="1400" b="1" dirty="0" smtClean="0"/>
              <a:t>132</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b="1" u="sng" dirty="0">
                <a:solidFill>
                  <a:schemeClr val="tx1"/>
                </a:solidFill>
                <a:effectLst>
                  <a:outerShdw blurRad="38100" dist="38100" dir="2700000" algn="tl">
                    <a:srgbClr val="C0C0C0"/>
                  </a:outerShdw>
                </a:effectLst>
                <a:latin typeface="Calibri" pitchFamily="34" charset="0"/>
              </a:rPr>
              <a:t>Ice Storm</a:t>
            </a:r>
            <a:r>
              <a:rPr lang="en-US" dirty="0">
                <a:solidFill>
                  <a:schemeClr val="tx1"/>
                </a:solidFill>
              </a:rPr>
              <a:t>   </a:t>
            </a:r>
            <a:br>
              <a:rPr lang="en-US" dirty="0">
                <a:solidFill>
                  <a:schemeClr val="tx1"/>
                </a:solidFill>
              </a:rPr>
            </a:br>
            <a:r>
              <a:rPr lang="en-US" sz="1000" dirty="0">
                <a:solidFill>
                  <a:schemeClr val="tx1"/>
                </a:solidFill>
              </a:rPr>
              <a:t>Photo from www.photolib.noaa.gov</a:t>
            </a:r>
          </a:p>
        </p:txBody>
      </p:sp>
      <p:pic>
        <p:nvPicPr>
          <p:cNvPr id="241668" name="Picture 4" descr="Power lines sag after a heavy ice storm"/>
          <p:cNvPicPr>
            <a:picLocks noChangeAspect="1" noChangeArrowheads="1"/>
          </p:cNvPicPr>
          <p:nvPr/>
        </p:nvPicPr>
        <p:blipFill>
          <a:blip r:embed="rId4" cstate="print"/>
          <a:srcRect/>
          <a:stretch>
            <a:fillRect/>
          </a:stretch>
        </p:blipFill>
        <p:spPr bwMode="auto">
          <a:xfrm>
            <a:off x="762000" y="1600200"/>
            <a:ext cx="7467600" cy="5029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hidden="1"/>
          <p:cNvSpPr>
            <a:spLocks noGrp="1" noChangeArrowheads="1"/>
          </p:cNvSpPr>
          <p:nvPr>
            <p:ph type="title"/>
          </p:nvPr>
        </p:nvSpPr>
        <p:spPr/>
        <p:txBody>
          <a:bodyPr/>
          <a:lstStyle/>
          <a:p>
            <a:endParaRPr lang="en-US"/>
          </a:p>
        </p:txBody>
      </p:sp>
      <p:sp>
        <p:nvSpPr>
          <p:cNvPr id="253956"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4-40, </a:t>
            </a:r>
            <a:r>
              <a:rPr lang="en-US" sz="1400" b="1" dirty="0"/>
              <a:t>p. </a:t>
            </a:r>
            <a:r>
              <a:rPr lang="en-US" sz="1400" b="1" dirty="0" smtClean="0"/>
              <a:t>136</a:t>
            </a:r>
            <a:endParaRPr lang="en-US" sz="1400" b="1" dirty="0"/>
          </a:p>
        </p:txBody>
      </p:sp>
      <p:sp>
        <p:nvSpPr>
          <p:cNvPr id="253957" name="Text Box 5"/>
          <p:cNvSpPr txBox="1">
            <a:spLocks noChangeArrowheads="1"/>
          </p:cNvSpPr>
          <p:nvPr/>
        </p:nvSpPr>
        <p:spPr bwMode="auto">
          <a:xfrm>
            <a:off x="2514600" y="425450"/>
            <a:ext cx="4357027" cy="369332"/>
          </a:xfrm>
          <a:prstGeom prst="rect">
            <a:avLst/>
          </a:prstGeom>
          <a:noFill/>
          <a:ln w="9525">
            <a:noFill/>
            <a:miter lim="800000"/>
            <a:headEnd/>
            <a:tailEnd/>
          </a:ln>
          <a:effectLst/>
        </p:spPr>
        <p:txBody>
          <a:bodyPr wrap="none">
            <a:spAutoFit/>
          </a:bodyPr>
          <a:lstStyle/>
          <a:p>
            <a:r>
              <a:rPr lang="en-US" b="1" dirty="0">
                <a:latin typeface="Calibri" pitchFamily="34" charset="0"/>
              </a:rPr>
              <a:t>The Progression of Precipitation Generation</a:t>
            </a:r>
          </a:p>
        </p:txBody>
      </p:sp>
      <p:pic>
        <p:nvPicPr>
          <p:cNvPr id="9" name="Picture 5" descr="9781284027372_CH04_FIG40.jpg"/>
          <p:cNvPicPr>
            <a:picLocks noChangeAspect="1"/>
          </p:cNvPicPr>
          <p:nvPr/>
        </p:nvPicPr>
        <p:blipFill>
          <a:blip r:embed="rId4" cstate="print"/>
          <a:srcRect/>
          <a:stretch>
            <a:fillRect/>
          </a:stretch>
        </p:blipFill>
        <p:spPr bwMode="auto">
          <a:xfrm>
            <a:off x="2667000" y="867887"/>
            <a:ext cx="4572000" cy="5990113"/>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hidden="1"/>
          <p:cNvSpPr>
            <a:spLocks noGrp="1" noChangeArrowheads="1"/>
          </p:cNvSpPr>
          <p:nvPr>
            <p:ph type="title"/>
          </p:nvPr>
        </p:nvSpPr>
        <p:spPr/>
        <p:txBody>
          <a:bodyPr/>
          <a:lstStyle/>
          <a:p>
            <a:endParaRPr lang="en-US"/>
          </a:p>
        </p:txBody>
      </p:sp>
      <p:sp>
        <p:nvSpPr>
          <p:cNvPr id="257028"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4-41, </a:t>
            </a:r>
            <a:r>
              <a:rPr lang="en-US" sz="1400" b="1" dirty="0"/>
              <a:t>p. </a:t>
            </a:r>
            <a:r>
              <a:rPr lang="en-US" sz="1400" b="1" dirty="0" smtClean="0"/>
              <a:t>137</a:t>
            </a:r>
            <a:endParaRPr lang="en-US" sz="1400" b="1" dirty="0"/>
          </a:p>
        </p:txBody>
      </p:sp>
      <p:pic>
        <p:nvPicPr>
          <p:cNvPr id="7" name="Picture 5" descr="9781284027372_CH04_FIG41.jpg"/>
          <p:cNvPicPr>
            <a:picLocks noChangeAspect="1"/>
          </p:cNvPicPr>
          <p:nvPr/>
        </p:nvPicPr>
        <p:blipFill>
          <a:blip r:embed="rId4" cstate="print"/>
          <a:srcRect/>
          <a:stretch>
            <a:fillRect/>
          </a:stretch>
        </p:blipFill>
        <p:spPr bwMode="auto">
          <a:xfrm>
            <a:off x="0" y="1175456"/>
            <a:ext cx="9144000" cy="3929944"/>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181600"/>
          </a:xfrm>
        </p:spPr>
        <p:txBody>
          <a:bodyPr>
            <a:normAutofit lnSpcReduction="10000"/>
          </a:bodyPr>
          <a:lstStyle/>
          <a:p>
            <a:pPr eaLnBrk="1" hangingPunct="1"/>
            <a:r>
              <a:rPr lang="en-US" sz="2000" dirty="0" smtClean="0">
                <a:latin typeface="Arial" pitchFamily="34" charset="0"/>
              </a:rPr>
              <a:t>Water vapor supplied by evaporation/transpiration (cooling)</a:t>
            </a:r>
          </a:p>
          <a:p>
            <a:pPr eaLnBrk="1" hangingPunct="1"/>
            <a:r>
              <a:rPr lang="en-US" sz="2000" b="1" dirty="0" smtClean="0">
                <a:latin typeface="Arial" pitchFamily="34" charset="0"/>
              </a:rPr>
              <a:t>Saturation</a:t>
            </a:r>
            <a:r>
              <a:rPr lang="en-US" sz="2000" dirty="0" smtClean="0">
                <a:latin typeface="Arial" pitchFamily="34" charset="0"/>
              </a:rPr>
              <a:t>: rate of evaporation = rate of condensation</a:t>
            </a:r>
          </a:p>
          <a:p>
            <a:pPr eaLnBrk="1" hangingPunct="1"/>
            <a:r>
              <a:rPr lang="en-US" sz="2000" b="1" dirty="0" smtClean="0">
                <a:latin typeface="Arial" pitchFamily="34" charset="0"/>
              </a:rPr>
              <a:t>Know how humidity is measured and how saturation could be expressed in each</a:t>
            </a:r>
          </a:p>
          <a:p>
            <a:pPr lvl="1"/>
            <a:r>
              <a:rPr lang="en-US" sz="1600" dirty="0" smtClean="0">
                <a:latin typeface="Arial" pitchFamily="34" charset="0"/>
              </a:rPr>
              <a:t>Mixing ratio: g of water vapor / kg of air (pure measure)</a:t>
            </a:r>
          </a:p>
          <a:p>
            <a:pPr lvl="1"/>
            <a:r>
              <a:rPr lang="en-US" sz="1600" dirty="0" smtClean="0">
                <a:latin typeface="Arial" pitchFamily="34" charset="0"/>
              </a:rPr>
              <a:t>Vapor pressure: pressure of only water vapor (pure measure)</a:t>
            </a:r>
          </a:p>
          <a:p>
            <a:pPr lvl="1"/>
            <a:r>
              <a:rPr lang="en-US" sz="1600" dirty="0" smtClean="0">
                <a:latin typeface="Arial" pitchFamily="34" charset="0"/>
              </a:rPr>
              <a:t>Relative humidity: ratio of vapor pressure to saturation vapor pressure (depends on temperature and moisture content, ex: decreased temperature = increased RH)</a:t>
            </a:r>
          </a:p>
          <a:p>
            <a:pPr lvl="1"/>
            <a:r>
              <a:rPr lang="en-US" sz="1600" dirty="0" smtClean="0">
                <a:latin typeface="Arial" pitchFamily="34" charset="0"/>
              </a:rPr>
              <a:t>Dew point: the temperature at which cooled air would reach saturation (depends on pressure but not temperature)</a:t>
            </a:r>
          </a:p>
          <a:p>
            <a:pPr eaLnBrk="1" hangingPunct="1"/>
            <a:r>
              <a:rPr lang="en-US" sz="2000" dirty="0" smtClean="0">
                <a:latin typeface="Arial" pitchFamily="34" charset="0"/>
              </a:rPr>
              <a:t>Dew: </a:t>
            </a:r>
            <a:r>
              <a:rPr lang="en-US" sz="2000" b="1" dirty="0" smtClean="0">
                <a:latin typeface="Arial" pitchFamily="34" charset="0"/>
              </a:rPr>
              <a:t>condensation</a:t>
            </a:r>
            <a:r>
              <a:rPr lang="en-US" sz="2000" dirty="0" smtClean="0">
                <a:latin typeface="Arial" pitchFamily="34" charset="0"/>
              </a:rPr>
              <a:t> caused on a surface when saturation is reached</a:t>
            </a:r>
          </a:p>
          <a:p>
            <a:pPr eaLnBrk="1" hangingPunct="1"/>
            <a:r>
              <a:rPr lang="en-US" sz="2000" dirty="0" smtClean="0">
                <a:latin typeface="Arial" pitchFamily="34" charset="0"/>
              </a:rPr>
              <a:t>Frost: </a:t>
            </a:r>
            <a:r>
              <a:rPr lang="en-US" sz="2000" b="1" dirty="0" smtClean="0">
                <a:latin typeface="Arial" pitchFamily="34" charset="0"/>
              </a:rPr>
              <a:t>deposition</a:t>
            </a:r>
            <a:r>
              <a:rPr lang="en-US" sz="2000" dirty="0" smtClean="0">
                <a:latin typeface="Arial" pitchFamily="34" charset="0"/>
              </a:rPr>
              <a:t> on a surface when saturation is reached below freezing</a:t>
            </a:r>
          </a:p>
          <a:p>
            <a:pPr eaLnBrk="1" hangingPunct="1"/>
            <a:r>
              <a:rPr lang="en-US" sz="2000" dirty="0" smtClean="0">
                <a:latin typeface="Arial" pitchFamily="34" charset="0"/>
              </a:rPr>
              <a:t>Higher dew point = higher water content</a:t>
            </a:r>
          </a:p>
          <a:p>
            <a:pPr eaLnBrk="1" hangingPunct="1"/>
            <a:r>
              <a:rPr lang="en-US" sz="2000" dirty="0" smtClean="0">
                <a:latin typeface="Arial" pitchFamily="34" charset="0"/>
              </a:rPr>
              <a:t>Lower spread between dew point and temperature = higher RH</a:t>
            </a:r>
          </a:p>
          <a:p>
            <a:pPr lvl="1" eaLnBrk="1" hangingPunct="1"/>
            <a:endParaRPr lang="en-US" sz="1600" dirty="0" smtClean="0">
              <a:latin typeface="Arial" pitchFamily="34" charset="0"/>
            </a:endParaRPr>
          </a:p>
          <a:p>
            <a:pPr eaLnBrk="1" hangingPunct="1"/>
            <a:endParaRPr lang="en-US" sz="2000" dirty="0" smtClean="0">
              <a:latin typeface="Arial"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r>
              <a:rPr lang="en-US" sz="2000" dirty="0" smtClean="0">
                <a:latin typeface="Arial" pitchFamily="34" charset="0"/>
              </a:rPr>
              <a:t>Homogeneous nucleation: condensation of water directly in the air, cold temperatures, not common</a:t>
            </a:r>
          </a:p>
          <a:p>
            <a:r>
              <a:rPr lang="en-US" sz="2000" b="1" dirty="0" smtClean="0">
                <a:latin typeface="Arial" pitchFamily="34" charset="0"/>
              </a:rPr>
              <a:t>Heterogeneous nucleation</a:t>
            </a:r>
            <a:r>
              <a:rPr lang="en-US" sz="2000" dirty="0" smtClean="0">
                <a:latin typeface="Arial" pitchFamily="34" charset="0"/>
              </a:rPr>
              <a:t>: condensation with other particles (</a:t>
            </a:r>
            <a:r>
              <a:rPr lang="en-US" sz="2000" b="1" dirty="0" smtClean="0">
                <a:latin typeface="Arial" pitchFamily="34" charset="0"/>
              </a:rPr>
              <a:t>CCN</a:t>
            </a:r>
            <a:r>
              <a:rPr lang="en-US" sz="2000" dirty="0" smtClean="0">
                <a:latin typeface="Arial" pitchFamily="34" charset="0"/>
              </a:rPr>
              <a:t>)</a:t>
            </a:r>
          </a:p>
          <a:p>
            <a:pPr lvl="1"/>
            <a:r>
              <a:rPr lang="en-US" sz="1600" dirty="0" smtClean="0">
                <a:latin typeface="Arial" pitchFamily="34" charset="0"/>
              </a:rPr>
              <a:t>Solute effect: reduce evaporation from drops, faster droplet formation</a:t>
            </a:r>
          </a:p>
          <a:p>
            <a:pPr lvl="1"/>
            <a:r>
              <a:rPr lang="en-US" sz="1600" dirty="0" smtClean="0">
                <a:latin typeface="Arial" pitchFamily="34" charset="0"/>
              </a:rPr>
              <a:t>Curvature effect: increases starting curvature</a:t>
            </a:r>
          </a:p>
          <a:p>
            <a:r>
              <a:rPr lang="en-US" sz="2000" dirty="0" smtClean="0">
                <a:latin typeface="Arial" pitchFamily="34" charset="0"/>
              </a:rPr>
              <a:t>Ice formation</a:t>
            </a:r>
          </a:p>
          <a:p>
            <a:pPr lvl="1"/>
            <a:r>
              <a:rPr lang="en-US" sz="1600" dirty="0" smtClean="0">
                <a:latin typeface="Arial" pitchFamily="34" charset="0"/>
              </a:rPr>
              <a:t>Spontaneous freezing, also not common</a:t>
            </a:r>
          </a:p>
          <a:p>
            <a:pPr lvl="1"/>
            <a:r>
              <a:rPr lang="en-US" sz="1600" b="1" dirty="0" smtClean="0">
                <a:latin typeface="Arial" pitchFamily="34" charset="0"/>
              </a:rPr>
              <a:t>Deposition onto ice nuclei</a:t>
            </a:r>
          </a:p>
          <a:p>
            <a:r>
              <a:rPr lang="en-US" sz="2000" dirty="0" smtClean="0">
                <a:latin typeface="Arial" pitchFamily="34" charset="0"/>
              </a:rPr>
              <a:t>Fog: formation of cloud droplets at the surface from increased moisture or decreased temperature</a:t>
            </a:r>
          </a:p>
          <a:p>
            <a:pPr lvl="1"/>
            <a:r>
              <a:rPr lang="en-US" sz="1600" b="1" dirty="0" smtClean="0">
                <a:latin typeface="Arial" pitchFamily="34" charset="0"/>
              </a:rPr>
              <a:t>Radiation cooling </a:t>
            </a:r>
            <a:r>
              <a:rPr lang="en-US" sz="1600" dirty="0" smtClean="0">
                <a:latin typeface="Arial" pitchFamily="34" charset="0"/>
              </a:rPr>
              <a:t>– cooling to dew point due to loss of radiation</a:t>
            </a:r>
          </a:p>
          <a:p>
            <a:pPr lvl="1"/>
            <a:r>
              <a:rPr lang="en-US" sz="1600" dirty="0" smtClean="0">
                <a:latin typeface="Arial" pitchFamily="34" charset="0"/>
              </a:rPr>
              <a:t>Advection – warm moist air cooled by a cold surface</a:t>
            </a:r>
          </a:p>
          <a:p>
            <a:pPr lvl="1"/>
            <a:r>
              <a:rPr lang="en-US" sz="1600" dirty="0" smtClean="0">
                <a:latin typeface="Arial" pitchFamily="34" charset="0"/>
              </a:rPr>
              <a:t>Upslope – from cooling air pushed up in elevation</a:t>
            </a:r>
          </a:p>
          <a:p>
            <a:pPr lvl="1"/>
            <a:r>
              <a:rPr lang="en-US" sz="1600" dirty="0" smtClean="0">
                <a:latin typeface="Arial" pitchFamily="34" charset="0"/>
              </a:rPr>
              <a:t>Steam – from warm water with cool air above it</a:t>
            </a:r>
          </a:p>
          <a:p>
            <a:pPr lvl="1"/>
            <a:r>
              <a:rPr lang="en-US" sz="1600" dirty="0" smtClean="0">
                <a:latin typeface="Arial" pitchFamily="34" charset="0"/>
              </a:rPr>
              <a:t>Precipitation – from warm </a:t>
            </a:r>
            <a:r>
              <a:rPr lang="en-US" sz="1600" dirty="0" err="1" smtClean="0">
                <a:latin typeface="Arial" pitchFamily="34" charset="0"/>
              </a:rPr>
              <a:t>precip</a:t>
            </a:r>
            <a:r>
              <a:rPr lang="en-US" sz="1600" dirty="0" smtClean="0">
                <a:latin typeface="Arial" pitchFamily="34" charset="0"/>
              </a:rPr>
              <a:t> into cold air</a:t>
            </a:r>
          </a:p>
          <a:p>
            <a:pPr lvl="1"/>
            <a:endParaRPr lang="en-US" sz="1600" dirty="0" smtClean="0">
              <a:latin typeface="Arial" pitchFamily="34" charset="0"/>
            </a:endParaRPr>
          </a:p>
          <a:p>
            <a:pPr lvl="1"/>
            <a:endParaRPr lang="en-US" sz="1600" dirty="0" smtClean="0">
              <a:latin typeface="Arial" pitchFamily="34" charset="0"/>
            </a:endParaRPr>
          </a:p>
          <a:p>
            <a:pPr eaLnBrk="1" hangingPunct="1"/>
            <a:endParaRPr lang="en-US" sz="2000" dirty="0" smtClean="0">
              <a:latin typeface="Arial"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More on Evaporation</a:t>
            </a: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045695284"/>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r>
              <a:rPr lang="en-US" sz="2000" b="1" dirty="0" smtClean="0">
                <a:latin typeface="Arial" pitchFamily="34" charset="0"/>
              </a:rPr>
              <a:t>LCL</a:t>
            </a:r>
            <a:r>
              <a:rPr lang="en-US" sz="2000" dirty="0" smtClean="0">
                <a:latin typeface="Arial" pitchFamily="34" charset="0"/>
              </a:rPr>
              <a:t> (lifted condensation level): height where a parcel becomes saturated, cloud base</a:t>
            </a:r>
          </a:p>
          <a:p>
            <a:r>
              <a:rPr lang="en-US" sz="2000" b="1" dirty="0" smtClean="0">
                <a:latin typeface="Arial" pitchFamily="34" charset="0"/>
              </a:rPr>
              <a:t>Saturated lapse rate </a:t>
            </a:r>
            <a:r>
              <a:rPr lang="en-US" sz="2000" dirty="0" smtClean="0">
                <a:latin typeface="Arial" pitchFamily="34" charset="0"/>
              </a:rPr>
              <a:t>(6 K / km): decreased lapse rate due to the condensation of water vapor and release of latent heat</a:t>
            </a:r>
          </a:p>
          <a:p>
            <a:r>
              <a:rPr lang="en-US" sz="2000" dirty="0" smtClean="0">
                <a:latin typeface="Arial" pitchFamily="34" charset="0"/>
              </a:rPr>
              <a:t>Conditionally unstable: stable for unsaturated ascent, unstable for saturated ascent</a:t>
            </a:r>
          </a:p>
          <a:p>
            <a:r>
              <a:rPr lang="en-US" sz="2000" b="1" dirty="0" smtClean="0">
                <a:latin typeface="Arial" pitchFamily="34" charset="0"/>
              </a:rPr>
              <a:t>LFC</a:t>
            </a:r>
            <a:r>
              <a:rPr lang="en-US" sz="2000" dirty="0" smtClean="0">
                <a:latin typeface="Arial" pitchFamily="34" charset="0"/>
              </a:rPr>
              <a:t> (level of free convection): height where a parcel become unstable</a:t>
            </a:r>
          </a:p>
          <a:p>
            <a:pPr lvl="1"/>
            <a:endParaRPr lang="en-US" sz="1600" dirty="0" smtClean="0">
              <a:latin typeface="Arial" pitchFamily="34" charset="0"/>
            </a:endParaRPr>
          </a:p>
          <a:p>
            <a:pPr eaLnBrk="1" hangingPunct="1"/>
            <a:endParaRPr lang="en-US" sz="2000" dirty="0" smtClean="0">
              <a:latin typeface="Arial"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334000"/>
          </a:xfrm>
        </p:spPr>
        <p:txBody>
          <a:bodyPr>
            <a:normAutofit lnSpcReduction="10000"/>
          </a:bodyPr>
          <a:lstStyle/>
          <a:p>
            <a:r>
              <a:rPr lang="en-US" sz="2000" dirty="0" smtClean="0">
                <a:latin typeface="Arial" pitchFamily="34" charset="0"/>
              </a:rPr>
              <a:t>Cloud types</a:t>
            </a:r>
          </a:p>
          <a:p>
            <a:pPr lvl="1"/>
            <a:r>
              <a:rPr lang="en-US" sz="1600" dirty="0" smtClean="0">
                <a:latin typeface="Arial" pitchFamily="34" charset="0"/>
              </a:rPr>
              <a:t>Cumulus cloud – instability</a:t>
            </a:r>
          </a:p>
          <a:p>
            <a:pPr lvl="1"/>
            <a:r>
              <a:rPr lang="en-US" sz="1600" dirty="0" smtClean="0">
                <a:latin typeface="Arial" pitchFamily="34" charset="0"/>
              </a:rPr>
              <a:t>Stratus – stable layer</a:t>
            </a:r>
          </a:p>
          <a:p>
            <a:pPr lvl="1"/>
            <a:r>
              <a:rPr lang="en-US" sz="1600" dirty="0" smtClean="0">
                <a:latin typeface="Arial" pitchFamily="34" charset="0"/>
              </a:rPr>
              <a:t>High altitude: Cirrus, </a:t>
            </a:r>
            <a:r>
              <a:rPr lang="en-US" sz="1600" dirty="0" err="1" smtClean="0">
                <a:latin typeface="Arial" pitchFamily="34" charset="0"/>
              </a:rPr>
              <a:t>cirro</a:t>
            </a:r>
            <a:r>
              <a:rPr lang="en-US" sz="1600" dirty="0" smtClean="0">
                <a:latin typeface="Arial" pitchFamily="34" charset="0"/>
              </a:rPr>
              <a:t>_</a:t>
            </a:r>
          </a:p>
          <a:p>
            <a:pPr lvl="1"/>
            <a:r>
              <a:rPr lang="en-US" sz="1600" dirty="0" smtClean="0">
                <a:latin typeface="Arial" pitchFamily="34" charset="0"/>
              </a:rPr>
              <a:t>Mid altitude: Alto_</a:t>
            </a:r>
          </a:p>
          <a:p>
            <a:r>
              <a:rPr lang="en-US" sz="2000" b="1" smtClean="0">
                <a:latin typeface="Arial" pitchFamily="34" charset="0"/>
              </a:rPr>
              <a:t>Droplet/ice </a:t>
            </a:r>
            <a:r>
              <a:rPr lang="en-US" sz="2000" b="1" dirty="0" smtClean="0">
                <a:latin typeface="Arial" pitchFamily="34" charset="0"/>
              </a:rPr>
              <a:t>growth</a:t>
            </a:r>
          </a:p>
          <a:p>
            <a:pPr lvl="1"/>
            <a:r>
              <a:rPr lang="en-US" sz="1600" dirty="0" smtClean="0">
                <a:latin typeface="Arial" pitchFamily="34" charset="0"/>
              </a:rPr>
              <a:t>Collision-</a:t>
            </a:r>
            <a:r>
              <a:rPr lang="en-US" sz="1600" dirty="0" err="1" smtClean="0">
                <a:latin typeface="Arial" pitchFamily="34" charset="0"/>
              </a:rPr>
              <a:t>coalescense</a:t>
            </a:r>
            <a:r>
              <a:rPr lang="en-US" sz="1600" dirty="0" smtClean="0">
                <a:latin typeface="Arial" pitchFamily="34" charset="0"/>
              </a:rPr>
              <a:t>: </a:t>
            </a:r>
            <a:r>
              <a:rPr lang="en-US" sz="1600" b="1" dirty="0" smtClean="0">
                <a:latin typeface="Arial" pitchFamily="34" charset="0"/>
              </a:rPr>
              <a:t>warm clouds</a:t>
            </a:r>
            <a:r>
              <a:rPr lang="en-US" sz="1600" dirty="0" smtClean="0">
                <a:latin typeface="Arial" pitchFamily="34" charset="0"/>
              </a:rPr>
              <a:t>, from droplets hitting and sticking, need variety of sizes, depth of cloud, vertical motions</a:t>
            </a:r>
          </a:p>
          <a:p>
            <a:pPr lvl="1"/>
            <a:r>
              <a:rPr lang="en-US" sz="1600" dirty="0" smtClean="0">
                <a:latin typeface="Arial" pitchFamily="34" charset="0"/>
              </a:rPr>
              <a:t>Riming: collision of ice with </a:t>
            </a:r>
            <a:r>
              <a:rPr lang="en-US" sz="1600" dirty="0" err="1" smtClean="0">
                <a:latin typeface="Arial" pitchFamily="34" charset="0"/>
              </a:rPr>
              <a:t>supercooled</a:t>
            </a:r>
            <a:r>
              <a:rPr lang="en-US" sz="1600" dirty="0" smtClean="0">
                <a:latin typeface="Arial" pitchFamily="34" charset="0"/>
              </a:rPr>
              <a:t> water, results in graupel</a:t>
            </a:r>
          </a:p>
          <a:p>
            <a:pPr lvl="1"/>
            <a:r>
              <a:rPr lang="en-US" sz="1600" dirty="0" smtClean="0">
                <a:latin typeface="Arial" pitchFamily="34" charset="0"/>
              </a:rPr>
              <a:t>Aggregation: collision of ice crystals</a:t>
            </a:r>
          </a:p>
          <a:p>
            <a:pPr lvl="1"/>
            <a:r>
              <a:rPr lang="en-US" sz="1600" b="1" dirty="0" smtClean="0">
                <a:latin typeface="Arial" pitchFamily="34" charset="0"/>
              </a:rPr>
              <a:t>Bergeron process</a:t>
            </a:r>
            <a:r>
              <a:rPr lang="en-US" sz="1600" dirty="0" smtClean="0">
                <a:latin typeface="Arial" pitchFamily="34" charset="0"/>
              </a:rPr>
              <a:t>: growth of ice at the expense of </a:t>
            </a:r>
            <a:r>
              <a:rPr lang="en-US" sz="1600" dirty="0" err="1" smtClean="0">
                <a:latin typeface="Arial" pitchFamily="34" charset="0"/>
              </a:rPr>
              <a:t>supercooled</a:t>
            </a:r>
            <a:r>
              <a:rPr lang="en-US" sz="1600" dirty="0" smtClean="0">
                <a:latin typeface="Arial" pitchFamily="34" charset="0"/>
              </a:rPr>
              <a:t> water, very important</a:t>
            </a:r>
          </a:p>
          <a:p>
            <a:r>
              <a:rPr lang="en-US" sz="2000" b="1" dirty="0" err="1" smtClean="0">
                <a:latin typeface="Arial" pitchFamily="34" charset="0"/>
              </a:rPr>
              <a:t>Precip</a:t>
            </a:r>
            <a:r>
              <a:rPr lang="en-US" sz="2000" b="1" dirty="0" smtClean="0">
                <a:latin typeface="Arial" pitchFamily="34" charset="0"/>
              </a:rPr>
              <a:t> profiles</a:t>
            </a:r>
          </a:p>
          <a:p>
            <a:pPr lvl="1"/>
            <a:r>
              <a:rPr lang="en-US" sz="1600" dirty="0" smtClean="0">
                <a:latin typeface="Arial" pitchFamily="34" charset="0"/>
              </a:rPr>
              <a:t>Snow: completely below freezing</a:t>
            </a:r>
          </a:p>
          <a:p>
            <a:pPr lvl="1"/>
            <a:r>
              <a:rPr lang="en-US" sz="1600" dirty="0" smtClean="0">
                <a:latin typeface="Arial" pitchFamily="34" charset="0"/>
              </a:rPr>
              <a:t>Sleet: shallow warm layer above the surface, melting and refreezing of </a:t>
            </a:r>
            <a:r>
              <a:rPr lang="en-US" sz="1600" dirty="0" err="1" smtClean="0">
                <a:latin typeface="Arial" pitchFamily="34" charset="0"/>
              </a:rPr>
              <a:t>precip</a:t>
            </a:r>
            <a:endParaRPr lang="en-US" sz="1600" dirty="0" smtClean="0">
              <a:latin typeface="Arial" pitchFamily="34" charset="0"/>
            </a:endParaRPr>
          </a:p>
          <a:p>
            <a:pPr lvl="1"/>
            <a:r>
              <a:rPr lang="en-US" sz="1600" dirty="0" smtClean="0">
                <a:latin typeface="Arial" pitchFamily="34" charset="0"/>
              </a:rPr>
              <a:t>Rain: surface above freezing</a:t>
            </a:r>
          </a:p>
          <a:p>
            <a:pPr lvl="1"/>
            <a:r>
              <a:rPr lang="en-US" sz="1600" dirty="0" smtClean="0">
                <a:latin typeface="Arial" pitchFamily="34" charset="0"/>
              </a:rPr>
              <a:t>Freezing rain: shallower cold layer at the surface than for sleet, </a:t>
            </a:r>
            <a:r>
              <a:rPr lang="en-US" sz="1600" dirty="0" err="1" smtClean="0">
                <a:latin typeface="Arial" pitchFamily="34" charset="0"/>
              </a:rPr>
              <a:t>precip</a:t>
            </a:r>
            <a:r>
              <a:rPr lang="en-US" sz="1600" dirty="0" smtClean="0">
                <a:latin typeface="Arial" pitchFamily="34" charset="0"/>
              </a:rPr>
              <a:t> becomes </a:t>
            </a:r>
            <a:r>
              <a:rPr lang="en-US" sz="1600" dirty="0" err="1" smtClean="0">
                <a:latin typeface="Arial" pitchFamily="34" charset="0"/>
              </a:rPr>
              <a:t>supercooled</a:t>
            </a:r>
            <a:r>
              <a:rPr lang="en-US" sz="1600" dirty="0" smtClean="0">
                <a:latin typeface="Arial" pitchFamily="34" charset="0"/>
              </a:rPr>
              <a:t> and freezes on contact with the surface</a:t>
            </a:r>
          </a:p>
          <a:p>
            <a:pPr lvl="1"/>
            <a:endParaRPr lang="en-US" sz="1600" dirty="0" smtClean="0">
              <a:latin typeface="Arial"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b="1" dirty="0">
                <a:effectLst>
                  <a:outerShdw blurRad="38100" dist="38100" dir="2700000" algn="tl">
                    <a:srgbClr val="C0C0C0"/>
                  </a:outerShdw>
                </a:effectLst>
                <a:latin typeface="Calibri" pitchFamily="34" charset="0"/>
              </a:rPr>
              <a:t>Indices of Water Vapor Content</a:t>
            </a:r>
          </a:p>
        </p:txBody>
      </p:sp>
      <p:sp>
        <p:nvSpPr>
          <p:cNvPr id="24579" name="Rectangle 3"/>
          <p:cNvSpPr>
            <a:spLocks noGrp="1" noChangeArrowheads="1"/>
          </p:cNvSpPr>
          <p:nvPr>
            <p:ph type="body" idx="1"/>
          </p:nvPr>
        </p:nvSpPr>
        <p:spPr/>
        <p:txBody>
          <a:bodyPr/>
          <a:lstStyle/>
          <a:p>
            <a:r>
              <a:rPr lang="en-US" b="1" dirty="0">
                <a:latin typeface="Calibri" pitchFamily="34" charset="0"/>
              </a:rPr>
              <a:t>Humidity</a:t>
            </a:r>
            <a:r>
              <a:rPr lang="en-US" dirty="0">
                <a:latin typeface="Calibri" pitchFamily="34" charset="0"/>
              </a:rPr>
              <a:t> – general term for the amount of water vapor in the air</a:t>
            </a:r>
          </a:p>
          <a:p>
            <a:r>
              <a:rPr lang="en-US" dirty="0">
                <a:latin typeface="Calibri" pitchFamily="34" charset="0"/>
              </a:rPr>
              <a:t>Humidity is </a:t>
            </a:r>
            <a:r>
              <a:rPr lang="en-US" dirty="0" smtClean="0">
                <a:latin typeface="Calibri" pitchFamily="34" charset="0"/>
              </a:rPr>
              <a:t>commonly expressed </a:t>
            </a:r>
            <a:r>
              <a:rPr lang="en-US" dirty="0">
                <a:latin typeface="Calibri" pitchFamily="34" charset="0"/>
              </a:rPr>
              <a:t>by: </a:t>
            </a:r>
          </a:p>
          <a:p>
            <a:pPr>
              <a:buFontTx/>
              <a:buNone/>
            </a:pPr>
            <a:r>
              <a:rPr lang="en-US" dirty="0">
                <a:latin typeface="Calibri" pitchFamily="34" charset="0"/>
              </a:rPr>
              <a:t>      </a:t>
            </a:r>
            <a:r>
              <a:rPr lang="en-US" i="1" dirty="0">
                <a:latin typeface="Calibri" pitchFamily="34" charset="0"/>
              </a:rPr>
              <a:t>Mixing Ratio</a:t>
            </a:r>
          </a:p>
          <a:p>
            <a:pPr>
              <a:buFontTx/>
              <a:buNone/>
            </a:pPr>
            <a:r>
              <a:rPr lang="en-US" i="1" dirty="0">
                <a:latin typeface="Calibri" pitchFamily="34" charset="0"/>
              </a:rPr>
              <a:t>      Vapor Pressure</a:t>
            </a:r>
            <a:endParaRPr lang="en-US" dirty="0">
              <a:latin typeface="Calibri" pitchFamily="34" charset="0"/>
            </a:endParaRPr>
          </a:p>
          <a:p>
            <a:pPr>
              <a:buFontTx/>
              <a:buNone/>
            </a:pPr>
            <a:r>
              <a:rPr lang="en-US" i="1" dirty="0">
                <a:latin typeface="Calibri" pitchFamily="34" charset="0"/>
              </a:rPr>
              <a:t>	   Relative Humidity- we hear this one a lot    </a:t>
            </a:r>
          </a:p>
          <a:p>
            <a:pPr>
              <a:buFontTx/>
              <a:buNone/>
            </a:pPr>
            <a:r>
              <a:rPr lang="en-US" i="1" dirty="0">
                <a:latin typeface="Calibri" pitchFamily="34" charset="0"/>
              </a:rPr>
              <a:t>      Dew Point Temperature</a:t>
            </a:r>
            <a:r>
              <a:rPr lang="en-US" dirty="0">
                <a:latin typeface="Calibri" pitchFamily="34" charset="0"/>
              </a:rPr>
              <a:t> </a:t>
            </a:r>
          </a:p>
          <a:p>
            <a:endParaRPr lang="en-US" dirty="0">
              <a:latin typeface="Calibri" pitchFamily="34" charset="0"/>
            </a:endParaRPr>
          </a:p>
          <a:p>
            <a:endParaRPr lang="en-US"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Mixing Ratio</a:t>
            </a:r>
          </a:p>
        </p:txBody>
      </p:sp>
      <p:sp>
        <p:nvSpPr>
          <p:cNvPr id="38915" name="Rectangle 3"/>
          <p:cNvSpPr>
            <a:spLocks noGrp="1" noChangeArrowheads="1"/>
          </p:cNvSpPr>
          <p:nvPr>
            <p:ph type="body" idx="1"/>
          </p:nvPr>
        </p:nvSpPr>
        <p:spPr>
          <a:xfrm>
            <a:off x="457200" y="1447800"/>
            <a:ext cx="8229600" cy="4525963"/>
          </a:xfrm>
        </p:spPr>
        <p:txBody>
          <a:bodyPr/>
          <a:lstStyle/>
          <a:p>
            <a:pPr>
              <a:lnSpc>
                <a:spcPct val="80000"/>
              </a:lnSpc>
            </a:pPr>
            <a:r>
              <a:rPr lang="en-US" sz="2400" dirty="0"/>
              <a:t>Just like a recipe: ratio of weight of water vapor to weight of all atmospheric molecules</a:t>
            </a:r>
          </a:p>
          <a:p>
            <a:pPr>
              <a:lnSpc>
                <a:spcPct val="80000"/>
              </a:lnSpc>
            </a:pPr>
            <a:r>
              <a:rPr lang="en-US" sz="2400" dirty="0"/>
              <a:t>Typical value ~ 10 g water vapor / 1 kg dry air </a:t>
            </a:r>
            <a:endParaRPr lang="en-US" sz="2400" dirty="0" smtClean="0"/>
          </a:p>
          <a:p>
            <a:pPr>
              <a:lnSpc>
                <a:spcPct val="80000"/>
              </a:lnSpc>
            </a:pPr>
            <a:r>
              <a:rPr lang="en-US" sz="2400" dirty="0" smtClean="0"/>
              <a:t>Does not depend on temperature or pressure          </a:t>
            </a:r>
            <a:endParaRPr lang="en-US" sz="2400" dirty="0"/>
          </a:p>
        </p:txBody>
      </p:sp>
      <p:pic>
        <p:nvPicPr>
          <p:cNvPr id="9" name="Picture 5" descr="9781284027372_CH04_FIG02.jpg"/>
          <p:cNvPicPr>
            <a:picLocks noChangeAspect="1"/>
          </p:cNvPicPr>
          <p:nvPr/>
        </p:nvPicPr>
        <p:blipFill>
          <a:blip r:embed="rId4" cstate="print"/>
          <a:srcRect/>
          <a:stretch>
            <a:fillRect/>
          </a:stretch>
        </p:blipFill>
        <p:spPr bwMode="auto">
          <a:xfrm>
            <a:off x="1066800" y="2895600"/>
            <a:ext cx="6324600" cy="3895088"/>
          </a:xfrm>
          <a:prstGeom prst="rect">
            <a:avLst/>
          </a:prstGeom>
          <a:noFill/>
          <a:ln w="9525">
            <a:noFill/>
            <a:miter lim="800000"/>
            <a:headEnd/>
            <a:tailEnd/>
          </a:ln>
        </p:spPr>
      </p:pic>
      <p:sp>
        <p:nvSpPr>
          <p:cNvPr id="38917" name="Rectangle 5"/>
          <p:cNvSpPr>
            <a:spLocks noChangeArrowheads="1"/>
          </p:cNvSpPr>
          <p:nvPr/>
        </p:nvSpPr>
        <p:spPr bwMode="auto">
          <a:xfrm>
            <a:off x="7772400" y="6477000"/>
            <a:ext cx="893763" cy="106363"/>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4-2, p. </a:t>
            </a:r>
            <a:r>
              <a:rPr lang="en-US" sz="1400" b="1" dirty="0" smtClean="0"/>
              <a:t>101</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Vapor Pressure</a:t>
            </a:r>
          </a:p>
        </p:txBody>
      </p:sp>
      <p:sp>
        <p:nvSpPr>
          <p:cNvPr id="40963" name="Rectangle 3"/>
          <p:cNvSpPr>
            <a:spLocks noGrp="1" noChangeArrowheads="1"/>
          </p:cNvSpPr>
          <p:nvPr>
            <p:ph type="body" idx="1"/>
          </p:nvPr>
        </p:nvSpPr>
        <p:spPr/>
        <p:txBody>
          <a:bodyPr/>
          <a:lstStyle/>
          <a:p>
            <a:pPr>
              <a:lnSpc>
                <a:spcPct val="80000"/>
              </a:lnSpc>
            </a:pPr>
            <a:r>
              <a:rPr lang="en-US" sz="2800" dirty="0">
                <a:latin typeface="Calibri" pitchFamily="34" charset="0"/>
              </a:rPr>
              <a:t>Just like regular atmospheric pressure, but in this case, the pressure exerted SOLELY by water vapor molecules.</a:t>
            </a:r>
          </a:p>
          <a:p>
            <a:pPr>
              <a:lnSpc>
                <a:spcPct val="80000"/>
              </a:lnSpc>
            </a:pPr>
            <a:r>
              <a:rPr lang="en-US" sz="2800" dirty="0">
                <a:latin typeface="Calibri" pitchFamily="34" charset="0"/>
              </a:rPr>
              <a:t>Expressed in </a:t>
            </a:r>
            <a:r>
              <a:rPr lang="en-US" sz="2800" dirty="0" err="1">
                <a:latin typeface="Calibri" pitchFamily="34" charset="0"/>
              </a:rPr>
              <a:t>millibars</a:t>
            </a:r>
            <a:r>
              <a:rPr lang="en-US" sz="2800" dirty="0">
                <a:latin typeface="Calibri" pitchFamily="34" charset="0"/>
              </a:rPr>
              <a:t> (</a:t>
            </a:r>
            <a:r>
              <a:rPr lang="en-US" sz="2800" dirty="0" err="1">
                <a:latin typeface="Calibri" pitchFamily="34" charset="0"/>
              </a:rPr>
              <a:t>mb</a:t>
            </a:r>
            <a:r>
              <a:rPr lang="en-US" sz="2800" dirty="0" smtClean="0">
                <a:latin typeface="Calibri" pitchFamily="34" charset="0"/>
              </a:rPr>
              <a:t>)</a:t>
            </a:r>
          </a:p>
          <a:p>
            <a:pPr>
              <a:lnSpc>
                <a:spcPct val="80000"/>
              </a:lnSpc>
            </a:pPr>
            <a:r>
              <a:rPr lang="en-US" sz="2800" dirty="0" smtClean="0">
                <a:latin typeface="Calibri" pitchFamily="34" charset="0"/>
              </a:rPr>
              <a:t>Typically &lt; 40 </a:t>
            </a:r>
            <a:r>
              <a:rPr lang="en-US" sz="2800" dirty="0" err="1" smtClean="0">
                <a:latin typeface="Calibri" pitchFamily="34" charset="0"/>
              </a:rPr>
              <a:t>mb</a:t>
            </a:r>
            <a:endParaRPr lang="en-US" sz="2800" dirty="0">
              <a:latin typeface="Calibri" pitchFamily="34" charset="0"/>
            </a:endParaRPr>
          </a:p>
          <a:p>
            <a:pPr>
              <a:lnSpc>
                <a:spcPct val="80000"/>
              </a:lnSpc>
            </a:pPr>
            <a:r>
              <a:rPr lang="en-US" sz="2800" dirty="0">
                <a:latin typeface="Calibri" pitchFamily="34" charset="0"/>
              </a:rPr>
              <a:t>Saturation vapor pressure – the pressure exerted by water vapor molecules at saturation</a:t>
            </a:r>
          </a:p>
          <a:p>
            <a:pPr>
              <a:lnSpc>
                <a:spcPct val="80000"/>
              </a:lnSpc>
            </a:pPr>
            <a:r>
              <a:rPr lang="en-US" sz="2800" dirty="0">
                <a:latin typeface="Calibri" pitchFamily="34" charset="0"/>
              </a:rPr>
              <a:t>Saturation vapor pressure increases as temperature increases</a:t>
            </a:r>
          </a:p>
          <a:p>
            <a:pPr>
              <a:lnSpc>
                <a:spcPct val="80000"/>
              </a:lnSpc>
            </a:pPr>
            <a:r>
              <a:rPr lang="en-US" sz="2800" dirty="0">
                <a:latin typeface="Calibri" pitchFamily="34" charset="0"/>
              </a:rPr>
              <a:t>“Warm air holds more water vapor” – sort of.</a:t>
            </a:r>
          </a:p>
          <a:p>
            <a:pPr>
              <a:lnSpc>
                <a:spcPct val="80000"/>
              </a:lnSpc>
              <a:buFontTx/>
              <a:buNone/>
            </a:pPr>
            <a:endParaRPr lang="en-US" sz="2800"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Relative Humidity</a:t>
            </a:r>
          </a:p>
        </p:txBody>
      </p:sp>
      <p:sp>
        <p:nvSpPr>
          <p:cNvPr id="26627" name="Rectangle 3"/>
          <p:cNvSpPr>
            <a:spLocks noGrp="1" noChangeArrowheads="1"/>
          </p:cNvSpPr>
          <p:nvPr>
            <p:ph type="body" idx="1"/>
          </p:nvPr>
        </p:nvSpPr>
        <p:spPr/>
        <p:txBody>
          <a:bodyPr/>
          <a:lstStyle/>
          <a:p>
            <a:pPr>
              <a:lnSpc>
                <a:spcPct val="80000"/>
              </a:lnSpc>
            </a:pPr>
            <a:r>
              <a:rPr lang="en-US" sz="2800" dirty="0">
                <a:latin typeface="Calibri" pitchFamily="34" charset="0"/>
              </a:rPr>
              <a:t>Ratio of actual water vapor content to the maximum water vapor content possible (at saturation).</a:t>
            </a:r>
          </a:p>
          <a:p>
            <a:pPr>
              <a:lnSpc>
                <a:spcPct val="80000"/>
              </a:lnSpc>
            </a:pPr>
            <a:endParaRPr lang="en-US" sz="2800" dirty="0">
              <a:latin typeface="Calibri" pitchFamily="34" charset="0"/>
            </a:endParaRPr>
          </a:p>
          <a:p>
            <a:pPr>
              <a:lnSpc>
                <a:spcPct val="80000"/>
              </a:lnSpc>
            </a:pPr>
            <a:r>
              <a:rPr lang="en-US" sz="2800" dirty="0">
                <a:latin typeface="Calibri" pitchFamily="34" charset="0"/>
              </a:rPr>
              <a:t>Expressed as a percentage </a:t>
            </a:r>
          </a:p>
          <a:p>
            <a:pPr>
              <a:lnSpc>
                <a:spcPct val="80000"/>
              </a:lnSpc>
            </a:pPr>
            <a:endParaRPr lang="en-US" sz="2800" dirty="0">
              <a:latin typeface="Calibri" pitchFamily="34" charset="0"/>
            </a:endParaRPr>
          </a:p>
          <a:p>
            <a:pPr>
              <a:lnSpc>
                <a:spcPct val="80000"/>
              </a:lnSpc>
            </a:pPr>
            <a:r>
              <a:rPr lang="en-US" sz="2800" dirty="0">
                <a:latin typeface="Calibri" pitchFamily="34" charset="0"/>
              </a:rPr>
              <a:t>RH = 100% x (</a:t>
            </a:r>
            <a:r>
              <a:rPr lang="en-US" sz="2000" baseline="30000" dirty="0">
                <a:latin typeface="Calibri" pitchFamily="34" charset="0"/>
              </a:rPr>
              <a:t>VAPOR PRESSURE</a:t>
            </a:r>
            <a:r>
              <a:rPr lang="en-US" sz="2000" dirty="0">
                <a:latin typeface="Calibri" pitchFamily="34" charset="0"/>
              </a:rPr>
              <a:t>/</a:t>
            </a:r>
            <a:r>
              <a:rPr lang="en-US" sz="2000" baseline="-25000" dirty="0">
                <a:latin typeface="Calibri" pitchFamily="34" charset="0"/>
              </a:rPr>
              <a:t>SATURATION VAPOR PRESSURE</a:t>
            </a:r>
            <a:r>
              <a:rPr lang="en-US" sz="2000" dirty="0">
                <a:latin typeface="Calibri" pitchFamily="34" charset="0"/>
              </a:rPr>
              <a:t>)</a:t>
            </a:r>
          </a:p>
          <a:p>
            <a:pPr>
              <a:lnSpc>
                <a:spcPct val="80000"/>
              </a:lnSpc>
            </a:pPr>
            <a:endParaRPr lang="en-US" sz="2800" dirty="0">
              <a:latin typeface="Calibri" pitchFamily="34" charset="0"/>
            </a:endParaRPr>
          </a:p>
          <a:p>
            <a:pPr>
              <a:lnSpc>
                <a:spcPct val="80000"/>
              </a:lnSpc>
            </a:pPr>
            <a:r>
              <a:rPr lang="en-US" sz="2800" dirty="0">
                <a:latin typeface="Calibri" pitchFamily="34" charset="0"/>
              </a:rPr>
              <a:t>NOT a sole measure of atmospheric moisture (therefore, can be very misleading)</a:t>
            </a:r>
          </a:p>
          <a:p>
            <a:pPr>
              <a:lnSpc>
                <a:spcPct val="80000"/>
              </a:lnSpc>
              <a:buFontTx/>
              <a:buNone/>
            </a:pPr>
            <a:r>
              <a:rPr lang="en-US" sz="2800" dirty="0"/>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Humidity</a:t>
            </a:r>
            <a:endParaRPr lang="en-US" dirty="0"/>
          </a:p>
        </p:txBody>
      </p:sp>
      <p:pic>
        <p:nvPicPr>
          <p:cNvPr id="4" name="Picture 5" descr="9781284027372_CH04_FIG03.jpg"/>
          <p:cNvPicPr>
            <a:picLocks noChangeAspect="1"/>
          </p:cNvPicPr>
          <p:nvPr/>
        </p:nvPicPr>
        <p:blipFill>
          <a:blip r:embed="rId2" cstate="print"/>
          <a:srcRect/>
          <a:stretch>
            <a:fillRect/>
          </a:stretch>
        </p:blipFill>
        <p:spPr bwMode="auto">
          <a:xfrm>
            <a:off x="381000" y="1752600"/>
            <a:ext cx="8229600" cy="4197350"/>
          </a:xfrm>
          <a:prstGeom prst="rect">
            <a:avLst/>
          </a:prstGeom>
          <a:noFill/>
          <a:ln w="9525">
            <a:noFill/>
            <a:miter lim="800000"/>
            <a:headEnd/>
            <a:tailEnd/>
          </a:ln>
        </p:spPr>
      </p:pic>
      <p:sp>
        <p:nvSpPr>
          <p:cNvPr id="5" name="Rectangle 5"/>
          <p:cNvSpPr>
            <a:spLocks noChangeArrowheads="1"/>
          </p:cNvSpPr>
          <p:nvPr/>
        </p:nvSpPr>
        <p:spPr bwMode="auto">
          <a:xfrm>
            <a:off x="7772400" y="6477000"/>
            <a:ext cx="893763" cy="106363"/>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4-3, </a:t>
            </a:r>
            <a:r>
              <a:rPr lang="en-US" sz="1400" b="1" dirty="0"/>
              <a:t>p. </a:t>
            </a:r>
            <a:r>
              <a:rPr lang="en-US" sz="1400" b="1" dirty="0" smtClean="0"/>
              <a:t>102</a:t>
            </a:r>
            <a:endParaRPr lang="en-US" sz="1400" b="1"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Relative Humidity</a:t>
            </a:r>
          </a:p>
        </p:txBody>
      </p:sp>
      <p:sp>
        <p:nvSpPr>
          <p:cNvPr id="28675" name="Rectangle 3"/>
          <p:cNvSpPr>
            <a:spLocks noGrp="1" noChangeArrowheads="1"/>
          </p:cNvSpPr>
          <p:nvPr>
            <p:ph type="body" idx="1"/>
          </p:nvPr>
        </p:nvSpPr>
        <p:spPr/>
        <p:txBody>
          <a:bodyPr/>
          <a:lstStyle/>
          <a:p>
            <a:r>
              <a:rPr lang="en-US" dirty="0">
                <a:latin typeface="Calibri" pitchFamily="34" charset="0"/>
              </a:rPr>
              <a:t>Depends on 2 variables:</a:t>
            </a:r>
          </a:p>
          <a:p>
            <a:pPr>
              <a:buFontTx/>
              <a:buNone/>
            </a:pPr>
            <a:r>
              <a:rPr lang="en-US" dirty="0">
                <a:latin typeface="Calibri" pitchFamily="34" charset="0"/>
              </a:rPr>
              <a:t>     1.  actual water vapor present</a:t>
            </a:r>
          </a:p>
          <a:p>
            <a:pPr>
              <a:buFontTx/>
              <a:buNone/>
            </a:pPr>
            <a:r>
              <a:rPr lang="en-US" dirty="0">
                <a:latin typeface="Calibri" pitchFamily="34" charset="0"/>
              </a:rPr>
              <a:t>     2.  temperature</a:t>
            </a:r>
            <a:r>
              <a:rPr lang="en-US" dirty="0">
                <a:latin typeface="Calibri" pitchFamily="34" charset="0"/>
                <a:cs typeface="Arial" charset="0"/>
              </a:rPr>
              <a:t>*</a:t>
            </a:r>
            <a:r>
              <a:rPr lang="en-US" dirty="0">
                <a:latin typeface="Calibri" pitchFamily="34" charset="0"/>
              </a:rPr>
              <a:t> </a:t>
            </a:r>
          </a:p>
          <a:p>
            <a:endParaRPr lang="en-US" dirty="0">
              <a:latin typeface="Calibri" pitchFamily="34" charset="0"/>
            </a:endParaRPr>
          </a:p>
          <a:p>
            <a:pPr>
              <a:buFontTx/>
              <a:buNone/>
            </a:pPr>
            <a:r>
              <a:rPr lang="en-US" dirty="0">
                <a:latin typeface="Calibri" pitchFamily="34" charset="0"/>
                <a:cs typeface="Arial" charset="0"/>
              </a:rPr>
              <a:t>*</a:t>
            </a:r>
            <a:r>
              <a:rPr lang="en-US" dirty="0">
                <a:latin typeface="Calibri" pitchFamily="34" charset="0"/>
              </a:rPr>
              <a:t>Max water vapor content possible depends on temperature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1" descr="0419"/>
          <p:cNvPicPr>
            <a:picLocks noChangeAspect="1" noChangeArrowheads="1"/>
          </p:cNvPicPr>
          <p:nvPr/>
        </p:nvPicPr>
        <p:blipFill>
          <a:blip r:embed="rId3" cstate="print"/>
          <a:srcRect/>
          <a:stretch>
            <a:fillRect/>
          </a:stretch>
        </p:blipFill>
        <p:spPr bwMode="auto">
          <a:xfrm>
            <a:off x="0" y="0"/>
            <a:ext cx="9144000" cy="71628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762000" y="1219200"/>
            <a:ext cx="7772400" cy="1470025"/>
          </a:xfrm>
        </p:spPr>
        <p:txBody>
          <a:bodyPr/>
          <a:lstStyle/>
          <a:p>
            <a:r>
              <a:rPr lang="en-US" b="1" dirty="0">
                <a:effectLst>
                  <a:outerShdw blurRad="38100" dist="38100" dir="2700000" algn="tl">
                    <a:srgbClr val="C0C0C0"/>
                  </a:outerShdw>
                </a:effectLst>
                <a:latin typeface="Calibri" pitchFamily="34" charset="0"/>
              </a:rPr>
              <a:t>Chapter 4</a:t>
            </a:r>
            <a:br>
              <a:rPr lang="en-US" b="1" dirty="0">
                <a:effectLst>
                  <a:outerShdw blurRad="38100" dist="38100" dir="2700000" algn="tl">
                    <a:srgbClr val="C0C0C0"/>
                  </a:outerShdw>
                </a:effectLst>
                <a:latin typeface="Calibri" pitchFamily="34" charset="0"/>
              </a:rPr>
            </a:br>
            <a:r>
              <a:rPr lang="en-US" b="1" dirty="0">
                <a:effectLst>
                  <a:outerShdw blurRad="38100" dist="38100" dir="2700000" algn="tl">
                    <a:srgbClr val="C0C0C0"/>
                  </a:outerShdw>
                </a:effectLst>
                <a:latin typeface="Calibri" pitchFamily="34" charset="0"/>
              </a:rPr>
              <a:t>Water in the Atmosphere</a:t>
            </a:r>
          </a:p>
        </p:txBody>
      </p:sp>
      <p:sp>
        <p:nvSpPr>
          <p:cNvPr id="3076" name="Rectangle 4"/>
          <p:cNvSpPr>
            <a:spLocks noChangeArrowheads="1"/>
          </p:cNvSpPr>
          <p:nvPr/>
        </p:nvSpPr>
        <p:spPr bwMode="auto">
          <a:xfrm>
            <a:off x="1371600" y="2895600"/>
            <a:ext cx="6400800" cy="3581400"/>
          </a:xfrm>
          <a:prstGeom prst="rect">
            <a:avLst/>
          </a:prstGeom>
          <a:solidFill>
            <a:schemeClr val="bg1">
              <a:alpha val="30000"/>
            </a:schemeClr>
          </a:solidFill>
          <a:ln w="9525">
            <a:noFill/>
            <a:miter lim="800000"/>
            <a:headEnd/>
            <a:tailEnd/>
          </a:ln>
          <a:effectLst/>
        </p:spPr>
        <p:txBody>
          <a:bodyPr/>
          <a:lstStyle/>
          <a:p>
            <a:pPr marL="457200" indent="-457200">
              <a:spcBef>
                <a:spcPct val="20000"/>
              </a:spcBef>
              <a:buFont typeface="Arial"/>
              <a:buChar char="•"/>
            </a:pPr>
            <a:r>
              <a:rPr lang="en-US" sz="3200" dirty="0" smtClean="0">
                <a:latin typeface="Calibri" pitchFamily="34" charset="0"/>
              </a:rPr>
              <a:t>Water Vapor</a:t>
            </a:r>
          </a:p>
          <a:p>
            <a:pPr marL="457200" indent="-457200">
              <a:spcBef>
                <a:spcPct val="20000"/>
              </a:spcBef>
              <a:buFont typeface="Arial"/>
              <a:buChar char="•"/>
            </a:pPr>
            <a:r>
              <a:rPr lang="en-US" sz="3200" dirty="0" smtClean="0">
                <a:latin typeface="Calibri" pitchFamily="34" charset="0"/>
              </a:rPr>
              <a:t>Cloud Formation</a:t>
            </a:r>
          </a:p>
          <a:p>
            <a:pPr marL="457200" indent="-457200">
              <a:spcBef>
                <a:spcPct val="20000"/>
              </a:spcBef>
              <a:buFont typeface="Arial"/>
              <a:buChar char="•"/>
            </a:pPr>
            <a:r>
              <a:rPr lang="en-US" sz="3200" dirty="0" smtClean="0">
                <a:latin typeface="Calibri" pitchFamily="34" charset="0"/>
              </a:rPr>
              <a:t>Nucleating Processes</a:t>
            </a:r>
          </a:p>
          <a:p>
            <a:pPr marL="457200" indent="-457200">
              <a:spcBef>
                <a:spcPct val="20000"/>
              </a:spcBef>
              <a:buFont typeface="Arial"/>
              <a:buChar char="•"/>
            </a:pPr>
            <a:r>
              <a:rPr lang="en-US" sz="3200" dirty="0" smtClean="0">
                <a:latin typeface="Calibri" pitchFamily="34" charset="0"/>
              </a:rPr>
              <a:t>Stability and Clouds</a:t>
            </a:r>
          </a:p>
          <a:p>
            <a:pPr marL="457200" indent="-457200">
              <a:spcBef>
                <a:spcPct val="20000"/>
              </a:spcBef>
              <a:buFont typeface="Arial"/>
              <a:buChar char="•"/>
            </a:pPr>
            <a:r>
              <a:rPr lang="en-US" sz="3200" dirty="0" smtClean="0">
                <a:latin typeface="Calibri" pitchFamily="34" charset="0"/>
              </a:rPr>
              <a:t>Cloud Types</a:t>
            </a:r>
          </a:p>
          <a:p>
            <a:pPr marL="457200" indent="-457200">
              <a:spcBef>
                <a:spcPct val="20000"/>
              </a:spcBef>
              <a:buFont typeface="Arial"/>
              <a:buChar char="•"/>
            </a:pPr>
            <a:r>
              <a:rPr lang="en-US" sz="3200" dirty="0" smtClean="0">
                <a:latin typeface="Calibri" pitchFamily="34" charset="0"/>
              </a:rPr>
              <a:t>Precipitation Growth</a:t>
            </a:r>
            <a:endParaRPr lang="en-US" sz="3200" dirty="0">
              <a:latin typeface="Calibri" pitchFamily="34" charset="0"/>
            </a:endParaRPr>
          </a:p>
        </p:txBody>
      </p:sp>
    </p:spTree>
    <p:custDataLst>
      <p:tags r:id="rId1"/>
    </p:custDataLst>
    <p:extLst>
      <p:ext uri="{BB962C8B-B14F-4D97-AF65-F5344CB8AC3E}">
        <p14:creationId xmlns:p14="http://schemas.microsoft.com/office/powerpoint/2010/main" val="33068864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b="1" dirty="0">
                <a:effectLst>
                  <a:outerShdw blurRad="38100" dist="38100" dir="2700000" algn="tl">
                    <a:srgbClr val="C0C0C0"/>
                  </a:outerShdw>
                </a:effectLst>
                <a:latin typeface="Calibri" pitchFamily="34" charset="0"/>
              </a:rPr>
              <a:t>Ways to Achieve Saturation (RH=100%)</a:t>
            </a:r>
          </a:p>
        </p:txBody>
      </p:sp>
      <p:sp>
        <p:nvSpPr>
          <p:cNvPr id="48131" name="Rectangle 3"/>
          <p:cNvSpPr>
            <a:spLocks noGrp="1" noChangeArrowheads="1"/>
          </p:cNvSpPr>
          <p:nvPr>
            <p:ph type="body" idx="1"/>
          </p:nvPr>
        </p:nvSpPr>
        <p:spPr>
          <a:xfrm>
            <a:off x="457200" y="1600200"/>
            <a:ext cx="5334000" cy="4525963"/>
          </a:xfrm>
        </p:spPr>
        <p:txBody>
          <a:bodyPr/>
          <a:lstStyle/>
          <a:p>
            <a:endParaRPr lang="en-US" dirty="0"/>
          </a:p>
          <a:p>
            <a:r>
              <a:rPr lang="en-US" dirty="0">
                <a:latin typeface="Calibri" pitchFamily="34" charset="0"/>
              </a:rPr>
              <a:t>Add water vapor</a:t>
            </a:r>
          </a:p>
          <a:p>
            <a:pPr>
              <a:buFontTx/>
              <a:buNone/>
            </a:pPr>
            <a:r>
              <a:rPr lang="en-US" dirty="0">
                <a:latin typeface="Calibri" pitchFamily="34" charset="0"/>
              </a:rPr>
              <a:t>      </a:t>
            </a:r>
            <a:r>
              <a:rPr lang="en-US" dirty="0" smtClean="0">
                <a:latin typeface="Calibri" pitchFamily="34" charset="0"/>
              </a:rPr>
              <a:t>Evaporation</a:t>
            </a:r>
          </a:p>
          <a:p>
            <a:pPr>
              <a:buFontTx/>
              <a:buNone/>
            </a:pPr>
            <a:r>
              <a:rPr lang="en-US" dirty="0">
                <a:latin typeface="Calibri" pitchFamily="34" charset="0"/>
              </a:rPr>
              <a:t>	</a:t>
            </a:r>
            <a:r>
              <a:rPr lang="en-US" dirty="0" smtClean="0">
                <a:latin typeface="Calibri" pitchFamily="34" charset="0"/>
              </a:rPr>
              <a:t>	</a:t>
            </a:r>
            <a:endParaRPr lang="en-US" dirty="0">
              <a:latin typeface="Calibri" pitchFamily="34" charset="0"/>
            </a:endParaRPr>
          </a:p>
          <a:p>
            <a:pPr>
              <a:buFontTx/>
              <a:buNone/>
            </a:pPr>
            <a:r>
              <a:rPr lang="en-US" dirty="0">
                <a:latin typeface="Calibri" pitchFamily="34" charset="0"/>
              </a:rPr>
              <a:t>   Example:  Bathroom </a:t>
            </a:r>
            <a:r>
              <a:rPr lang="en-US" dirty="0" smtClean="0">
                <a:latin typeface="Calibri" pitchFamily="34" charset="0"/>
              </a:rPr>
              <a:t>shower (foggy!),  </a:t>
            </a:r>
            <a:r>
              <a:rPr lang="en-US" dirty="0">
                <a:latin typeface="Calibri" pitchFamily="34" charset="0"/>
              </a:rPr>
              <a:t>Rain falling into dry air</a:t>
            </a:r>
          </a:p>
          <a:p>
            <a:endParaRPr lang="en-US" dirty="0">
              <a:latin typeface="Calibri" pitchFamily="34" charset="0"/>
            </a:endParaRPr>
          </a:p>
        </p:txBody>
      </p:sp>
      <p:pic>
        <p:nvPicPr>
          <p:cNvPr id="48132" name="Picture 4" descr="Shower Spray">
            <a:hlinkClick r:id="rId4"/>
          </p:cNvPr>
          <p:cNvPicPr>
            <a:picLocks noChangeAspect="1" noChangeArrowheads="1"/>
          </p:cNvPicPr>
          <p:nvPr/>
        </p:nvPicPr>
        <p:blipFill>
          <a:blip r:embed="rId5" cstate="print"/>
          <a:srcRect/>
          <a:stretch>
            <a:fillRect/>
          </a:stretch>
        </p:blipFill>
        <p:spPr bwMode="auto">
          <a:xfrm>
            <a:off x="4572000" y="1524000"/>
            <a:ext cx="3505200" cy="2347913"/>
          </a:xfrm>
          <a:prstGeom prst="rect">
            <a:avLst/>
          </a:prstGeom>
          <a:noFill/>
        </p:spPr>
      </p:pic>
      <p:pic>
        <p:nvPicPr>
          <p:cNvPr id="48133" name="Picture 5"/>
          <p:cNvPicPr>
            <a:picLocks noChangeAspect="1" noChangeArrowheads="1"/>
          </p:cNvPicPr>
          <p:nvPr/>
        </p:nvPicPr>
        <p:blipFill>
          <a:blip r:embed="rId6" cstate="print"/>
          <a:srcRect/>
          <a:stretch>
            <a:fillRect/>
          </a:stretch>
        </p:blipFill>
        <p:spPr bwMode="auto">
          <a:xfrm>
            <a:off x="5638800" y="3733800"/>
            <a:ext cx="3200400" cy="2393950"/>
          </a:xfrm>
          <a:prstGeom prst="rect">
            <a:avLst/>
          </a:prstGeom>
          <a:noFill/>
          <a:ln w="9525">
            <a:noFill/>
            <a:miter lim="800000"/>
            <a:headEnd/>
            <a:tailEnd/>
          </a:ln>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b="1" dirty="0">
                <a:effectLst>
                  <a:outerShdw blurRad="38100" dist="38100" dir="2700000" algn="tl">
                    <a:srgbClr val="C0C0C0"/>
                  </a:outerShdw>
                </a:effectLst>
                <a:latin typeface="Calibri" pitchFamily="34" charset="0"/>
              </a:rPr>
              <a:t>Ways to Achieve Saturation (RH=100%)</a:t>
            </a:r>
          </a:p>
        </p:txBody>
      </p:sp>
      <p:sp>
        <p:nvSpPr>
          <p:cNvPr id="50179" name="Rectangle 3"/>
          <p:cNvSpPr>
            <a:spLocks noGrp="1" noChangeArrowheads="1"/>
          </p:cNvSpPr>
          <p:nvPr>
            <p:ph type="body" idx="1"/>
          </p:nvPr>
        </p:nvSpPr>
        <p:spPr/>
        <p:txBody>
          <a:bodyPr/>
          <a:lstStyle/>
          <a:p>
            <a:pPr>
              <a:buFontTx/>
              <a:buNone/>
            </a:pPr>
            <a:endParaRPr lang="en-US" dirty="0"/>
          </a:p>
          <a:p>
            <a:r>
              <a:rPr lang="en-US" dirty="0">
                <a:latin typeface="Calibri" pitchFamily="34" charset="0"/>
              </a:rPr>
              <a:t>Cool the </a:t>
            </a:r>
            <a:r>
              <a:rPr lang="en-US" dirty="0" smtClean="0">
                <a:latin typeface="Calibri" pitchFamily="34" charset="0"/>
              </a:rPr>
              <a:t>air</a:t>
            </a:r>
          </a:p>
          <a:p>
            <a:pPr marL="0" indent="0">
              <a:buNone/>
            </a:pPr>
            <a:r>
              <a:rPr lang="en-US" dirty="0" smtClean="0">
                <a:latin typeface="Calibri" pitchFamily="34" charset="0"/>
              </a:rPr>
              <a:t>     (reduces sat. </a:t>
            </a:r>
            <a:endParaRPr lang="en-US" dirty="0">
              <a:latin typeface="Calibri" pitchFamily="34" charset="0"/>
            </a:endParaRPr>
          </a:p>
          <a:p>
            <a:pPr marL="0" indent="0">
              <a:buNone/>
            </a:pPr>
            <a:r>
              <a:rPr lang="en-US" dirty="0" smtClean="0">
                <a:latin typeface="Calibri" pitchFamily="34" charset="0"/>
              </a:rPr>
              <a:t>      vapor pressure)</a:t>
            </a:r>
          </a:p>
        </p:txBody>
      </p:sp>
      <p:sp>
        <p:nvSpPr>
          <p:cNvPr id="50180" name="Rectangle 4"/>
          <p:cNvSpPr>
            <a:spLocks noChangeArrowheads="1"/>
          </p:cNvSpPr>
          <p:nvPr/>
        </p:nvSpPr>
        <p:spPr bwMode="auto">
          <a:xfrm>
            <a:off x="609600" y="4191000"/>
            <a:ext cx="7543800" cy="2062103"/>
          </a:xfrm>
          <a:prstGeom prst="rect">
            <a:avLst/>
          </a:prstGeom>
          <a:noFill/>
          <a:ln w="9525">
            <a:noFill/>
            <a:miter lim="800000"/>
            <a:headEnd/>
            <a:tailEnd/>
          </a:ln>
          <a:effectLst/>
        </p:spPr>
        <p:txBody>
          <a:bodyPr>
            <a:spAutoFit/>
          </a:bodyPr>
          <a:lstStyle/>
          <a:p>
            <a:pPr eaLnBrk="0" hangingPunct="0"/>
            <a:r>
              <a:rPr lang="en-US" sz="3200" dirty="0">
                <a:latin typeface="Calibri" pitchFamily="34" charset="0"/>
              </a:rPr>
              <a:t>Examples: </a:t>
            </a:r>
          </a:p>
          <a:p>
            <a:pPr eaLnBrk="0" hangingPunct="0"/>
            <a:endParaRPr lang="en-US" sz="3200" dirty="0">
              <a:latin typeface="Calibri" pitchFamily="34" charset="0"/>
            </a:endParaRPr>
          </a:p>
          <a:p>
            <a:pPr eaLnBrk="0" hangingPunct="0"/>
            <a:r>
              <a:rPr lang="en-US" sz="3200" dirty="0">
                <a:latin typeface="Calibri" pitchFamily="34" charset="0"/>
              </a:rPr>
              <a:t>Condensation on outside of cold glass</a:t>
            </a:r>
          </a:p>
          <a:p>
            <a:pPr eaLnBrk="0" hangingPunct="0"/>
            <a:r>
              <a:rPr lang="en-US" sz="3200" dirty="0">
                <a:latin typeface="Calibri" pitchFamily="34" charset="0"/>
              </a:rPr>
              <a:t>Air conditioners</a:t>
            </a:r>
          </a:p>
        </p:txBody>
      </p:sp>
      <p:pic>
        <p:nvPicPr>
          <p:cNvPr id="50181" name="Picture 5" descr="glass_of_water"/>
          <p:cNvPicPr>
            <a:picLocks noChangeAspect="1" noChangeArrowheads="1"/>
          </p:cNvPicPr>
          <p:nvPr/>
        </p:nvPicPr>
        <p:blipFill>
          <a:blip r:embed="rId4" cstate="print"/>
          <a:srcRect/>
          <a:stretch>
            <a:fillRect/>
          </a:stretch>
        </p:blipFill>
        <p:spPr bwMode="auto">
          <a:xfrm>
            <a:off x="3733800" y="1524000"/>
            <a:ext cx="2133600" cy="1955800"/>
          </a:xfrm>
          <a:prstGeom prst="rect">
            <a:avLst/>
          </a:prstGeom>
          <a:noFill/>
        </p:spPr>
      </p:pic>
      <p:pic>
        <p:nvPicPr>
          <p:cNvPr id="50182" name="Picture 6" descr="frigidaire air conditioner, frigidaire a/c"/>
          <p:cNvPicPr>
            <a:picLocks noChangeAspect="1" noChangeArrowheads="1"/>
          </p:cNvPicPr>
          <p:nvPr/>
        </p:nvPicPr>
        <p:blipFill>
          <a:blip r:embed="rId5" cstate="print"/>
          <a:srcRect/>
          <a:stretch>
            <a:fillRect/>
          </a:stretch>
        </p:blipFill>
        <p:spPr bwMode="auto">
          <a:xfrm>
            <a:off x="5715000" y="3429000"/>
            <a:ext cx="2514600" cy="1622425"/>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Relative Humidity vs. Temp</a:t>
            </a:r>
          </a:p>
        </p:txBody>
      </p:sp>
      <p:sp>
        <p:nvSpPr>
          <p:cNvPr id="30723" name="Rectangle 3"/>
          <p:cNvSpPr>
            <a:spLocks noGrp="1" noChangeArrowheads="1"/>
          </p:cNvSpPr>
          <p:nvPr>
            <p:ph type="body" idx="1"/>
          </p:nvPr>
        </p:nvSpPr>
        <p:spPr/>
        <p:txBody>
          <a:bodyPr/>
          <a:lstStyle/>
          <a:p>
            <a:r>
              <a:rPr lang="en-US" dirty="0">
                <a:latin typeface="Calibri" pitchFamily="34" charset="0"/>
              </a:rPr>
              <a:t>With NO change in water vapor content,</a:t>
            </a:r>
          </a:p>
          <a:p>
            <a:pPr lvl="1"/>
            <a:r>
              <a:rPr lang="en-US" dirty="0">
                <a:latin typeface="Calibri" pitchFamily="34" charset="0"/>
              </a:rPr>
              <a:t>RH </a:t>
            </a:r>
            <a:r>
              <a:rPr lang="en-US" u="sng" dirty="0">
                <a:latin typeface="Calibri" pitchFamily="34" charset="0"/>
              </a:rPr>
              <a:t>in</a:t>
            </a:r>
            <a:r>
              <a:rPr lang="en-US" dirty="0">
                <a:latin typeface="Calibri" pitchFamily="34" charset="0"/>
              </a:rPr>
              <a:t>creases as temperature </a:t>
            </a:r>
            <a:r>
              <a:rPr lang="en-US" u="sng" dirty="0">
                <a:latin typeface="Calibri" pitchFamily="34" charset="0"/>
              </a:rPr>
              <a:t>de</a:t>
            </a:r>
            <a:r>
              <a:rPr lang="en-US" dirty="0">
                <a:latin typeface="Calibri" pitchFamily="34" charset="0"/>
              </a:rPr>
              <a:t>creases</a:t>
            </a:r>
          </a:p>
          <a:p>
            <a:pPr lvl="1"/>
            <a:r>
              <a:rPr lang="en-US" dirty="0">
                <a:latin typeface="Calibri" pitchFamily="34" charset="0"/>
              </a:rPr>
              <a:t>RH </a:t>
            </a:r>
            <a:r>
              <a:rPr lang="en-US" u="sng" dirty="0">
                <a:latin typeface="Calibri" pitchFamily="34" charset="0"/>
              </a:rPr>
              <a:t>de</a:t>
            </a:r>
            <a:r>
              <a:rPr lang="en-US" dirty="0">
                <a:latin typeface="Calibri" pitchFamily="34" charset="0"/>
              </a:rPr>
              <a:t>creases as temperature </a:t>
            </a:r>
            <a:r>
              <a:rPr lang="en-US" u="sng" dirty="0">
                <a:latin typeface="Calibri" pitchFamily="34" charset="0"/>
              </a:rPr>
              <a:t>in</a:t>
            </a:r>
            <a:r>
              <a:rPr lang="en-US" dirty="0">
                <a:latin typeface="Calibri" pitchFamily="34" charset="0"/>
              </a:rPr>
              <a:t>creases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9781284027372_CH04_FIG04.jpg"/>
          <p:cNvPicPr>
            <a:picLocks noChangeAspect="1"/>
          </p:cNvPicPr>
          <p:nvPr/>
        </p:nvPicPr>
        <p:blipFill>
          <a:blip r:embed="rId4" cstate="print"/>
          <a:srcRect/>
          <a:stretch>
            <a:fillRect/>
          </a:stretch>
        </p:blipFill>
        <p:spPr bwMode="auto">
          <a:xfrm>
            <a:off x="2362200" y="1143000"/>
            <a:ext cx="5181600" cy="5664358"/>
          </a:xfrm>
          <a:prstGeom prst="rect">
            <a:avLst/>
          </a:prstGeom>
          <a:noFill/>
          <a:ln w="9525">
            <a:noFill/>
            <a:miter lim="800000"/>
            <a:headEnd/>
            <a:tailEnd/>
          </a:ln>
        </p:spPr>
      </p:pic>
      <p:sp>
        <p:nvSpPr>
          <p:cNvPr id="3277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Relative Humidity vs. Temp</a:t>
            </a:r>
            <a:r>
              <a:rPr lang="en-US" sz="1000" dirty="0"/>
              <a:t/>
            </a:r>
            <a:br>
              <a:rPr lang="en-US" sz="1000" dirty="0"/>
            </a:br>
            <a:endParaRPr lang="en-US" sz="1200" dirty="0"/>
          </a:p>
        </p:txBody>
      </p:sp>
      <p:sp>
        <p:nvSpPr>
          <p:cNvPr id="32774" name="Rectangle 6"/>
          <p:cNvSpPr>
            <a:spLocks noChangeArrowheads="1"/>
          </p:cNvSpPr>
          <p:nvPr/>
        </p:nvSpPr>
        <p:spPr bwMode="auto">
          <a:xfrm>
            <a:off x="7096125" y="6646863"/>
            <a:ext cx="1057275" cy="211137"/>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4-4, p. </a:t>
            </a:r>
            <a:r>
              <a:rPr lang="en-US" sz="1400" b="1" dirty="0" smtClean="0"/>
              <a:t>105</a:t>
            </a:r>
            <a:endParaRPr lang="en-US" sz="1400" b="1" dirty="0"/>
          </a:p>
        </p:txBody>
      </p:sp>
      <p:sp>
        <p:nvSpPr>
          <p:cNvPr id="9" name="Rectangle 8"/>
          <p:cNvSpPr/>
          <p:nvPr/>
        </p:nvSpPr>
        <p:spPr>
          <a:xfrm>
            <a:off x="0" y="6581001"/>
            <a:ext cx="4572000" cy="276999"/>
          </a:xfrm>
          <a:prstGeom prst="rect">
            <a:avLst/>
          </a:prstGeom>
        </p:spPr>
        <p:txBody>
          <a:bodyPr>
            <a:spAutoFit/>
          </a:bodyPr>
          <a:lstStyle/>
          <a:p>
            <a:r>
              <a:rPr lang="en-US" sz="1200" dirty="0" smtClean="0">
                <a:hlinkClick r:id="rId5"/>
              </a:rPr>
              <a:t>http://www.mesonet.ttu.edu/meteograms/meteo_REES.png</a:t>
            </a:r>
            <a:r>
              <a:rPr lang="en-US" sz="1200" dirty="0" smtClean="0"/>
              <a:t> </a:t>
            </a:r>
            <a:endParaRPr lang="en-US" sz="12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 </a:t>
            </a:r>
            <a:r>
              <a:rPr lang="en-US" b="1" dirty="0">
                <a:latin typeface="Calibri" pitchFamily="34" charset="0"/>
              </a:rPr>
              <a:t>Use of Relative Humidity</a:t>
            </a:r>
          </a:p>
        </p:txBody>
      </p:sp>
      <p:sp>
        <p:nvSpPr>
          <p:cNvPr id="34819" name="Rectangle 3"/>
          <p:cNvSpPr>
            <a:spLocks noGrp="1" noChangeArrowheads="1"/>
          </p:cNvSpPr>
          <p:nvPr>
            <p:ph type="body" idx="1"/>
          </p:nvPr>
        </p:nvSpPr>
        <p:spPr/>
        <p:txBody>
          <a:bodyPr/>
          <a:lstStyle/>
          <a:p>
            <a:r>
              <a:rPr lang="en-US" dirty="0">
                <a:latin typeface="Calibri" pitchFamily="34" charset="0"/>
              </a:rPr>
              <a:t>Relative humidity is inversely related to the rate of </a:t>
            </a:r>
            <a:r>
              <a:rPr lang="en-US" dirty="0" smtClean="0">
                <a:latin typeface="Calibri" pitchFamily="34" charset="0"/>
              </a:rPr>
              <a:t>evaporation</a:t>
            </a:r>
          </a:p>
          <a:p>
            <a:endParaRPr lang="en-US" dirty="0" smtClean="0">
              <a:latin typeface="Calibri" pitchFamily="34" charset="0"/>
            </a:endParaRPr>
          </a:p>
          <a:p>
            <a:r>
              <a:rPr lang="en-US" dirty="0" smtClean="0">
                <a:latin typeface="Calibri" pitchFamily="34" charset="0"/>
              </a:rPr>
              <a:t>Saturated air = 100% RH</a:t>
            </a:r>
            <a:endParaRPr lang="en-US" dirty="0">
              <a:latin typeface="Calibri" pitchFamily="34" charset="0"/>
            </a:endParaRPr>
          </a:p>
          <a:p>
            <a:pPr>
              <a:buFontTx/>
              <a:buNone/>
            </a:pPr>
            <a:endParaRPr lang="en-US" dirty="0">
              <a:latin typeface="Calibri" pitchFamily="34" charset="0"/>
            </a:endParaRPr>
          </a:p>
          <a:p>
            <a:r>
              <a:rPr lang="en-US" dirty="0">
                <a:latin typeface="Calibri" pitchFamily="34" charset="0"/>
              </a:rPr>
              <a:t>Heat Index – a measure of “apparent temperature” (how hot you feel) based on combined effects of temperature and RH</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hidden="1"/>
          <p:cNvSpPr>
            <a:spLocks noGrp="1" noChangeArrowheads="1"/>
          </p:cNvSpPr>
          <p:nvPr>
            <p:ph type="title"/>
          </p:nvPr>
        </p:nvSpPr>
        <p:spPr/>
        <p:txBody>
          <a:bodyPr/>
          <a:lstStyle/>
          <a:p>
            <a:endParaRPr lang="en-US"/>
          </a:p>
        </p:txBody>
      </p:sp>
      <p:sp>
        <p:nvSpPr>
          <p:cNvPr id="44036" name="Rectangle 4"/>
          <p:cNvSpPr>
            <a:spLocks noChangeArrowheads="1"/>
          </p:cNvSpPr>
          <p:nvPr/>
        </p:nvSpPr>
        <p:spPr bwMode="auto">
          <a:xfrm>
            <a:off x="7839075" y="6562725"/>
            <a:ext cx="1304925"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Box 4-1, p. </a:t>
            </a:r>
            <a:r>
              <a:rPr lang="en-US" sz="1400" b="1" dirty="0" smtClean="0"/>
              <a:t>103</a:t>
            </a:r>
            <a:endParaRPr lang="en-US" sz="1400" b="1" dirty="0"/>
          </a:p>
        </p:txBody>
      </p:sp>
      <p:pic>
        <p:nvPicPr>
          <p:cNvPr id="7" name="Picture 5" descr="9781284027372_CH04_FIGBOX01.jpg"/>
          <p:cNvPicPr>
            <a:picLocks noChangeAspect="1"/>
          </p:cNvPicPr>
          <p:nvPr/>
        </p:nvPicPr>
        <p:blipFill>
          <a:blip r:embed="rId4" cstate="print"/>
          <a:srcRect/>
          <a:stretch>
            <a:fillRect/>
          </a:stretch>
        </p:blipFill>
        <p:spPr bwMode="auto">
          <a:xfrm>
            <a:off x="990600" y="69984"/>
            <a:ext cx="7391400" cy="6454232"/>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dirty="0" err="1">
                <a:effectLst>
                  <a:outerShdw blurRad="38100" dist="38100" dir="2700000" algn="tl">
                    <a:srgbClr val="C0C0C0"/>
                  </a:outerShdw>
                </a:effectLst>
                <a:latin typeface="Calibri" pitchFamily="34" charset="0"/>
              </a:rPr>
              <a:t>Dewpoint</a:t>
            </a:r>
            <a:r>
              <a:rPr lang="en-US" b="1" dirty="0">
                <a:effectLst>
                  <a:outerShdw blurRad="38100" dist="38100" dir="2700000" algn="tl">
                    <a:srgbClr val="C0C0C0"/>
                  </a:outerShdw>
                </a:effectLst>
                <a:latin typeface="Calibri" pitchFamily="34" charset="0"/>
              </a:rPr>
              <a:t> Temperature</a:t>
            </a:r>
          </a:p>
        </p:txBody>
      </p:sp>
      <p:sp>
        <p:nvSpPr>
          <p:cNvPr id="36867" name="Rectangle 3"/>
          <p:cNvSpPr>
            <a:spLocks noGrp="1" noChangeArrowheads="1"/>
          </p:cNvSpPr>
          <p:nvPr>
            <p:ph type="body" idx="1"/>
          </p:nvPr>
        </p:nvSpPr>
        <p:spPr/>
        <p:txBody>
          <a:bodyPr/>
          <a:lstStyle/>
          <a:p>
            <a:r>
              <a:rPr lang="en-US" dirty="0">
                <a:latin typeface="Calibri" pitchFamily="34" charset="0"/>
              </a:rPr>
              <a:t>Temperature to which air must be cooled to reach saturation (at constant pressure)</a:t>
            </a:r>
          </a:p>
          <a:p>
            <a:endParaRPr lang="en-US" dirty="0">
              <a:latin typeface="Calibri" pitchFamily="34" charset="0"/>
            </a:endParaRPr>
          </a:p>
          <a:p>
            <a:r>
              <a:rPr lang="en-US" dirty="0">
                <a:latin typeface="Calibri" pitchFamily="34" charset="0"/>
              </a:rPr>
              <a:t>Like vapor pressure and mixing ratio, </a:t>
            </a:r>
            <a:r>
              <a:rPr lang="en-US" dirty="0" err="1">
                <a:latin typeface="Calibri" pitchFamily="34" charset="0"/>
              </a:rPr>
              <a:t>dewpoint</a:t>
            </a:r>
            <a:r>
              <a:rPr lang="en-US" dirty="0">
                <a:latin typeface="Calibri" pitchFamily="34" charset="0"/>
              </a:rPr>
              <a:t> temperature is an indicator of the </a:t>
            </a:r>
            <a:r>
              <a:rPr lang="en-US" i="1" u="sng" dirty="0">
                <a:latin typeface="Calibri" pitchFamily="34" charset="0"/>
              </a:rPr>
              <a:t>actual</a:t>
            </a:r>
            <a:r>
              <a:rPr lang="en-US" dirty="0">
                <a:latin typeface="Calibri" pitchFamily="34" charset="0"/>
              </a:rPr>
              <a:t> water vapor </a:t>
            </a:r>
            <a:r>
              <a:rPr lang="en-US" dirty="0" smtClean="0">
                <a:latin typeface="Calibri" pitchFamily="34" charset="0"/>
              </a:rPr>
              <a:t>content</a:t>
            </a:r>
          </a:p>
          <a:p>
            <a:endParaRPr lang="en-US" dirty="0">
              <a:latin typeface="Calibri" pitchFamily="34" charset="0"/>
            </a:endParaRPr>
          </a:p>
          <a:p>
            <a:r>
              <a:rPr lang="en-US" dirty="0" smtClean="0">
                <a:latin typeface="Calibri" pitchFamily="34" charset="0"/>
              </a:rPr>
              <a:t>Higher dew point = more water vapor (saturation: T</a:t>
            </a:r>
            <a:r>
              <a:rPr lang="en-US" baseline="-25000" dirty="0" smtClean="0">
                <a:latin typeface="Calibri" pitchFamily="34" charset="0"/>
              </a:rPr>
              <a:t>d</a:t>
            </a:r>
            <a:r>
              <a:rPr lang="en-US" dirty="0" smtClean="0">
                <a:latin typeface="Calibri" pitchFamily="34" charset="0"/>
              </a:rPr>
              <a:t> = T</a:t>
            </a:r>
            <a:r>
              <a:rPr lang="en-US" baseline="-25000" dirty="0" smtClean="0">
                <a:latin typeface="Calibri" pitchFamily="34" charset="0"/>
              </a:rPr>
              <a:t>a</a:t>
            </a:r>
            <a:r>
              <a:rPr lang="en-US" dirty="0" smtClean="0">
                <a:latin typeface="Calibri" pitchFamily="34" charset="0"/>
              </a:rPr>
              <a:t>)</a:t>
            </a:r>
            <a:endParaRPr lang="en-US" dirty="0">
              <a:latin typeface="Calibri" pitchFamily="34" charset="0"/>
            </a:endParaRPr>
          </a:p>
          <a:p>
            <a:pPr>
              <a:buFontTx/>
              <a:buNone/>
            </a:pPr>
            <a:endParaRPr lang="en-US"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1" descr="0405"/>
          <p:cNvPicPr>
            <a:picLocks noChangeAspect="1" noChangeArrowheads="1"/>
          </p:cNvPicPr>
          <p:nvPr/>
        </p:nvPicPr>
        <p:blipFill>
          <a:blip r:embed="rId4" cstate="print"/>
          <a:srcRect/>
          <a:stretch>
            <a:fillRect/>
          </a:stretch>
        </p:blipFill>
        <p:spPr bwMode="auto">
          <a:xfrm>
            <a:off x="88900" y="784225"/>
            <a:ext cx="8964613" cy="5289550"/>
          </a:xfrm>
          <a:prstGeom prst="rect">
            <a:avLst/>
          </a:prstGeom>
          <a:noFill/>
          <a:ln w="9525">
            <a:noFill/>
            <a:miter lim="800000"/>
            <a:headEnd/>
            <a:tailEnd/>
          </a:ln>
          <a:effectLst/>
        </p:spPr>
      </p:pic>
      <p:sp>
        <p:nvSpPr>
          <p:cNvPr id="46083" name="Rectangle 3" hidden="1"/>
          <p:cNvSpPr>
            <a:spLocks noGrp="1" noChangeArrowheads="1"/>
          </p:cNvSpPr>
          <p:nvPr>
            <p:ph type="title"/>
          </p:nvPr>
        </p:nvSpPr>
        <p:spPr/>
        <p:txBody>
          <a:bodyPr/>
          <a:lstStyle/>
          <a:p>
            <a:endParaRPr lang="en-US"/>
          </a:p>
        </p:txBody>
      </p:sp>
      <p:sp>
        <p:nvSpPr>
          <p:cNvPr id="46084" name="Rectangle 4"/>
          <p:cNvSpPr>
            <a:spLocks noChangeArrowheads="1"/>
          </p:cNvSpPr>
          <p:nvPr/>
        </p:nvSpPr>
        <p:spPr bwMode="auto">
          <a:xfrm>
            <a:off x="7859713" y="6562725"/>
            <a:ext cx="128428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4-5, p. </a:t>
            </a:r>
            <a:r>
              <a:rPr lang="en-US" sz="1400" b="1" dirty="0" smtClean="0"/>
              <a:t>106</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Dew</a:t>
            </a:r>
            <a:br>
              <a:rPr lang="en-US" altLang="en-US" u="sng" smtClean="0">
                <a:ea typeface="ＭＳ Ｐゴシック" pitchFamily="34" charset="-128"/>
              </a:rPr>
            </a:br>
            <a:r>
              <a:rPr lang="en-US" altLang="en-US" sz="1000" smtClean="0">
                <a:ea typeface="ＭＳ Ｐゴシック" pitchFamily="34" charset="-128"/>
              </a:rPr>
              <a:t>Photo from lynmillett.com/archives/2003</a:t>
            </a: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9544387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Frost</a:t>
            </a:r>
            <a:br>
              <a:rPr lang="en-US" altLang="en-US" u="sng" smtClean="0">
                <a:ea typeface="ＭＳ Ｐゴシック" pitchFamily="34" charset="-128"/>
              </a:rPr>
            </a:br>
            <a:r>
              <a:rPr lang="en-US" altLang="en-US" sz="1000" smtClean="0">
                <a:ea typeface="ＭＳ Ｐゴシック" pitchFamily="34" charset="-128"/>
              </a:rPr>
              <a:t>Photo from www.ashland-city.k12.oh.us/ahs/classes/hort</a:t>
            </a:r>
            <a:endParaRPr lang="en-US" altLang="en-US" u="sng" smtClean="0">
              <a:ea typeface="ＭＳ Ｐゴシック" pitchFamily="34" charset="-128"/>
            </a:endParaRP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453655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1" descr="04p83b"/>
          <p:cNvPicPr>
            <a:picLocks noChangeAspect="1" noChangeArrowheads="1"/>
          </p:cNvPicPr>
          <p:nvPr/>
        </p:nvPicPr>
        <p:blipFill>
          <a:blip r:embed="rId4" cstate="print"/>
          <a:srcRect/>
          <a:stretch>
            <a:fillRect/>
          </a:stretch>
        </p:blipFill>
        <p:spPr bwMode="auto">
          <a:xfrm>
            <a:off x="1290638" y="26988"/>
            <a:ext cx="6562725" cy="6804025"/>
          </a:xfrm>
          <a:prstGeom prst="rect">
            <a:avLst/>
          </a:prstGeom>
          <a:noFill/>
          <a:ln w="9525">
            <a:noFill/>
            <a:miter lim="800000"/>
            <a:headEnd/>
            <a:tailEnd/>
          </a:ln>
          <a:effectLst/>
        </p:spPr>
      </p:pic>
      <p:sp>
        <p:nvSpPr>
          <p:cNvPr id="5123" name="Rectangle 3" hidden="1"/>
          <p:cNvSpPr>
            <a:spLocks noGrp="1" noChangeArrowheads="1"/>
          </p:cNvSpPr>
          <p:nvPr>
            <p:ph type="title"/>
          </p:nvPr>
        </p:nvSpPr>
        <p:spPr/>
        <p:txBody>
          <a:bodyPr/>
          <a:lstStyle/>
          <a:p>
            <a:endParaRPr lang="en-US"/>
          </a:p>
        </p:txBody>
      </p:sp>
      <p:sp>
        <p:nvSpPr>
          <p:cNvPr id="5124" name="Rectangle 4"/>
          <p:cNvSpPr>
            <a:spLocks noChangeArrowheads="1"/>
          </p:cNvSpPr>
          <p:nvPr/>
        </p:nvSpPr>
        <p:spPr bwMode="auto">
          <a:xfrm>
            <a:off x="8577263" y="6562725"/>
            <a:ext cx="5667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p. 83</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Temp-Dew Point Spread</a:t>
            </a: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221263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Example</a:t>
            </a: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501350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Example</a:t>
            </a: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3825822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Example (cont</a:t>
            </a:r>
            <a:r>
              <a:rPr lang="ja-JP" altLang="en-US" u="sng" smtClean="0">
                <a:latin typeface="Arial" pitchFamily="34" charset="0"/>
                <a:ea typeface="ＭＳ Ｐゴシック" pitchFamily="34" charset="-128"/>
              </a:rPr>
              <a:t>’</a:t>
            </a:r>
            <a:r>
              <a:rPr lang="en-US" altLang="ja-JP" u="sng" smtClean="0">
                <a:ea typeface="ＭＳ Ｐゴシック" pitchFamily="34" charset="-128"/>
              </a:rPr>
              <a:t>d)</a:t>
            </a:r>
            <a:endParaRPr lang="en-US" altLang="en-US" u="sng" smtClean="0">
              <a:ea typeface="ＭＳ Ｐゴシック" pitchFamily="34" charset="-128"/>
            </a:endParaRP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513755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u="sng" smtClean="0">
                <a:ea typeface="ＭＳ Ｐゴシック" pitchFamily="34" charset="-128"/>
              </a:rPr>
              <a:t>Example (cont</a:t>
            </a:r>
            <a:r>
              <a:rPr lang="ja-JP" altLang="en-US" u="sng" smtClean="0">
                <a:latin typeface="Arial" pitchFamily="34" charset="0"/>
                <a:ea typeface="ＭＳ Ｐゴシック" pitchFamily="34" charset="-128"/>
              </a:rPr>
              <a:t>’</a:t>
            </a:r>
            <a:r>
              <a:rPr lang="en-US" altLang="ja-JP" u="sng" smtClean="0">
                <a:ea typeface="ＭＳ Ｐゴシック" pitchFamily="34" charset="-128"/>
              </a:rPr>
              <a:t>d)</a:t>
            </a:r>
            <a:endParaRPr lang="en-US" altLang="en-US" u="sng" smtClean="0">
              <a:ea typeface="ＭＳ Ｐゴシック" pitchFamily="34" charset="-128"/>
            </a:endParaRP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6686704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dirty="0" smtClean="0"/>
              <a:t>If only forming raindrops were as simple as saturating the air…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C0C0C0"/>
                  </a:outerShdw>
                </a:effectLst>
                <a:latin typeface="Calibri" pitchFamily="34" charset="0"/>
              </a:rPr>
              <a:t>Overview</a:t>
            </a:r>
          </a:p>
        </p:txBody>
      </p:sp>
      <p:sp>
        <p:nvSpPr>
          <p:cNvPr id="52227" name="Rectangle 3"/>
          <p:cNvSpPr>
            <a:spLocks noGrp="1" noChangeArrowheads="1"/>
          </p:cNvSpPr>
          <p:nvPr>
            <p:ph type="body" idx="1"/>
          </p:nvPr>
        </p:nvSpPr>
        <p:spPr/>
        <p:txBody>
          <a:bodyPr/>
          <a:lstStyle/>
          <a:p>
            <a:r>
              <a:rPr lang="en-US" dirty="0">
                <a:latin typeface="Calibri" pitchFamily="34" charset="0"/>
              </a:rPr>
              <a:t>Clouds composed of tiny liquid water drops and/or ice crystals</a:t>
            </a:r>
          </a:p>
          <a:p>
            <a:r>
              <a:rPr lang="en-US" dirty="0">
                <a:latin typeface="Calibri" pitchFamily="34" charset="0"/>
              </a:rPr>
              <a:t>Diameter of average cloud droplet = .0008 inches which is about 100 times smaller than an average raindrop</a:t>
            </a:r>
          </a:p>
          <a:p>
            <a:endParaRPr lang="en-US" dirty="0">
              <a:latin typeface="Calibri" pitchFamily="34" charset="0"/>
            </a:endParaRPr>
          </a:p>
          <a:p>
            <a:endParaRPr lang="en-US" dirty="0"/>
          </a:p>
        </p:txBody>
      </p:sp>
      <p:sp>
        <p:nvSpPr>
          <p:cNvPr id="52228" name="Oval 4"/>
          <p:cNvSpPr>
            <a:spLocks noChangeArrowheads="1"/>
          </p:cNvSpPr>
          <p:nvPr/>
        </p:nvSpPr>
        <p:spPr bwMode="auto">
          <a:xfrm>
            <a:off x="2590800" y="49530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2229" name="Oval 5"/>
          <p:cNvSpPr>
            <a:spLocks noChangeArrowheads="1"/>
          </p:cNvSpPr>
          <p:nvPr/>
        </p:nvSpPr>
        <p:spPr bwMode="auto">
          <a:xfrm>
            <a:off x="3657600" y="4495800"/>
            <a:ext cx="2286000" cy="1981200"/>
          </a:xfrm>
          <a:prstGeom prst="ellipse">
            <a:avLst/>
          </a:prstGeom>
          <a:solidFill>
            <a:schemeClr val="accent1"/>
          </a:solidFill>
          <a:ln w="9525">
            <a:solidFill>
              <a:schemeClr val="tx1"/>
            </a:solidFill>
            <a:round/>
            <a:headEnd/>
            <a:tailEnd/>
          </a:ln>
          <a:effectLst/>
        </p:spPr>
        <p:txBody>
          <a:bodyPr wrap="none" anchor="ctr"/>
          <a:lstStyle/>
          <a:p>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How do </a:t>
            </a:r>
            <a:r>
              <a:rPr lang="en-US" b="1" dirty="0" smtClean="0">
                <a:effectLst>
                  <a:outerShdw blurRad="38100" dist="38100" dir="2700000" algn="tl">
                    <a:srgbClr val="C0C0C0"/>
                  </a:outerShdw>
                </a:effectLst>
                <a:latin typeface="Calibri" pitchFamily="34" charset="0"/>
              </a:rPr>
              <a:t>droplets </a:t>
            </a:r>
            <a:r>
              <a:rPr lang="en-US" b="1" dirty="0">
                <a:effectLst>
                  <a:outerShdw blurRad="38100" dist="38100" dir="2700000" algn="tl">
                    <a:srgbClr val="C0C0C0"/>
                  </a:outerShdw>
                </a:effectLst>
                <a:latin typeface="Calibri" pitchFamily="34" charset="0"/>
              </a:rPr>
              <a:t>form?</a:t>
            </a:r>
          </a:p>
        </p:txBody>
      </p:sp>
      <p:sp>
        <p:nvSpPr>
          <p:cNvPr id="54275" name="Rectangle 3"/>
          <p:cNvSpPr>
            <a:spLocks noGrp="1" noChangeArrowheads="1"/>
          </p:cNvSpPr>
          <p:nvPr>
            <p:ph type="body" idx="1"/>
          </p:nvPr>
        </p:nvSpPr>
        <p:spPr/>
        <p:txBody>
          <a:bodyPr/>
          <a:lstStyle/>
          <a:p>
            <a:r>
              <a:rPr lang="en-US" dirty="0">
                <a:latin typeface="Calibri" pitchFamily="34" charset="0"/>
              </a:rPr>
              <a:t>1) Homogeneous Nucleation</a:t>
            </a:r>
          </a:p>
          <a:p>
            <a:pPr lvl="1"/>
            <a:r>
              <a:rPr lang="en-US" dirty="0">
                <a:latin typeface="Calibri" pitchFamily="34" charset="0"/>
              </a:rPr>
              <a:t>Water vapor molecules simply bond together</a:t>
            </a:r>
          </a:p>
          <a:p>
            <a:pPr lvl="1"/>
            <a:r>
              <a:rPr lang="en-US" dirty="0">
                <a:latin typeface="Calibri" pitchFamily="34" charset="0"/>
              </a:rPr>
              <a:t>Even moderate molecular kinetic energy will break bonds, so must have very cold temperatures (&lt; -40 deg C)</a:t>
            </a:r>
          </a:p>
          <a:p>
            <a:pPr lvl="1">
              <a:buFontTx/>
              <a:buNone/>
            </a:pPr>
            <a:endParaRPr lang="en-US" dirty="0">
              <a:latin typeface="Calibri" pitchFamily="34" charset="0"/>
            </a:endParaRPr>
          </a:p>
        </p:txBody>
      </p:sp>
      <p:pic>
        <p:nvPicPr>
          <p:cNvPr id="54276" name="Picture1" descr="0114"/>
          <p:cNvPicPr preferRelativeResize="0">
            <a:picLocks noChangeAspect="1" noChangeArrowheads="1"/>
          </p:cNvPicPr>
          <p:nvPr/>
        </p:nvPicPr>
        <p:blipFill>
          <a:blip r:embed="rId2" cstate="print"/>
          <a:srcRect/>
          <a:stretch>
            <a:fillRect/>
          </a:stretch>
        </p:blipFill>
        <p:spPr bwMode="auto">
          <a:xfrm>
            <a:off x="685800" y="4038600"/>
            <a:ext cx="3200400" cy="2657475"/>
          </a:xfrm>
          <a:prstGeom prst="rect">
            <a:avLst/>
          </a:prstGeom>
          <a:noFill/>
          <a:ln w="9525">
            <a:noFill/>
            <a:miter lim="800000"/>
            <a:headEnd/>
            <a:tailEnd/>
          </a:ln>
          <a:effectLst/>
        </p:spPr>
      </p:pic>
      <p:sp>
        <p:nvSpPr>
          <p:cNvPr id="54277" name="Text Box 5"/>
          <p:cNvSpPr txBox="1">
            <a:spLocks noChangeArrowheads="1"/>
          </p:cNvSpPr>
          <p:nvPr/>
        </p:nvSpPr>
        <p:spPr bwMode="auto">
          <a:xfrm>
            <a:off x="4098925" y="4227513"/>
            <a:ext cx="184150" cy="366712"/>
          </a:xfrm>
          <a:prstGeom prst="rect">
            <a:avLst/>
          </a:prstGeom>
          <a:noFill/>
          <a:ln w="9525">
            <a:noFill/>
            <a:miter lim="800000"/>
            <a:headEnd/>
            <a:tailEnd/>
          </a:ln>
          <a:effectLst/>
        </p:spPr>
        <p:txBody>
          <a:bodyPr wrap="none">
            <a:spAutoFit/>
          </a:bodyPr>
          <a:lstStyle/>
          <a:p>
            <a:endParaRPr lang="en-US"/>
          </a:p>
        </p:txBody>
      </p:sp>
      <p:sp>
        <p:nvSpPr>
          <p:cNvPr id="54278" name="Oval 6"/>
          <p:cNvSpPr>
            <a:spLocks noChangeArrowheads="1"/>
          </p:cNvSpPr>
          <p:nvPr/>
        </p:nvSpPr>
        <p:spPr bwMode="auto">
          <a:xfrm>
            <a:off x="1371600" y="5867400"/>
            <a:ext cx="1219200" cy="457200"/>
          </a:xfrm>
          <a:prstGeom prst="ellipse">
            <a:avLst/>
          </a:prstGeom>
          <a:noFill/>
          <a:ln w="9525">
            <a:solidFill>
              <a:schemeClr val="tx1"/>
            </a:solidFill>
            <a:round/>
            <a:headEnd/>
            <a:tailEnd/>
          </a:ln>
          <a:effectLst/>
        </p:spPr>
        <p:txBody>
          <a:bodyPr wrap="none" anchor="ctr"/>
          <a:lstStyle/>
          <a:p>
            <a:endParaRPr lang="en-US"/>
          </a:p>
        </p:txBody>
      </p:sp>
      <p:sp>
        <p:nvSpPr>
          <p:cNvPr id="54279" name="Line 7"/>
          <p:cNvSpPr>
            <a:spLocks noChangeShapeType="1"/>
          </p:cNvSpPr>
          <p:nvPr/>
        </p:nvSpPr>
        <p:spPr bwMode="auto">
          <a:xfrm flipV="1">
            <a:off x="2590800" y="5181600"/>
            <a:ext cx="2438400" cy="838200"/>
          </a:xfrm>
          <a:prstGeom prst="line">
            <a:avLst/>
          </a:prstGeom>
          <a:noFill/>
          <a:ln w="9525">
            <a:solidFill>
              <a:schemeClr val="tx1"/>
            </a:solidFill>
            <a:round/>
            <a:headEnd/>
            <a:tailEnd/>
          </a:ln>
          <a:effectLst/>
        </p:spPr>
        <p:txBody>
          <a:bodyPr/>
          <a:lstStyle/>
          <a:p>
            <a:endParaRPr lang="en-US"/>
          </a:p>
        </p:txBody>
      </p:sp>
      <p:sp>
        <p:nvSpPr>
          <p:cNvPr id="54280" name="Text Box 8"/>
          <p:cNvSpPr txBox="1">
            <a:spLocks noChangeArrowheads="1"/>
          </p:cNvSpPr>
          <p:nvPr/>
        </p:nvSpPr>
        <p:spPr bwMode="auto">
          <a:xfrm>
            <a:off x="5105400" y="4732338"/>
            <a:ext cx="3153877" cy="1200329"/>
          </a:xfrm>
          <a:prstGeom prst="rect">
            <a:avLst/>
          </a:prstGeom>
          <a:noFill/>
          <a:ln w="9525">
            <a:noFill/>
            <a:miter lim="800000"/>
            <a:headEnd/>
            <a:tailEnd/>
          </a:ln>
          <a:effectLst/>
        </p:spPr>
        <p:txBody>
          <a:bodyPr wrap="none">
            <a:spAutoFit/>
          </a:bodyPr>
          <a:lstStyle/>
          <a:p>
            <a:r>
              <a:rPr lang="en-US" b="1" dirty="0">
                <a:latin typeface="Calibri" pitchFamily="34" charset="0"/>
              </a:rPr>
              <a:t>-40 deg C not generally seen in </a:t>
            </a:r>
          </a:p>
          <a:p>
            <a:r>
              <a:rPr lang="en-US" b="1" dirty="0">
                <a:latin typeface="Calibri" pitchFamily="34" charset="0"/>
              </a:rPr>
              <a:t>most of the troposphere.</a:t>
            </a:r>
          </a:p>
          <a:p>
            <a:endParaRPr lang="en-US" b="1" dirty="0">
              <a:latin typeface="Calibri" pitchFamily="34" charset="0"/>
            </a:endParaRPr>
          </a:p>
          <a:p>
            <a:r>
              <a:rPr lang="en-US" b="1" dirty="0">
                <a:latin typeface="Calibri" pitchFamily="34" charset="0"/>
              </a:rPr>
              <a:t>MUST BE ANOTHER WAY!</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How do </a:t>
            </a:r>
            <a:r>
              <a:rPr lang="en-US" b="1" dirty="0" smtClean="0">
                <a:effectLst>
                  <a:outerShdw blurRad="38100" dist="38100" dir="2700000" algn="tl">
                    <a:srgbClr val="C0C0C0"/>
                  </a:outerShdw>
                </a:effectLst>
                <a:latin typeface="Calibri" pitchFamily="34" charset="0"/>
              </a:rPr>
              <a:t>droplets </a:t>
            </a:r>
            <a:r>
              <a:rPr lang="en-US" b="1" dirty="0">
                <a:effectLst>
                  <a:outerShdw blurRad="38100" dist="38100" dir="2700000" algn="tl">
                    <a:srgbClr val="C0C0C0"/>
                  </a:outerShdw>
                </a:effectLst>
                <a:latin typeface="Calibri" pitchFamily="34" charset="0"/>
              </a:rPr>
              <a:t>form?</a:t>
            </a:r>
          </a:p>
        </p:txBody>
      </p:sp>
      <p:sp>
        <p:nvSpPr>
          <p:cNvPr id="55299" name="Rectangle 3"/>
          <p:cNvSpPr>
            <a:spLocks noGrp="1" noChangeArrowheads="1"/>
          </p:cNvSpPr>
          <p:nvPr>
            <p:ph type="body" idx="1"/>
          </p:nvPr>
        </p:nvSpPr>
        <p:spPr/>
        <p:txBody>
          <a:bodyPr/>
          <a:lstStyle/>
          <a:p>
            <a:r>
              <a:rPr lang="en-US" dirty="0">
                <a:latin typeface="Calibri" pitchFamily="34" charset="0"/>
              </a:rPr>
              <a:t>2) Heterogeneous Nucleation</a:t>
            </a:r>
          </a:p>
          <a:p>
            <a:pPr lvl="1"/>
            <a:r>
              <a:rPr lang="en-US" dirty="0">
                <a:latin typeface="Calibri" pitchFamily="34" charset="0"/>
              </a:rPr>
              <a:t>Water molecules bond to non-water particles (e.g., aerosols) in the atmosphere called </a:t>
            </a:r>
            <a:r>
              <a:rPr lang="en-US" b="1" dirty="0">
                <a:latin typeface="Calibri" pitchFamily="34" charset="0"/>
              </a:rPr>
              <a:t>condensation nuclei.</a:t>
            </a:r>
          </a:p>
          <a:p>
            <a:pPr lvl="1"/>
            <a:r>
              <a:rPr lang="en-US" dirty="0">
                <a:latin typeface="Calibri" pitchFamily="34" charset="0"/>
              </a:rPr>
              <a:t>Why is nucleation easier?</a:t>
            </a:r>
          </a:p>
          <a:p>
            <a:pPr lvl="2"/>
            <a:r>
              <a:rPr lang="en-US" dirty="0">
                <a:latin typeface="Calibri" pitchFamily="34" charset="0"/>
              </a:rPr>
              <a:t>For hygroscopic nuclei (where water dissolves agent), due to SOLUTE effect</a:t>
            </a:r>
          </a:p>
          <a:p>
            <a:pPr lvl="2"/>
            <a:r>
              <a:rPr lang="en-US" dirty="0">
                <a:latin typeface="Calibri" pitchFamily="34" charset="0"/>
              </a:rPr>
              <a:t>For hydrophobic nuclei (where water does not dissolve agent), due to CURVATURE effect</a:t>
            </a:r>
          </a:p>
          <a:p>
            <a:pPr lvl="1"/>
            <a:endParaRPr lang="en-US" dirty="0">
              <a:latin typeface="Calibri" pitchFamily="34" charset="0"/>
            </a:endParaRPr>
          </a:p>
        </p:txBody>
      </p:sp>
      <p:sp>
        <p:nvSpPr>
          <p:cNvPr id="55301" name="Text Box 5"/>
          <p:cNvSpPr txBox="1">
            <a:spLocks noChangeArrowheads="1"/>
          </p:cNvSpPr>
          <p:nvPr/>
        </p:nvSpPr>
        <p:spPr bwMode="auto">
          <a:xfrm>
            <a:off x="4098925" y="42275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SOLUTE EFFECT</a:t>
            </a:r>
          </a:p>
        </p:txBody>
      </p:sp>
      <p:sp>
        <p:nvSpPr>
          <p:cNvPr id="56325" name="Rectangle 5"/>
          <p:cNvSpPr>
            <a:spLocks noChangeArrowheads="1"/>
          </p:cNvSpPr>
          <p:nvPr/>
        </p:nvSpPr>
        <p:spPr bwMode="auto">
          <a:xfrm>
            <a:off x="3124200" y="2667000"/>
            <a:ext cx="3962400" cy="4191000"/>
          </a:xfrm>
          <a:prstGeom prst="rect">
            <a:avLst/>
          </a:prstGeom>
          <a:solidFill>
            <a:schemeClr val="bg1"/>
          </a:solidFill>
          <a:ln w="9525">
            <a:noFill/>
            <a:miter lim="800000"/>
            <a:headEnd/>
            <a:tailEnd/>
          </a:ln>
          <a:effectLst/>
        </p:spPr>
        <p:txBody>
          <a:bodyPr wrap="none" anchor="ctr"/>
          <a:lstStyle/>
          <a:p>
            <a:endParaRPr lang="en-US"/>
          </a:p>
        </p:txBody>
      </p:sp>
      <p:pic>
        <p:nvPicPr>
          <p:cNvPr id="56326" name="Picture1" descr="0401"/>
          <p:cNvPicPr>
            <a:picLocks noChangeAspect="1" noChangeArrowheads="1"/>
          </p:cNvPicPr>
          <p:nvPr/>
        </p:nvPicPr>
        <p:blipFill>
          <a:blip r:embed="rId2" cstate="print"/>
          <a:srcRect/>
          <a:stretch>
            <a:fillRect/>
          </a:stretch>
        </p:blipFill>
        <p:spPr bwMode="auto">
          <a:xfrm>
            <a:off x="152400" y="1363663"/>
            <a:ext cx="7453313" cy="5180012"/>
          </a:xfrm>
          <a:prstGeom prst="rect">
            <a:avLst/>
          </a:prstGeom>
          <a:noFill/>
          <a:ln w="9525">
            <a:noFill/>
            <a:miter lim="800000"/>
            <a:headEnd/>
            <a:tailEnd/>
          </a:ln>
          <a:effectLst/>
        </p:spPr>
      </p:pic>
      <p:sp>
        <p:nvSpPr>
          <p:cNvPr id="56328" name="Oval 8"/>
          <p:cNvSpPr>
            <a:spLocks noChangeArrowheads="1"/>
          </p:cNvSpPr>
          <p:nvPr/>
        </p:nvSpPr>
        <p:spPr bwMode="auto">
          <a:xfrm>
            <a:off x="4800600" y="6019800"/>
            <a:ext cx="381000" cy="381000"/>
          </a:xfrm>
          <a:prstGeom prst="ellipse">
            <a:avLst/>
          </a:prstGeom>
          <a:solidFill>
            <a:srgbClr val="F9A5E3"/>
          </a:solidFill>
          <a:ln w="9525">
            <a:solidFill>
              <a:schemeClr val="tx1"/>
            </a:solidFill>
            <a:round/>
            <a:headEnd/>
            <a:tailEnd/>
          </a:ln>
          <a:effectLst/>
        </p:spPr>
        <p:txBody>
          <a:bodyPr wrap="none" anchor="ctr"/>
          <a:lstStyle/>
          <a:p>
            <a:pPr algn="ctr"/>
            <a:r>
              <a:rPr lang="en-US"/>
              <a:t>N</a:t>
            </a:r>
          </a:p>
        </p:txBody>
      </p:sp>
      <p:sp>
        <p:nvSpPr>
          <p:cNvPr id="56330" name="Rectangle 10"/>
          <p:cNvSpPr>
            <a:spLocks noChangeArrowheads="1"/>
          </p:cNvSpPr>
          <p:nvPr/>
        </p:nvSpPr>
        <p:spPr bwMode="auto">
          <a:xfrm>
            <a:off x="6096000" y="4495800"/>
            <a:ext cx="1676400" cy="1905000"/>
          </a:xfrm>
          <a:prstGeom prst="rect">
            <a:avLst/>
          </a:prstGeom>
          <a:solidFill>
            <a:schemeClr val="bg1"/>
          </a:solidFill>
          <a:ln w="9525">
            <a:noFill/>
            <a:miter lim="800000"/>
            <a:headEnd/>
            <a:tailEnd/>
          </a:ln>
          <a:effectLst/>
        </p:spPr>
        <p:txBody>
          <a:bodyPr wrap="none" anchor="ctr"/>
          <a:lstStyle/>
          <a:p>
            <a:endParaRPr lang="en-US"/>
          </a:p>
        </p:txBody>
      </p:sp>
      <p:sp>
        <p:nvSpPr>
          <p:cNvPr id="56332" name="Text Box 12"/>
          <p:cNvSpPr txBox="1">
            <a:spLocks noChangeArrowheads="1"/>
          </p:cNvSpPr>
          <p:nvPr/>
        </p:nvSpPr>
        <p:spPr bwMode="auto">
          <a:xfrm>
            <a:off x="3886200" y="5364163"/>
            <a:ext cx="455613" cy="579437"/>
          </a:xfrm>
          <a:prstGeom prst="rect">
            <a:avLst/>
          </a:prstGeom>
          <a:noFill/>
          <a:ln w="9525">
            <a:noFill/>
            <a:miter lim="800000"/>
            <a:headEnd/>
            <a:tailEnd/>
          </a:ln>
          <a:effectLst/>
        </p:spPr>
        <p:txBody>
          <a:bodyPr wrap="none">
            <a:spAutoFit/>
          </a:bodyPr>
          <a:lstStyle/>
          <a:p>
            <a:r>
              <a:rPr lang="en-US" sz="3200"/>
              <a:t>X</a:t>
            </a:r>
          </a:p>
        </p:txBody>
      </p:sp>
      <p:sp>
        <p:nvSpPr>
          <p:cNvPr id="56333" name="Text Box 13"/>
          <p:cNvSpPr txBox="1">
            <a:spLocks noChangeArrowheads="1"/>
          </p:cNvSpPr>
          <p:nvPr/>
        </p:nvSpPr>
        <p:spPr bwMode="auto">
          <a:xfrm>
            <a:off x="5638800" y="5364163"/>
            <a:ext cx="455613" cy="579437"/>
          </a:xfrm>
          <a:prstGeom prst="rect">
            <a:avLst/>
          </a:prstGeom>
          <a:noFill/>
          <a:ln w="9525">
            <a:noFill/>
            <a:miter lim="800000"/>
            <a:headEnd/>
            <a:tailEnd/>
          </a:ln>
          <a:effectLst/>
        </p:spPr>
        <p:txBody>
          <a:bodyPr wrap="none">
            <a:spAutoFit/>
          </a:bodyPr>
          <a:lstStyle/>
          <a:p>
            <a:r>
              <a:rPr lang="en-US" sz="3200"/>
              <a:t>X</a:t>
            </a:r>
          </a:p>
        </p:txBody>
      </p:sp>
      <p:sp>
        <p:nvSpPr>
          <p:cNvPr id="56334" name="Text Box 14"/>
          <p:cNvSpPr txBox="1">
            <a:spLocks noChangeArrowheads="1"/>
          </p:cNvSpPr>
          <p:nvPr/>
        </p:nvSpPr>
        <p:spPr bwMode="auto">
          <a:xfrm>
            <a:off x="6384925" y="1568450"/>
            <a:ext cx="2625725" cy="2308324"/>
          </a:xfrm>
          <a:prstGeom prst="rect">
            <a:avLst/>
          </a:prstGeom>
          <a:noFill/>
          <a:ln w="9525">
            <a:noFill/>
            <a:miter lim="800000"/>
            <a:headEnd/>
            <a:tailEnd/>
          </a:ln>
          <a:effectLst/>
        </p:spPr>
        <p:txBody>
          <a:bodyPr>
            <a:spAutoFit/>
          </a:bodyPr>
          <a:lstStyle/>
          <a:p>
            <a:pPr>
              <a:buFontTx/>
              <a:buChar char="•"/>
            </a:pPr>
            <a:r>
              <a:rPr lang="en-US" dirty="0"/>
              <a:t> </a:t>
            </a:r>
            <a:r>
              <a:rPr lang="en-US" dirty="0">
                <a:latin typeface="Calibri" pitchFamily="34" charset="0"/>
              </a:rPr>
              <a:t>Nucleus attracts water molecules, keeping them from evaporating.</a:t>
            </a:r>
          </a:p>
          <a:p>
            <a:pPr>
              <a:buFontTx/>
              <a:buChar char="•"/>
            </a:pPr>
            <a:r>
              <a:rPr lang="en-US" dirty="0">
                <a:latin typeface="Calibri" pitchFamily="34" charset="0"/>
              </a:rPr>
              <a:t> Therefore, saturation vapor pressure decreases.</a:t>
            </a:r>
          </a:p>
          <a:p>
            <a:pPr>
              <a:buFontTx/>
              <a:buChar char="•"/>
            </a:pPr>
            <a:r>
              <a:rPr lang="en-US" dirty="0">
                <a:latin typeface="Calibri" pitchFamily="34" charset="0"/>
              </a:rPr>
              <a:t> Read another way, less water vapor is required to make droplet grow!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box(in)">
                                      <p:cBhvr>
                                        <p:cTn id="7"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endParaRPr lang="en-US" altLang="en-US" smtClean="0">
              <a:ea typeface="ＭＳ Ｐゴシック" pitchFamily="34" charset="-128"/>
            </a:endParaRP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040669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143000"/>
          </a:xfrm>
        </p:spPr>
        <p:txBody>
          <a:bodyPr/>
          <a:lstStyle/>
          <a:p>
            <a:r>
              <a:rPr lang="en-US" b="1" dirty="0">
                <a:effectLst>
                  <a:outerShdw blurRad="38100" dist="38100" dir="2700000" algn="tl">
                    <a:srgbClr val="C0C0C0"/>
                  </a:outerShdw>
                </a:effectLst>
                <a:latin typeface="Calibri" pitchFamily="34" charset="0"/>
              </a:rPr>
              <a:t>CURVATURE EFFECT</a:t>
            </a:r>
          </a:p>
        </p:txBody>
      </p:sp>
      <p:sp>
        <p:nvSpPr>
          <p:cNvPr id="59395" name="Rectangle 3"/>
          <p:cNvSpPr>
            <a:spLocks noChangeArrowheads="1"/>
          </p:cNvSpPr>
          <p:nvPr/>
        </p:nvSpPr>
        <p:spPr bwMode="auto">
          <a:xfrm>
            <a:off x="3124200" y="2667000"/>
            <a:ext cx="3962400" cy="4191000"/>
          </a:xfrm>
          <a:prstGeom prst="rect">
            <a:avLst/>
          </a:prstGeom>
          <a:solidFill>
            <a:schemeClr val="bg1"/>
          </a:solidFill>
          <a:ln w="9525">
            <a:noFill/>
            <a:miter lim="800000"/>
            <a:headEnd/>
            <a:tailEnd/>
          </a:ln>
          <a:effectLst/>
        </p:spPr>
        <p:txBody>
          <a:bodyPr wrap="none" anchor="ctr"/>
          <a:lstStyle/>
          <a:p>
            <a:endParaRPr lang="en-US"/>
          </a:p>
        </p:txBody>
      </p:sp>
      <p:sp>
        <p:nvSpPr>
          <p:cNvPr id="59398" name="Rectangle 6"/>
          <p:cNvSpPr>
            <a:spLocks noChangeArrowheads="1"/>
          </p:cNvSpPr>
          <p:nvPr/>
        </p:nvSpPr>
        <p:spPr bwMode="auto">
          <a:xfrm>
            <a:off x="6096000" y="4495800"/>
            <a:ext cx="1676400" cy="1905000"/>
          </a:xfrm>
          <a:prstGeom prst="rect">
            <a:avLst/>
          </a:prstGeom>
          <a:solidFill>
            <a:schemeClr val="bg1"/>
          </a:solidFill>
          <a:ln w="9525">
            <a:noFill/>
            <a:miter lim="800000"/>
            <a:headEnd/>
            <a:tailEnd/>
          </a:ln>
          <a:effectLst/>
        </p:spPr>
        <p:txBody>
          <a:bodyPr wrap="none" anchor="ctr"/>
          <a:lstStyle/>
          <a:p>
            <a:endParaRPr lang="en-US"/>
          </a:p>
        </p:txBody>
      </p:sp>
      <p:sp>
        <p:nvSpPr>
          <p:cNvPr id="59401" name="Text Box 9"/>
          <p:cNvSpPr txBox="1">
            <a:spLocks noChangeArrowheads="1"/>
          </p:cNvSpPr>
          <p:nvPr/>
        </p:nvSpPr>
        <p:spPr bwMode="auto">
          <a:xfrm>
            <a:off x="6384925" y="1074738"/>
            <a:ext cx="2625725" cy="4801314"/>
          </a:xfrm>
          <a:prstGeom prst="rect">
            <a:avLst/>
          </a:prstGeom>
          <a:noFill/>
          <a:ln w="9525">
            <a:noFill/>
            <a:miter lim="800000"/>
            <a:headEnd/>
            <a:tailEnd/>
          </a:ln>
          <a:effectLst/>
        </p:spPr>
        <p:txBody>
          <a:bodyPr>
            <a:spAutoFit/>
          </a:bodyPr>
          <a:lstStyle/>
          <a:p>
            <a:pPr>
              <a:buFontTx/>
              <a:buChar char="•"/>
            </a:pPr>
            <a:r>
              <a:rPr lang="en-US" dirty="0"/>
              <a:t> </a:t>
            </a:r>
            <a:r>
              <a:rPr lang="en-US" sz="1600" dirty="0">
                <a:latin typeface="Calibri" pitchFamily="34" charset="0"/>
              </a:rPr>
              <a:t>With fewer neighbors, less attraction amongst water molecules (surface tension).</a:t>
            </a:r>
          </a:p>
          <a:p>
            <a:pPr>
              <a:buFontTx/>
              <a:buChar char="•"/>
            </a:pPr>
            <a:r>
              <a:rPr lang="en-US" sz="1600" dirty="0">
                <a:latin typeface="Calibri" pitchFamily="34" charset="0"/>
              </a:rPr>
              <a:t> Therefore, molecules more readily evaporate into air.</a:t>
            </a:r>
          </a:p>
          <a:p>
            <a:pPr>
              <a:buFontTx/>
              <a:buChar char="•"/>
            </a:pPr>
            <a:r>
              <a:rPr lang="en-US" sz="1600" dirty="0">
                <a:latin typeface="Calibri" pitchFamily="34" charset="0"/>
              </a:rPr>
              <a:t> To keep saturation, must increase rate of condensation (saturation vapor pressure must be increased)</a:t>
            </a:r>
          </a:p>
          <a:p>
            <a:pPr>
              <a:buFontTx/>
              <a:buChar char="•"/>
            </a:pPr>
            <a:r>
              <a:rPr lang="en-US" sz="1600" dirty="0">
                <a:latin typeface="Calibri" pitchFamily="34" charset="0"/>
              </a:rPr>
              <a:t> Read another way, increasing the size of a raindrop (less curvature), allows for droplet growth (due to lower saturation vapor pressure).  </a:t>
            </a:r>
          </a:p>
          <a:p>
            <a:pPr>
              <a:buFontTx/>
              <a:buChar char="•"/>
            </a:pPr>
            <a:r>
              <a:rPr lang="en-US" sz="1600" dirty="0">
                <a:latin typeface="Calibri" pitchFamily="34" charset="0"/>
              </a:rPr>
              <a:t> Hydrophobic condensation nuclei increase size of raindrop (water wets outside of aerosol)</a:t>
            </a:r>
          </a:p>
        </p:txBody>
      </p:sp>
      <p:pic>
        <p:nvPicPr>
          <p:cNvPr id="59402" name="Picture1" descr="0407"/>
          <p:cNvPicPr>
            <a:picLocks noChangeAspect="1" noChangeArrowheads="1"/>
          </p:cNvPicPr>
          <p:nvPr/>
        </p:nvPicPr>
        <p:blipFill>
          <a:blip r:embed="rId2" cstate="print"/>
          <a:srcRect/>
          <a:stretch>
            <a:fillRect/>
          </a:stretch>
        </p:blipFill>
        <p:spPr bwMode="auto">
          <a:xfrm>
            <a:off x="381000" y="1722438"/>
            <a:ext cx="5715000" cy="4678362"/>
          </a:xfrm>
          <a:prstGeom prst="rect">
            <a:avLst/>
          </a:prstGeom>
          <a:noFill/>
          <a:ln w="9525">
            <a:noFill/>
            <a:miter lim="800000"/>
            <a:headEnd/>
            <a:tailEnd/>
          </a:ln>
          <a:effectLst/>
        </p:spPr>
      </p:pic>
      <p:sp>
        <p:nvSpPr>
          <p:cNvPr id="59403" name="Rectangle 11"/>
          <p:cNvSpPr>
            <a:spLocks noChangeArrowheads="1"/>
          </p:cNvSpPr>
          <p:nvPr/>
        </p:nvSpPr>
        <p:spPr bwMode="auto">
          <a:xfrm>
            <a:off x="5257800" y="6324600"/>
            <a:ext cx="1284288"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smtClean="0"/>
              <a:t>2</a:t>
            </a:r>
            <a:r>
              <a:rPr lang="en-US" sz="1400" b="1" baseline="30000" dirty="0" smtClean="0"/>
              <a:t>nd</a:t>
            </a:r>
            <a:r>
              <a:rPr lang="en-US" sz="1400" b="1" dirty="0" smtClean="0"/>
              <a:t> Edition: Fig</a:t>
            </a:r>
            <a:r>
              <a:rPr lang="en-US" sz="1400" b="1" dirty="0"/>
              <a:t>. 4-7, p. 93</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a:t>Examples of Condensation Nuclei</a:t>
            </a:r>
          </a:p>
        </p:txBody>
      </p:sp>
      <p:sp>
        <p:nvSpPr>
          <p:cNvPr id="60419" name="Rectangle 3"/>
          <p:cNvSpPr>
            <a:spLocks noGrp="1" noChangeArrowheads="1"/>
          </p:cNvSpPr>
          <p:nvPr>
            <p:ph type="body" idx="1"/>
          </p:nvPr>
        </p:nvSpPr>
        <p:spPr/>
        <p:txBody>
          <a:bodyPr/>
          <a:lstStyle/>
          <a:p>
            <a:r>
              <a:rPr lang="en-US" dirty="0" smtClean="0"/>
              <a:t>Clay</a:t>
            </a:r>
          </a:p>
          <a:p>
            <a:r>
              <a:rPr lang="en-US" dirty="0" smtClean="0"/>
              <a:t>Salt</a:t>
            </a:r>
          </a:p>
          <a:p>
            <a:r>
              <a:rPr lang="en-US" dirty="0" smtClean="0"/>
              <a:t>Silver iodide</a:t>
            </a:r>
          </a:p>
          <a:p>
            <a:r>
              <a:rPr lang="en-US" dirty="0" smtClean="0"/>
              <a:t>Pollution</a:t>
            </a:r>
          </a:p>
          <a:p>
            <a:r>
              <a:rPr lang="en-US" dirty="0" smtClean="0"/>
              <a:t>Bacteria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How Do Ice Crystals Form?</a:t>
            </a:r>
          </a:p>
        </p:txBody>
      </p:sp>
      <p:sp>
        <p:nvSpPr>
          <p:cNvPr id="61443" name="Rectangle 3"/>
          <p:cNvSpPr>
            <a:spLocks noGrp="1" noChangeArrowheads="1"/>
          </p:cNvSpPr>
          <p:nvPr>
            <p:ph type="body" idx="1"/>
          </p:nvPr>
        </p:nvSpPr>
        <p:spPr/>
        <p:txBody>
          <a:bodyPr/>
          <a:lstStyle/>
          <a:p>
            <a:r>
              <a:rPr lang="en-US" dirty="0">
                <a:latin typeface="Calibri" pitchFamily="34" charset="0"/>
              </a:rPr>
              <a:t>Deposition onto ice nuclei </a:t>
            </a:r>
          </a:p>
          <a:p>
            <a:r>
              <a:rPr lang="en-US" dirty="0">
                <a:latin typeface="Calibri" pitchFamily="34" charset="0"/>
              </a:rPr>
              <a:t>Spontaneous freezing (no ice nuclei)</a:t>
            </a:r>
          </a:p>
          <a:p>
            <a:pPr>
              <a:buFontTx/>
              <a:buNone/>
            </a:pPr>
            <a:r>
              <a:rPr lang="en-US" dirty="0">
                <a:latin typeface="Calibri" pitchFamily="34" charset="0"/>
              </a:rPr>
              <a:t>   (need VERY cold temps – much below </a:t>
            </a:r>
          </a:p>
          <a:p>
            <a:pPr>
              <a:buFontTx/>
              <a:buNone/>
            </a:pPr>
            <a:r>
              <a:rPr lang="en-US" dirty="0">
                <a:latin typeface="Calibri" pitchFamily="34" charset="0"/>
              </a:rPr>
              <a:t>    0 deg C)</a:t>
            </a:r>
          </a:p>
          <a:p>
            <a:r>
              <a:rPr lang="en-US" dirty="0">
                <a:latin typeface="Calibri" pitchFamily="34" charset="0"/>
              </a:rPr>
              <a:t>What happens if insufficient ice nuclei are present (very common)?  Water exists below 0 deg C, but is not frozen.  Called </a:t>
            </a:r>
            <a:r>
              <a:rPr lang="en-US" b="1" dirty="0" err="1">
                <a:latin typeface="Calibri" pitchFamily="34" charset="0"/>
              </a:rPr>
              <a:t>supercooled</a:t>
            </a:r>
            <a:r>
              <a:rPr lang="en-US" b="1" dirty="0">
                <a:latin typeface="Calibri" pitchFamily="34" charset="0"/>
              </a:rPr>
              <a:t> water</a:t>
            </a:r>
            <a:r>
              <a:rPr lang="en-US" dirty="0">
                <a:latin typeface="Calibri" pitchFamily="34" charset="0"/>
              </a:rPr>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latin typeface="Calibri" pitchFamily="34" charset="0"/>
              </a:rPr>
              <a:t>Let’s start at the surface</a:t>
            </a:r>
            <a:endParaRPr lang="en-US" sz="1000" b="1" dirty="0">
              <a:effectLst>
                <a:outerShdw blurRad="38100" dist="38100" dir="2700000" algn="tl">
                  <a:srgbClr val="C0C0C0"/>
                </a:outerShdw>
              </a:effectLst>
              <a:latin typeface="Calibri" pitchFamily="34" charset="0"/>
            </a:endParaRPr>
          </a:p>
        </p:txBody>
      </p:sp>
      <p:sp>
        <p:nvSpPr>
          <p:cNvPr id="65539" name="Rectangle 3"/>
          <p:cNvSpPr>
            <a:spLocks noGrp="1" noChangeArrowheads="1"/>
          </p:cNvSpPr>
          <p:nvPr>
            <p:ph type="body" sz="half" idx="1"/>
          </p:nvPr>
        </p:nvSpPr>
        <p:spPr/>
        <p:txBody>
          <a:bodyPr/>
          <a:lstStyle/>
          <a:p>
            <a:r>
              <a:rPr lang="en-US" sz="2400" b="1" dirty="0">
                <a:latin typeface="Calibri" pitchFamily="34" charset="0"/>
              </a:rPr>
              <a:t>Fog</a:t>
            </a:r>
            <a:r>
              <a:rPr lang="en-US" sz="2400" dirty="0">
                <a:latin typeface="Calibri" pitchFamily="34" charset="0"/>
              </a:rPr>
              <a:t> is a cloud whose base is at the ground</a:t>
            </a:r>
          </a:p>
          <a:p>
            <a:r>
              <a:rPr lang="en-US" sz="2400" dirty="0">
                <a:latin typeface="Calibri" pitchFamily="34" charset="0"/>
              </a:rPr>
              <a:t>How is saturation achieved?  Just like anywhere else:</a:t>
            </a:r>
          </a:p>
          <a:p>
            <a:pPr lvl="1"/>
            <a:r>
              <a:rPr lang="en-US" sz="2000" dirty="0">
                <a:latin typeface="Calibri" pitchFamily="34" charset="0"/>
              </a:rPr>
              <a:t>Increasing water vapor</a:t>
            </a:r>
          </a:p>
          <a:p>
            <a:pPr lvl="1"/>
            <a:r>
              <a:rPr lang="en-US" sz="2000" dirty="0">
                <a:latin typeface="Calibri" pitchFamily="34" charset="0"/>
              </a:rPr>
              <a:t>Decreasing temperature</a:t>
            </a:r>
          </a:p>
          <a:p>
            <a:pPr lvl="1">
              <a:buFontTx/>
              <a:buNone/>
            </a:pPr>
            <a:r>
              <a:rPr lang="en-US" sz="2000" dirty="0">
                <a:latin typeface="Calibri" pitchFamily="34" charset="0"/>
              </a:rPr>
              <a:t>(think of ways we can do either of these at the surface of Earth)</a:t>
            </a:r>
          </a:p>
        </p:txBody>
      </p:sp>
      <p:pic>
        <p:nvPicPr>
          <p:cNvPr id="65541" name="Picture 5" descr="fog2"/>
          <p:cNvPicPr>
            <a:picLocks noChangeAspect="1" noChangeArrowheads="1"/>
          </p:cNvPicPr>
          <p:nvPr/>
        </p:nvPicPr>
        <p:blipFill>
          <a:blip r:embed="rId4" cstate="print"/>
          <a:srcRect/>
          <a:stretch>
            <a:fillRect/>
          </a:stretch>
        </p:blipFill>
        <p:spPr bwMode="auto">
          <a:xfrm>
            <a:off x="4572000" y="1981200"/>
            <a:ext cx="4419600" cy="41910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781284027372_CH04_FIG09.jpg"/>
          <p:cNvPicPr>
            <a:picLocks noChangeAspect="1"/>
          </p:cNvPicPr>
          <p:nvPr/>
        </p:nvPicPr>
        <p:blipFill>
          <a:blip r:embed="rId2" cstate="print"/>
          <a:srcRect/>
          <a:stretch>
            <a:fillRect/>
          </a:stretch>
        </p:blipFill>
        <p:spPr bwMode="auto">
          <a:xfrm>
            <a:off x="533400" y="685800"/>
            <a:ext cx="8061614" cy="5334000"/>
          </a:xfrm>
          <a:prstGeom prst="rect">
            <a:avLst/>
          </a:prstGeom>
          <a:noFill/>
          <a:ln w="9525">
            <a:noFill/>
            <a:miter lim="800000"/>
            <a:headEnd/>
            <a:tailEnd/>
          </a:ln>
        </p:spPr>
      </p:pic>
      <p:sp>
        <p:nvSpPr>
          <p:cNvPr id="6" name="Rectangle 4"/>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4-9, </a:t>
            </a:r>
            <a:r>
              <a:rPr lang="en-US" sz="1400" b="1" dirty="0"/>
              <a:t>p. </a:t>
            </a:r>
            <a:r>
              <a:rPr lang="en-US" sz="1400" b="1" dirty="0" smtClean="0"/>
              <a:t>110</a:t>
            </a:r>
            <a:endParaRPr lang="en-US" sz="1400" b="1"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Radiation Fog</a:t>
            </a:r>
          </a:p>
        </p:txBody>
      </p:sp>
      <p:sp>
        <p:nvSpPr>
          <p:cNvPr id="67587" name="Rectangle 3"/>
          <p:cNvSpPr>
            <a:spLocks noGrp="1" noChangeArrowheads="1"/>
          </p:cNvSpPr>
          <p:nvPr>
            <p:ph type="body" sz="half" idx="1"/>
          </p:nvPr>
        </p:nvSpPr>
        <p:spPr/>
        <p:txBody>
          <a:bodyPr/>
          <a:lstStyle/>
          <a:p>
            <a:r>
              <a:rPr lang="en-US" sz="2800" dirty="0">
                <a:latin typeface="Calibri" pitchFamily="34" charset="0"/>
              </a:rPr>
              <a:t>Clear skies/light wind</a:t>
            </a:r>
          </a:p>
          <a:p>
            <a:r>
              <a:rPr lang="en-US" sz="2800" dirty="0">
                <a:latin typeface="Calibri" pitchFamily="34" charset="0"/>
              </a:rPr>
              <a:t>Ground cools by radiation</a:t>
            </a:r>
          </a:p>
          <a:p>
            <a:r>
              <a:rPr lang="en-US" sz="2800" dirty="0">
                <a:latin typeface="Calibri" pitchFamily="34" charset="0"/>
              </a:rPr>
              <a:t>Air in contact with ground cools by conduction.</a:t>
            </a:r>
            <a:endParaRPr lang="en-US" sz="1000" dirty="0">
              <a:latin typeface="Calibri" pitchFamily="34" charset="0"/>
            </a:endParaRPr>
          </a:p>
          <a:p>
            <a:endParaRPr lang="en-US" sz="1000" dirty="0">
              <a:latin typeface="Calibri" pitchFamily="34" charset="0"/>
            </a:endParaRPr>
          </a:p>
          <a:p>
            <a:r>
              <a:rPr lang="en-US" sz="1000" dirty="0"/>
              <a:t>Figure from apollo.lsc.vsc.edu/classes/met130</a:t>
            </a:r>
            <a:endParaRPr lang="en-US" sz="2800" dirty="0"/>
          </a:p>
        </p:txBody>
      </p:sp>
      <p:pic>
        <p:nvPicPr>
          <p:cNvPr id="67589" name="Picture 5" descr="rad_fog2"/>
          <p:cNvPicPr>
            <a:picLocks noChangeAspect="1" noChangeArrowheads="1"/>
          </p:cNvPicPr>
          <p:nvPr/>
        </p:nvPicPr>
        <p:blipFill>
          <a:blip r:embed="rId4" cstate="print"/>
          <a:srcRect/>
          <a:stretch>
            <a:fillRect/>
          </a:stretch>
        </p:blipFill>
        <p:spPr bwMode="auto">
          <a:xfrm>
            <a:off x="4648200" y="2133600"/>
            <a:ext cx="4305300" cy="33528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1" descr="0410"/>
          <p:cNvPicPr preferRelativeResize="0">
            <a:picLocks noChangeAspect="1" noChangeArrowheads="1"/>
          </p:cNvPicPr>
          <p:nvPr/>
        </p:nvPicPr>
        <p:blipFill>
          <a:blip r:embed="rId4" cstate="print"/>
          <a:srcRect/>
          <a:stretch>
            <a:fillRect/>
          </a:stretch>
        </p:blipFill>
        <p:spPr bwMode="auto">
          <a:xfrm>
            <a:off x="415925" y="12700"/>
            <a:ext cx="8310563" cy="6627813"/>
          </a:xfrm>
          <a:prstGeom prst="rect">
            <a:avLst/>
          </a:prstGeom>
          <a:noFill/>
          <a:ln w="9525">
            <a:noFill/>
            <a:miter lim="800000"/>
            <a:headEnd/>
            <a:tailEnd/>
          </a:ln>
          <a:effectLst/>
        </p:spPr>
      </p:pic>
      <p:sp>
        <p:nvSpPr>
          <p:cNvPr id="82947" name="Rectangle 3" hidden="1"/>
          <p:cNvSpPr>
            <a:spLocks noGrp="1" noChangeArrowheads="1"/>
          </p:cNvSpPr>
          <p:nvPr>
            <p:ph type="title"/>
          </p:nvPr>
        </p:nvSpPr>
        <p:spPr/>
        <p:txBody>
          <a:bodyPr/>
          <a:lstStyle/>
          <a:p>
            <a:endParaRPr lang="en-US"/>
          </a:p>
        </p:txBody>
      </p:sp>
      <p:sp>
        <p:nvSpPr>
          <p:cNvPr id="82948" name="Rectangle 4"/>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4-10, p. </a:t>
            </a:r>
            <a:r>
              <a:rPr lang="en-US" sz="1400" b="1" dirty="0" smtClean="0"/>
              <a:t>111</a:t>
            </a:r>
            <a:endParaRPr lang="en-US" sz="1400" b="1" dirty="0"/>
          </a:p>
        </p:txBody>
      </p:sp>
      <p:sp>
        <p:nvSpPr>
          <p:cNvPr id="82949" name="Text Box 5"/>
          <p:cNvSpPr txBox="1">
            <a:spLocks noChangeArrowheads="1"/>
          </p:cNvSpPr>
          <p:nvPr/>
        </p:nvSpPr>
        <p:spPr bwMode="auto">
          <a:xfrm>
            <a:off x="3352800" y="249238"/>
            <a:ext cx="2539478" cy="769441"/>
          </a:xfrm>
          <a:prstGeom prst="rect">
            <a:avLst/>
          </a:prstGeom>
          <a:noFill/>
          <a:ln w="9525">
            <a:noFill/>
            <a:miter lim="800000"/>
            <a:headEnd/>
            <a:tailEnd/>
          </a:ln>
          <a:effectLst/>
        </p:spPr>
        <p:txBody>
          <a:bodyPr wrap="none">
            <a:spAutoFit/>
          </a:bodyPr>
          <a:lstStyle/>
          <a:p>
            <a:r>
              <a:rPr lang="en-US" sz="4400" b="1" dirty="0">
                <a:solidFill>
                  <a:schemeClr val="bg1"/>
                </a:solidFill>
                <a:effectLst>
                  <a:outerShdw blurRad="38100" dist="38100" dir="2700000" algn="tl">
                    <a:srgbClr val="C0C0C0"/>
                  </a:outerShdw>
                </a:effectLst>
                <a:latin typeface="Calibri" pitchFamily="34" charset="0"/>
              </a:rPr>
              <a:t>Valley Fog</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Advection Fog</a:t>
            </a:r>
          </a:p>
        </p:txBody>
      </p:sp>
      <p:sp>
        <p:nvSpPr>
          <p:cNvPr id="69635" name="Rectangle 3"/>
          <p:cNvSpPr>
            <a:spLocks noGrp="1" noChangeArrowheads="1"/>
          </p:cNvSpPr>
          <p:nvPr>
            <p:ph type="body" sz="half" idx="1"/>
          </p:nvPr>
        </p:nvSpPr>
        <p:spPr/>
        <p:txBody>
          <a:bodyPr/>
          <a:lstStyle/>
          <a:p>
            <a:r>
              <a:rPr lang="en-US" sz="2800" dirty="0">
                <a:latin typeface="Calibri" pitchFamily="34" charset="0"/>
              </a:rPr>
              <a:t>Warm, moist air moves over a colder surface.</a:t>
            </a:r>
          </a:p>
          <a:p>
            <a:r>
              <a:rPr lang="en-US" sz="2800" dirty="0">
                <a:latin typeface="Calibri" pitchFamily="34" charset="0"/>
              </a:rPr>
              <a:t>Heat transferred from the air to surface, thus air cools</a:t>
            </a:r>
            <a:endParaRPr lang="en-US" sz="1000" dirty="0">
              <a:latin typeface="Calibri" pitchFamily="34" charset="0"/>
            </a:endParaRPr>
          </a:p>
          <a:p>
            <a:endParaRPr lang="en-US" sz="1000" dirty="0">
              <a:latin typeface="Calibri" pitchFamily="34" charset="0"/>
            </a:endParaRPr>
          </a:p>
          <a:p>
            <a:endParaRPr lang="en-US" sz="1000" dirty="0"/>
          </a:p>
          <a:p>
            <a:r>
              <a:rPr lang="en-US" sz="1000" dirty="0"/>
              <a:t>Figure from www.rap.ucar.edu/staff/tardif/Documents/CUprojects/</a:t>
            </a:r>
          </a:p>
          <a:p>
            <a:pPr>
              <a:buFontTx/>
              <a:buNone/>
            </a:pPr>
            <a:r>
              <a:rPr lang="en-US" sz="1000" dirty="0"/>
              <a:t>          ATOC5600  </a:t>
            </a:r>
          </a:p>
        </p:txBody>
      </p:sp>
      <p:pic>
        <p:nvPicPr>
          <p:cNvPr id="69636" name="Picture 4" descr="adv_fog"/>
          <p:cNvPicPr>
            <a:picLocks noGrp="1" noChangeAspect="1" noChangeArrowheads="1"/>
          </p:cNvPicPr>
          <p:nvPr>
            <p:ph sz="half" idx="2"/>
          </p:nvPr>
        </p:nvPicPr>
        <p:blipFill>
          <a:blip r:embed="rId4" cstate="print"/>
          <a:srcRect/>
          <a:stretch>
            <a:fillRect/>
          </a:stretch>
        </p:blipFill>
        <p:spPr>
          <a:xfrm>
            <a:off x="4648200" y="2133600"/>
            <a:ext cx="4267200" cy="3581400"/>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9781284027372_CH04_FIG11.jpg"/>
          <p:cNvPicPr>
            <a:picLocks noChangeAspect="1"/>
          </p:cNvPicPr>
          <p:nvPr/>
        </p:nvPicPr>
        <p:blipFill>
          <a:blip r:embed="rId4" cstate="print"/>
          <a:srcRect/>
          <a:stretch>
            <a:fillRect/>
          </a:stretch>
        </p:blipFill>
        <p:spPr bwMode="auto">
          <a:xfrm>
            <a:off x="3848" y="302232"/>
            <a:ext cx="9140152" cy="6098568"/>
          </a:xfrm>
          <a:prstGeom prst="rect">
            <a:avLst/>
          </a:prstGeom>
          <a:noFill/>
          <a:ln w="9525">
            <a:noFill/>
            <a:miter lim="800000"/>
            <a:headEnd/>
            <a:tailEnd/>
          </a:ln>
        </p:spPr>
      </p:pic>
      <p:sp>
        <p:nvSpPr>
          <p:cNvPr id="80899" name="Rectangle 3" hidden="1"/>
          <p:cNvSpPr>
            <a:spLocks noGrp="1" noChangeArrowheads="1"/>
          </p:cNvSpPr>
          <p:nvPr>
            <p:ph type="title"/>
          </p:nvPr>
        </p:nvSpPr>
        <p:spPr/>
        <p:txBody>
          <a:bodyPr/>
          <a:lstStyle/>
          <a:p>
            <a:endParaRPr lang="en-US"/>
          </a:p>
        </p:txBody>
      </p:sp>
      <p:sp>
        <p:nvSpPr>
          <p:cNvPr id="80900" name="Rectangle 4"/>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4-11, p. </a:t>
            </a:r>
            <a:r>
              <a:rPr lang="en-US" sz="1400" b="1" dirty="0" smtClean="0"/>
              <a:t>111</a:t>
            </a:r>
            <a:endParaRPr lang="en-US" sz="1400" b="1" dirty="0"/>
          </a:p>
        </p:txBody>
      </p:sp>
      <p:sp>
        <p:nvSpPr>
          <p:cNvPr id="8" name="Rectangle 2"/>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libri" pitchFamily="34" charset="0"/>
                <a:ea typeface="+mj-ea"/>
                <a:cs typeface="+mj-cs"/>
              </a:rPr>
              <a:t>Advection Fog</a:t>
            </a:r>
          </a:p>
        </p:txBody>
      </p:sp>
      <p:sp>
        <p:nvSpPr>
          <p:cNvPr id="9" name="TextBox 8"/>
          <p:cNvSpPr txBox="1"/>
          <p:nvPr/>
        </p:nvSpPr>
        <p:spPr>
          <a:xfrm>
            <a:off x="5867400" y="4800600"/>
            <a:ext cx="2743200" cy="1015663"/>
          </a:xfrm>
          <a:prstGeom prst="rect">
            <a:avLst/>
          </a:prstGeom>
          <a:noFill/>
        </p:spPr>
        <p:txBody>
          <a:bodyPr wrap="square" rtlCol="0">
            <a:spAutoFit/>
          </a:bodyPr>
          <a:lstStyle/>
          <a:p>
            <a:r>
              <a:rPr lang="en-US" sz="2000" dirty="0" smtClean="0"/>
              <a:t>Due to warm Pacific air </a:t>
            </a:r>
            <a:r>
              <a:rPr lang="en-US" sz="2000" u="sng" dirty="0" err="1" smtClean="0"/>
              <a:t>advected</a:t>
            </a:r>
            <a:r>
              <a:rPr lang="en-US" sz="2000" dirty="0" smtClean="0"/>
              <a:t> over cold coastal waters</a:t>
            </a:r>
            <a:endParaRPr lang="en-US" sz="20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Upslope Fog</a:t>
            </a:r>
          </a:p>
        </p:txBody>
      </p:sp>
      <p:sp>
        <p:nvSpPr>
          <p:cNvPr id="71683" name="Rectangle 3"/>
          <p:cNvSpPr>
            <a:spLocks noGrp="1" noChangeArrowheads="1"/>
          </p:cNvSpPr>
          <p:nvPr>
            <p:ph type="body" sz="half" idx="1"/>
          </p:nvPr>
        </p:nvSpPr>
        <p:spPr/>
        <p:txBody>
          <a:bodyPr/>
          <a:lstStyle/>
          <a:p>
            <a:r>
              <a:rPr lang="en-US" sz="2800" dirty="0">
                <a:latin typeface="Calibri" pitchFamily="34" charset="0"/>
              </a:rPr>
              <a:t>Moist air carried upslope by the wind.</a:t>
            </a:r>
          </a:p>
          <a:p>
            <a:r>
              <a:rPr lang="en-US" sz="2800" dirty="0">
                <a:latin typeface="Calibri" pitchFamily="34" charset="0"/>
              </a:rPr>
              <a:t>Air cools by adiabatic expansion</a:t>
            </a:r>
          </a:p>
          <a:p>
            <a:r>
              <a:rPr lang="en-US" sz="2800" dirty="0">
                <a:latin typeface="Calibri" pitchFamily="34" charset="0"/>
              </a:rPr>
              <a:t>Called </a:t>
            </a:r>
            <a:r>
              <a:rPr lang="en-US" sz="2800" dirty="0" err="1">
                <a:latin typeface="Calibri" pitchFamily="34" charset="0"/>
              </a:rPr>
              <a:t>orographic</a:t>
            </a:r>
            <a:r>
              <a:rPr lang="en-US" sz="2800" dirty="0">
                <a:latin typeface="Calibri" pitchFamily="34" charset="0"/>
              </a:rPr>
              <a:t> lift</a:t>
            </a:r>
            <a:endParaRPr lang="en-US" sz="1000" dirty="0">
              <a:latin typeface="Calibri" pitchFamily="34" charset="0"/>
            </a:endParaRPr>
          </a:p>
          <a:p>
            <a:endParaRPr lang="en-US" sz="1000" dirty="0"/>
          </a:p>
          <a:p>
            <a:endParaRPr lang="en-US" sz="1000" dirty="0"/>
          </a:p>
          <a:p>
            <a:endParaRPr lang="en-US" sz="1000" dirty="0"/>
          </a:p>
          <a:p>
            <a:endParaRPr lang="en-US" sz="1000" dirty="0"/>
          </a:p>
          <a:p>
            <a:endParaRPr lang="en-US" sz="1000" dirty="0"/>
          </a:p>
          <a:p>
            <a:r>
              <a:rPr lang="en-US" sz="1000" dirty="0"/>
              <a:t>Figure from www.rap.ucar.edu/staff/tardif/Documents/CUprojects/</a:t>
            </a:r>
          </a:p>
          <a:p>
            <a:pPr>
              <a:buFontTx/>
              <a:buNone/>
            </a:pPr>
            <a:r>
              <a:rPr lang="en-US" sz="1000" dirty="0"/>
              <a:t>          ATOC5600</a:t>
            </a:r>
          </a:p>
        </p:txBody>
      </p:sp>
      <p:pic>
        <p:nvPicPr>
          <p:cNvPr id="71684" name="Picture 4" descr="slope_fog"/>
          <p:cNvPicPr>
            <a:picLocks noGrp="1" noChangeAspect="1" noChangeArrowheads="1"/>
          </p:cNvPicPr>
          <p:nvPr>
            <p:ph sz="half" idx="2"/>
          </p:nvPr>
        </p:nvPicPr>
        <p:blipFill>
          <a:blip r:embed="rId4" cstate="print"/>
          <a:srcRect/>
          <a:stretch>
            <a:fillRect/>
          </a:stretch>
        </p:blipFill>
        <p:spPr>
          <a:xfrm>
            <a:off x="4648200" y="2209800"/>
            <a:ext cx="4267200" cy="3657600"/>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endParaRPr lang="en-US" altLang="en-US" smtClean="0">
              <a:ea typeface="ＭＳ Ｐゴシック" pitchFamily="34" charset="-128"/>
            </a:endParaRP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9275544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Evaporation Fog</a:t>
            </a:r>
          </a:p>
        </p:txBody>
      </p:sp>
      <p:sp>
        <p:nvSpPr>
          <p:cNvPr id="73731" name="Rectangle 3"/>
          <p:cNvSpPr>
            <a:spLocks noGrp="1" noChangeArrowheads="1"/>
          </p:cNvSpPr>
          <p:nvPr>
            <p:ph type="body" sz="half" idx="1"/>
          </p:nvPr>
        </p:nvSpPr>
        <p:spPr/>
        <p:txBody>
          <a:bodyPr/>
          <a:lstStyle/>
          <a:p>
            <a:r>
              <a:rPr lang="en-US" sz="2800" dirty="0">
                <a:latin typeface="Calibri" pitchFamily="34" charset="0"/>
              </a:rPr>
              <a:t>Evaporation occurs (adding water vapor)</a:t>
            </a:r>
          </a:p>
          <a:p>
            <a:pPr>
              <a:buFontTx/>
              <a:buNone/>
            </a:pPr>
            <a:endParaRPr lang="en-US" sz="2800" dirty="0">
              <a:latin typeface="Calibri" pitchFamily="34" charset="0"/>
            </a:endParaRPr>
          </a:p>
          <a:p>
            <a:r>
              <a:rPr lang="en-US" sz="2800" dirty="0">
                <a:latin typeface="Calibri" pitchFamily="34" charset="0"/>
              </a:rPr>
              <a:t>Cold air over warmer water</a:t>
            </a:r>
          </a:p>
          <a:p>
            <a:endParaRPr lang="en-US" sz="2800" dirty="0">
              <a:latin typeface="Calibri" pitchFamily="34" charset="0"/>
            </a:endParaRPr>
          </a:p>
          <a:p>
            <a:pPr>
              <a:buFontTx/>
              <a:buNone/>
            </a:pPr>
            <a:endParaRPr lang="en-US" sz="1000" dirty="0"/>
          </a:p>
          <a:p>
            <a:endParaRPr lang="en-US" sz="1000" dirty="0"/>
          </a:p>
          <a:p>
            <a:r>
              <a:rPr lang="en-US" sz="1000" dirty="0"/>
              <a:t>Figure from apollo.lsc.vsc.edu/classes/met130</a:t>
            </a:r>
          </a:p>
        </p:txBody>
      </p:sp>
      <p:pic>
        <p:nvPicPr>
          <p:cNvPr id="73733" name="Picture 5" descr="steam_fog3"/>
          <p:cNvPicPr>
            <a:picLocks noChangeAspect="1" noChangeArrowheads="1"/>
          </p:cNvPicPr>
          <p:nvPr/>
        </p:nvPicPr>
        <p:blipFill>
          <a:blip r:embed="rId4" cstate="print"/>
          <a:srcRect/>
          <a:stretch>
            <a:fillRect/>
          </a:stretch>
        </p:blipFill>
        <p:spPr bwMode="auto">
          <a:xfrm>
            <a:off x="4648200" y="2286000"/>
            <a:ext cx="4038600" cy="32766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C0C0C0"/>
                  </a:outerShdw>
                </a:effectLst>
                <a:latin typeface="Calibri" pitchFamily="34" charset="0"/>
              </a:rPr>
              <a:t>Evaporation Fog</a:t>
            </a:r>
            <a:br>
              <a:rPr lang="en-US" b="1" dirty="0">
                <a:solidFill>
                  <a:schemeClr val="tx1"/>
                </a:solidFill>
                <a:effectLst>
                  <a:outerShdw blurRad="38100" dist="38100" dir="2700000" algn="tl">
                    <a:srgbClr val="C0C0C0"/>
                  </a:outerShdw>
                </a:effectLst>
                <a:latin typeface="Calibri" pitchFamily="34" charset="0"/>
              </a:rPr>
            </a:br>
            <a:endParaRPr lang="en-US" sz="1200" b="1" dirty="0">
              <a:solidFill>
                <a:schemeClr val="tx1"/>
              </a:solidFill>
              <a:effectLst>
                <a:outerShdw blurRad="38100" dist="38100" dir="2700000" algn="tl">
                  <a:srgbClr val="C0C0C0"/>
                </a:outerShdw>
              </a:effectLst>
              <a:latin typeface="Calibri" pitchFamily="34" charset="0"/>
            </a:endParaRPr>
          </a:p>
        </p:txBody>
      </p:sp>
      <p:pic>
        <p:nvPicPr>
          <p:cNvPr id="75780" name="Picture 4" descr="fog_noaa"/>
          <p:cNvPicPr>
            <a:picLocks noChangeAspect="1" noChangeArrowheads="1"/>
          </p:cNvPicPr>
          <p:nvPr/>
        </p:nvPicPr>
        <p:blipFill>
          <a:blip r:embed="rId4" cstate="print"/>
          <a:srcRect/>
          <a:stretch>
            <a:fillRect/>
          </a:stretch>
        </p:blipFill>
        <p:spPr bwMode="auto">
          <a:xfrm>
            <a:off x="609600" y="1828800"/>
            <a:ext cx="7848600" cy="47244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Precipitation Fog</a:t>
            </a:r>
          </a:p>
        </p:txBody>
      </p:sp>
      <p:sp>
        <p:nvSpPr>
          <p:cNvPr id="77827" name="Rectangle 3"/>
          <p:cNvSpPr>
            <a:spLocks noGrp="1" noChangeArrowheads="1"/>
          </p:cNvSpPr>
          <p:nvPr>
            <p:ph type="body" sz="half" idx="1"/>
          </p:nvPr>
        </p:nvSpPr>
        <p:spPr/>
        <p:txBody>
          <a:bodyPr/>
          <a:lstStyle/>
          <a:p>
            <a:r>
              <a:rPr lang="en-US" sz="2800" dirty="0">
                <a:latin typeface="Calibri" pitchFamily="34" charset="0"/>
              </a:rPr>
              <a:t>Precipitation fog</a:t>
            </a:r>
          </a:p>
          <a:p>
            <a:r>
              <a:rPr lang="en-US" sz="2800" dirty="0">
                <a:latin typeface="Calibri" pitchFamily="34" charset="0"/>
              </a:rPr>
              <a:t>Warm rain falls into colder air</a:t>
            </a:r>
          </a:p>
          <a:p>
            <a:r>
              <a:rPr lang="en-US" sz="2800" dirty="0">
                <a:latin typeface="Calibri" pitchFamily="34" charset="0"/>
              </a:rPr>
              <a:t>Evaporation and mixing occur</a:t>
            </a:r>
          </a:p>
          <a:p>
            <a:endParaRPr lang="en-US" sz="2800" dirty="0">
              <a:latin typeface="Calibri" pitchFamily="34" charset="0"/>
            </a:endParaRPr>
          </a:p>
          <a:p>
            <a:r>
              <a:rPr lang="en-US" sz="1000" dirty="0"/>
              <a:t>Figure from www.rap.ucar.edu/staff/tardif/Documents/CUprojects/</a:t>
            </a:r>
          </a:p>
          <a:p>
            <a:pPr>
              <a:buFontTx/>
              <a:buNone/>
            </a:pPr>
            <a:r>
              <a:rPr lang="en-US" sz="1000" dirty="0"/>
              <a:t>          ATOC5600</a:t>
            </a:r>
          </a:p>
          <a:p>
            <a:endParaRPr lang="en-US" sz="700" dirty="0"/>
          </a:p>
        </p:txBody>
      </p:sp>
      <p:pic>
        <p:nvPicPr>
          <p:cNvPr id="77829" name="Picture 5" descr="precip_fog"/>
          <p:cNvPicPr>
            <a:picLocks noChangeAspect="1" noChangeArrowheads="1"/>
          </p:cNvPicPr>
          <p:nvPr/>
        </p:nvPicPr>
        <p:blipFill>
          <a:blip r:embed="rId4" cstate="print"/>
          <a:srcRect/>
          <a:stretch>
            <a:fillRect/>
          </a:stretch>
        </p:blipFill>
        <p:spPr bwMode="auto">
          <a:xfrm>
            <a:off x="4648200" y="2057400"/>
            <a:ext cx="4267200" cy="40386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latin typeface="Calibri" pitchFamily="34" charset="0"/>
              </a:rPr>
              <a:t>Hail Fog</a:t>
            </a:r>
            <a:endParaRPr lang="en-US" b="1" dirty="0">
              <a:effectLst>
                <a:outerShdw blurRad="38100" dist="38100" dir="2700000" algn="tl">
                  <a:srgbClr val="C0C0C0"/>
                </a:outerShdw>
              </a:effectLst>
              <a:latin typeface="Calibri" pitchFamily="34" charset="0"/>
            </a:endParaRPr>
          </a:p>
        </p:txBody>
      </p:sp>
      <p:sp>
        <p:nvSpPr>
          <p:cNvPr id="77827" name="Rectangle 3"/>
          <p:cNvSpPr>
            <a:spLocks noGrp="1" noChangeArrowheads="1"/>
          </p:cNvSpPr>
          <p:nvPr>
            <p:ph type="body" sz="half" idx="1"/>
          </p:nvPr>
        </p:nvSpPr>
        <p:spPr>
          <a:xfrm>
            <a:off x="457200" y="5638800"/>
            <a:ext cx="7924800" cy="1524000"/>
          </a:xfrm>
        </p:spPr>
        <p:txBody>
          <a:bodyPr/>
          <a:lstStyle/>
          <a:p>
            <a:r>
              <a:rPr lang="en-US" sz="2000" dirty="0" smtClean="0">
                <a:latin typeface="Calibri" pitchFamily="34" charset="0"/>
              </a:rPr>
              <a:t>Hail begins to evaporate into the air above</a:t>
            </a:r>
          </a:p>
          <a:p>
            <a:r>
              <a:rPr lang="en-US" sz="2000" dirty="0" smtClean="0">
                <a:latin typeface="Calibri" pitchFamily="34" charset="0"/>
              </a:rPr>
              <a:t>Lots of moisture content available with hail</a:t>
            </a:r>
          </a:p>
          <a:p>
            <a:r>
              <a:rPr lang="en-US" sz="2000" dirty="0" smtClean="0">
                <a:latin typeface="Calibri" pitchFamily="34" charset="0"/>
              </a:rPr>
              <a:t>Saturates the air above the ground </a:t>
            </a:r>
            <a:r>
              <a:rPr lang="en-US" sz="2000" dirty="0" smtClean="0">
                <a:latin typeface="Calibri" pitchFamily="34" charset="0"/>
                <a:sym typeface="Wingdings"/>
              </a:rPr>
              <a:t> Fog</a:t>
            </a:r>
            <a:endParaRPr lang="en-US" sz="2000" dirty="0">
              <a:latin typeface="Calibri" pitchFamily="34" charset="0"/>
            </a:endParaRPr>
          </a:p>
        </p:txBody>
      </p:sp>
      <p:pic>
        <p:nvPicPr>
          <p:cNvPr id="2" name="Picture 1"/>
          <p:cNvPicPr>
            <a:picLocks noChangeAspect="1"/>
          </p:cNvPicPr>
          <p:nvPr/>
        </p:nvPicPr>
        <p:blipFill>
          <a:blip r:embed="rId4"/>
          <a:stretch>
            <a:fillRect/>
          </a:stretch>
        </p:blipFill>
        <p:spPr>
          <a:xfrm>
            <a:off x="1143000" y="1219200"/>
            <a:ext cx="6705600" cy="4485680"/>
          </a:xfrm>
          <a:prstGeom prst="rect">
            <a:avLst/>
          </a:prstGeom>
        </p:spPr>
      </p:pic>
    </p:spTree>
    <p:custDataLst>
      <p:tags r:id="rId1"/>
    </p:custDataLst>
    <p:extLst>
      <p:ext uri="{BB962C8B-B14F-4D97-AF65-F5344CB8AC3E}">
        <p14:creationId xmlns:p14="http://schemas.microsoft.com/office/powerpoint/2010/main" val="28684452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781284027372_CH04_FIGCO.jpg"/>
          <p:cNvPicPr>
            <a:picLocks noChangeAspect="1"/>
          </p:cNvPicPr>
          <p:nvPr/>
        </p:nvPicPr>
        <p:blipFill>
          <a:blip r:embed="rId2" cstate="print"/>
          <a:srcRect/>
          <a:stretch>
            <a:fillRect/>
          </a:stretch>
        </p:blipFill>
        <p:spPr bwMode="auto">
          <a:xfrm>
            <a:off x="0" y="503023"/>
            <a:ext cx="9144000" cy="5745377"/>
          </a:xfrm>
          <a:prstGeom prst="rect">
            <a:avLst/>
          </a:prstGeom>
          <a:noFill/>
          <a:ln w="9525">
            <a:noFill/>
            <a:miter lim="800000"/>
            <a:headEnd/>
            <a:tailEnd/>
          </a:ln>
        </p:spPr>
      </p:pic>
      <p:sp>
        <p:nvSpPr>
          <p:cNvPr id="2" name="Title 1"/>
          <p:cNvSpPr>
            <a:spLocks noGrp="1"/>
          </p:cNvSpPr>
          <p:nvPr>
            <p:ph type="title"/>
          </p:nvPr>
        </p:nvSpPr>
        <p:spPr>
          <a:xfrm>
            <a:off x="533400" y="4267200"/>
            <a:ext cx="8229600" cy="1143000"/>
          </a:xfrm>
        </p:spPr>
        <p:txBody>
          <a:bodyPr/>
          <a:lstStyle/>
          <a:p>
            <a:r>
              <a:rPr lang="en-US" b="1" dirty="0" smtClean="0"/>
              <a:t>Finally looking at water vapor possibilities as air moves upwards from the surface…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Dry Adiabatic Lapse Rate</a:t>
            </a:r>
          </a:p>
        </p:txBody>
      </p:sp>
      <p:sp>
        <p:nvSpPr>
          <p:cNvPr id="86019" name="Rectangle 3"/>
          <p:cNvSpPr>
            <a:spLocks noGrp="1" noChangeArrowheads="1"/>
          </p:cNvSpPr>
          <p:nvPr>
            <p:ph type="body" idx="1"/>
          </p:nvPr>
        </p:nvSpPr>
        <p:spPr/>
        <p:txBody>
          <a:bodyPr/>
          <a:lstStyle/>
          <a:p>
            <a:r>
              <a:rPr lang="en-US" dirty="0">
                <a:latin typeface="Calibri" pitchFamily="34" charset="0"/>
              </a:rPr>
              <a:t>Recall:  Lapse rate is a decrease of temperature with height</a:t>
            </a:r>
          </a:p>
          <a:p>
            <a:r>
              <a:rPr lang="en-US" dirty="0">
                <a:latin typeface="Calibri" pitchFamily="34" charset="0"/>
              </a:rPr>
              <a:t>The rate of cooling of dry (unsaturated) air as it rises is a constant:</a:t>
            </a:r>
          </a:p>
          <a:p>
            <a:r>
              <a:rPr lang="en-US" dirty="0">
                <a:latin typeface="Calibri" pitchFamily="34" charset="0"/>
              </a:rPr>
              <a:t>~10 </a:t>
            </a:r>
            <a:r>
              <a:rPr lang="en-US" baseline="30000" dirty="0" err="1">
                <a:latin typeface="Calibri" pitchFamily="34" charset="0"/>
              </a:rPr>
              <a:t>o</a:t>
            </a:r>
            <a:r>
              <a:rPr lang="en-US" dirty="0" err="1">
                <a:latin typeface="Calibri" pitchFamily="34" charset="0"/>
              </a:rPr>
              <a:t>C</a:t>
            </a:r>
            <a:r>
              <a:rPr lang="en-US" dirty="0">
                <a:latin typeface="Calibri" pitchFamily="34" charset="0"/>
              </a:rPr>
              <a:t> / km</a:t>
            </a:r>
          </a:p>
          <a:p>
            <a:r>
              <a:rPr lang="en-US" dirty="0">
                <a:latin typeface="Calibri" pitchFamily="34" charset="0"/>
              </a:rPr>
              <a:t>Don’t confuse with the environmental lapse rate (</a:t>
            </a:r>
            <a:r>
              <a:rPr lang="en-US" dirty="0" err="1">
                <a:latin typeface="Calibri" pitchFamily="34" charset="0"/>
              </a:rPr>
              <a:t>radiosonde</a:t>
            </a:r>
            <a:r>
              <a:rPr lang="en-US" dirty="0">
                <a:latin typeface="Calibri" pitchFamily="34" charset="0"/>
              </a:rPr>
              <a:t> observation), we’re talking about our parcel (blob) of air</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What have we learned so far?</a:t>
            </a:r>
          </a:p>
        </p:txBody>
      </p:sp>
      <p:sp>
        <p:nvSpPr>
          <p:cNvPr id="88067" name="Rectangle 3"/>
          <p:cNvSpPr>
            <a:spLocks noGrp="1" noChangeArrowheads="1"/>
          </p:cNvSpPr>
          <p:nvPr>
            <p:ph type="body" idx="1"/>
          </p:nvPr>
        </p:nvSpPr>
        <p:spPr/>
        <p:txBody>
          <a:bodyPr/>
          <a:lstStyle/>
          <a:p>
            <a:r>
              <a:rPr lang="en-US" dirty="0">
                <a:latin typeface="Calibri" pitchFamily="34" charset="0"/>
              </a:rPr>
              <a:t>A parcel of air cools adiabatically as it rises.</a:t>
            </a:r>
          </a:p>
          <a:p>
            <a:r>
              <a:rPr lang="en-US" dirty="0">
                <a:latin typeface="Calibri" pitchFamily="34" charset="0"/>
              </a:rPr>
              <a:t>Is the water vapor content changing?</a:t>
            </a:r>
          </a:p>
          <a:p>
            <a:r>
              <a:rPr lang="en-US" dirty="0">
                <a:latin typeface="Calibri" pitchFamily="34" charset="0"/>
              </a:rPr>
              <a:t>Is the temperature changing?</a:t>
            </a:r>
          </a:p>
          <a:p>
            <a:r>
              <a:rPr lang="en-US" dirty="0">
                <a:latin typeface="Calibri" pitchFamily="34" charset="0"/>
              </a:rPr>
              <a:t>Is the RH increasing or decreasing?</a:t>
            </a:r>
          </a:p>
          <a:p>
            <a:pPr>
              <a:buFontTx/>
              <a:buNone/>
            </a:pPr>
            <a:endParaRPr lang="en-US"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What have we learned so far?</a:t>
            </a:r>
          </a:p>
        </p:txBody>
      </p:sp>
      <p:sp>
        <p:nvSpPr>
          <p:cNvPr id="90115" name="Rectangle 3"/>
          <p:cNvSpPr>
            <a:spLocks noGrp="1" noChangeArrowheads="1"/>
          </p:cNvSpPr>
          <p:nvPr>
            <p:ph type="body" idx="1"/>
          </p:nvPr>
        </p:nvSpPr>
        <p:spPr/>
        <p:txBody>
          <a:bodyPr/>
          <a:lstStyle/>
          <a:p>
            <a:r>
              <a:rPr lang="en-US" dirty="0"/>
              <a:t>Temperature decreases</a:t>
            </a:r>
          </a:p>
          <a:p>
            <a:r>
              <a:rPr lang="en-US" dirty="0"/>
              <a:t>Relative Humidity increases</a:t>
            </a:r>
          </a:p>
          <a:p>
            <a:endParaRPr lang="en-US" dirty="0"/>
          </a:p>
          <a:p>
            <a:r>
              <a:rPr lang="en-US" dirty="0"/>
              <a:t>What happens when RH = 100</a:t>
            </a:r>
            <a:r>
              <a:rPr lang="en-US" dirty="0" smtClean="0"/>
              <a:t>%?</a:t>
            </a:r>
          </a:p>
          <a:p>
            <a:r>
              <a:rPr lang="en-US" dirty="0" smtClean="0"/>
              <a:t>The air is saturated.</a:t>
            </a:r>
          </a:p>
          <a:p>
            <a:r>
              <a:rPr lang="en-US" dirty="0" smtClean="0"/>
              <a:t>Once the air is saturated, condensation (or  deposition) occurs and a cloud begins to form.  This is “</a:t>
            </a:r>
            <a:r>
              <a:rPr lang="en-US" b="1" dirty="0" smtClean="0"/>
              <a:t>Cloud Base</a:t>
            </a:r>
            <a:r>
              <a:rPr lang="en-US" dirty="0" smtClean="0"/>
              <a:t>” AKA the </a:t>
            </a:r>
            <a:r>
              <a:rPr lang="en-US" b="1" dirty="0" smtClean="0"/>
              <a:t>Lifted Condensation Level (LCL)</a:t>
            </a:r>
          </a:p>
          <a:p>
            <a:pPr>
              <a:buNone/>
            </a:pPr>
            <a:endParaRPr lang="en-US"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Cloud Development</a:t>
            </a:r>
            <a:r>
              <a:rPr lang="en-US" dirty="0"/>
              <a:t/>
            </a:r>
            <a:br>
              <a:rPr lang="en-US" dirty="0"/>
            </a:br>
            <a:r>
              <a:rPr lang="en-US" sz="1200" dirty="0"/>
              <a:t>Photo from apollo.lsc.vsc.edu/classes/met130</a:t>
            </a:r>
            <a:endParaRPr lang="en-US" u="sng" dirty="0"/>
          </a:p>
        </p:txBody>
      </p:sp>
      <p:sp>
        <p:nvSpPr>
          <p:cNvPr id="110595" name="Rectangle 3"/>
          <p:cNvSpPr>
            <a:spLocks noGrp="1" noChangeArrowheads="1"/>
          </p:cNvSpPr>
          <p:nvPr>
            <p:ph type="body" sz="half" idx="1"/>
          </p:nvPr>
        </p:nvSpPr>
        <p:spPr/>
        <p:txBody>
          <a:bodyPr/>
          <a:lstStyle/>
          <a:p>
            <a:r>
              <a:rPr lang="en-US" sz="2800" dirty="0">
                <a:latin typeface="Calibri" pitchFamily="34" charset="0"/>
              </a:rPr>
              <a:t>Temp and dew point in rising saturated air are the same</a:t>
            </a:r>
          </a:p>
          <a:p>
            <a:endParaRPr lang="en-US" sz="2800" dirty="0">
              <a:latin typeface="Calibri" pitchFamily="34" charset="0"/>
            </a:endParaRPr>
          </a:p>
          <a:p>
            <a:r>
              <a:rPr lang="en-US" sz="2800" dirty="0">
                <a:latin typeface="Calibri" pitchFamily="34" charset="0"/>
              </a:rPr>
              <a:t>Water vapor condenses into liquid water </a:t>
            </a:r>
          </a:p>
        </p:txBody>
      </p:sp>
      <p:pic>
        <p:nvPicPr>
          <p:cNvPr id="110597" name="Picture 5" descr="cu_cong"/>
          <p:cNvPicPr>
            <a:picLocks noChangeAspect="1" noChangeArrowheads="1"/>
          </p:cNvPicPr>
          <p:nvPr/>
        </p:nvPicPr>
        <p:blipFill>
          <a:blip r:embed="rId4" cstate="print"/>
          <a:srcRect/>
          <a:stretch>
            <a:fillRect/>
          </a:stretch>
        </p:blipFill>
        <p:spPr bwMode="auto">
          <a:xfrm>
            <a:off x="4648200" y="1447800"/>
            <a:ext cx="4114800" cy="47244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Cloud Development</a:t>
            </a:r>
            <a:br>
              <a:rPr lang="en-US" b="1" dirty="0">
                <a:effectLst>
                  <a:outerShdw blurRad="38100" dist="38100" dir="2700000" algn="tl">
                    <a:srgbClr val="C0C0C0"/>
                  </a:outerShdw>
                </a:effectLst>
                <a:latin typeface="Calibri" pitchFamily="34" charset="0"/>
              </a:rPr>
            </a:br>
            <a:r>
              <a:rPr lang="en-US" sz="1200" dirty="0"/>
              <a:t>Photo from apollo.lsc.vsc.edu/classes/met130</a:t>
            </a:r>
            <a:endParaRPr lang="en-US" u="sng" dirty="0"/>
          </a:p>
        </p:txBody>
      </p:sp>
      <p:sp>
        <p:nvSpPr>
          <p:cNvPr id="112643" name="Rectangle 3"/>
          <p:cNvSpPr>
            <a:spLocks noGrp="1" noChangeArrowheads="1"/>
          </p:cNvSpPr>
          <p:nvPr>
            <p:ph type="body" sz="half" idx="1"/>
          </p:nvPr>
        </p:nvSpPr>
        <p:spPr/>
        <p:txBody>
          <a:bodyPr/>
          <a:lstStyle/>
          <a:p>
            <a:endParaRPr lang="en-US" sz="2800" dirty="0"/>
          </a:p>
          <a:p>
            <a:r>
              <a:rPr lang="en-US" sz="2800" dirty="0">
                <a:latin typeface="Calibri" pitchFamily="34" charset="0"/>
              </a:rPr>
              <a:t>These clouds are composed of tiny liquid water drops</a:t>
            </a:r>
          </a:p>
        </p:txBody>
      </p:sp>
      <p:pic>
        <p:nvPicPr>
          <p:cNvPr id="112645" name="Picture 5" descr="cu_cong"/>
          <p:cNvPicPr>
            <a:picLocks noChangeAspect="1" noChangeArrowheads="1"/>
          </p:cNvPicPr>
          <p:nvPr/>
        </p:nvPicPr>
        <p:blipFill>
          <a:blip r:embed="rId4" cstate="print"/>
          <a:srcRect/>
          <a:stretch>
            <a:fillRect/>
          </a:stretch>
        </p:blipFill>
        <p:spPr bwMode="auto">
          <a:xfrm>
            <a:off x="4648200" y="1905000"/>
            <a:ext cx="4114800" cy="4724400"/>
          </a:xfrm>
          <a:prstGeom prst="rect">
            <a:avLst/>
          </a:prstGeom>
          <a:noFill/>
        </p:spPr>
      </p:pic>
      <p:pic>
        <p:nvPicPr>
          <p:cNvPr id="112646" name="Picture 6" descr="P9140123"/>
          <p:cNvPicPr>
            <a:picLocks noChangeAspect="1" noChangeArrowheads="1"/>
          </p:cNvPicPr>
          <p:nvPr/>
        </p:nvPicPr>
        <p:blipFill>
          <a:blip r:embed="rId5" cstate="print"/>
          <a:srcRect/>
          <a:stretch>
            <a:fillRect/>
          </a:stretch>
        </p:blipFill>
        <p:spPr bwMode="auto">
          <a:xfrm>
            <a:off x="2362200" y="3505200"/>
            <a:ext cx="2338388" cy="3124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Overview</a:t>
            </a:r>
          </a:p>
        </p:txBody>
      </p:sp>
      <p:sp>
        <p:nvSpPr>
          <p:cNvPr id="14339" name="Rectangle 3"/>
          <p:cNvSpPr>
            <a:spLocks noGrp="1" noChangeArrowheads="1"/>
          </p:cNvSpPr>
          <p:nvPr>
            <p:ph type="body" idx="1"/>
          </p:nvPr>
        </p:nvSpPr>
        <p:spPr/>
        <p:txBody>
          <a:bodyPr/>
          <a:lstStyle/>
          <a:p>
            <a:pPr>
              <a:lnSpc>
                <a:spcPct val="90000"/>
              </a:lnSpc>
            </a:pPr>
            <a:r>
              <a:rPr lang="en-US" dirty="0">
                <a:latin typeface="Calibri" pitchFamily="34" charset="0"/>
              </a:rPr>
              <a:t>Moist air is air that contains water vapor</a:t>
            </a:r>
          </a:p>
          <a:p>
            <a:pPr>
              <a:lnSpc>
                <a:spcPct val="90000"/>
              </a:lnSpc>
            </a:pPr>
            <a:r>
              <a:rPr lang="en-US" dirty="0">
                <a:latin typeface="Calibri" pitchFamily="34" charset="0"/>
              </a:rPr>
              <a:t>Water vapor – one of </a:t>
            </a:r>
            <a:r>
              <a:rPr lang="en-US" dirty="0" smtClean="0">
                <a:latin typeface="Calibri" pitchFamily="34" charset="0"/>
              </a:rPr>
              <a:t>the variable </a:t>
            </a:r>
            <a:r>
              <a:rPr lang="en-US" dirty="0">
                <a:latin typeface="Calibri" pitchFamily="34" charset="0"/>
              </a:rPr>
              <a:t>gases in atmos.</a:t>
            </a:r>
          </a:p>
          <a:p>
            <a:pPr lvl="1">
              <a:lnSpc>
                <a:spcPct val="90000"/>
              </a:lnSpc>
            </a:pPr>
            <a:r>
              <a:rPr lang="en-US" dirty="0">
                <a:latin typeface="Calibri" pitchFamily="34" charset="0"/>
              </a:rPr>
              <a:t>Varies in space and </a:t>
            </a:r>
            <a:r>
              <a:rPr lang="en-US" dirty="0" smtClean="0">
                <a:latin typeface="Calibri" pitchFamily="34" charset="0"/>
              </a:rPr>
              <a:t>time</a:t>
            </a:r>
          </a:p>
          <a:p>
            <a:pPr lvl="1">
              <a:lnSpc>
                <a:spcPct val="90000"/>
              </a:lnSpc>
            </a:pPr>
            <a:r>
              <a:rPr lang="en-US" dirty="0" smtClean="0">
                <a:latin typeface="Calibri" pitchFamily="34" charset="0"/>
              </a:rPr>
              <a:t>Greenhouse gas (impacts temperature)</a:t>
            </a:r>
            <a:endParaRPr lang="en-US" dirty="0">
              <a:latin typeface="Calibri" pitchFamily="34" charset="0"/>
            </a:endParaRPr>
          </a:p>
          <a:p>
            <a:pPr lvl="1">
              <a:lnSpc>
                <a:spcPct val="90000"/>
              </a:lnSpc>
            </a:pPr>
            <a:r>
              <a:rPr lang="en-US" dirty="0">
                <a:latin typeface="Calibri" pitchFamily="34" charset="0"/>
              </a:rPr>
              <a:t>Highest concentration in lower </a:t>
            </a:r>
            <a:r>
              <a:rPr lang="en-US" dirty="0" smtClean="0">
                <a:latin typeface="Calibri" pitchFamily="34" charset="0"/>
              </a:rPr>
              <a:t>atmosphere (lower troposphere)</a:t>
            </a:r>
            <a:endParaRPr lang="en-US" dirty="0">
              <a:latin typeface="Calibri" pitchFamily="34" charset="0"/>
            </a:endParaRPr>
          </a:p>
          <a:p>
            <a:pPr lvl="1">
              <a:lnSpc>
                <a:spcPct val="90000"/>
              </a:lnSpc>
            </a:pPr>
            <a:r>
              <a:rPr lang="en-US" dirty="0">
                <a:latin typeface="Calibri" pitchFamily="34" charset="0"/>
              </a:rPr>
              <a:t>Needed for clouds to </a:t>
            </a:r>
            <a:r>
              <a:rPr lang="en-US" dirty="0" smtClean="0">
                <a:latin typeface="Calibri" pitchFamily="34" charset="0"/>
              </a:rPr>
              <a:t>form</a:t>
            </a:r>
          </a:p>
          <a:p>
            <a:pPr>
              <a:lnSpc>
                <a:spcPct val="90000"/>
              </a:lnSpc>
            </a:pPr>
            <a:r>
              <a:rPr lang="en-US" dirty="0" smtClean="0">
                <a:latin typeface="Calibri" pitchFamily="34" charset="0"/>
              </a:rPr>
              <a:t>How do we get water vapor?</a:t>
            </a:r>
            <a:endParaRPr lang="en-US"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latin typeface="Calibri" pitchFamily="34" charset="0"/>
              </a:rPr>
              <a:t>LCL</a:t>
            </a:r>
            <a:endParaRPr lang="en-US" b="1" dirty="0">
              <a:effectLst>
                <a:outerShdw blurRad="38100" dist="38100" dir="2700000" algn="tl">
                  <a:srgbClr val="C0C0C0"/>
                </a:outerShdw>
              </a:effectLst>
              <a:latin typeface="Calibri" pitchFamily="34" charset="0"/>
            </a:endParaRPr>
          </a:p>
        </p:txBody>
      </p:sp>
      <p:sp>
        <p:nvSpPr>
          <p:cNvPr id="106499" name="Rectangle 3"/>
          <p:cNvSpPr>
            <a:spLocks noGrp="1" noChangeArrowheads="1"/>
          </p:cNvSpPr>
          <p:nvPr>
            <p:ph type="body" idx="1"/>
          </p:nvPr>
        </p:nvSpPr>
        <p:spPr/>
        <p:txBody>
          <a:bodyPr/>
          <a:lstStyle/>
          <a:p>
            <a:r>
              <a:rPr lang="en-US" dirty="0">
                <a:latin typeface="Calibri" pitchFamily="34" charset="0"/>
              </a:rPr>
              <a:t>Lifting Condensation Level</a:t>
            </a:r>
          </a:p>
          <a:p>
            <a:r>
              <a:rPr lang="en-US" dirty="0">
                <a:latin typeface="Calibri" pitchFamily="34" charset="0"/>
              </a:rPr>
              <a:t>The height at which a rising parcel of air becomes saturated due to adiabatic cooling.</a:t>
            </a:r>
          </a:p>
          <a:p>
            <a:r>
              <a:rPr lang="en-US" dirty="0">
                <a:latin typeface="Calibri" pitchFamily="34" charset="0"/>
              </a:rPr>
              <a:t>Where a cloud begins to form in rising air</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b="1">
                <a:effectLst>
                  <a:outerShdw blurRad="38100" dist="38100" dir="2700000" algn="tl">
                    <a:srgbClr val="C0C0C0"/>
                  </a:outerShdw>
                </a:effectLst>
              </a:rPr>
              <a:t>What Happens Above the LCL?</a:t>
            </a:r>
          </a:p>
        </p:txBody>
      </p:sp>
      <p:sp>
        <p:nvSpPr>
          <p:cNvPr id="108547" name="Rectangle 3"/>
          <p:cNvSpPr>
            <a:spLocks noGrp="1" noChangeArrowheads="1"/>
          </p:cNvSpPr>
          <p:nvPr>
            <p:ph type="body" idx="1"/>
          </p:nvPr>
        </p:nvSpPr>
        <p:spPr/>
        <p:txBody>
          <a:bodyPr/>
          <a:lstStyle/>
          <a:p>
            <a:r>
              <a:rPr lang="en-US" dirty="0">
                <a:latin typeface="Calibri" pitchFamily="34" charset="0"/>
              </a:rPr>
              <a:t>The air still expands and cools as it rises</a:t>
            </a:r>
          </a:p>
          <a:p>
            <a:r>
              <a:rPr lang="en-US" dirty="0">
                <a:latin typeface="Calibri" pitchFamily="34" charset="0"/>
              </a:rPr>
              <a:t>The cooling rate is slowed due to release of latent heat of condensation</a:t>
            </a:r>
          </a:p>
          <a:p>
            <a:r>
              <a:rPr lang="en-US" dirty="0">
                <a:latin typeface="Calibri" pitchFamily="34" charset="0"/>
              </a:rPr>
              <a:t>The cooling rate is called the Saturated Adiabatic Lapse Rate</a:t>
            </a:r>
          </a:p>
          <a:p>
            <a:r>
              <a:rPr lang="en-US" dirty="0">
                <a:latin typeface="Calibri" pitchFamily="34" charset="0"/>
              </a:rPr>
              <a:t>~6 </a:t>
            </a:r>
            <a:r>
              <a:rPr lang="en-US" baseline="30000" dirty="0" err="1">
                <a:latin typeface="Calibri" pitchFamily="34" charset="0"/>
              </a:rPr>
              <a:t>o</a:t>
            </a:r>
            <a:r>
              <a:rPr lang="en-US" dirty="0" err="1">
                <a:latin typeface="Calibri" pitchFamily="34" charset="0"/>
              </a:rPr>
              <a:t>C</a:t>
            </a:r>
            <a:r>
              <a:rPr lang="en-US" dirty="0">
                <a:latin typeface="Calibri" pitchFamily="34" charset="0"/>
              </a:rPr>
              <a:t> / km (approx.)</a:t>
            </a:r>
          </a:p>
          <a:p>
            <a:endParaRPr lang="en-US"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b="1" dirty="0">
                <a:solidFill>
                  <a:schemeClr val="tx1"/>
                </a:solidFill>
                <a:latin typeface="Calibri" pitchFamily="34" charset="0"/>
              </a:rPr>
              <a:t>Moist Adiabatic Lapse Rate</a:t>
            </a:r>
          </a:p>
        </p:txBody>
      </p:sp>
      <p:sp>
        <p:nvSpPr>
          <p:cNvPr id="94211" name="Rectangle 3"/>
          <p:cNvSpPr>
            <a:spLocks noGrp="1" noChangeArrowheads="1"/>
          </p:cNvSpPr>
          <p:nvPr>
            <p:ph type="body" idx="1"/>
          </p:nvPr>
        </p:nvSpPr>
        <p:spPr/>
        <p:txBody>
          <a:bodyPr/>
          <a:lstStyle/>
          <a:p>
            <a:pPr>
              <a:buFontTx/>
              <a:buNone/>
            </a:pPr>
            <a:r>
              <a:rPr lang="en-US" dirty="0"/>
              <a:t>   </a:t>
            </a:r>
            <a:r>
              <a:rPr lang="en-US" dirty="0">
                <a:latin typeface="Calibri" pitchFamily="34" charset="0"/>
              </a:rPr>
              <a:t>-10 deg C/km DRY ADIABATIC L.R.</a:t>
            </a:r>
          </a:p>
          <a:p>
            <a:pPr>
              <a:buFontTx/>
              <a:buNone/>
            </a:pPr>
            <a:r>
              <a:rPr lang="en-US" dirty="0">
                <a:latin typeface="Calibri" pitchFamily="34" charset="0"/>
              </a:rPr>
              <a:t>   +4 deg C/km due to </a:t>
            </a:r>
            <a:r>
              <a:rPr lang="en-US" i="1" dirty="0">
                <a:latin typeface="Calibri" pitchFamily="34" charset="0"/>
              </a:rPr>
              <a:t>latent heat release.</a:t>
            </a:r>
          </a:p>
          <a:p>
            <a:pPr>
              <a:buFontTx/>
              <a:buNone/>
            </a:pPr>
            <a:r>
              <a:rPr lang="en-US" i="1" dirty="0">
                <a:latin typeface="Calibri" pitchFamily="34" charset="0"/>
              </a:rPr>
              <a:t>+ _________________________________</a:t>
            </a:r>
          </a:p>
          <a:p>
            <a:pPr>
              <a:buFontTx/>
              <a:buNone/>
            </a:pPr>
            <a:r>
              <a:rPr lang="en-US" i="1" dirty="0">
                <a:latin typeface="Calibri" pitchFamily="34" charset="0"/>
              </a:rPr>
              <a:t>  </a:t>
            </a:r>
            <a:r>
              <a:rPr lang="en-US" dirty="0">
                <a:latin typeface="Calibri" pitchFamily="34" charset="0"/>
              </a:rPr>
              <a:t>-6 deg C/km is the MOIST ADIABATIC L.R.</a:t>
            </a:r>
          </a:p>
          <a:p>
            <a:pPr>
              <a:buFontTx/>
              <a:buNone/>
            </a:pPr>
            <a:endParaRPr lang="en-US" dirty="0">
              <a:latin typeface="Calibri" pitchFamily="34" charset="0"/>
            </a:endParaRPr>
          </a:p>
          <a:p>
            <a:pPr>
              <a:buFontTx/>
              <a:buNone/>
            </a:pPr>
            <a:r>
              <a:rPr lang="en-US" sz="2800" dirty="0">
                <a:latin typeface="Calibri" pitchFamily="34" charset="0"/>
              </a:rPr>
              <a:t>Air is </a:t>
            </a:r>
            <a:r>
              <a:rPr lang="en-US" sz="2800" i="1" dirty="0">
                <a:latin typeface="Calibri" pitchFamily="34" charset="0"/>
              </a:rPr>
              <a:t>unsaturated – </a:t>
            </a:r>
            <a:r>
              <a:rPr lang="en-US" sz="2800" dirty="0">
                <a:latin typeface="Calibri" pitchFamily="34" charset="0"/>
              </a:rPr>
              <a:t>cools at Dry Adiabatic LR</a:t>
            </a:r>
          </a:p>
          <a:p>
            <a:pPr>
              <a:buFontTx/>
              <a:buNone/>
            </a:pPr>
            <a:r>
              <a:rPr lang="en-US" sz="2800" dirty="0">
                <a:latin typeface="Calibri" pitchFamily="34" charset="0"/>
              </a:rPr>
              <a:t>Air is </a:t>
            </a:r>
            <a:r>
              <a:rPr lang="en-US" sz="2800" i="1" dirty="0">
                <a:latin typeface="Calibri" pitchFamily="34" charset="0"/>
              </a:rPr>
              <a:t>saturated</a:t>
            </a:r>
            <a:r>
              <a:rPr lang="en-US" sz="2800" dirty="0">
                <a:latin typeface="Calibri" pitchFamily="34" charset="0"/>
              </a:rPr>
              <a:t> – cools at Moist Adiabatic LR</a:t>
            </a:r>
            <a:endParaRPr lang="en-US" sz="2800" i="1"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C0C0C0"/>
                  </a:outerShdw>
                </a:effectLst>
                <a:latin typeface="Calibri" pitchFamily="34" charset="0"/>
              </a:rPr>
              <a:t>Determining Stability</a:t>
            </a:r>
          </a:p>
        </p:txBody>
      </p:sp>
      <p:sp>
        <p:nvSpPr>
          <p:cNvPr id="96259" name="Rectangle 3"/>
          <p:cNvSpPr>
            <a:spLocks noGrp="1" noChangeArrowheads="1"/>
          </p:cNvSpPr>
          <p:nvPr>
            <p:ph type="body" idx="1"/>
          </p:nvPr>
        </p:nvSpPr>
        <p:spPr/>
        <p:txBody>
          <a:bodyPr/>
          <a:lstStyle/>
          <a:p>
            <a:pPr>
              <a:lnSpc>
                <a:spcPct val="80000"/>
              </a:lnSpc>
            </a:pPr>
            <a:r>
              <a:rPr lang="en-US" sz="2000" dirty="0">
                <a:latin typeface="Calibri" pitchFamily="34" charset="0"/>
              </a:rPr>
              <a:t>Compare environmental &amp; parcel temp</a:t>
            </a:r>
          </a:p>
          <a:p>
            <a:pPr>
              <a:lnSpc>
                <a:spcPct val="80000"/>
              </a:lnSpc>
              <a:buFontTx/>
              <a:buNone/>
            </a:pPr>
            <a:r>
              <a:rPr lang="en-US" sz="2000" dirty="0">
                <a:latin typeface="Calibri" pitchFamily="34" charset="0"/>
              </a:rPr>
              <a:t>    HEIGHT          ENVIRON         PARCEL (T/Td)</a:t>
            </a:r>
          </a:p>
          <a:p>
            <a:pPr>
              <a:lnSpc>
                <a:spcPct val="80000"/>
              </a:lnSpc>
              <a:buFontTx/>
              <a:buNone/>
            </a:pPr>
            <a:endParaRPr lang="en-US" sz="2000" dirty="0">
              <a:latin typeface="Calibri" pitchFamily="34" charset="0"/>
            </a:endParaRPr>
          </a:p>
          <a:p>
            <a:pPr>
              <a:lnSpc>
                <a:spcPct val="80000"/>
              </a:lnSpc>
              <a:buFontTx/>
              <a:buNone/>
            </a:pPr>
            <a:r>
              <a:rPr lang="en-US" sz="2000" dirty="0">
                <a:latin typeface="Calibri" pitchFamily="34" charset="0"/>
              </a:rPr>
              <a:t>      3 km AGL         8 deg C		?</a:t>
            </a:r>
          </a:p>
          <a:p>
            <a:pPr>
              <a:lnSpc>
                <a:spcPct val="80000"/>
              </a:lnSpc>
              <a:buFontTx/>
              <a:buNone/>
            </a:pPr>
            <a:r>
              <a:rPr lang="en-US" sz="2000" dirty="0">
                <a:latin typeface="Calibri" pitchFamily="34" charset="0"/>
              </a:rPr>
              <a:t>      2 km AGL         15 deg C		?</a:t>
            </a:r>
          </a:p>
          <a:p>
            <a:pPr>
              <a:lnSpc>
                <a:spcPct val="80000"/>
              </a:lnSpc>
              <a:buFontTx/>
              <a:buNone/>
            </a:pPr>
            <a:r>
              <a:rPr lang="en-US" sz="2000" dirty="0">
                <a:latin typeface="Calibri" pitchFamily="34" charset="0"/>
              </a:rPr>
              <a:t>	1 km AGL          22 deg C		?</a:t>
            </a:r>
          </a:p>
          <a:p>
            <a:pPr>
              <a:lnSpc>
                <a:spcPct val="80000"/>
              </a:lnSpc>
              <a:buFontTx/>
              <a:buNone/>
            </a:pPr>
            <a:r>
              <a:rPr lang="en-US" sz="2000" dirty="0">
                <a:latin typeface="Calibri" pitchFamily="34" charset="0"/>
              </a:rPr>
              <a:t>      SFC	                   30 deg C	          30/20</a:t>
            </a:r>
          </a:p>
          <a:p>
            <a:pPr>
              <a:lnSpc>
                <a:spcPct val="80000"/>
              </a:lnSpc>
              <a:buFontTx/>
              <a:buNone/>
            </a:pPr>
            <a:endParaRPr lang="en-US" sz="2000" dirty="0">
              <a:latin typeface="Calibri" pitchFamily="34" charset="0"/>
            </a:endParaRPr>
          </a:p>
          <a:p>
            <a:pPr>
              <a:lnSpc>
                <a:spcPct val="80000"/>
              </a:lnSpc>
              <a:buFontTx/>
              <a:buNone/>
            </a:pPr>
            <a:r>
              <a:rPr lang="en-US" sz="2000" dirty="0">
                <a:latin typeface="Calibri" pitchFamily="34" charset="0"/>
              </a:rPr>
              <a:t>In reality, Td (</a:t>
            </a:r>
            <a:r>
              <a:rPr lang="en-US" sz="2000" dirty="0" err="1">
                <a:latin typeface="Calibri" pitchFamily="34" charset="0"/>
              </a:rPr>
              <a:t>dewpoint</a:t>
            </a:r>
            <a:r>
              <a:rPr lang="en-US" sz="2000" dirty="0">
                <a:latin typeface="Calibri" pitchFamily="34" charset="0"/>
              </a:rPr>
              <a:t> temperature) of parcel will decrease slowly as it is lifted.  For our calculations in this course, we will assume the </a:t>
            </a:r>
            <a:r>
              <a:rPr lang="en-US" sz="2000" dirty="0" err="1">
                <a:latin typeface="Calibri" pitchFamily="34" charset="0"/>
              </a:rPr>
              <a:t>dewpoint</a:t>
            </a:r>
            <a:r>
              <a:rPr lang="en-US" sz="2000" dirty="0">
                <a:latin typeface="Calibri" pitchFamily="34" charset="0"/>
              </a:rPr>
              <a:t> remains constant.</a:t>
            </a:r>
          </a:p>
          <a:p>
            <a:pPr>
              <a:lnSpc>
                <a:spcPct val="80000"/>
              </a:lnSpc>
              <a:buFontTx/>
              <a:buNone/>
            </a:pPr>
            <a:r>
              <a:rPr lang="en-US" sz="2000" dirty="0">
                <a:latin typeface="Calibri" pitchFamily="34" charset="0"/>
              </a:rPr>
              <a:t>Where is LCL?</a:t>
            </a:r>
          </a:p>
          <a:p>
            <a:pPr>
              <a:lnSpc>
                <a:spcPct val="80000"/>
              </a:lnSpc>
              <a:buFontTx/>
              <a:buNone/>
            </a:pPr>
            <a:r>
              <a:rPr lang="en-US" sz="2000" dirty="0">
                <a:latin typeface="Calibri" pitchFamily="34" charset="0"/>
              </a:rPr>
              <a:t>How is stability affected by saturation point?</a:t>
            </a:r>
          </a:p>
        </p:txBody>
      </p:sp>
      <p:sp>
        <p:nvSpPr>
          <p:cNvPr id="96260" name="Text Box 4"/>
          <p:cNvSpPr txBox="1">
            <a:spLocks noChangeArrowheads="1"/>
          </p:cNvSpPr>
          <p:nvPr/>
        </p:nvSpPr>
        <p:spPr bwMode="auto">
          <a:xfrm>
            <a:off x="5394325" y="3084513"/>
            <a:ext cx="755650" cy="366712"/>
          </a:xfrm>
          <a:prstGeom prst="rect">
            <a:avLst/>
          </a:prstGeom>
          <a:noFill/>
          <a:ln w="9525">
            <a:noFill/>
            <a:miter lim="800000"/>
            <a:headEnd/>
            <a:tailEnd/>
          </a:ln>
          <a:effectLst/>
        </p:spPr>
        <p:txBody>
          <a:bodyPr wrap="none">
            <a:spAutoFit/>
          </a:bodyPr>
          <a:lstStyle/>
          <a:p>
            <a:r>
              <a:rPr lang="en-US"/>
              <a:t>20/20</a:t>
            </a:r>
          </a:p>
        </p:txBody>
      </p:sp>
      <p:sp>
        <p:nvSpPr>
          <p:cNvPr id="96261" name="Text Box 5"/>
          <p:cNvSpPr txBox="1">
            <a:spLocks noChangeArrowheads="1"/>
          </p:cNvSpPr>
          <p:nvPr/>
        </p:nvSpPr>
        <p:spPr bwMode="auto">
          <a:xfrm>
            <a:off x="5334000" y="2743200"/>
            <a:ext cx="819150" cy="366713"/>
          </a:xfrm>
          <a:prstGeom prst="rect">
            <a:avLst/>
          </a:prstGeom>
          <a:noFill/>
          <a:ln w="9525">
            <a:noFill/>
            <a:miter lim="800000"/>
            <a:headEnd/>
            <a:tailEnd/>
          </a:ln>
          <a:effectLst/>
        </p:spPr>
        <p:txBody>
          <a:bodyPr wrap="none">
            <a:spAutoFit/>
          </a:bodyPr>
          <a:lstStyle/>
          <a:p>
            <a:r>
              <a:rPr lang="en-US"/>
              <a:t> 14/14</a:t>
            </a:r>
          </a:p>
        </p:txBody>
      </p:sp>
      <p:sp>
        <p:nvSpPr>
          <p:cNvPr id="96262" name="Text Box 6"/>
          <p:cNvSpPr txBox="1">
            <a:spLocks noChangeArrowheads="1"/>
          </p:cNvSpPr>
          <p:nvPr/>
        </p:nvSpPr>
        <p:spPr bwMode="auto">
          <a:xfrm>
            <a:off x="5394325" y="2398713"/>
            <a:ext cx="565150" cy="366712"/>
          </a:xfrm>
          <a:prstGeom prst="rect">
            <a:avLst/>
          </a:prstGeom>
          <a:noFill/>
          <a:ln w="9525">
            <a:noFill/>
            <a:miter lim="800000"/>
            <a:headEnd/>
            <a:tailEnd/>
          </a:ln>
          <a:effectLst/>
        </p:spPr>
        <p:txBody>
          <a:bodyPr wrap="none">
            <a:spAutoFit/>
          </a:bodyPr>
          <a:lstStyle/>
          <a:p>
            <a:r>
              <a:rPr lang="en-US"/>
              <a:t> 9/9</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61"/>
                                        </p:tgtEl>
                                        <p:attrNameLst>
                                          <p:attrName>style.visibility</p:attrName>
                                        </p:attrNameLst>
                                      </p:cBhvr>
                                      <p:to>
                                        <p:strVal val="visible"/>
                                      </p:to>
                                    </p:set>
                                    <p:anim calcmode="lin" valueType="num">
                                      <p:cBhvr additive="base">
                                        <p:cTn id="13" dur="500" fill="hold"/>
                                        <p:tgtEl>
                                          <p:spTgt spid="96261"/>
                                        </p:tgtEl>
                                        <p:attrNameLst>
                                          <p:attrName>ppt_x</p:attrName>
                                        </p:attrNameLst>
                                      </p:cBhvr>
                                      <p:tavLst>
                                        <p:tav tm="0">
                                          <p:val>
                                            <p:strVal val="#ppt_x"/>
                                          </p:val>
                                        </p:tav>
                                        <p:tav tm="100000">
                                          <p:val>
                                            <p:strVal val="#ppt_x"/>
                                          </p:val>
                                        </p:tav>
                                      </p:tavLst>
                                    </p:anim>
                                    <p:anim calcmode="lin" valueType="num">
                                      <p:cBhvr additive="base">
                                        <p:cTn id="14" dur="500" fill="hold"/>
                                        <p:tgtEl>
                                          <p:spTgt spid="962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62"/>
                                        </p:tgtEl>
                                        <p:attrNameLst>
                                          <p:attrName>style.visibility</p:attrName>
                                        </p:attrNameLst>
                                      </p:cBhvr>
                                      <p:to>
                                        <p:strVal val="visible"/>
                                      </p:to>
                                    </p:set>
                                    <p:anim calcmode="lin" valueType="num">
                                      <p:cBhvr additive="base">
                                        <p:cTn id="19" dur="500" fill="hold"/>
                                        <p:tgtEl>
                                          <p:spTgt spid="96262"/>
                                        </p:tgtEl>
                                        <p:attrNameLst>
                                          <p:attrName>ppt_x</p:attrName>
                                        </p:attrNameLst>
                                      </p:cBhvr>
                                      <p:tavLst>
                                        <p:tav tm="0">
                                          <p:val>
                                            <p:strVal val="#ppt_x"/>
                                          </p:val>
                                        </p:tav>
                                        <p:tav tm="100000">
                                          <p:val>
                                            <p:strVal val="#ppt_x"/>
                                          </p:val>
                                        </p:tav>
                                      </p:tavLst>
                                    </p:anim>
                                    <p:anim calcmode="lin" valueType="num">
                                      <p:cBhvr additive="base">
                                        <p:cTn id="20" dur="500" fill="hold"/>
                                        <p:tgtEl>
                                          <p:spTgt spid="96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1" grpId="0"/>
      <p:bldP spid="9626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Four Types of Stability</a:t>
            </a:r>
          </a:p>
        </p:txBody>
      </p:sp>
      <p:sp>
        <p:nvSpPr>
          <p:cNvPr id="114691" name="Rectangle 3"/>
          <p:cNvSpPr>
            <a:spLocks noGrp="1" noChangeArrowheads="1"/>
          </p:cNvSpPr>
          <p:nvPr>
            <p:ph type="body" idx="1"/>
          </p:nvPr>
        </p:nvSpPr>
        <p:spPr/>
        <p:txBody>
          <a:bodyPr/>
          <a:lstStyle/>
          <a:p>
            <a:pPr>
              <a:lnSpc>
                <a:spcPct val="90000"/>
              </a:lnSpc>
            </a:pPr>
            <a:r>
              <a:rPr lang="en-US" dirty="0">
                <a:latin typeface="Calibri" pitchFamily="34" charset="0"/>
              </a:rPr>
              <a:t>Absolutely Stable</a:t>
            </a:r>
          </a:p>
          <a:p>
            <a:pPr lvl="1">
              <a:lnSpc>
                <a:spcPct val="90000"/>
              </a:lnSpc>
            </a:pPr>
            <a:r>
              <a:rPr lang="en-US" dirty="0">
                <a:latin typeface="Calibri" pitchFamily="34" charset="0"/>
              </a:rPr>
              <a:t>Stable for </a:t>
            </a:r>
            <a:r>
              <a:rPr lang="en-US" i="1" dirty="0">
                <a:latin typeface="Calibri" pitchFamily="34" charset="0"/>
              </a:rPr>
              <a:t>saturated </a:t>
            </a:r>
            <a:r>
              <a:rPr lang="en-US" dirty="0">
                <a:latin typeface="Calibri" pitchFamily="34" charset="0"/>
              </a:rPr>
              <a:t>and </a:t>
            </a:r>
            <a:r>
              <a:rPr lang="en-US" i="1" dirty="0">
                <a:latin typeface="Calibri" pitchFamily="34" charset="0"/>
              </a:rPr>
              <a:t>unsaturated </a:t>
            </a:r>
            <a:r>
              <a:rPr lang="en-US" dirty="0">
                <a:latin typeface="Calibri" pitchFamily="34" charset="0"/>
              </a:rPr>
              <a:t>ascent</a:t>
            </a:r>
          </a:p>
          <a:p>
            <a:pPr>
              <a:lnSpc>
                <a:spcPct val="90000"/>
              </a:lnSpc>
            </a:pPr>
            <a:r>
              <a:rPr lang="en-US" dirty="0">
                <a:latin typeface="Calibri" pitchFamily="34" charset="0"/>
              </a:rPr>
              <a:t>Absolutely Unstable</a:t>
            </a:r>
          </a:p>
          <a:p>
            <a:pPr lvl="1">
              <a:lnSpc>
                <a:spcPct val="90000"/>
              </a:lnSpc>
            </a:pPr>
            <a:r>
              <a:rPr lang="en-US" dirty="0">
                <a:latin typeface="Calibri" pitchFamily="34" charset="0"/>
              </a:rPr>
              <a:t>Unstable for </a:t>
            </a:r>
            <a:r>
              <a:rPr lang="en-US" i="1" dirty="0">
                <a:latin typeface="Calibri" pitchFamily="34" charset="0"/>
              </a:rPr>
              <a:t>saturated and unsaturated</a:t>
            </a:r>
            <a:r>
              <a:rPr lang="en-US" dirty="0">
                <a:latin typeface="Calibri" pitchFamily="34" charset="0"/>
              </a:rPr>
              <a:t> ascent</a:t>
            </a:r>
          </a:p>
          <a:p>
            <a:pPr>
              <a:lnSpc>
                <a:spcPct val="90000"/>
              </a:lnSpc>
            </a:pPr>
            <a:r>
              <a:rPr lang="en-US" dirty="0">
                <a:latin typeface="Calibri" pitchFamily="34" charset="0"/>
              </a:rPr>
              <a:t>Neutral Stability</a:t>
            </a:r>
          </a:p>
          <a:p>
            <a:pPr lvl="1">
              <a:lnSpc>
                <a:spcPct val="90000"/>
              </a:lnSpc>
            </a:pPr>
            <a:r>
              <a:rPr lang="en-US" dirty="0">
                <a:latin typeface="Calibri" pitchFamily="34" charset="0"/>
              </a:rPr>
              <a:t>Neither stable or unstable, no net acceleration</a:t>
            </a:r>
          </a:p>
          <a:p>
            <a:pPr>
              <a:lnSpc>
                <a:spcPct val="90000"/>
              </a:lnSpc>
            </a:pPr>
            <a:r>
              <a:rPr lang="en-US" dirty="0">
                <a:latin typeface="Calibri" pitchFamily="34" charset="0"/>
              </a:rPr>
              <a:t>Conditionally Unstable</a:t>
            </a:r>
          </a:p>
          <a:p>
            <a:pPr lvl="1">
              <a:lnSpc>
                <a:spcPct val="90000"/>
              </a:lnSpc>
            </a:pPr>
            <a:r>
              <a:rPr lang="en-US" dirty="0">
                <a:latin typeface="Calibri" pitchFamily="34" charset="0"/>
              </a:rPr>
              <a:t>Stable </a:t>
            </a:r>
            <a:r>
              <a:rPr lang="en-US" dirty="0" smtClean="0">
                <a:latin typeface="Calibri" pitchFamily="34" charset="0"/>
              </a:rPr>
              <a:t>for </a:t>
            </a:r>
            <a:r>
              <a:rPr lang="en-US" i="1" dirty="0" smtClean="0">
                <a:latin typeface="Calibri" pitchFamily="34" charset="0"/>
              </a:rPr>
              <a:t>unsaturated parcel</a:t>
            </a:r>
            <a:r>
              <a:rPr lang="en-US" dirty="0" smtClean="0">
                <a:latin typeface="Calibri" pitchFamily="34" charset="0"/>
              </a:rPr>
              <a:t>, </a:t>
            </a:r>
            <a:r>
              <a:rPr lang="en-US" dirty="0">
                <a:latin typeface="Calibri" pitchFamily="34" charset="0"/>
              </a:rPr>
              <a:t>unstable for </a:t>
            </a:r>
            <a:r>
              <a:rPr lang="en-US" i="1" dirty="0">
                <a:latin typeface="Calibri" pitchFamily="34" charset="0"/>
              </a:rPr>
              <a:t>saturated</a:t>
            </a:r>
            <a:r>
              <a:rPr lang="en-US" dirty="0">
                <a:latin typeface="Calibri" pitchFamily="34" charset="0"/>
              </a:rPr>
              <a:t> </a:t>
            </a:r>
            <a:r>
              <a:rPr lang="en-US" dirty="0" smtClean="0">
                <a:latin typeface="Calibri" pitchFamily="34" charset="0"/>
              </a:rPr>
              <a:t>parcel</a:t>
            </a:r>
            <a:endParaRPr lang="en-US" dirty="0">
              <a:latin typeface="Calibri" pitchFamily="34" charset="0"/>
            </a:endParaRPr>
          </a:p>
        </p:txBody>
      </p:sp>
      <p:sp>
        <p:nvSpPr>
          <p:cNvPr id="114692" name="Rectangle 4"/>
          <p:cNvSpPr>
            <a:spLocks noChangeArrowheads="1"/>
          </p:cNvSpPr>
          <p:nvPr/>
        </p:nvSpPr>
        <p:spPr bwMode="auto">
          <a:xfrm>
            <a:off x="457200" y="4572000"/>
            <a:ext cx="8077200" cy="1600200"/>
          </a:xfrm>
          <a:prstGeom prst="rect">
            <a:avLst/>
          </a:prstGeom>
          <a:no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hidden="1"/>
          <p:cNvSpPr>
            <a:spLocks noGrp="1" noChangeArrowheads="1"/>
          </p:cNvSpPr>
          <p:nvPr>
            <p:ph type="title"/>
          </p:nvPr>
        </p:nvSpPr>
        <p:spPr/>
        <p:txBody>
          <a:bodyPr/>
          <a:lstStyle/>
          <a:p>
            <a:endParaRPr lang="en-US"/>
          </a:p>
        </p:txBody>
      </p:sp>
      <p:sp>
        <p:nvSpPr>
          <p:cNvPr id="122884"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4-15, p. </a:t>
            </a:r>
            <a:r>
              <a:rPr lang="en-US" sz="1400" b="1" dirty="0" smtClean="0"/>
              <a:t>115</a:t>
            </a:r>
            <a:endParaRPr lang="en-US" sz="1400" b="1" dirty="0"/>
          </a:p>
        </p:txBody>
      </p:sp>
      <p:pic>
        <p:nvPicPr>
          <p:cNvPr id="7" name="Picture 5" descr="9781284027372_CH04_FIG15.jpg"/>
          <p:cNvPicPr>
            <a:picLocks noChangeAspect="1"/>
          </p:cNvPicPr>
          <p:nvPr/>
        </p:nvPicPr>
        <p:blipFill>
          <a:blip r:embed="rId4" cstate="print"/>
          <a:srcRect/>
          <a:stretch>
            <a:fillRect/>
          </a:stretch>
        </p:blipFill>
        <p:spPr bwMode="auto">
          <a:xfrm>
            <a:off x="514927" y="381000"/>
            <a:ext cx="8324273" cy="6096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Level of Free Convection</a:t>
            </a:r>
          </a:p>
        </p:txBody>
      </p:sp>
      <p:sp>
        <p:nvSpPr>
          <p:cNvPr id="116739" name="Rectangle 3"/>
          <p:cNvSpPr>
            <a:spLocks noGrp="1" noChangeArrowheads="1"/>
          </p:cNvSpPr>
          <p:nvPr>
            <p:ph type="body" idx="1"/>
          </p:nvPr>
        </p:nvSpPr>
        <p:spPr/>
        <p:txBody>
          <a:bodyPr/>
          <a:lstStyle/>
          <a:p>
            <a:r>
              <a:rPr lang="en-US" dirty="0">
                <a:latin typeface="Calibri" pitchFamily="34" charset="0"/>
              </a:rPr>
              <a:t>The altitude in a conditionally unstable atmosphere above which a parcel becomes warmer than the environment.</a:t>
            </a:r>
          </a:p>
          <a:p>
            <a:endParaRPr lang="en-US" dirty="0">
              <a:latin typeface="Calibri" pitchFamily="34" charset="0"/>
            </a:endParaRPr>
          </a:p>
          <a:p>
            <a:r>
              <a:rPr lang="en-US" dirty="0">
                <a:latin typeface="Calibri" pitchFamily="34" charset="0"/>
              </a:rPr>
              <a:t>Above the LFC the parcel acquires a positive buoyant force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Grp="1" noChangeArrowheads="1"/>
          </p:cNvSpPr>
          <p:nvPr>
            <p:ph type="title"/>
          </p:nvPr>
        </p:nvSpPr>
        <p:spPr/>
        <p:txBody>
          <a:bodyPr/>
          <a:lstStyle/>
          <a:p>
            <a:r>
              <a:rPr lang="en-US" dirty="0">
                <a:solidFill>
                  <a:schemeClr val="tx1"/>
                </a:solidFill>
                <a:latin typeface="Calibri" pitchFamily="34" charset="0"/>
              </a:rPr>
              <a:t>Conditionally Unstable Layer</a:t>
            </a:r>
          </a:p>
        </p:txBody>
      </p:sp>
      <p:sp>
        <p:nvSpPr>
          <p:cNvPr id="118790" name="Rectangle 6"/>
          <p:cNvSpPr>
            <a:spLocks noGrp="1" noChangeArrowheads="1"/>
          </p:cNvSpPr>
          <p:nvPr>
            <p:ph type="body" idx="1"/>
          </p:nvPr>
        </p:nvSpPr>
        <p:spPr>
          <a:xfrm>
            <a:off x="228600" y="1371600"/>
            <a:ext cx="8229600" cy="4525963"/>
          </a:xfrm>
        </p:spPr>
        <p:txBody>
          <a:bodyPr/>
          <a:lstStyle/>
          <a:p>
            <a:pPr>
              <a:buFontTx/>
              <a:buNone/>
            </a:pPr>
            <a:r>
              <a:rPr lang="en-US" dirty="0"/>
              <a:t>    </a:t>
            </a:r>
            <a:r>
              <a:rPr lang="en-US" u="sng" dirty="0">
                <a:latin typeface="Calibri" pitchFamily="34" charset="0"/>
              </a:rPr>
              <a:t>HEIGHT</a:t>
            </a:r>
            <a:r>
              <a:rPr lang="en-US" dirty="0">
                <a:latin typeface="Calibri" pitchFamily="34" charset="0"/>
              </a:rPr>
              <a:t>     </a:t>
            </a:r>
            <a:r>
              <a:rPr lang="en-US" u="sng" dirty="0">
                <a:latin typeface="Calibri" pitchFamily="34" charset="0"/>
              </a:rPr>
              <a:t>ENVIRON</a:t>
            </a:r>
            <a:r>
              <a:rPr lang="en-US" dirty="0">
                <a:latin typeface="Calibri" pitchFamily="34" charset="0"/>
              </a:rPr>
              <a:t>      </a:t>
            </a:r>
            <a:r>
              <a:rPr lang="en-US" u="sng" dirty="0">
                <a:latin typeface="Calibri" pitchFamily="34" charset="0"/>
              </a:rPr>
              <a:t>PARCEL (T/Td)</a:t>
            </a:r>
          </a:p>
          <a:p>
            <a:pPr>
              <a:buFontTx/>
              <a:buNone/>
            </a:pPr>
            <a:r>
              <a:rPr lang="en-US" dirty="0">
                <a:latin typeface="Calibri" pitchFamily="34" charset="0"/>
              </a:rPr>
              <a:t>	  3 km AGL     6 deg C              8</a:t>
            </a:r>
          </a:p>
          <a:p>
            <a:pPr>
              <a:buFontTx/>
              <a:buNone/>
            </a:pPr>
            <a:r>
              <a:rPr lang="en-US" dirty="0">
                <a:latin typeface="Calibri" pitchFamily="34" charset="0"/>
              </a:rPr>
              <a:t>     2 km AGL     14 deg C           14   - LFC</a:t>
            </a:r>
          </a:p>
          <a:p>
            <a:pPr>
              <a:buFontTx/>
              <a:buNone/>
            </a:pPr>
            <a:r>
              <a:rPr lang="en-US" dirty="0">
                <a:latin typeface="Calibri" pitchFamily="34" charset="0"/>
              </a:rPr>
              <a:t>     1 km AGL     22 deg C    	 20/20 - LCL</a:t>
            </a:r>
          </a:p>
          <a:p>
            <a:pPr>
              <a:buFontTx/>
              <a:buNone/>
            </a:pPr>
            <a:r>
              <a:rPr lang="en-US" dirty="0">
                <a:latin typeface="Calibri" pitchFamily="34" charset="0"/>
              </a:rPr>
              <a:t>      SFC               30 deg C           30/20</a:t>
            </a:r>
          </a:p>
          <a:p>
            <a:pPr>
              <a:buFontTx/>
              <a:buNone/>
            </a:pPr>
            <a:endParaRPr lang="en-US" dirty="0">
              <a:latin typeface="Calibri" pitchFamily="34" charset="0"/>
            </a:endParaRPr>
          </a:p>
        </p:txBody>
      </p:sp>
      <p:sp>
        <p:nvSpPr>
          <p:cNvPr id="118792" name="Text Box 8"/>
          <p:cNvSpPr txBox="1">
            <a:spLocks noChangeArrowheads="1"/>
          </p:cNvSpPr>
          <p:nvPr/>
        </p:nvSpPr>
        <p:spPr bwMode="auto">
          <a:xfrm>
            <a:off x="1600200" y="5562600"/>
            <a:ext cx="6165850" cy="366713"/>
          </a:xfrm>
          <a:prstGeom prst="rect">
            <a:avLst/>
          </a:prstGeom>
          <a:noFill/>
          <a:ln w="9525">
            <a:noFill/>
            <a:miter lim="800000"/>
            <a:headEnd/>
            <a:tailEnd/>
          </a:ln>
          <a:effectLst/>
        </p:spPr>
        <p:txBody>
          <a:bodyPr wrap="none">
            <a:spAutoFit/>
          </a:bodyPr>
          <a:lstStyle/>
          <a:p>
            <a:r>
              <a:rPr lang="en-US"/>
              <a:t>How do we overcome negative buoyancy?  FORCED LIFT!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9781284027372_CH04_FIG13C.jpg"/>
          <p:cNvPicPr>
            <a:picLocks noChangeAspect="1"/>
          </p:cNvPicPr>
          <p:nvPr/>
        </p:nvPicPr>
        <p:blipFill>
          <a:blip r:embed="rId2" cstate="print"/>
          <a:srcRect/>
          <a:stretch>
            <a:fillRect/>
          </a:stretch>
        </p:blipFill>
        <p:spPr bwMode="auto">
          <a:xfrm>
            <a:off x="631248" y="3927957"/>
            <a:ext cx="3886199" cy="2853843"/>
          </a:xfrm>
          <a:prstGeom prst="rect">
            <a:avLst/>
          </a:prstGeom>
          <a:noFill/>
          <a:ln w="9525">
            <a:noFill/>
            <a:miter lim="800000"/>
            <a:headEnd/>
            <a:tailEnd/>
          </a:ln>
        </p:spPr>
      </p:pic>
      <p:pic>
        <p:nvPicPr>
          <p:cNvPr id="11" name="Picture 5" descr="9781284027372_CH04_FIG13D.jpg"/>
          <p:cNvPicPr>
            <a:picLocks noChangeAspect="1"/>
          </p:cNvPicPr>
          <p:nvPr/>
        </p:nvPicPr>
        <p:blipFill>
          <a:blip r:embed="rId3" cstate="print"/>
          <a:srcRect/>
          <a:stretch>
            <a:fillRect/>
          </a:stretch>
        </p:blipFill>
        <p:spPr bwMode="auto">
          <a:xfrm>
            <a:off x="4593648" y="3886200"/>
            <a:ext cx="3940752" cy="2819400"/>
          </a:xfrm>
          <a:prstGeom prst="rect">
            <a:avLst/>
          </a:prstGeom>
          <a:noFill/>
          <a:ln w="9525">
            <a:noFill/>
            <a:miter lim="800000"/>
            <a:headEnd/>
            <a:tailEnd/>
          </a:ln>
        </p:spPr>
      </p:pic>
      <p:sp>
        <p:nvSpPr>
          <p:cNvPr id="84994"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Cloud production due to lift</a:t>
            </a:r>
          </a:p>
        </p:txBody>
      </p:sp>
      <p:sp>
        <p:nvSpPr>
          <p:cNvPr id="84997" name="Rectangle 5"/>
          <p:cNvSpPr>
            <a:spLocks noChangeArrowheads="1"/>
          </p:cNvSpPr>
          <p:nvPr/>
        </p:nvSpPr>
        <p:spPr bwMode="auto">
          <a:xfrm>
            <a:off x="7761288" y="6477000"/>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4-13, p. </a:t>
            </a:r>
            <a:r>
              <a:rPr lang="en-US" sz="1400" b="1" dirty="0" smtClean="0"/>
              <a:t>113</a:t>
            </a:r>
            <a:endParaRPr lang="en-US" sz="1400" b="1" dirty="0"/>
          </a:p>
        </p:txBody>
      </p:sp>
      <p:pic>
        <p:nvPicPr>
          <p:cNvPr id="8" name="Picture 5" descr="9781284027372_CH04_FIG13A.jpg"/>
          <p:cNvPicPr>
            <a:picLocks noChangeAspect="1"/>
          </p:cNvPicPr>
          <p:nvPr/>
        </p:nvPicPr>
        <p:blipFill>
          <a:blip r:embed="rId4" cstate="print"/>
          <a:srcRect/>
          <a:stretch>
            <a:fillRect/>
          </a:stretch>
        </p:blipFill>
        <p:spPr bwMode="auto">
          <a:xfrm>
            <a:off x="631248" y="1219200"/>
            <a:ext cx="3886200" cy="2780371"/>
          </a:xfrm>
          <a:prstGeom prst="rect">
            <a:avLst/>
          </a:prstGeom>
          <a:noFill/>
          <a:ln w="9525">
            <a:noFill/>
            <a:miter lim="800000"/>
            <a:headEnd/>
            <a:tailEnd/>
          </a:ln>
        </p:spPr>
      </p:pic>
      <p:pic>
        <p:nvPicPr>
          <p:cNvPr id="9" name="Picture 5" descr="9781284027372_CH04_FIG13B.jpg"/>
          <p:cNvPicPr>
            <a:picLocks noChangeAspect="1"/>
          </p:cNvPicPr>
          <p:nvPr/>
        </p:nvPicPr>
        <p:blipFill>
          <a:blip r:embed="rId5" cstate="print"/>
          <a:srcRect/>
          <a:stretch>
            <a:fillRect/>
          </a:stretch>
        </p:blipFill>
        <p:spPr bwMode="auto">
          <a:xfrm>
            <a:off x="4593648" y="1219200"/>
            <a:ext cx="3886200" cy="2780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C0C0C0"/>
                  </a:outerShdw>
                </a:effectLst>
                <a:latin typeface="Calibri" pitchFamily="34" charset="0"/>
              </a:rPr>
              <a:t>How Stability Changes</a:t>
            </a:r>
          </a:p>
        </p:txBody>
      </p:sp>
      <p:sp>
        <p:nvSpPr>
          <p:cNvPr id="178179" name="Rectangle 3"/>
          <p:cNvSpPr>
            <a:spLocks noGrp="1" noChangeArrowheads="1"/>
          </p:cNvSpPr>
          <p:nvPr>
            <p:ph type="body" idx="1"/>
          </p:nvPr>
        </p:nvSpPr>
        <p:spPr/>
        <p:txBody>
          <a:bodyPr/>
          <a:lstStyle/>
          <a:p>
            <a:r>
              <a:rPr lang="en-US" sz="2800" dirty="0">
                <a:latin typeface="Calibri" pitchFamily="34" charset="0"/>
              </a:rPr>
              <a:t>Change the Environmental Lapse Rate</a:t>
            </a:r>
          </a:p>
          <a:p>
            <a:endParaRPr lang="en-US" sz="2800" dirty="0">
              <a:latin typeface="Calibri" pitchFamily="34" charset="0"/>
            </a:endParaRPr>
          </a:p>
          <a:p>
            <a:r>
              <a:rPr lang="en-US" sz="2800" dirty="0">
                <a:latin typeface="Calibri" pitchFamily="34" charset="0"/>
              </a:rPr>
              <a:t>For a given atmospheric layer:</a:t>
            </a:r>
          </a:p>
          <a:p>
            <a:pPr>
              <a:buFontTx/>
              <a:buNone/>
            </a:pPr>
            <a:r>
              <a:rPr lang="en-US" sz="2800" dirty="0">
                <a:latin typeface="Calibri" pitchFamily="34" charset="0"/>
              </a:rPr>
              <a:t> </a:t>
            </a:r>
            <a:r>
              <a:rPr lang="en-US" sz="2800" dirty="0">
                <a:latin typeface="Calibri" pitchFamily="34" charset="0"/>
                <a:cs typeface="Arial" charset="0"/>
              </a:rPr>
              <a:t>→</a:t>
            </a:r>
            <a:r>
              <a:rPr lang="en-US" sz="2800" dirty="0">
                <a:latin typeface="Calibri" pitchFamily="34" charset="0"/>
              </a:rPr>
              <a:t>  Cooling (warming) the lower (upper) part</a:t>
            </a:r>
          </a:p>
          <a:p>
            <a:pPr>
              <a:buFontTx/>
              <a:buNone/>
            </a:pPr>
            <a:r>
              <a:rPr lang="en-US" sz="2800" dirty="0">
                <a:latin typeface="Calibri" pitchFamily="34" charset="0"/>
              </a:rPr>
              <a:t>       will stabilize the layer.</a:t>
            </a:r>
          </a:p>
          <a:p>
            <a:pPr>
              <a:buFontTx/>
              <a:buNone/>
            </a:pPr>
            <a:r>
              <a:rPr lang="en-US" sz="2800" dirty="0">
                <a:latin typeface="Calibri" pitchFamily="34" charset="0"/>
              </a:rPr>
              <a:t> </a:t>
            </a:r>
            <a:r>
              <a:rPr lang="en-US" sz="2800" dirty="0">
                <a:latin typeface="Calibri" pitchFamily="34" charset="0"/>
                <a:cs typeface="Arial" charset="0"/>
              </a:rPr>
              <a:t>→</a:t>
            </a:r>
            <a:r>
              <a:rPr lang="en-US" sz="2800" dirty="0">
                <a:latin typeface="Calibri" pitchFamily="34" charset="0"/>
              </a:rPr>
              <a:t>  Warming (cooling) the lower (upper) part</a:t>
            </a:r>
          </a:p>
          <a:p>
            <a:pPr>
              <a:buFontTx/>
              <a:buNone/>
            </a:pPr>
            <a:r>
              <a:rPr lang="en-US" sz="2800" dirty="0">
                <a:latin typeface="Calibri" pitchFamily="34" charset="0"/>
              </a:rPr>
              <a:t>       will destabilize the layer.</a:t>
            </a:r>
            <a:r>
              <a:rPr lang="en-US" sz="2800" dirty="0"/>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ctr"/>
            <a:r>
              <a:rPr lang="en-US" sz="4400" b="1" dirty="0">
                <a:effectLst>
                  <a:outerShdw blurRad="38100" dist="38100" dir="2700000" algn="tl">
                    <a:srgbClr val="C0C0C0"/>
                  </a:outerShdw>
                </a:effectLst>
                <a:latin typeface="Calibri" pitchFamily="34" charset="0"/>
              </a:rPr>
              <a:t>Three States of Matter</a:t>
            </a:r>
            <a:endParaRPr lang="en-US" sz="4400" b="1" dirty="0">
              <a:solidFill>
                <a:schemeClr val="tx2"/>
              </a:solidFill>
              <a:effectLst>
                <a:outerShdw blurRad="38100" dist="38100" dir="2700000" algn="tl">
                  <a:srgbClr val="C0C0C0"/>
                </a:outerShdw>
              </a:effectLst>
              <a:latin typeface="Calibri" pitchFamily="34" charset="0"/>
            </a:endParaRPr>
          </a:p>
        </p:txBody>
      </p:sp>
      <p:sp>
        <p:nvSpPr>
          <p:cNvPr id="16389" name="Rectangle 5"/>
          <p:cNvSpPr>
            <a:spLocks noChangeArrowheads="1"/>
          </p:cNvSpPr>
          <p:nvPr/>
        </p:nvSpPr>
        <p:spPr bwMode="auto">
          <a:xfrm>
            <a:off x="457200" y="1981200"/>
            <a:ext cx="4038600" cy="1866900"/>
          </a:xfrm>
          <a:prstGeom prst="rect">
            <a:avLst/>
          </a:prstGeom>
          <a:noFill/>
          <a:ln w="9525">
            <a:noFill/>
            <a:miter lim="800000"/>
            <a:headEnd/>
            <a:tailEnd/>
          </a:ln>
          <a:effectLst/>
        </p:spPr>
        <p:txBody>
          <a:bodyPr/>
          <a:lstStyle/>
          <a:p>
            <a:pPr marL="342900" indent="-342900">
              <a:spcBef>
                <a:spcPct val="20000"/>
              </a:spcBef>
              <a:buFontTx/>
              <a:buChar char="•"/>
            </a:pPr>
            <a:endParaRPr lang="en-US" sz="2400"/>
          </a:p>
        </p:txBody>
      </p:sp>
      <p:sp>
        <p:nvSpPr>
          <p:cNvPr id="16390" name="Rectangle 6"/>
          <p:cNvSpPr>
            <a:spLocks noChangeArrowheads="1"/>
          </p:cNvSpPr>
          <p:nvPr/>
        </p:nvSpPr>
        <p:spPr bwMode="auto">
          <a:xfrm>
            <a:off x="4648200" y="1981200"/>
            <a:ext cx="4038600" cy="1866900"/>
          </a:xfrm>
          <a:prstGeom prst="rect">
            <a:avLst/>
          </a:prstGeom>
          <a:noFill/>
          <a:ln w="9525">
            <a:noFill/>
            <a:miter lim="800000"/>
            <a:headEnd/>
            <a:tailEnd/>
          </a:ln>
          <a:effectLst/>
        </p:spPr>
        <p:txBody>
          <a:bodyPr/>
          <a:lstStyle/>
          <a:p>
            <a:pPr marL="342900" indent="-342900">
              <a:spcBef>
                <a:spcPct val="20000"/>
              </a:spcBef>
              <a:buFontTx/>
              <a:buChar char="•"/>
            </a:pPr>
            <a:endParaRPr lang="en-US" sz="2400"/>
          </a:p>
        </p:txBody>
      </p:sp>
      <p:sp>
        <p:nvSpPr>
          <p:cNvPr id="16391" name="Rectangle 7"/>
          <p:cNvSpPr>
            <a:spLocks noChangeArrowheads="1"/>
          </p:cNvSpPr>
          <p:nvPr/>
        </p:nvSpPr>
        <p:spPr bwMode="auto">
          <a:xfrm>
            <a:off x="457200" y="4000500"/>
            <a:ext cx="8229600" cy="1866900"/>
          </a:xfrm>
          <a:prstGeom prst="rect">
            <a:avLst/>
          </a:prstGeom>
          <a:noFill/>
          <a:ln w="9525">
            <a:noFill/>
            <a:miter lim="800000"/>
            <a:headEnd/>
            <a:tailEnd/>
          </a:ln>
          <a:effectLst/>
        </p:spPr>
        <p:txBody>
          <a:bodyPr/>
          <a:lstStyle/>
          <a:p>
            <a:pPr marL="342900" indent="-342900">
              <a:spcBef>
                <a:spcPct val="20000"/>
              </a:spcBef>
              <a:buFontTx/>
              <a:buChar char="•"/>
            </a:pPr>
            <a:endParaRPr lang="en-US" sz="4000" dirty="0"/>
          </a:p>
          <a:p>
            <a:pPr marL="342900" indent="-342900">
              <a:spcBef>
                <a:spcPct val="20000"/>
              </a:spcBef>
              <a:buClr>
                <a:schemeClr val="bg2"/>
              </a:buClr>
              <a:buSzPts val="2700"/>
              <a:buFont typeface="Wingdings" pitchFamily="2" charset="2"/>
              <a:buChar char="n"/>
            </a:pPr>
            <a:r>
              <a:rPr lang="en-US" sz="3200" dirty="0">
                <a:latin typeface="Calibri" pitchFamily="34" charset="0"/>
              </a:rPr>
              <a:t>Solid (ice),  Liquid,  Gas (water vapor)</a:t>
            </a:r>
          </a:p>
        </p:txBody>
      </p:sp>
      <p:pic>
        <p:nvPicPr>
          <p:cNvPr id="16392" name="Picture 8" descr="25water"/>
          <p:cNvPicPr>
            <a:picLocks noChangeAspect="1" noChangeArrowheads="1"/>
          </p:cNvPicPr>
          <p:nvPr/>
        </p:nvPicPr>
        <p:blipFill>
          <a:blip r:embed="rId2" cstate="print"/>
          <a:srcRect/>
          <a:stretch>
            <a:fillRect/>
          </a:stretch>
        </p:blipFill>
        <p:spPr bwMode="auto">
          <a:xfrm>
            <a:off x="3657600" y="1828800"/>
            <a:ext cx="2286000" cy="2133600"/>
          </a:xfrm>
          <a:prstGeom prst="rect">
            <a:avLst/>
          </a:prstGeom>
          <a:noFill/>
        </p:spPr>
      </p:pic>
      <p:pic>
        <p:nvPicPr>
          <p:cNvPr id="16393" name="Picture 9" descr="pro_icephases_big"/>
          <p:cNvPicPr>
            <a:picLocks noChangeAspect="1" noChangeArrowheads="1"/>
          </p:cNvPicPr>
          <p:nvPr/>
        </p:nvPicPr>
        <p:blipFill>
          <a:blip r:embed="rId3" cstate="print"/>
          <a:srcRect/>
          <a:stretch>
            <a:fillRect/>
          </a:stretch>
        </p:blipFill>
        <p:spPr bwMode="auto">
          <a:xfrm>
            <a:off x="457200" y="1828800"/>
            <a:ext cx="2590800" cy="2209800"/>
          </a:xfrm>
          <a:prstGeom prst="rect">
            <a:avLst/>
          </a:prstGeom>
          <a:noFill/>
        </p:spPr>
      </p:pic>
      <p:sp>
        <p:nvSpPr>
          <p:cNvPr id="16394" name="Rectangle 10"/>
          <p:cNvSpPr>
            <a:spLocks noChangeArrowheads="1"/>
          </p:cNvSpPr>
          <p:nvPr/>
        </p:nvSpPr>
        <p:spPr bwMode="auto">
          <a:xfrm>
            <a:off x="6629400" y="1828800"/>
            <a:ext cx="2209800" cy="2133600"/>
          </a:xfrm>
          <a:prstGeom prst="rect">
            <a:avLst/>
          </a:prstGeom>
          <a:solidFill>
            <a:schemeClr val="bg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C0C0C0"/>
                  </a:outerShdw>
                </a:effectLst>
                <a:latin typeface="Calibri" pitchFamily="34" charset="0"/>
              </a:rPr>
              <a:t>What Processes Cause This?</a:t>
            </a:r>
          </a:p>
        </p:txBody>
      </p:sp>
      <p:sp>
        <p:nvSpPr>
          <p:cNvPr id="180227" name="Rectangle 3"/>
          <p:cNvSpPr>
            <a:spLocks noGrp="1" noChangeArrowheads="1"/>
          </p:cNvSpPr>
          <p:nvPr>
            <p:ph type="body" idx="1"/>
          </p:nvPr>
        </p:nvSpPr>
        <p:spPr/>
        <p:txBody>
          <a:bodyPr/>
          <a:lstStyle/>
          <a:p>
            <a:r>
              <a:rPr lang="en-US" dirty="0" err="1">
                <a:latin typeface="Calibri" pitchFamily="34" charset="0"/>
              </a:rPr>
              <a:t>Insolation</a:t>
            </a:r>
            <a:r>
              <a:rPr lang="en-US" dirty="0">
                <a:latin typeface="Calibri" pitchFamily="34" charset="0"/>
              </a:rPr>
              <a:t> during the day</a:t>
            </a:r>
          </a:p>
          <a:p>
            <a:endParaRPr lang="en-US" dirty="0">
              <a:latin typeface="Calibri" pitchFamily="34" charset="0"/>
            </a:endParaRPr>
          </a:p>
          <a:p>
            <a:r>
              <a:rPr lang="en-US" dirty="0" err="1">
                <a:latin typeface="Calibri" pitchFamily="34" charset="0"/>
              </a:rPr>
              <a:t>Radiational</a:t>
            </a:r>
            <a:r>
              <a:rPr lang="en-US" dirty="0">
                <a:latin typeface="Calibri" pitchFamily="34" charset="0"/>
              </a:rPr>
              <a:t> cooling at night</a:t>
            </a:r>
          </a:p>
          <a:p>
            <a:endParaRPr lang="en-US" dirty="0">
              <a:latin typeface="Calibri" pitchFamily="34" charset="0"/>
            </a:endParaRPr>
          </a:p>
          <a:p>
            <a:r>
              <a:rPr lang="en-US" dirty="0">
                <a:latin typeface="Calibri" pitchFamily="34" charset="0"/>
              </a:rPr>
              <a:t>Temperature advection at different levels</a:t>
            </a:r>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for Today…</a:t>
            </a:r>
            <a:endParaRPr lang="en-US" dirty="0"/>
          </a:p>
        </p:txBody>
      </p:sp>
    </p:spTree>
    <p:extLst>
      <p:ext uri="{BB962C8B-B14F-4D97-AF65-F5344CB8AC3E}">
        <p14:creationId xmlns:p14="http://schemas.microsoft.com/office/powerpoint/2010/main" val="367282599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181600"/>
          </a:xfrm>
        </p:spPr>
        <p:txBody>
          <a:bodyPr>
            <a:normAutofit lnSpcReduction="10000"/>
          </a:bodyPr>
          <a:lstStyle/>
          <a:p>
            <a:pPr eaLnBrk="1" hangingPunct="1"/>
            <a:r>
              <a:rPr lang="en-US" sz="2000" dirty="0" smtClean="0">
                <a:latin typeface="Arial" pitchFamily="34" charset="0"/>
              </a:rPr>
              <a:t>Water vapor supplied by evaporation/transpiration (cooling)</a:t>
            </a:r>
          </a:p>
          <a:p>
            <a:pPr eaLnBrk="1" hangingPunct="1"/>
            <a:r>
              <a:rPr lang="en-US" sz="2000" b="1" dirty="0" smtClean="0">
                <a:latin typeface="Arial" pitchFamily="34" charset="0"/>
              </a:rPr>
              <a:t>Saturation</a:t>
            </a:r>
            <a:r>
              <a:rPr lang="en-US" sz="2000" dirty="0" smtClean="0">
                <a:latin typeface="Arial" pitchFamily="34" charset="0"/>
              </a:rPr>
              <a:t>: rate of evaporation = rate of condensation</a:t>
            </a:r>
          </a:p>
          <a:p>
            <a:pPr eaLnBrk="1" hangingPunct="1"/>
            <a:r>
              <a:rPr lang="en-US" sz="2000" b="1" dirty="0" smtClean="0">
                <a:latin typeface="Arial" pitchFamily="34" charset="0"/>
              </a:rPr>
              <a:t>Know how humidity is measured and how saturation could be expressed in each</a:t>
            </a:r>
          </a:p>
          <a:p>
            <a:pPr lvl="1"/>
            <a:r>
              <a:rPr lang="en-US" sz="1600" dirty="0" smtClean="0">
                <a:latin typeface="Arial" pitchFamily="34" charset="0"/>
              </a:rPr>
              <a:t>Mixing ratio: g of water vapor / kg of air (pure measure)</a:t>
            </a:r>
          </a:p>
          <a:p>
            <a:pPr lvl="1"/>
            <a:r>
              <a:rPr lang="en-US" sz="1600" dirty="0" smtClean="0">
                <a:latin typeface="Arial" pitchFamily="34" charset="0"/>
              </a:rPr>
              <a:t>Vapor pressure: pressure of only water vapor (pure measure)</a:t>
            </a:r>
          </a:p>
          <a:p>
            <a:pPr lvl="1"/>
            <a:r>
              <a:rPr lang="en-US" sz="1600" dirty="0" smtClean="0">
                <a:latin typeface="Arial" pitchFamily="34" charset="0"/>
              </a:rPr>
              <a:t>Relative humidity: ratio of vapor pressure to saturation vapor pressure (depends on temperature and moisture content, ex: decreased temperature = increased RH)</a:t>
            </a:r>
          </a:p>
          <a:p>
            <a:pPr lvl="1"/>
            <a:r>
              <a:rPr lang="en-US" sz="1600" dirty="0" smtClean="0">
                <a:latin typeface="Arial" pitchFamily="34" charset="0"/>
              </a:rPr>
              <a:t>Dew point: the temperature at which cooled air would reach saturation (depends on pressure but not temperature)</a:t>
            </a:r>
          </a:p>
          <a:p>
            <a:pPr eaLnBrk="1" hangingPunct="1"/>
            <a:r>
              <a:rPr lang="en-US" sz="2000" dirty="0" smtClean="0">
                <a:latin typeface="Arial" pitchFamily="34" charset="0"/>
              </a:rPr>
              <a:t>Dew: </a:t>
            </a:r>
            <a:r>
              <a:rPr lang="en-US" sz="2000" b="1" dirty="0" smtClean="0">
                <a:latin typeface="Arial" pitchFamily="34" charset="0"/>
              </a:rPr>
              <a:t>condensation</a:t>
            </a:r>
            <a:r>
              <a:rPr lang="en-US" sz="2000" dirty="0" smtClean="0">
                <a:latin typeface="Arial" pitchFamily="34" charset="0"/>
              </a:rPr>
              <a:t> caused on a surface when saturation is reached</a:t>
            </a:r>
          </a:p>
          <a:p>
            <a:pPr eaLnBrk="1" hangingPunct="1"/>
            <a:r>
              <a:rPr lang="en-US" sz="2000" dirty="0" smtClean="0">
                <a:latin typeface="Arial" pitchFamily="34" charset="0"/>
              </a:rPr>
              <a:t>Frost: </a:t>
            </a:r>
            <a:r>
              <a:rPr lang="en-US" sz="2000" b="1" dirty="0" smtClean="0">
                <a:latin typeface="Arial" pitchFamily="34" charset="0"/>
              </a:rPr>
              <a:t>deposition</a:t>
            </a:r>
            <a:r>
              <a:rPr lang="en-US" sz="2000" dirty="0" smtClean="0">
                <a:latin typeface="Arial" pitchFamily="34" charset="0"/>
              </a:rPr>
              <a:t> on a surface when saturation is reached below freezing</a:t>
            </a:r>
          </a:p>
          <a:p>
            <a:pPr eaLnBrk="1" hangingPunct="1"/>
            <a:r>
              <a:rPr lang="en-US" sz="2000" dirty="0" smtClean="0">
                <a:latin typeface="Arial" pitchFamily="34" charset="0"/>
              </a:rPr>
              <a:t>Higher dew point = higher water content</a:t>
            </a:r>
          </a:p>
          <a:p>
            <a:pPr eaLnBrk="1" hangingPunct="1"/>
            <a:r>
              <a:rPr lang="en-US" sz="2000" dirty="0" smtClean="0">
                <a:latin typeface="Arial" pitchFamily="34" charset="0"/>
              </a:rPr>
              <a:t>Lower spread between dew point and temperature = higher RH</a:t>
            </a:r>
          </a:p>
          <a:p>
            <a:pPr lvl="1" eaLnBrk="1" hangingPunct="1"/>
            <a:endParaRPr lang="en-US" sz="1600" dirty="0" smtClean="0">
              <a:latin typeface="Arial" pitchFamily="34" charset="0"/>
            </a:endParaRPr>
          </a:p>
          <a:p>
            <a:pPr eaLnBrk="1" hangingPunct="1"/>
            <a:endParaRPr lang="en-US" sz="2000" dirty="0" smtClean="0">
              <a:latin typeface="Arial" pitchFamily="34" charset="0"/>
            </a:endParaRPr>
          </a:p>
        </p:txBody>
      </p:sp>
    </p:spTree>
    <p:custDataLst>
      <p:tags r:id="rId1"/>
    </p:custDataLst>
    <p:extLst>
      <p:ext uri="{BB962C8B-B14F-4D97-AF65-F5344CB8AC3E}">
        <p14:creationId xmlns:p14="http://schemas.microsoft.com/office/powerpoint/2010/main" val="375421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r>
              <a:rPr lang="en-US" sz="2000" dirty="0" smtClean="0">
                <a:latin typeface="Arial" pitchFamily="34" charset="0"/>
              </a:rPr>
              <a:t>Homogeneous nucleation: condensation of water directly in the air, cold temperatures, not common</a:t>
            </a:r>
          </a:p>
          <a:p>
            <a:r>
              <a:rPr lang="en-US" sz="2000" b="1" dirty="0" smtClean="0">
                <a:latin typeface="Arial" pitchFamily="34" charset="0"/>
              </a:rPr>
              <a:t>Heterogeneous nucleation</a:t>
            </a:r>
            <a:r>
              <a:rPr lang="en-US" sz="2000" dirty="0" smtClean="0">
                <a:latin typeface="Arial" pitchFamily="34" charset="0"/>
              </a:rPr>
              <a:t>: condensation with other particles (</a:t>
            </a:r>
            <a:r>
              <a:rPr lang="en-US" sz="2000" b="1" dirty="0" smtClean="0">
                <a:latin typeface="Arial" pitchFamily="34" charset="0"/>
              </a:rPr>
              <a:t>CCN</a:t>
            </a:r>
            <a:r>
              <a:rPr lang="en-US" sz="2000" dirty="0" smtClean="0">
                <a:latin typeface="Arial" pitchFamily="34" charset="0"/>
              </a:rPr>
              <a:t>)</a:t>
            </a:r>
          </a:p>
          <a:p>
            <a:pPr lvl="1"/>
            <a:r>
              <a:rPr lang="en-US" sz="1600" dirty="0" smtClean="0">
                <a:latin typeface="Arial" pitchFamily="34" charset="0"/>
              </a:rPr>
              <a:t>Solute effect: reduce evaporation from drops, faster droplet formation</a:t>
            </a:r>
          </a:p>
          <a:p>
            <a:pPr lvl="1"/>
            <a:r>
              <a:rPr lang="en-US" sz="1600" dirty="0" smtClean="0">
                <a:latin typeface="Arial" pitchFamily="34" charset="0"/>
              </a:rPr>
              <a:t>Curvature effect: increases starting curvature</a:t>
            </a:r>
          </a:p>
          <a:p>
            <a:r>
              <a:rPr lang="en-US" sz="2000" dirty="0" smtClean="0">
                <a:latin typeface="Arial" pitchFamily="34" charset="0"/>
              </a:rPr>
              <a:t>Ice formation</a:t>
            </a:r>
          </a:p>
          <a:p>
            <a:pPr lvl="1"/>
            <a:r>
              <a:rPr lang="en-US" sz="1600" dirty="0" smtClean="0">
                <a:latin typeface="Arial" pitchFamily="34" charset="0"/>
              </a:rPr>
              <a:t>Spontaneous freezing, also not common</a:t>
            </a:r>
          </a:p>
          <a:p>
            <a:pPr lvl="1"/>
            <a:r>
              <a:rPr lang="en-US" sz="1600" b="1" dirty="0" smtClean="0">
                <a:latin typeface="Arial" pitchFamily="34" charset="0"/>
              </a:rPr>
              <a:t>Deposition onto ice nuclei</a:t>
            </a:r>
          </a:p>
          <a:p>
            <a:r>
              <a:rPr lang="en-US" sz="2000" dirty="0" smtClean="0">
                <a:latin typeface="Arial" pitchFamily="34" charset="0"/>
              </a:rPr>
              <a:t>Fog: formation of cloud droplets at the surface from increased moisture or decreased temperature</a:t>
            </a:r>
          </a:p>
          <a:p>
            <a:pPr lvl="1"/>
            <a:r>
              <a:rPr lang="en-US" sz="1600" b="1" dirty="0" smtClean="0">
                <a:latin typeface="Arial" pitchFamily="34" charset="0"/>
              </a:rPr>
              <a:t>Radiation cooling </a:t>
            </a:r>
            <a:r>
              <a:rPr lang="en-US" sz="1600" dirty="0" smtClean="0">
                <a:latin typeface="Arial" pitchFamily="34" charset="0"/>
              </a:rPr>
              <a:t>– cooling to dew point due to loss of radiation</a:t>
            </a:r>
          </a:p>
          <a:p>
            <a:pPr lvl="1"/>
            <a:r>
              <a:rPr lang="en-US" sz="1600" dirty="0" smtClean="0">
                <a:latin typeface="Arial" pitchFamily="34" charset="0"/>
              </a:rPr>
              <a:t>Advection – warm moist air cooled by a cold surface</a:t>
            </a:r>
          </a:p>
          <a:p>
            <a:pPr lvl="1"/>
            <a:r>
              <a:rPr lang="en-US" sz="1600" dirty="0" smtClean="0">
                <a:latin typeface="Arial" pitchFamily="34" charset="0"/>
              </a:rPr>
              <a:t>Upslope – from cooling air pushed up in elevation</a:t>
            </a:r>
          </a:p>
          <a:p>
            <a:pPr lvl="1"/>
            <a:r>
              <a:rPr lang="en-US" sz="1600" dirty="0" smtClean="0">
                <a:latin typeface="Arial" pitchFamily="34" charset="0"/>
              </a:rPr>
              <a:t>Steam – from warm water with cool air above it</a:t>
            </a:r>
          </a:p>
          <a:p>
            <a:pPr lvl="1"/>
            <a:r>
              <a:rPr lang="en-US" sz="1600" dirty="0" smtClean="0">
                <a:latin typeface="Arial" pitchFamily="34" charset="0"/>
              </a:rPr>
              <a:t>Precipitation – from warm </a:t>
            </a:r>
            <a:r>
              <a:rPr lang="en-US" sz="1600" dirty="0" err="1" smtClean="0">
                <a:latin typeface="Arial" pitchFamily="34" charset="0"/>
              </a:rPr>
              <a:t>precip</a:t>
            </a:r>
            <a:r>
              <a:rPr lang="en-US" sz="1600" dirty="0" smtClean="0">
                <a:latin typeface="Arial" pitchFamily="34" charset="0"/>
              </a:rPr>
              <a:t> into cold air</a:t>
            </a:r>
          </a:p>
          <a:p>
            <a:pPr lvl="1"/>
            <a:endParaRPr lang="en-US" sz="1600" dirty="0" smtClean="0">
              <a:latin typeface="Arial" pitchFamily="34" charset="0"/>
            </a:endParaRPr>
          </a:p>
          <a:p>
            <a:pPr lvl="1"/>
            <a:endParaRPr lang="en-US" sz="1600" dirty="0" smtClean="0">
              <a:latin typeface="Arial" pitchFamily="34" charset="0"/>
            </a:endParaRPr>
          </a:p>
          <a:p>
            <a:pPr eaLnBrk="1" hangingPunct="1"/>
            <a:endParaRPr lang="en-US" sz="2000" dirty="0" smtClean="0">
              <a:latin typeface="Arial" pitchFamily="34" charset="0"/>
            </a:endParaRPr>
          </a:p>
        </p:txBody>
      </p:sp>
    </p:spTree>
    <p:custDataLst>
      <p:tags r:id="rId1"/>
    </p:custDataLst>
    <p:extLst>
      <p:ext uri="{BB962C8B-B14F-4D97-AF65-F5344CB8AC3E}">
        <p14:creationId xmlns:p14="http://schemas.microsoft.com/office/powerpoint/2010/main" val="617986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Ch 4</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r>
              <a:rPr lang="en-US" sz="2000" b="1" dirty="0" smtClean="0">
                <a:latin typeface="Arial" pitchFamily="34" charset="0"/>
              </a:rPr>
              <a:t>LCL</a:t>
            </a:r>
            <a:r>
              <a:rPr lang="en-US" sz="2000" dirty="0" smtClean="0">
                <a:latin typeface="Arial" pitchFamily="34" charset="0"/>
              </a:rPr>
              <a:t> (lifted condensation level): height where a parcel becomes saturated, cloud base</a:t>
            </a:r>
          </a:p>
          <a:p>
            <a:r>
              <a:rPr lang="en-US" sz="2000" b="1" dirty="0" smtClean="0">
                <a:latin typeface="Arial" pitchFamily="34" charset="0"/>
              </a:rPr>
              <a:t>Saturated lapse rate </a:t>
            </a:r>
            <a:r>
              <a:rPr lang="en-US" sz="2000" dirty="0" smtClean="0">
                <a:latin typeface="Arial" pitchFamily="34" charset="0"/>
              </a:rPr>
              <a:t>(6 K / km): decreased lapse rate due to the condensation of water vapor and release of latent heat</a:t>
            </a:r>
          </a:p>
          <a:p>
            <a:r>
              <a:rPr lang="en-US" sz="2000" dirty="0" smtClean="0">
                <a:latin typeface="Arial" pitchFamily="34" charset="0"/>
              </a:rPr>
              <a:t>Conditionally unstable: stable for unsaturated ascent, unstable for saturated ascent</a:t>
            </a:r>
          </a:p>
          <a:p>
            <a:r>
              <a:rPr lang="en-US" sz="2000" b="1" dirty="0" smtClean="0">
                <a:latin typeface="Arial" pitchFamily="34" charset="0"/>
              </a:rPr>
              <a:t>LFC</a:t>
            </a:r>
            <a:r>
              <a:rPr lang="en-US" sz="2000" dirty="0" smtClean="0">
                <a:latin typeface="Arial" pitchFamily="34" charset="0"/>
              </a:rPr>
              <a:t> (level of free convection): height where a parcel become unstable</a:t>
            </a:r>
          </a:p>
          <a:p>
            <a:pPr lvl="1"/>
            <a:endParaRPr lang="en-US" sz="1600" dirty="0" smtClean="0">
              <a:latin typeface="Arial" pitchFamily="34" charset="0"/>
            </a:endParaRPr>
          </a:p>
          <a:p>
            <a:pPr eaLnBrk="1" hangingPunct="1"/>
            <a:endParaRPr lang="en-US" sz="2000" dirty="0" smtClean="0">
              <a:latin typeface="Arial" pitchFamily="34" charset="0"/>
            </a:endParaRPr>
          </a:p>
        </p:txBody>
      </p:sp>
    </p:spTree>
    <p:custDataLst>
      <p:tags r:id="rId1"/>
    </p:custDataLst>
    <p:extLst>
      <p:ext uri="{BB962C8B-B14F-4D97-AF65-F5344CB8AC3E}">
        <p14:creationId xmlns:p14="http://schemas.microsoft.com/office/powerpoint/2010/main" val="3867393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1" descr="0419"/>
          <p:cNvPicPr>
            <a:picLocks noChangeAspect="1" noChangeArrowheads="1"/>
          </p:cNvPicPr>
          <p:nvPr/>
        </p:nvPicPr>
        <p:blipFill>
          <a:blip r:embed="rId3" cstate="print"/>
          <a:srcRect/>
          <a:stretch>
            <a:fillRect/>
          </a:stretch>
        </p:blipFill>
        <p:spPr bwMode="auto">
          <a:xfrm>
            <a:off x="0" y="0"/>
            <a:ext cx="9144000" cy="71628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762000" y="1219200"/>
            <a:ext cx="7772400" cy="1470025"/>
          </a:xfrm>
        </p:spPr>
        <p:txBody>
          <a:bodyPr/>
          <a:lstStyle/>
          <a:p>
            <a:r>
              <a:rPr lang="en-US" b="1" dirty="0">
                <a:effectLst>
                  <a:outerShdw blurRad="38100" dist="38100" dir="2700000" algn="tl">
                    <a:srgbClr val="C0C0C0"/>
                  </a:outerShdw>
                </a:effectLst>
                <a:latin typeface="Calibri" pitchFamily="34" charset="0"/>
              </a:rPr>
              <a:t>Chapter 4</a:t>
            </a:r>
            <a:br>
              <a:rPr lang="en-US" b="1" dirty="0">
                <a:effectLst>
                  <a:outerShdw blurRad="38100" dist="38100" dir="2700000" algn="tl">
                    <a:srgbClr val="C0C0C0"/>
                  </a:outerShdw>
                </a:effectLst>
                <a:latin typeface="Calibri" pitchFamily="34" charset="0"/>
              </a:rPr>
            </a:br>
            <a:r>
              <a:rPr lang="en-US" b="1" dirty="0">
                <a:effectLst>
                  <a:outerShdw blurRad="38100" dist="38100" dir="2700000" algn="tl">
                    <a:srgbClr val="C0C0C0"/>
                  </a:outerShdw>
                </a:effectLst>
                <a:latin typeface="Calibri" pitchFamily="34" charset="0"/>
              </a:rPr>
              <a:t>Water in the Atmosphere</a:t>
            </a:r>
          </a:p>
        </p:txBody>
      </p:sp>
      <p:sp>
        <p:nvSpPr>
          <p:cNvPr id="3076" name="Rectangle 4"/>
          <p:cNvSpPr>
            <a:spLocks noChangeArrowheads="1"/>
          </p:cNvSpPr>
          <p:nvPr/>
        </p:nvSpPr>
        <p:spPr bwMode="auto">
          <a:xfrm>
            <a:off x="1371600" y="5638800"/>
            <a:ext cx="6400800" cy="1219200"/>
          </a:xfrm>
          <a:prstGeom prst="rect">
            <a:avLst/>
          </a:prstGeom>
          <a:solidFill>
            <a:schemeClr val="bg1">
              <a:alpha val="30000"/>
            </a:schemeClr>
          </a:solidFill>
          <a:ln w="9525">
            <a:noFill/>
            <a:miter lim="800000"/>
            <a:headEnd/>
            <a:tailEnd/>
          </a:ln>
          <a:effectLst/>
        </p:spPr>
        <p:txBody>
          <a:bodyPr/>
          <a:lstStyle/>
          <a:p>
            <a:pPr marL="342900" indent="-342900" algn="ctr">
              <a:spcBef>
                <a:spcPct val="20000"/>
              </a:spcBef>
            </a:pPr>
            <a:r>
              <a:rPr lang="en-US" sz="3200" dirty="0" smtClean="0">
                <a:latin typeface="Calibri" pitchFamily="34" charset="0"/>
              </a:rPr>
              <a:t>Tuesday July 18th </a:t>
            </a:r>
            <a:endParaRPr lang="en-US" sz="3200" dirty="0">
              <a:latin typeface="Calibri" pitchFamily="34" charset="0"/>
            </a:endParaRPr>
          </a:p>
        </p:txBody>
      </p:sp>
    </p:spTree>
    <p:custDataLst>
      <p:tags r:id="rId1"/>
    </p:custDataLst>
    <p:extLst>
      <p:ext uri="{BB962C8B-B14F-4D97-AF65-F5344CB8AC3E}">
        <p14:creationId xmlns:p14="http://schemas.microsoft.com/office/powerpoint/2010/main" val="194630289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1" descr="0419"/>
          <p:cNvPicPr>
            <a:picLocks noChangeAspect="1" noChangeArrowheads="1"/>
          </p:cNvPicPr>
          <p:nvPr/>
        </p:nvPicPr>
        <p:blipFill>
          <a:blip r:embed="rId3" cstate="print"/>
          <a:srcRect/>
          <a:stretch>
            <a:fillRect/>
          </a:stretch>
        </p:blipFill>
        <p:spPr bwMode="auto">
          <a:xfrm>
            <a:off x="0" y="0"/>
            <a:ext cx="9144000" cy="71628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762000" y="1219200"/>
            <a:ext cx="7772400" cy="1470025"/>
          </a:xfrm>
        </p:spPr>
        <p:txBody>
          <a:bodyPr/>
          <a:lstStyle/>
          <a:p>
            <a:r>
              <a:rPr lang="en-US" b="1" dirty="0">
                <a:effectLst>
                  <a:outerShdw blurRad="38100" dist="38100" dir="2700000" algn="tl">
                    <a:srgbClr val="C0C0C0"/>
                  </a:outerShdw>
                </a:effectLst>
                <a:latin typeface="Calibri" pitchFamily="34" charset="0"/>
              </a:rPr>
              <a:t>Chapter 4</a:t>
            </a:r>
            <a:br>
              <a:rPr lang="en-US" b="1" dirty="0">
                <a:effectLst>
                  <a:outerShdw blurRad="38100" dist="38100" dir="2700000" algn="tl">
                    <a:srgbClr val="C0C0C0"/>
                  </a:outerShdw>
                </a:effectLst>
                <a:latin typeface="Calibri" pitchFamily="34" charset="0"/>
              </a:rPr>
            </a:br>
            <a:r>
              <a:rPr lang="en-US" b="1" dirty="0">
                <a:effectLst>
                  <a:outerShdw blurRad="38100" dist="38100" dir="2700000" algn="tl">
                    <a:srgbClr val="C0C0C0"/>
                  </a:outerShdw>
                </a:effectLst>
                <a:latin typeface="Calibri" pitchFamily="34" charset="0"/>
              </a:rPr>
              <a:t>Water in the Atmosphere</a:t>
            </a:r>
          </a:p>
        </p:txBody>
      </p:sp>
      <p:sp>
        <p:nvSpPr>
          <p:cNvPr id="3076" name="Rectangle 4"/>
          <p:cNvSpPr>
            <a:spLocks noChangeArrowheads="1"/>
          </p:cNvSpPr>
          <p:nvPr/>
        </p:nvSpPr>
        <p:spPr bwMode="auto">
          <a:xfrm>
            <a:off x="1371600" y="2895600"/>
            <a:ext cx="6400800" cy="3581400"/>
          </a:xfrm>
          <a:prstGeom prst="rect">
            <a:avLst/>
          </a:prstGeom>
          <a:solidFill>
            <a:schemeClr val="bg1">
              <a:alpha val="30000"/>
            </a:schemeClr>
          </a:solidFill>
          <a:ln w="9525">
            <a:noFill/>
            <a:miter lim="800000"/>
            <a:headEnd/>
            <a:tailEnd/>
          </a:ln>
          <a:effectLst/>
        </p:spPr>
        <p:txBody>
          <a:bodyPr/>
          <a:lstStyle/>
          <a:p>
            <a:pPr marL="457200" indent="-457200">
              <a:spcBef>
                <a:spcPct val="20000"/>
              </a:spcBef>
              <a:buFont typeface="Arial"/>
              <a:buChar char="•"/>
            </a:pPr>
            <a:r>
              <a:rPr lang="en-US" sz="3200" dirty="0" smtClean="0">
                <a:solidFill>
                  <a:srgbClr val="FF0000"/>
                </a:solidFill>
                <a:latin typeface="Calibri" pitchFamily="34" charset="0"/>
              </a:rPr>
              <a:t>Water Vapor</a:t>
            </a:r>
          </a:p>
          <a:p>
            <a:pPr marL="457200" indent="-457200">
              <a:spcBef>
                <a:spcPct val="20000"/>
              </a:spcBef>
              <a:buFont typeface="Arial"/>
              <a:buChar char="•"/>
            </a:pPr>
            <a:r>
              <a:rPr lang="en-US" sz="3200" dirty="0" smtClean="0">
                <a:solidFill>
                  <a:srgbClr val="FF0000"/>
                </a:solidFill>
                <a:latin typeface="Calibri" pitchFamily="34" charset="0"/>
              </a:rPr>
              <a:t>Cloud Formation</a:t>
            </a:r>
          </a:p>
          <a:p>
            <a:pPr marL="457200" indent="-457200">
              <a:spcBef>
                <a:spcPct val="20000"/>
              </a:spcBef>
              <a:buFont typeface="Arial"/>
              <a:buChar char="•"/>
            </a:pPr>
            <a:r>
              <a:rPr lang="en-US" sz="3200" dirty="0" smtClean="0">
                <a:solidFill>
                  <a:srgbClr val="FF0000"/>
                </a:solidFill>
                <a:latin typeface="Calibri" pitchFamily="34" charset="0"/>
              </a:rPr>
              <a:t>Nucleating Processes</a:t>
            </a:r>
          </a:p>
          <a:p>
            <a:pPr marL="457200" indent="-457200">
              <a:spcBef>
                <a:spcPct val="20000"/>
              </a:spcBef>
              <a:buFont typeface="Arial"/>
              <a:buChar char="•"/>
            </a:pPr>
            <a:r>
              <a:rPr lang="en-US" sz="3200" dirty="0" smtClean="0">
                <a:solidFill>
                  <a:srgbClr val="FF0000"/>
                </a:solidFill>
                <a:latin typeface="Calibri" pitchFamily="34" charset="0"/>
              </a:rPr>
              <a:t>Stability and Clouds</a:t>
            </a:r>
          </a:p>
          <a:p>
            <a:pPr marL="457200" indent="-457200">
              <a:spcBef>
                <a:spcPct val="20000"/>
              </a:spcBef>
              <a:buFont typeface="Arial"/>
              <a:buChar char="•"/>
            </a:pPr>
            <a:r>
              <a:rPr lang="en-US" sz="3200" dirty="0" smtClean="0">
                <a:latin typeface="Calibri" pitchFamily="34" charset="0"/>
              </a:rPr>
              <a:t>Cloud Types</a:t>
            </a:r>
          </a:p>
          <a:p>
            <a:pPr marL="457200" indent="-457200">
              <a:spcBef>
                <a:spcPct val="20000"/>
              </a:spcBef>
              <a:buFont typeface="Arial"/>
              <a:buChar char="•"/>
            </a:pPr>
            <a:r>
              <a:rPr lang="en-US" sz="3200" dirty="0" smtClean="0">
                <a:latin typeface="Calibri" pitchFamily="34" charset="0"/>
              </a:rPr>
              <a:t>Precipitation Growth</a:t>
            </a:r>
            <a:endParaRPr lang="en-US" sz="3200" dirty="0">
              <a:latin typeface="Calibri" pitchFamily="34" charset="0"/>
            </a:endParaRPr>
          </a:p>
        </p:txBody>
      </p:sp>
      <p:sp>
        <p:nvSpPr>
          <p:cNvPr id="2" name="TextBox 1"/>
          <p:cNvSpPr txBox="1"/>
          <p:nvPr/>
        </p:nvSpPr>
        <p:spPr>
          <a:xfrm>
            <a:off x="6324600" y="3886200"/>
            <a:ext cx="1371600" cy="369332"/>
          </a:xfrm>
          <a:prstGeom prst="rect">
            <a:avLst/>
          </a:prstGeom>
          <a:noFill/>
        </p:spPr>
        <p:txBody>
          <a:bodyPr wrap="square" rtlCol="0">
            <a:spAutoFit/>
          </a:bodyPr>
          <a:lstStyle/>
          <a:p>
            <a:r>
              <a:rPr lang="en-US" dirty="0" smtClean="0">
                <a:solidFill>
                  <a:srgbClr val="FF0000"/>
                </a:solidFill>
              </a:rPr>
              <a:t>Yesterday</a:t>
            </a:r>
            <a:endParaRPr lang="en-US" dirty="0">
              <a:solidFill>
                <a:srgbClr val="FF0000"/>
              </a:solidFill>
            </a:endParaRPr>
          </a:p>
        </p:txBody>
      </p:sp>
    </p:spTree>
    <p:custDataLst>
      <p:tags r:id="rId1"/>
    </p:custDataLst>
    <p:extLst>
      <p:ext uri="{BB962C8B-B14F-4D97-AF65-F5344CB8AC3E}">
        <p14:creationId xmlns:p14="http://schemas.microsoft.com/office/powerpoint/2010/main" val="3592611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19200" y="274638"/>
            <a:ext cx="8229600" cy="1143000"/>
          </a:xfrm>
        </p:spPr>
        <p:txBody>
          <a:bodyPr/>
          <a:lstStyle/>
          <a:p>
            <a:r>
              <a:rPr lang="en-US" b="1" dirty="0">
                <a:effectLst>
                  <a:outerShdw blurRad="38100" dist="38100" dir="2700000" algn="tl">
                    <a:srgbClr val="C0C0C0"/>
                  </a:outerShdw>
                </a:effectLst>
                <a:latin typeface="Calibri" pitchFamily="34" charset="0"/>
              </a:rPr>
              <a:t>Four Cloud Groups</a:t>
            </a:r>
          </a:p>
        </p:txBody>
      </p:sp>
      <p:sp>
        <p:nvSpPr>
          <p:cNvPr id="125955" name="Rectangle 3"/>
          <p:cNvSpPr>
            <a:spLocks noGrp="1" noChangeArrowheads="1"/>
          </p:cNvSpPr>
          <p:nvPr>
            <p:ph type="body" idx="1"/>
          </p:nvPr>
        </p:nvSpPr>
        <p:spPr>
          <a:xfrm>
            <a:off x="457200" y="1600200"/>
            <a:ext cx="8229600" cy="2514600"/>
          </a:xfrm>
        </p:spPr>
        <p:txBody>
          <a:bodyPr/>
          <a:lstStyle/>
          <a:p>
            <a:pPr>
              <a:lnSpc>
                <a:spcPct val="80000"/>
              </a:lnSpc>
            </a:pPr>
            <a:r>
              <a:rPr lang="en-US" sz="1600" dirty="0"/>
              <a:t>Two considerations</a:t>
            </a:r>
          </a:p>
          <a:p>
            <a:pPr>
              <a:lnSpc>
                <a:spcPct val="80000"/>
              </a:lnSpc>
            </a:pPr>
            <a:r>
              <a:rPr lang="en-US" sz="1600" dirty="0"/>
              <a:t>1) Altitude:</a:t>
            </a:r>
          </a:p>
          <a:p>
            <a:pPr lvl="1">
              <a:lnSpc>
                <a:spcPct val="80000"/>
              </a:lnSpc>
            </a:pPr>
            <a:r>
              <a:rPr lang="en-US" sz="1400" dirty="0"/>
              <a:t>High clouds (Cirrus, </a:t>
            </a:r>
            <a:r>
              <a:rPr lang="en-US" sz="1400" dirty="0" err="1"/>
              <a:t>Cirro</a:t>
            </a:r>
            <a:r>
              <a:rPr lang="en-US" sz="1400" dirty="0"/>
              <a:t>_____)</a:t>
            </a:r>
          </a:p>
          <a:p>
            <a:pPr lvl="1">
              <a:lnSpc>
                <a:spcPct val="80000"/>
              </a:lnSpc>
            </a:pPr>
            <a:r>
              <a:rPr lang="en-US" sz="1400" dirty="0"/>
              <a:t>Middle clouds (Alto_____)</a:t>
            </a:r>
          </a:p>
          <a:p>
            <a:pPr lvl="1">
              <a:lnSpc>
                <a:spcPct val="80000"/>
              </a:lnSpc>
            </a:pPr>
            <a:r>
              <a:rPr lang="en-US" sz="1400" dirty="0"/>
              <a:t>Low clouds  (Stratus, </a:t>
            </a:r>
            <a:r>
              <a:rPr lang="en-US" sz="1400" dirty="0" err="1"/>
              <a:t>Strato</a:t>
            </a:r>
            <a:r>
              <a:rPr lang="en-US" sz="1400" dirty="0"/>
              <a:t>____)</a:t>
            </a:r>
          </a:p>
          <a:p>
            <a:pPr>
              <a:lnSpc>
                <a:spcPct val="80000"/>
              </a:lnSpc>
            </a:pPr>
            <a:r>
              <a:rPr lang="en-US" sz="1600" dirty="0"/>
              <a:t>2) Stability:</a:t>
            </a:r>
          </a:p>
          <a:p>
            <a:pPr lvl="1">
              <a:lnSpc>
                <a:spcPct val="80000"/>
              </a:lnSpc>
            </a:pPr>
            <a:r>
              <a:rPr lang="en-US" sz="1400" dirty="0"/>
              <a:t>Stable – layered clouds (____stratus)</a:t>
            </a:r>
          </a:p>
          <a:p>
            <a:pPr lvl="1">
              <a:lnSpc>
                <a:spcPct val="80000"/>
              </a:lnSpc>
            </a:pPr>
            <a:r>
              <a:rPr lang="en-US" sz="1400" dirty="0"/>
              <a:t>Unstable – convective clouds (_____cumulus)</a:t>
            </a:r>
          </a:p>
          <a:p>
            <a:pPr>
              <a:lnSpc>
                <a:spcPct val="80000"/>
              </a:lnSpc>
            </a:pPr>
            <a:r>
              <a:rPr lang="en-US" sz="1600" dirty="0"/>
              <a:t>Clouds with extensive vertical development  (inherently convective) are termed either cumulus or cumulonimbus, depending on whether an anvil cloud exists.</a:t>
            </a:r>
          </a:p>
        </p:txBody>
      </p:sp>
      <p:pic>
        <p:nvPicPr>
          <p:cNvPr id="125956" name="Picture1" descr="04T03"/>
          <p:cNvPicPr>
            <a:picLocks noChangeAspect="1" noChangeArrowheads="1"/>
          </p:cNvPicPr>
          <p:nvPr/>
        </p:nvPicPr>
        <p:blipFill>
          <a:blip r:embed="rId4" cstate="print"/>
          <a:srcRect/>
          <a:stretch>
            <a:fillRect/>
          </a:stretch>
        </p:blipFill>
        <p:spPr bwMode="auto">
          <a:xfrm>
            <a:off x="88900" y="4154488"/>
            <a:ext cx="8964613" cy="2322512"/>
          </a:xfrm>
          <a:prstGeom prst="rect">
            <a:avLst/>
          </a:prstGeom>
          <a:noFill/>
          <a:ln w="9525">
            <a:noFill/>
            <a:miter lim="800000"/>
            <a:headEnd/>
            <a:tailEnd/>
          </a:ln>
          <a:effectLst/>
        </p:spPr>
      </p:pic>
      <p:sp>
        <p:nvSpPr>
          <p:cNvPr id="125957" name="Rectangle 5"/>
          <p:cNvSpPr>
            <a:spLocks noChangeArrowheads="1"/>
          </p:cNvSpPr>
          <p:nvPr/>
        </p:nvSpPr>
        <p:spPr bwMode="auto">
          <a:xfrm>
            <a:off x="7613650" y="6562725"/>
            <a:ext cx="1530350"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Table 4-3, p. 103</a:t>
            </a:r>
          </a:p>
        </p:txBody>
      </p:sp>
      <p:sp>
        <p:nvSpPr>
          <p:cNvPr id="125959" name="Rectangle 7"/>
          <p:cNvSpPr>
            <a:spLocks noChangeArrowheads="1"/>
          </p:cNvSpPr>
          <p:nvPr/>
        </p:nvSpPr>
        <p:spPr bwMode="auto">
          <a:xfrm>
            <a:off x="8567738" y="3184525"/>
            <a:ext cx="576262" cy="920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4-16, p. </a:t>
            </a:r>
            <a:r>
              <a:rPr lang="en-US" sz="1400" b="1" dirty="0" smtClean="0"/>
              <a:t>116</a:t>
            </a:r>
            <a:endParaRPr lang="en-US" sz="1400" b="1" dirty="0"/>
          </a:p>
        </p:txBody>
      </p:sp>
      <p:pic>
        <p:nvPicPr>
          <p:cNvPr id="10" name="Picture 5" descr="9781284027372_CH04_FIG16.jpg"/>
          <p:cNvPicPr>
            <a:picLocks noChangeAspect="1"/>
          </p:cNvPicPr>
          <p:nvPr/>
        </p:nvPicPr>
        <p:blipFill>
          <a:blip r:embed="rId5" cstate="print"/>
          <a:srcRect/>
          <a:stretch>
            <a:fillRect/>
          </a:stretch>
        </p:blipFill>
        <p:spPr bwMode="auto">
          <a:xfrm>
            <a:off x="5111750" y="0"/>
            <a:ext cx="4032250" cy="3100526"/>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solidFill>
            <a:schemeClr val="tx1"/>
          </a:solidFill>
        </p:spPr>
        <p:txBody>
          <a:bodyPr/>
          <a:lstStyle/>
          <a:p>
            <a:r>
              <a:rPr lang="en-US" u="sng">
                <a:solidFill>
                  <a:schemeClr val="bg1"/>
                </a:solidFill>
              </a:rPr>
              <a:t>Cirrus Clouds</a:t>
            </a:r>
            <a:r>
              <a:rPr lang="en-US" sz="1000"/>
              <a:t/>
            </a:r>
            <a:br>
              <a:rPr lang="en-US" sz="1000"/>
            </a:br>
            <a:endParaRPr lang="en-US" u="sng"/>
          </a:p>
        </p:txBody>
      </p:sp>
      <p:pic>
        <p:nvPicPr>
          <p:cNvPr id="130052" name="Picture 4" descr="ci03453b"/>
          <p:cNvPicPr>
            <a:picLocks noChangeAspect="1" noChangeArrowheads="1"/>
          </p:cNvPicPr>
          <p:nvPr/>
        </p:nvPicPr>
        <p:blipFill>
          <a:blip r:embed="rId4" cstate="print"/>
          <a:srcRect/>
          <a:stretch>
            <a:fillRect/>
          </a:stretch>
        </p:blipFill>
        <p:spPr bwMode="auto">
          <a:xfrm>
            <a:off x="1219200" y="1600200"/>
            <a:ext cx="6629400" cy="45720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solidFill>
            <a:schemeClr val="tx1"/>
          </a:solidFill>
        </p:spPr>
        <p:txBody>
          <a:bodyPr/>
          <a:lstStyle/>
          <a:p>
            <a:r>
              <a:rPr lang="en-US" sz="1000"/>
              <a:t/>
            </a:r>
            <a:br>
              <a:rPr lang="en-US" sz="1000"/>
            </a:br>
            <a:r>
              <a:rPr lang="en-US" u="sng">
                <a:solidFill>
                  <a:schemeClr val="bg1"/>
                </a:solidFill>
              </a:rPr>
              <a:t>Stratus Clouds</a:t>
            </a:r>
            <a:r>
              <a:rPr lang="en-US" sz="1000"/>
              <a:t/>
            </a:r>
            <a:br>
              <a:rPr lang="en-US" sz="1000"/>
            </a:br>
            <a:endParaRPr lang="en-US" sz="1000"/>
          </a:p>
        </p:txBody>
      </p:sp>
      <p:pic>
        <p:nvPicPr>
          <p:cNvPr id="140292" name="Picture 4" descr="Historic NWS Image - wea02050"/>
          <p:cNvPicPr>
            <a:picLocks noChangeAspect="1" noChangeArrowheads="1"/>
          </p:cNvPicPr>
          <p:nvPr/>
        </p:nvPicPr>
        <p:blipFill>
          <a:blip r:embed="rId4" cstate="print"/>
          <a:srcRect/>
          <a:stretch>
            <a:fillRect/>
          </a:stretch>
        </p:blipFill>
        <p:spPr bwMode="auto">
          <a:xfrm>
            <a:off x="1295400" y="1676400"/>
            <a:ext cx="6667500" cy="43815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781284027372_CH02_FIG05.jpg"/>
          <p:cNvPicPr>
            <a:picLocks noChangeAspect="1"/>
          </p:cNvPicPr>
          <p:nvPr/>
        </p:nvPicPr>
        <p:blipFill>
          <a:blip r:embed="rId4" cstate="print"/>
          <a:srcRect/>
          <a:stretch>
            <a:fillRect/>
          </a:stretch>
        </p:blipFill>
        <p:spPr bwMode="auto">
          <a:xfrm>
            <a:off x="533400" y="457200"/>
            <a:ext cx="7535141" cy="5791200"/>
          </a:xfrm>
          <a:prstGeom prst="rect">
            <a:avLst/>
          </a:prstGeom>
          <a:noFill/>
          <a:ln w="9525">
            <a:noFill/>
            <a:miter lim="800000"/>
            <a:headEnd/>
            <a:tailEnd/>
          </a:ln>
        </p:spPr>
      </p:pic>
      <p:sp>
        <p:nvSpPr>
          <p:cNvPr id="8195" name="Rectangle 3" hidden="1"/>
          <p:cNvSpPr>
            <a:spLocks noGrp="1" noChangeArrowheads="1"/>
          </p:cNvSpPr>
          <p:nvPr>
            <p:ph type="title"/>
          </p:nvPr>
        </p:nvSpPr>
        <p:spPr/>
        <p:txBody>
          <a:bodyPr/>
          <a:lstStyle/>
          <a:p>
            <a:endParaRPr lang="en-US"/>
          </a:p>
        </p:txBody>
      </p:sp>
      <p:sp>
        <p:nvSpPr>
          <p:cNvPr id="8196" name="Rectangle 4"/>
          <p:cNvSpPr>
            <a:spLocks noChangeArrowheads="1"/>
          </p:cNvSpPr>
          <p:nvPr/>
        </p:nvSpPr>
        <p:spPr bwMode="auto">
          <a:xfrm>
            <a:off x="7859713" y="6562725"/>
            <a:ext cx="128428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2-5, p. </a:t>
            </a:r>
            <a:r>
              <a:rPr lang="en-US" sz="1400" b="1" dirty="0" smtClean="0"/>
              <a:t>40</a:t>
            </a:r>
            <a:endParaRPr lang="en-US" sz="1400" b="1" dirty="0"/>
          </a:p>
        </p:txBody>
      </p:sp>
      <p:sp>
        <p:nvSpPr>
          <p:cNvPr id="8197" name="Oval 5"/>
          <p:cNvSpPr>
            <a:spLocks noChangeArrowheads="1"/>
          </p:cNvSpPr>
          <p:nvPr/>
        </p:nvSpPr>
        <p:spPr bwMode="auto">
          <a:xfrm>
            <a:off x="4343400" y="1219200"/>
            <a:ext cx="1371600" cy="2286000"/>
          </a:xfrm>
          <a:prstGeom prst="ellipse">
            <a:avLst/>
          </a:prstGeom>
          <a:noFill/>
          <a:ln w="9525">
            <a:solidFill>
              <a:schemeClr val="tx1"/>
            </a:solidFill>
            <a:round/>
            <a:headEnd/>
            <a:tailEnd/>
          </a:ln>
          <a:effectLst/>
        </p:spPr>
        <p:txBody>
          <a:bodyPr wrap="none" anchor="ctr"/>
          <a:lstStyle/>
          <a:p>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solidFill>
            <a:schemeClr val="tx1"/>
          </a:solidFill>
        </p:spPr>
        <p:txBody>
          <a:bodyPr/>
          <a:lstStyle/>
          <a:p>
            <a:r>
              <a:rPr lang="en-US" sz="1000"/>
              <a:t/>
            </a:r>
            <a:br>
              <a:rPr lang="en-US" sz="1000"/>
            </a:br>
            <a:r>
              <a:rPr lang="en-US" u="sng">
                <a:solidFill>
                  <a:schemeClr val="bg1"/>
                </a:solidFill>
              </a:rPr>
              <a:t>Stratocumulus</a:t>
            </a:r>
            <a:r>
              <a:rPr lang="en-US" sz="1000"/>
              <a:t/>
            </a:r>
            <a:br>
              <a:rPr lang="en-US" sz="1000"/>
            </a:br>
            <a:endParaRPr lang="en-US" sz="1000"/>
          </a:p>
        </p:txBody>
      </p:sp>
      <p:pic>
        <p:nvPicPr>
          <p:cNvPr id="142340" name="Picture 4" descr="Historic NWS Image - wea00116"/>
          <p:cNvPicPr>
            <a:picLocks noChangeAspect="1" noChangeArrowheads="1"/>
          </p:cNvPicPr>
          <p:nvPr/>
        </p:nvPicPr>
        <p:blipFill>
          <a:blip r:embed="rId4" cstate="print"/>
          <a:srcRect/>
          <a:stretch>
            <a:fillRect/>
          </a:stretch>
        </p:blipFill>
        <p:spPr bwMode="auto">
          <a:xfrm>
            <a:off x="990600" y="1600200"/>
            <a:ext cx="7391400" cy="5029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Grp="1" noChangeArrowheads="1"/>
          </p:cNvSpPr>
          <p:nvPr>
            <p:ph type="title"/>
          </p:nvPr>
        </p:nvSpPr>
        <p:spPr>
          <a:solidFill>
            <a:schemeClr val="tx1"/>
          </a:solidFill>
        </p:spPr>
        <p:txBody>
          <a:bodyPr/>
          <a:lstStyle/>
          <a:p>
            <a:r>
              <a:rPr lang="en-US" u="sng">
                <a:solidFill>
                  <a:schemeClr val="bg1"/>
                </a:solidFill>
              </a:rPr>
              <a:t>Cumulus</a:t>
            </a:r>
          </a:p>
        </p:txBody>
      </p:sp>
      <p:pic>
        <p:nvPicPr>
          <p:cNvPr id="146439" name="Picture 7" descr="Lake Dillon1"/>
          <p:cNvPicPr>
            <a:picLocks noGrp="1" noChangeAspect="1" noChangeArrowheads="1"/>
          </p:cNvPicPr>
          <p:nvPr>
            <p:ph idx="1"/>
          </p:nvPr>
        </p:nvPicPr>
        <p:blipFill>
          <a:blip r:embed="rId4" cstate="print"/>
          <a:srcRect/>
          <a:stretch>
            <a:fillRect/>
          </a:stretch>
        </p:blipFill>
        <p:spPr>
          <a:xfrm>
            <a:off x="1295400" y="1600200"/>
            <a:ext cx="6681788" cy="5000625"/>
          </a:xfrm>
          <a:no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p:txBody>
          <a:bodyPr/>
          <a:lstStyle/>
          <a:p>
            <a:endParaRPr lang="en-US" dirty="0"/>
          </a:p>
        </p:txBody>
      </p:sp>
      <p:pic>
        <p:nvPicPr>
          <p:cNvPr id="148484" name="Picture 4" descr="Historic NWS Image - wea00081"/>
          <p:cNvPicPr>
            <a:picLocks noChangeAspect="1" noChangeArrowheads="1"/>
          </p:cNvPicPr>
          <p:nvPr/>
        </p:nvPicPr>
        <p:blipFill>
          <a:blip r:embed="rId4" cstate="print"/>
          <a:srcRect/>
          <a:stretch>
            <a:fillRect/>
          </a:stretch>
        </p:blipFill>
        <p:spPr bwMode="auto">
          <a:xfrm>
            <a:off x="838200" y="1600200"/>
            <a:ext cx="7696200" cy="5029200"/>
          </a:xfrm>
          <a:prstGeom prst="rect">
            <a:avLst/>
          </a:prstGeom>
          <a:noFill/>
        </p:spPr>
      </p:pic>
      <p:sp>
        <p:nvSpPr>
          <p:cNvPr id="148485" name="Rectangle 5"/>
          <p:cNvSpPr>
            <a:spLocks noGrp="1" noChangeArrowheads="1"/>
          </p:cNvSpPr>
          <p:nvPr>
            <p:ph type="title"/>
          </p:nvPr>
        </p:nvSpPr>
        <p:spPr/>
        <p:txBody>
          <a:bodyPr/>
          <a:lstStyle/>
          <a:p>
            <a:r>
              <a:rPr lang="en-US" dirty="0" smtClean="0"/>
              <a:t>Cumulus </a:t>
            </a:r>
            <a:r>
              <a:rPr lang="en-US" dirty="0" err="1" smtClean="0"/>
              <a:t>Congestus</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C0C0C0"/>
                  </a:outerShdw>
                </a:effectLst>
                <a:latin typeface="Calibri" pitchFamily="34" charset="0"/>
              </a:rPr>
              <a:t>Anvil Cloud</a:t>
            </a:r>
          </a:p>
        </p:txBody>
      </p:sp>
      <p:sp>
        <p:nvSpPr>
          <p:cNvPr id="128004" name="Rectangle 4"/>
          <p:cNvSpPr>
            <a:spLocks noGrp="1" noChangeArrowheads="1"/>
          </p:cNvSpPr>
          <p:nvPr>
            <p:ph type="body" idx="1"/>
          </p:nvPr>
        </p:nvSpPr>
        <p:spPr>
          <a:xfrm>
            <a:off x="457200" y="1600200"/>
            <a:ext cx="3886200" cy="4525963"/>
          </a:xfrm>
        </p:spPr>
        <p:txBody>
          <a:bodyPr/>
          <a:lstStyle/>
          <a:p>
            <a:pPr>
              <a:lnSpc>
                <a:spcPct val="90000"/>
              </a:lnSpc>
            </a:pPr>
            <a:r>
              <a:rPr lang="en-US" dirty="0">
                <a:latin typeface="Calibri" pitchFamily="34" charset="0"/>
              </a:rPr>
              <a:t>Cirrus clouds at the top of cumulonimbus clouds (i.e., thunderstorms)</a:t>
            </a:r>
          </a:p>
          <a:p>
            <a:pPr>
              <a:lnSpc>
                <a:spcPct val="90000"/>
              </a:lnSpc>
            </a:pPr>
            <a:r>
              <a:rPr lang="en-US" dirty="0">
                <a:latin typeface="Calibri" pitchFamily="34" charset="0"/>
              </a:rPr>
              <a:t>Represent the “exhaust” of the updraft causing the clouds</a:t>
            </a:r>
          </a:p>
        </p:txBody>
      </p:sp>
      <p:pic>
        <p:nvPicPr>
          <p:cNvPr id="128007" name="Picture 7" descr="370709295rEfSol_ph"/>
          <p:cNvPicPr>
            <a:picLocks noChangeAspect="1" noChangeArrowheads="1"/>
          </p:cNvPicPr>
          <p:nvPr/>
        </p:nvPicPr>
        <p:blipFill>
          <a:blip r:embed="rId4" cstate="print"/>
          <a:srcRect/>
          <a:stretch>
            <a:fillRect/>
          </a:stretch>
        </p:blipFill>
        <p:spPr bwMode="auto">
          <a:xfrm>
            <a:off x="4191000" y="1219200"/>
            <a:ext cx="4876800" cy="48768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1" descr="0421"/>
          <p:cNvPicPr>
            <a:picLocks noChangeAspect="1" noChangeArrowheads="1"/>
          </p:cNvPicPr>
          <p:nvPr/>
        </p:nvPicPr>
        <p:blipFill>
          <a:blip r:embed="rId4" cstate="print"/>
          <a:srcRect/>
          <a:stretch>
            <a:fillRect/>
          </a:stretch>
        </p:blipFill>
        <p:spPr bwMode="auto">
          <a:xfrm>
            <a:off x="88900" y="201613"/>
            <a:ext cx="8964613" cy="6454775"/>
          </a:xfrm>
          <a:prstGeom prst="rect">
            <a:avLst/>
          </a:prstGeom>
          <a:noFill/>
          <a:ln w="9525">
            <a:noFill/>
            <a:miter lim="800000"/>
            <a:headEnd/>
            <a:tailEnd/>
          </a:ln>
          <a:effectLst/>
        </p:spPr>
      </p:pic>
      <p:sp>
        <p:nvSpPr>
          <p:cNvPr id="167939" name="Rectangle 3" hidden="1"/>
          <p:cNvSpPr>
            <a:spLocks noGrp="1" noChangeArrowheads="1"/>
          </p:cNvSpPr>
          <p:nvPr>
            <p:ph type="title"/>
          </p:nvPr>
        </p:nvSpPr>
        <p:spPr/>
        <p:txBody>
          <a:bodyPr/>
          <a:lstStyle/>
          <a:p>
            <a:endParaRPr lang="en-US"/>
          </a:p>
        </p:txBody>
      </p:sp>
      <p:sp>
        <p:nvSpPr>
          <p:cNvPr id="167940"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4-21, p. </a:t>
            </a:r>
            <a:r>
              <a:rPr lang="en-US" sz="1400" b="1" dirty="0" smtClean="0"/>
              <a:t>120</a:t>
            </a:r>
            <a:endParaRPr lang="en-US" sz="1400" b="1" dirty="0"/>
          </a:p>
        </p:txBody>
      </p:sp>
      <p:pic>
        <p:nvPicPr>
          <p:cNvPr id="167942" name="Picture 6" descr="anvil24"/>
          <p:cNvPicPr>
            <a:picLocks noChangeAspect="1" noChangeArrowheads="1"/>
          </p:cNvPicPr>
          <p:nvPr/>
        </p:nvPicPr>
        <p:blipFill>
          <a:blip r:embed="rId5" cstate="print"/>
          <a:srcRect/>
          <a:stretch>
            <a:fillRect/>
          </a:stretch>
        </p:blipFill>
        <p:spPr bwMode="auto">
          <a:xfrm>
            <a:off x="5257800" y="1676400"/>
            <a:ext cx="3371850" cy="184785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blinds(horizontal)">
                                      <p:cBhvr>
                                        <p:cTn id="7" dur="5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C:\Users\Vanna\Desktop\11150154_10153157119930432_1393821694255887199_n.jpg"/>
          <p:cNvPicPr>
            <a:picLocks noChangeAspect="1" noChangeArrowheads="1"/>
          </p:cNvPicPr>
          <p:nvPr/>
        </p:nvPicPr>
        <p:blipFill>
          <a:blip r:embed="rId2" cstate="print"/>
          <a:srcRect/>
          <a:stretch>
            <a:fillRect/>
          </a:stretch>
        </p:blipFill>
        <p:spPr bwMode="auto">
          <a:xfrm>
            <a:off x="0" y="1"/>
            <a:ext cx="7140066" cy="4038600"/>
          </a:xfrm>
          <a:prstGeom prst="rect">
            <a:avLst/>
          </a:prstGeom>
          <a:noFill/>
        </p:spPr>
      </p:pic>
      <p:pic>
        <p:nvPicPr>
          <p:cNvPr id="265219" name="Picture 3" descr="C:\Users\Vanna\Desktop\10295530_10152470382640432_174993226941805554_o.jpg"/>
          <p:cNvPicPr>
            <a:picLocks noChangeAspect="1" noChangeArrowheads="1"/>
          </p:cNvPicPr>
          <p:nvPr/>
        </p:nvPicPr>
        <p:blipFill>
          <a:blip r:embed="rId3" cstate="print"/>
          <a:srcRect/>
          <a:stretch>
            <a:fillRect/>
          </a:stretch>
        </p:blipFill>
        <p:spPr bwMode="auto">
          <a:xfrm>
            <a:off x="5954554" y="1219200"/>
            <a:ext cx="3189446" cy="5638800"/>
          </a:xfrm>
          <a:prstGeom prst="rect">
            <a:avLst/>
          </a:prstGeom>
          <a:noFill/>
        </p:spPr>
      </p:pic>
      <p:sp>
        <p:nvSpPr>
          <p:cNvPr id="5" name="TextBox 4"/>
          <p:cNvSpPr txBox="1"/>
          <p:nvPr/>
        </p:nvSpPr>
        <p:spPr>
          <a:xfrm>
            <a:off x="304800" y="4267200"/>
            <a:ext cx="1981200" cy="461665"/>
          </a:xfrm>
          <a:prstGeom prst="rect">
            <a:avLst/>
          </a:prstGeom>
          <a:noFill/>
        </p:spPr>
        <p:txBody>
          <a:bodyPr wrap="square" rtlCol="0">
            <a:spAutoFit/>
          </a:bodyPr>
          <a:lstStyle/>
          <a:p>
            <a:r>
              <a:rPr lang="en-US" sz="2400" b="1" dirty="0" smtClean="0"/>
              <a:t>Anvil</a:t>
            </a:r>
            <a:endParaRPr lang="en-US" sz="2400" b="1" dirty="0"/>
          </a:p>
        </p:txBody>
      </p:sp>
      <p:sp>
        <p:nvSpPr>
          <p:cNvPr id="6" name="TextBox 5"/>
          <p:cNvSpPr txBox="1"/>
          <p:nvPr/>
        </p:nvSpPr>
        <p:spPr>
          <a:xfrm>
            <a:off x="6781800" y="1600200"/>
            <a:ext cx="1981200" cy="461665"/>
          </a:xfrm>
          <a:prstGeom prst="rect">
            <a:avLst/>
          </a:prstGeom>
          <a:noFill/>
        </p:spPr>
        <p:txBody>
          <a:bodyPr wrap="square" rtlCol="0">
            <a:spAutoFit/>
          </a:bodyPr>
          <a:lstStyle/>
          <a:p>
            <a:r>
              <a:rPr lang="en-US" sz="2400" b="1" dirty="0" err="1" smtClean="0"/>
              <a:t>Mammatus</a:t>
            </a:r>
            <a:endParaRPr lang="en-US" sz="2400" b="1" dirty="0"/>
          </a:p>
        </p:txBody>
      </p:sp>
      <p:cxnSp>
        <p:nvCxnSpPr>
          <p:cNvPr id="8" name="Straight Arrow Connector 7"/>
          <p:cNvCxnSpPr>
            <a:stCxn id="5" idx="0"/>
          </p:cNvCxnSpPr>
          <p:nvPr/>
        </p:nvCxnSpPr>
        <p:spPr>
          <a:xfrm flipH="1" flipV="1">
            <a:off x="762000" y="990600"/>
            <a:ext cx="533400" cy="3276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95400" y="1524000"/>
            <a:ext cx="3886200" cy="274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1" descr="0423"/>
          <p:cNvPicPr>
            <a:picLocks noChangeAspect="1" noChangeArrowheads="1"/>
          </p:cNvPicPr>
          <p:nvPr/>
        </p:nvPicPr>
        <p:blipFill>
          <a:blip r:embed="rId4" cstate="print"/>
          <a:srcRect/>
          <a:stretch>
            <a:fillRect/>
          </a:stretch>
        </p:blipFill>
        <p:spPr bwMode="auto">
          <a:xfrm>
            <a:off x="88900" y="304800"/>
            <a:ext cx="8964613" cy="6248400"/>
          </a:xfrm>
          <a:prstGeom prst="rect">
            <a:avLst/>
          </a:prstGeom>
          <a:noFill/>
          <a:ln w="9525">
            <a:noFill/>
            <a:miter lim="800000"/>
            <a:headEnd/>
            <a:tailEnd/>
          </a:ln>
          <a:effectLst/>
        </p:spPr>
      </p:pic>
      <p:sp>
        <p:nvSpPr>
          <p:cNvPr id="169987" name="Rectangle 3" hidden="1"/>
          <p:cNvSpPr>
            <a:spLocks noGrp="1" noChangeArrowheads="1"/>
          </p:cNvSpPr>
          <p:nvPr>
            <p:ph type="title"/>
          </p:nvPr>
        </p:nvSpPr>
        <p:spPr/>
        <p:txBody>
          <a:bodyPr/>
          <a:lstStyle/>
          <a:p>
            <a:endParaRPr lang="en-US"/>
          </a:p>
        </p:txBody>
      </p:sp>
      <p:sp>
        <p:nvSpPr>
          <p:cNvPr id="169988"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4-23, p. </a:t>
            </a:r>
            <a:r>
              <a:rPr lang="en-US" sz="1400" b="1" dirty="0" smtClean="0"/>
              <a:t>121</a:t>
            </a:r>
            <a:endParaRPr lang="en-US" sz="1400" b="1" dirty="0"/>
          </a:p>
        </p:txBody>
      </p:sp>
      <p:sp>
        <p:nvSpPr>
          <p:cNvPr id="7" name="TextBox 6"/>
          <p:cNvSpPr txBox="1"/>
          <p:nvPr/>
        </p:nvSpPr>
        <p:spPr>
          <a:xfrm>
            <a:off x="3429000" y="457200"/>
            <a:ext cx="2286000" cy="584775"/>
          </a:xfrm>
          <a:prstGeom prst="rect">
            <a:avLst/>
          </a:prstGeom>
          <a:noFill/>
        </p:spPr>
        <p:txBody>
          <a:bodyPr wrap="square" rtlCol="0">
            <a:spAutoFit/>
          </a:bodyPr>
          <a:lstStyle/>
          <a:p>
            <a:r>
              <a:rPr lang="en-US" sz="3200" dirty="0" smtClean="0"/>
              <a:t>Altostratus</a:t>
            </a:r>
            <a:endParaRPr lang="en-US" sz="32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hidden="1"/>
          <p:cNvSpPr>
            <a:spLocks noGrp="1" noChangeArrowheads="1"/>
          </p:cNvSpPr>
          <p:nvPr>
            <p:ph type="title"/>
          </p:nvPr>
        </p:nvSpPr>
        <p:spPr/>
        <p:txBody>
          <a:bodyPr/>
          <a:lstStyle/>
          <a:p>
            <a:endParaRPr lang="en-US"/>
          </a:p>
        </p:txBody>
      </p:sp>
      <p:sp>
        <p:nvSpPr>
          <p:cNvPr id="172036"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4-24, </a:t>
            </a:r>
            <a:r>
              <a:rPr lang="en-US" sz="1400" b="1" dirty="0"/>
              <a:t>p. </a:t>
            </a:r>
            <a:r>
              <a:rPr lang="en-US" sz="1400" b="1" dirty="0" smtClean="0"/>
              <a:t>121</a:t>
            </a:r>
            <a:endParaRPr lang="en-US" sz="1400" b="1" dirty="0"/>
          </a:p>
        </p:txBody>
      </p:sp>
      <p:pic>
        <p:nvPicPr>
          <p:cNvPr id="7" name="Picture 5" descr="9781284027372_CH04_FIG24.jpg"/>
          <p:cNvPicPr>
            <a:picLocks noChangeAspect="1"/>
          </p:cNvPicPr>
          <p:nvPr/>
        </p:nvPicPr>
        <p:blipFill>
          <a:blip r:embed="rId4" cstate="print"/>
          <a:srcRect/>
          <a:stretch>
            <a:fillRect/>
          </a:stretch>
        </p:blipFill>
        <p:spPr bwMode="auto">
          <a:xfrm>
            <a:off x="0" y="533400"/>
            <a:ext cx="9144000" cy="5596636"/>
          </a:xfrm>
          <a:prstGeom prst="rect">
            <a:avLst/>
          </a:prstGeom>
          <a:noFill/>
          <a:ln w="9525">
            <a:noFill/>
            <a:miter lim="800000"/>
            <a:headEnd/>
            <a:tailEnd/>
          </a:ln>
        </p:spPr>
      </p:pic>
      <p:sp>
        <p:nvSpPr>
          <p:cNvPr id="8" name="TextBox 7"/>
          <p:cNvSpPr txBox="1"/>
          <p:nvPr/>
        </p:nvSpPr>
        <p:spPr>
          <a:xfrm>
            <a:off x="3429000" y="457200"/>
            <a:ext cx="2514600" cy="584775"/>
          </a:xfrm>
          <a:prstGeom prst="rect">
            <a:avLst/>
          </a:prstGeom>
          <a:noFill/>
        </p:spPr>
        <p:txBody>
          <a:bodyPr wrap="square" rtlCol="0">
            <a:spAutoFit/>
          </a:bodyPr>
          <a:lstStyle/>
          <a:p>
            <a:r>
              <a:rPr lang="en-US" sz="3200" dirty="0" smtClean="0"/>
              <a:t>Altocumulus</a:t>
            </a:r>
            <a:endParaRPr lang="en-US" sz="32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hidden="1"/>
          <p:cNvSpPr>
            <a:spLocks noGrp="1" noChangeArrowheads="1"/>
          </p:cNvSpPr>
          <p:nvPr>
            <p:ph type="title"/>
          </p:nvPr>
        </p:nvSpPr>
        <p:spPr/>
        <p:txBody>
          <a:bodyPr/>
          <a:lstStyle/>
          <a:p>
            <a:endParaRPr lang="en-US"/>
          </a:p>
        </p:txBody>
      </p:sp>
      <p:sp>
        <p:nvSpPr>
          <p:cNvPr id="174084"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a:t>
            </a:r>
            <a:r>
              <a:rPr lang="en-US" sz="1400" b="1" dirty="0" smtClean="0"/>
              <a:t>4-25, </a:t>
            </a:r>
            <a:r>
              <a:rPr lang="en-US" sz="1400" b="1" dirty="0"/>
              <a:t>p. </a:t>
            </a:r>
            <a:r>
              <a:rPr lang="en-US" sz="1400" b="1" dirty="0" smtClean="0"/>
              <a:t>122</a:t>
            </a:r>
            <a:endParaRPr lang="en-US" sz="1400" b="1" dirty="0"/>
          </a:p>
        </p:txBody>
      </p:sp>
      <p:pic>
        <p:nvPicPr>
          <p:cNvPr id="7" name="Picture 5" descr="9781284027372_CH04_FIG25.jpg"/>
          <p:cNvPicPr>
            <a:picLocks noChangeAspect="1"/>
          </p:cNvPicPr>
          <p:nvPr/>
        </p:nvPicPr>
        <p:blipFill>
          <a:blip r:embed="rId4" cstate="print"/>
          <a:srcRect/>
          <a:stretch>
            <a:fillRect/>
          </a:stretch>
        </p:blipFill>
        <p:spPr bwMode="auto">
          <a:xfrm>
            <a:off x="1981200" y="0"/>
            <a:ext cx="5143500" cy="6858000"/>
          </a:xfrm>
          <a:prstGeom prst="rect">
            <a:avLst/>
          </a:prstGeom>
          <a:noFill/>
          <a:ln w="9525">
            <a:noFill/>
            <a:miter lim="800000"/>
            <a:headEnd/>
            <a:tailEnd/>
          </a:ln>
        </p:spPr>
      </p:pic>
      <p:sp>
        <p:nvSpPr>
          <p:cNvPr id="8" name="TextBox 7"/>
          <p:cNvSpPr txBox="1"/>
          <p:nvPr/>
        </p:nvSpPr>
        <p:spPr>
          <a:xfrm>
            <a:off x="3429000" y="457200"/>
            <a:ext cx="2590800" cy="584775"/>
          </a:xfrm>
          <a:prstGeom prst="rect">
            <a:avLst/>
          </a:prstGeom>
          <a:noFill/>
        </p:spPr>
        <p:txBody>
          <a:bodyPr wrap="square" rtlCol="0">
            <a:spAutoFit/>
          </a:bodyPr>
          <a:lstStyle/>
          <a:p>
            <a:r>
              <a:rPr lang="en-US" sz="3200" dirty="0" smtClean="0"/>
              <a:t>Cirrocumulus</a:t>
            </a:r>
            <a:endParaRPr lang="en-US" sz="32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1" descr="0427"/>
          <p:cNvPicPr>
            <a:picLocks noChangeAspect="1" noChangeArrowheads="1"/>
          </p:cNvPicPr>
          <p:nvPr/>
        </p:nvPicPr>
        <p:blipFill>
          <a:blip r:embed="rId4" cstate="print"/>
          <a:srcRect/>
          <a:stretch>
            <a:fillRect/>
          </a:stretch>
        </p:blipFill>
        <p:spPr bwMode="auto">
          <a:xfrm>
            <a:off x="88900" y="273050"/>
            <a:ext cx="8964613" cy="6311900"/>
          </a:xfrm>
          <a:prstGeom prst="rect">
            <a:avLst/>
          </a:prstGeom>
          <a:noFill/>
          <a:ln w="9525">
            <a:noFill/>
            <a:miter lim="800000"/>
            <a:headEnd/>
            <a:tailEnd/>
          </a:ln>
          <a:effectLst/>
        </p:spPr>
      </p:pic>
      <p:sp>
        <p:nvSpPr>
          <p:cNvPr id="176131" name="Rectangle 3" hidden="1"/>
          <p:cNvSpPr>
            <a:spLocks noGrp="1" noChangeArrowheads="1"/>
          </p:cNvSpPr>
          <p:nvPr>
            <p:ph type="title"/>
          </p:nvPr>
        </p:nvSpPr>
        <p:spPr/>
        <p:txBody>
          <a:bodyPr/>
          <a:lstStyle/>
          <a:p>
            <a:endParaRPr lang="en-US"/>
          </a:p>
        </p:txBody>
      </p:sp>
      <p:sp>
        <p:nvSpPr>
          <p:cNvPr id="176132" name="Rectangle 4"/>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smtClean="0"/>
              <a:t>2</a:t>
            </a:r>
            <a:r>
              <a:rPr lang="en-US" sz="1400" b="1" baseline="30000" dirty="0" smtClean="0"/>
              <a:t>nd</a:t>
            </a:r>
            <a:r>
              <a:rPr lang="en-US" sz="1400" b="1" dirty="0" smtClean="0"/>
              <a:t> Edition: Fig</a:t>
            </a:r>
            <a:r>
              <a:rPr lang="en-US" sz="1400" b="1" dirty="0"/>
              <a:t>. 4-27, p. 110</a:t>
            </a:r>
          </a:p>
        </p:txBody>
      </p:sp>
      <p:sp>
        <p:nvSpPr>
          <p:cNvPr id="7" name="TextBox 6"/>
          <p:cNvSpPr txBox="1"/>
          <p:nvPr/>
        </p:nvSpPr>
        <p:spPr>
          <a:xfrm>
            <a:off x="3429000" y="457200"/>
            <a:ext cx="2590800" cy="584775"/>
          </a:xfrm>
          <a:prstGeom prst="rect">
            <a:avLst/>
          </a:prstGeom>
          <a:noFill/>
        </p:spPr>
        <p:txBody>
          <a:bodyPr wrap="square" rtlCol="0">
            <a:spAutoFit/>
          </a:bodyPr>
          <a:lstStyle/>
          <a:p>
            <a:r>
              <a:rPr lang="en-US" sz="3200" dirty="0" smtClean="0"/>
              <a:t>Cirrus</a:t>
            </a:r>
            <a:endParaRPr lang="en-US" sz="32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Evaporation</a:t>
            </a:r>
          </a:p>
        </p:txBody>
      </p:sp>
      <p:sp>
        <p:nvSpPr>
          <p:cNvPr id="17411" name="Rectangle 3"/>
          <p:cNvSpPr>
            <a:spLocks noGrp="1" noChangeArrowheads="1"/>
          </p:cNvSpPr>
          <p:nvPr>
            <p:ph type="body" idx="1"/>
          </p:nvPr>
        </p:nvSpPr>
        <p:spPr/>
        <p:txBody>
          <a:bodyPr/>
          <a:lstStyle/>
          <a:p>
            <a:r>
              <a:rPr lang="en-US" dirty="0" smtClean="0">
                <a:latin typeface="Calibri" pitchFamily="34" charset="0"/>
              </a:rPr>
              <a:t>Evaporation </a:t>
            </a:r>
            <a:endParaRPr lang="en-US" dirty="0">
              <a:latin typeface="Calibri" pitchFamily="34" charset="0"/>
            </a:endParaRPr>
          </a:p>
          <a:p>
            <a:pPr lvl="1"/>
            <a:r>
              <a:rPr lang="en-US" dirty="0">
                <a:latin typeface="Calibri" pitchFamily="34" charset="0"/>
              </a:rPr>
              <a:t>L</a:t>
            </a:r>
            <a:r>
              <a:rPr lang="en-US" dirty="0" smtClean="0">
                <a:latin typeface="Calibri" pitchFamily="34" charset="0"/>
              </a:rPr>
              <a:t>atent </a:t>
            </a:r>
            <a:r>
              <a:rPr lang="en-US" dirty="0">
                <a:latin typeface="Calibri" pitchFamily="34" charset="0"/>
              </a:rPr>
              <a:t>heat is absorbed from environment (cooling process</a:t>
            </a:r>
            <a:r>
              <a:rPr lang="en-US" dirty="0" smtClean="0">
                <a:latin typeface="Calibri" pitchFamily="34" charset="0"/>
              </a:rPr>
              <a:t>)</a:t>
            </a:r>
          </a:p>
          <a:p>
            <a:pPr lvl="1"/>
            <a:r>
              <a:rPr lang="en-US" dirty="0" smtClean="0">
                <a:latin typeface="Calibri" pitchFamily="34" charset="0"/>
              </a:rPr>
              <a:t>Think of how sweat and misters are cooling</a:t>
            </a:r>
          </a:p>
          <a:p>
            <a:r>
              <a:rPr lang="en-US" dirty="0" smtClean="0">
                <a:latin typeface="Calibri" pitchFamily="34" charset="0"/>
              </a:rPr>
              <a:t>Condensation: warming process, latent heat is released into the environment</a:t>
            </a:r>
            <a:endParaRPr lang="en-US" dirty="0">
              <a:latin typeface="Calibri" pitchFamily="34" charset="0"/>
            </a:endParaRPr>
          </a:p>
          <a:p>
            <a:endParaRPr lang="en-US"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u="sng" dirty="0" err="1">
                <a:solidFill>
                  <a:schemeClr val="tx1"/>
                </a:solidFill>
                <a:latin typeface="Calibri" pitchFamily="34" charset="0"/>
              </a:rPr>
              <a:t>Lenticular</a:t>
            </a:r>
            <a:r>
              <a:rPr lang="en-US" u="sng" dirty="0">
                <a:solidFill>
                  <a:schemeClr val="tx1"/>
                </a:solidFill>
                <a:latin typeface="Calibri" pitchFamily="34" charset="0"/>
              </a:rPr>
              <a:t> Clouds</a:t>
            </a:r>
            <a:br>
              <a:rPr lang="en-US" u="sng" dirty="0">
                <a:solidFill>
                  <a:schemeClr val="tx1"/>
                </a:solidFill>
                <a:latin typeface="Calibri" pitchFamily="34" charset="0"/>
              </a:rPr>
            </a:br>
            <a:endParaRPr lang="en-US" sz="1000" dirty="0">
              <a:solidFill>
                <a:schemeClr val="tx1"/>
              </a:solidFill>
              <a:latin typeface="Calibri" pitchFamily="34" charset="0"/>
            </a:endParaRPr>
          </a:p>
        </p:txBody>
      </p:sp>
      <p:pic>
        <p:nvPicPr>
          <p:cNvPr id="152580" name="Picture 4" descr="clouds01"/>
          <p:cNvPicPr>
            <a:picLocks noChangeAspect="1" noChangeArrowheads="1"/>
          </p:cNvPicPr>
          <p:nvPr/>
        </p:nvPicPr>
        <p:blipFill>
          <a:blip r:embed="rId4" cstate="print"/>
          <a:srcRect/>
          <a:stretch>
            <a:fillRect/>
          </a:stretch>
        </p:blipFill>
        <p:spPr bwMode="auto">
          <a:xfrm>
            <a:off x="685800" y="1600200"/>
            <a:ext cx="7924800" cy="47244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28600"/>
            <a:ext cx="8229600" cy="1143000"/>
          </a:xfrm>
        </p:spPr>
        <p:txBody>
          <a:bodyPr/>
          <a:lstStyle/>
          <a:p>
            <a:r>
              <a:rPr lang="en-US" u="sng" dirty="0">
                <a:solidFill>
                  <a:schemeClr val="tx1"/>
                </a:solidFill>
                <a:latin typeface="Calibri" pitchFamily="34" charset="0"/>
              </a:rPr>
              <a:t/>
            </a:r>
            <a:br>
              <a:rPr lang="en-US" u="sng" dirty="0">
                <a:solidFill>
                  <a:schemeClr val="tx1"/>
                </a:solidFill>
                <a:latin typeface="Calibri" pitchFamily="34" charset="0"/>
              </a:rPr>
            </a:br>
            <a:r>
              <a:rPr lang="en-US" u="sng" dirty="0" err="1">
                <a:solidFill>
                  <a:schemeClr val="tx1"/>
                </a:solidFill>
                <a:latin typeface="Calibri" pitchFamily="34" charset="0"/>
              </a:rPr>
              <a:t>Lenticular</a:t>
            </a:r>
            <a:r>
              <a:rPr lang="en-US" u="sng" dirty="0">
                <a:solidFill>
                  <a:schemeClr val="tx1"/>
                </a:solidFill>
                <a:latin typeface="Calibri" pitchFamily="34" charset="0"/>
              </a:rPr>
              <a:t> Cloud</a:t>
            </a:r>
            <a:r>
              <a:rPr lang="en-US" sz="1000" u="sng" dirty="0">
                <a:solidFill>
                  <a:schemeClr val="tx1"/>
                </a:solidFill>
              </a:rPr>
              <a:t/>
            </a:r>
            <a:br>
              <a:rPr lang="en-US" sz="1000" u="sng" dirty="0">
                <a:solidFill>
                  <a:schemeClr val="tx1"/>
                </a:solidFill>
              </a:rPr>
            </a:br>
            <a:endParaRPr lang="en-US" dirty="0">
              <a:solidFill>
                <a:schemeClr val="tx1"/>
              </a:solidFill>
            </a:endParaRPr>
          </a:p>
        </p:txBody>
      </p:sp>
      <p:pic>
        <p:nvPicPr>
          <p:cNvPr id="154628" name="Picture 4" descr="lenticular3">
            <a:hlinkClick r:id="rId4"/>
          </p:cNvPr>
          <p:cNvPicPr>
            <a:picLocks noChangeAspect="1" noChangeArrowheads="1"/>
          </p:cNvPicPr>
          <p:nvPr/>
        </p:nvPicPr>
        <p:blipFill>
          <a:blip r:embed="rId5" cstate="print"/>
          <a:srcRect/>
          <a:stretch>
            <a:fillRect/>
          </a:stretch>
        </p:blipFill>
        <p:spPr bwMode="auto">
          <a:xfrm>
            <a:off x="1066800" y="1752600"/>
            <a:ext cx="7086600" cy="44958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z="4800" u="sng">
                <a:solidFill>
                  <a:schemeClr val="tx1"/>
                </a:solidFill>
              </a:rPr>
              <a:t>Halo in Cirrostratus</a:t>
            </a:r>
            <a:r>
              <a:rPr lang="en-US" sz="1200">
                <a:solidFill>
                  <a:schemeClr val="tx1"/>
                </a:solidFill>
              </a:rPr>
              <a:t/>
            </a:r>
            <a:br>
              <a:rPr lang="en-US" sz="1200">
                <a:solidFill>
                  <a:schemeClr val="tx1"/>
                </a:solidFill>
              </a:rPr>
            </a:br>
            <a:endParaRPr lang="en-US" sz="1200">
              <a:solidFill>
                <a:schemeClr val="bg1"/>
              </a:solidFill>
            </a:endParaRPr>
          </a:p>
        </p:txBody>
      </p:sp>
      <p:pic>
        <p:nvPicPr>
          <p:cNvPr id="156676" name="Picture 4" descr="Historic NWS Image - wea00157"/>
          <p:cNvPicPr>
            <a:picLocks noChangeAspect="1" noChangeArrowheads="1"/>
          </p:cNvPicPr>
          <p:nvPr/>
        </p:nvPicPr>
        <p:blipFill>
          <a:blip r:embed="rId4" cstate="print"/>
          <a:srcRect/>
          <a:stretch>
            <a:fillRect/>
          </a:stretch>
        </p:blipFill>
        <p:spPr bwMode="auto">
          <a:xfrm>
            <a:off x="762000" y="1600200"/>
            <a:ext cx="7924800" cy="52578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u="sng" dirty="0">
                <a:solidFill>
                  <a:schemeClr val="tx1"/>
                </a:solidFill>
              </a:rPr>
              <a:t>Sundog</a:t>
            </a:r>
            <a:r>
              <a:rPr lang="en-US" dirty="0">
                <a:solidFill>
                  <a:schemeClr val="bg1"/>
                </a:solidFill>
              </a:rPr>
              <a:t/>
            </a:r>
            <a:br>
              <a:rPr lang="en-US" dirty="0">
                <a:solidFill>
                  <a:schemeClr val="bg1"/>
                </a:solidFill>
              </a:rPr>
            </a:br>
            <a:r>
              <a:rPr lang="en-US" sz="1000" dirty="0">
                <a:solidFill>
                  <a:schemeClr val="bg1"/>
                </a:solidFill>
              </a:rPr>
              <a:t>Photo from </a:t>
            </a:r>
            <a:r>
              <a:rPr lang="en-US" sz="1000" dirty="0" err="1">
                <a:solidFill>
                  <a:schemeClr val="bg1"/>
                </a:solidFill>
              </a:rPr>
              <a:t>www.photolib.noaa.gov</a:t>
            </a:r>
            <a:r>
              <a:rPr lang="en-US" sz="1000" dirty="0">
                <a:solidFill>
                  <a:schemeClr val="bg1"/>
                </a:solidFill>
              </a:rPr>
              <a:t/>
            </a:r>
            <a:br>
              <a:rPr lang="en-US" sz="1000" dirty="0">
                <a:solidFill>
                  <a:schemeClr val="bg1"/>
                </a:solidFill>
              </a:rPr>
            </a:br>
            <a:endParaRPr lang="en-US" sz="1000" dirty="0">
              <a:solidFill>
                <a:schemeClr val="bg1"/>
              </a:solidFill>
            </a:endParaRPr>
          </a:p>
        </p:txBody>
      </p:sp>
      <p:sp>
        <p:nvSpPr>
          <p:cNvPr id="158723" name="Rectangle 3"/>
          <p:cNvSpPr>
            <a:spLocks noGrp="1" noChangeArrowheads="1"/>
          </p:cNvSpPr>
          <p:nvPr>
            <p:ph idx="1"/>
          </p:nvPr>
        </p:nvSpPr>
        <p:spPr/>
        <p:txBody>
          <a:bodyPr/>
          <a:lstStyle/>
          <a:p>
            <a:endParaRPr lang="en-US"/>
          </a:p>
        </p:txBody>
      </p:sp>
      <p:pic>
        <p:nvPicPr>
          <p:cNvPr id="158724" name="Picture 4" descr="Historic NWS Image - wea00148"/>
          <p:cNvPicPr>
            <a:picLocks noChangeAspect="1" noChangeArrowheads="1"/>
          </p:cNvPicPr>
          <p:nvPr/>
        </p:nvPicPr>
        <p:blipFill>
          <a:blip r:embed="rId4" cstate="print"/>
          <a:srcRect/>
          <a:stretch>
            <a:fillRect/>
          </a:stretch>
        </p:blipFill>
        <p:spPr bwMode="auto">
          <a:xfrm>
            <a:off x="457200" y="1447800"/>
            <a:ext cx="8305800" cy="54102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C:\Users\Vanna\Desktop\396986_10151508464320432_934339261_n.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1524000" y="5638800"/>
            <a:ext cx="5943600" cy="830997"/>
          </a:xfrm>
          <a:prstGeom prst="rect">
            <a:avLst/>
          </a:prstGeom>
          <a:noFill/>
        </p:spPr>
        <p:txBody>
          <a:bodyPr wrap="square" rtlCol="0">
            <a:spAutoFit/>
          </a:bodyPr>
          <a:lstStyle/>
          <a:p>
            <a:r>
              <a:rPr lang="en-US" sz="2400" dirty="0" smtClean="0"/>
              <a:t>But halos can also happen when the clouds are below you, opposite the sun!</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perat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7868049" cy="5247005"/>
          </a:xfrm>
          <a:prstGeom prst="rect">
            <a:avLst/>
          </a:prstGeom>
        </p:spPr>
      </p:pic>
      <p:sp>
        <p:nvSpPr>
          <p:cNvPr id="3" name="Rectangle 2"/>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u="sng" dirty="0" err="1" smtClean="0">
                <a:solidFill>
                  <a:schemeClr val="tx1"/>
                </a:solidFill>
              </a:rPr>
              <a:t>Undulatus</a:t>
            </a:r>
            <a:r>
              <a:rPr lang="en-US" u="sng" dirty="0" smtClean="0">
                <a:solidFill>
                  <a:schemeClr val="tx1"/>
                </a:solidFill>
              </a:rPr>
              <a:t> </a:t>
            </a:r>
            <a:r>
              <a:rPr lang="en-US" u="sng" dirty="0" err="1" smtClean="0">
                <a:solidFill>
                  <a:schemeClr val="tx1"/>
                </a:solidFill>
              </a:rPr>
              <a:t>Asperatus</a:t>
            </a:r>
            <a:r>
              <a:rPr lang="en-US" dirty="0" smtClean="0">
                <a:solidFill>
                  <a:schemeClr val="bg1"/>
                </a:solidFill>
              </a:rPr>
              <a:t/>
            </a:r>
            <a:br>
              <a:rPr lang="en-US" dirty="0" smtClean="0">
                <a:solidFill>
                  <a:schemeClr val="bg1"/>
                </a:solidFill>
              </a:rPr>
            </a:br>
            <a:r>
              <a:rPr lang="en-US" sz="1000" dirty="0" smtClean="0">
                <a:solidFill>
                  <a:schemeClr val="bg1"/>
                </a:solidFill>
              </a:rPr>
              <a:t>Photo from </a:t>
            </a:r>
            <a:r>
              <a:rPr lang="en-US" sz="1000" dirty="0" err="1" smtClean="0">
                <a:solidFill>
                  <a:schemeClr val="bg1"/>
                </a:solidFill>
              </a:rPr>
              <a:t>www.photolib.noaa.gov</a:t>
            </a:r>
            <a:r>
              <a:rPr lang="en-US" sz="1000" dirty="0" smtClean="0">
                <a:solidFill>
                  <a:schemeClr val="bg1"/>
                </a:solidFill>
              </a:rPr>
              <a:t/>
            </a:r>
            <a:br>
              <a:rPr lang="en-US" sz="1000" dirty="0" smtClean="0">
                <a:solidFill>
                  <a:schemeClr val="bg1"/>
                </a:solidFill>
              </a:rPr>
            </a:br>
            <a:endParaRPr lang="en-US" sz="1000" dirty="0">
              <a:solidFill>
                <a:schemeClr val="bg1"/>
              </a:solidFill>
            </a:endParaRPr>
          </a:p>
        </p:txBody>
      </p:sp>
      <p:sp>
        <p:nvSpPr>
          <p:cNvPr id="4" name="TextBox 3"/>
          <p:cNvSpPr txBox="1"/>
          <p:nvPr/>
        </p:nvSpPr>
        <p:spPr>
          <a:xfrm>
            <a:off x="1066800" y="6488668"/>
            <a:ext cx="7010400" cy="369332"/>
          </a:xfrm>
          <a:prstGeom prst="rect">
            <a:avLst/>
          </a:prstGeom>
          <a:noFill/>
        </p:spPr>
        <p:txBody>
          <a:bodyPr wrap="square" rtlCol="0">
            <a:spAutoFit/>
          </a:bodyPr>
          <a:lstStyle/>
          <a:p>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=Jz7BgxrVmiQ#action=share</a:t>
            </a:r>
            <a:endParaRPr lang="en-US" dirty="0"/>
          </a:p>
        </p:txBody>
      </p:sp>
    </p:spTree>
    <p:extLst>
      <p:ext uri="{BB962C8B-B14F-4D97-AF65-F5344CB8AC3E}">
        <p14:creationId xmlns:p14="http://schemas.microsoft.com/office/powerpoint/2010/main" val="254098361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b="1" dirty="0" smtClean="0">
                <a:solidFill>
                  <a:schemeClr val="tx1"/>
                </a:solidFill>
                <a:effectLst>
                  <a:outerShdw blurRad="38100" dist="38100" dir="2700000" algn="tl">
                    <a:srgbClr val="C0C0C0"/>
                  </a:outerShdw>
                </a:effectLst>
                <a:latin typeface="Calibri" pitchFamily="34" charset="0"/>
              </a:rPr>
              <a:t>How do we go from clouds to precipitation?</a:t>
            </a:r>
            <a:endParaRPr lang="en-US" b="1" dirty="0">
              <a:solidFill>
                <a:schemeClr val="tx1"/>
              </a:solidFill>
              <a:effectLst>
                <a:outerShdw blurRad="38100" dist="38100" dir="2700000" algn="tl">
                  <a:srgbClr val="C0C0C0"/>
                </a:outerShdw>
              </a:effectLst>
              <a:latin typeface="Calibri" pitchFamily="34" charset="0"/>
            </a:endParaRPr>
          </a:p>
        </p:txBody>
      </p:sp>
      <p:sp>
        <p:nvSpPr>
          <p:cNvPr id="182275" name="Rectangle 3"/>
          <p:cNvSpPr>
            <a:spLocks noGrp="1" noChangeArrowheads="1"/>
          </p:cNvSpPr>
          <p:nvPr>
            <p:ph type="body" idx="1"/>
          </p:nvPr>
        </p:nvSpPr>
        <p:spPr/>
        <p:txBody>
          <a:bodyPr/>
          <a:lstStyle/>
          <a:p>
            <a:r>
              <a:rPr lang="en-US" dirty="0">
                <a:latin typeface="Calibri" pitchFamily="34" charset="0"/>
              </a:rPr>
              <a:t>Clouds composed of tiny liquid water drops and/or ice crystals</a:t>
            </a:r>
          </a:p>
          <a:p>
            <a:r>
              <a:rPr lang="en-US" dirty="0">
                <a:latin typeface="Calibri" pitchFamily="34" charset="0"/>
              </a:rPr>
              <a:t>Diameter of average cloud droplet = .0008 inches which is about 100 times smaller than an average raindrop</a:t>
            </a:r>
          </a:p>
          <a:p>
            <a:endParaRPr lang="en-US" dirty="0">
              <a:latin typeface="Calibri" pitchFamily="34" charset="0"/>
            </a:endParaRPr>
          </a:p>
          <a:p>
            <a:endParaRPr lang="en-US" dirty="0">
              <a:latin typeface="Calibri" pitchFamily="34" charset="0"/>
            </a:endParaRPr>
          </a:p>
        </p:txBody>
      </p:sp>
      <p:sp>
        <p:nvSpPr>
          <p:cNvPr id="182276" name="Oval 4"/>
          <p:cNvSpPr>
            <a:spLocks noChangeArrowheads="1"/>
          </p:cNvSpPr>
          <p:nvPr/>
        </p:nvSpPr>
        <p:spPr bwMode="auto">
          <a:xfrm>
            <a:off x="2590800" y="49530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2277" name="Oval 5"/>
          <p:cNvSpPr>
            <a:spLocks noChangeArrowheads="1"/>
          </p:cNvSpPr>
          <p:nvPr/>
        </p:nvSpPr>
        <p:spPr bwMode="auto">
          <a:xfrm>
            <a:off x="3657600" y="4495800"/>
            <a:ext cx="2286000" cy="1981200"/>
          </a:xfrm>
          <a:prstGeom prst="ellipse">
            <a:avLst/>
          </a:prstGeom>
          <a:solidFill>
            <a:schemeClr val="accent1"/>
          </a:solidFill>
          <a:ln w="9525">
            <a:solidFill>
              <a:schemeClr val="tx1"/>
            </a:solidFill>
            <a:round/>
            <a:headEnd/>
            <a:tailEnd/>
          </a:ln>
          <a:effectLst/>
        </p:spPr>
        <p:txBody>
          <a:bodyPr wrap="none" anchor="ctr"/>
          <a:lstStyle/>
          <a:p>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p:txBody>
          <a:bodyPr/>
          <a:lstStyle/>
          <a:p>
            <a:r>
              <a:rPr lang="en-US" dirty="0">
                <a:latin typeface="Calibri" pitchFamily="34" charset="0"/>
              </a:rPr>
              <a:t>How do these cloud droplets grow large enough to fall as precipitation?</a:t>
            </a:r>
          </a:p>
          <a:p>
            <a:endParaRPr lang="en-US" dirty="0">
              <a:latin typeface="Calibri" pitchFamily="34" charset="0"/>
            </a:endParaRPr>
          </a:p>
          <a:p>
            <a:r>
              <a:rPr lang="en-US" dirty="0">
                <a:latin typeface="Calibri" pitchFamily="34" charset="0"/>
              </a:rPr>
              <a:t>Precipitation – liquid/solid forms of water falling from a cloud</a:t>
            </a:r>
          </a:p>
          <a:p>
            <a:endParaRPr lang="en-US" dirty="0">
              <a:latin typeface="Calibri" pitchFamily="34" charset="0"/>
            </a:endParaRPr>
          </a:p>
          <a:p>
            <a:r>
              <a:rPr lang="en-US" dirty="0">
                <a:latin typeface="Calibri" pitchFamily="34" charset="0"/>
              </a:rPr>
              <a:t>What forms can precipitation take?</a:t>
            </a:r>
          </a:p>
        </p:txBody>
      </p:sp>
      <p:sp>
        <p:nvSpPr>
          <p:cNvPr id="8" name="Rectangle 2"/>
          <p:cNvSpPr txBox="1">
            <a:spLocks noChangeArrowheads="1"/>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j-ea"/>
                <a:cs typeface="+mj-cs"/>
              </a:rPr>
              <a:t>How do we go from clouds to precipitation?</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Growth Processes</a:t>
            </a:r>
          </a:p>
        </p:txBody>
      </p:sp>
      <p:sp>
        <p:nvSpPr>
          <p:cNvPr id="186371" name="Rectangle 3"/>
          <p:cNvSpPr>
            <a:spLocks noGrp="1" noChangeArrowheads="1"/>
          </p:cNvSpPr>
          <p:nvPr>
            <p:ph type="body" idx="1"/>
          </p:nvPr>
        </p:nvSpPr>
        <p:spPr/>
        <p:txBody>
          <a:bodyPr/>
          <a:lstStyle/>
          <a:p>
            <a:endParaRPr lang="en-US" dirty="0"/>
          </a:p>
          <a:p>
            <a:r>
              <a:rPr lang="en-US" dirty="0">
                <a:latin typeface="Calibri" pitchFamily="34" charset="0"/>
              </a:rPr>
              <a:t>The growth process largely depends on the </a:t>
            </a:r>
            <a:r>
              <a:rPr lang="en-US" i="1" dirty="0">
                <a:latin typeface="Calibri" pitchFamily="34" charset="0"/>
              </a:rPr>
              <a:t>temperature</a:t>
            </a:r>
            <a:r>
              <a:rPr lang="en-US" dirty="0">
                <a:latin typeface="Calibri" pitchFamily="34" charset="0"/>
              </a:rPr>
              <a:t> in the cloud.</a:t>
            </a:r>
          </a:p>
          <a:p>
            <a:endParaRPr lang="en-US" dirty="0">
              <a:latin typeface="Calibri" pitchFamily="34" charset="0"/>
            </a:endParaRPr>
          </a:p>
          <a:p>
            <a:r>
              <a:rPr lang="en-US" dirty="0">
                <a:latin typeface="Calibri" pitchFamily="34" charset="0"/>
              </a:rPr>
              <a:t>Clouds can be termed either warm or cold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b="1" dirty="0">
                <a:effectLst>
                  <a:outerShdw blurRad="38100" dist="38100" dir="2700000" algn="tl">
                    <a:srgbClr val="C0C0C0"/>
                  </a:outerShdw>
                </a:effectLst>
                <a:latin typeface="Calibri" pitchFamily="34" charset="0"/>
              </a:rPr>
              <a:t>Growth in Warm Clouds</a:t>
            </a:r>
          </a:p>
        </p:txBody>
      </p:sp>
      <p:sp>
        <p:nvSpPr>
          <p:cNvPr id="188419" name="Rectangle 3"/>
          <p:cNvSpPr>
            <a:spLocks noGrp="1" noChangeArrowheads="1"/>
          </p:cNvSpPr>
          <p:nvPr>
            <p:ph type="body" idx="1"/>
          </p:nvPr>
        </p:nvSpPr>
        <p:spPr/>
        <p:txBody>
          <a:bodyPr/>
          <a:lstStyle/>
          <a:p>
            <a:r>
              <a:rPr lang="en-US" dirty="0">
                <a:latin typeface="Calibri" pitchFamily="34" charset="0"/>
              </a:rPr>
              <a:t>Warm clouds:  Temperatures are above freezing (0</a:t>
            </a:r>
            <a:r>
              <a:rPr lang="en-US" baseline="30000" dirty="0">
                <a:latin typeface="Calibri" pitchFamily="34" charset="0"/>
              </a:rPr>
              <a:t>o</a:t>
            </a:r>
            <a:r>
              <a:rPr lang="en-US" dirty="0">
                <a:latin typeface="Calibri" pitchFamily="34" charset="0"/>
              </a:rPr>
              <a:t>C) throughout the cloud.</a:t>
            </a:r>
          </a:p>
          <a:p>
            <a:endParaRPr lang="en-US" dirty="0">
              <a:latin typeface="Calibri" pitchFamily="34" charset="0"/>
            </a:endParaRPr>
          </a:p>
          <a:p>
            <a:r>
              <a:rPr lang="en-US" dirty="0">
                <a:latin typeface="Calibri" pitchFamily="34" charset="0"/>
              </a:rPr>
              <a:t>The growth process leading to precipitation is called </a:t>
            </a:r>
          </a:p>
          <a:p>
            <a:pPr>
              <a:buFontTx/>
              <a:buNone/>
            </a:pPr>
            <a:r>
              <a:rPr lang="en-US" dirty="0">
                <a:latin typeface="Calibri" pitchFamily="34" charset="0"/>
              </a:rPr>
              <a:t>   </a:t>
            </a:r>
            <a:r>
              <a:rPr lang="en-US" b="1" dirty="0">
                <a:latin typeface="Calibri" pitchFamily="34" charset="0"/>
              </a:rPr>
              <a:t>collision-coalescence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00.xml><?xml version="1.0" encoding="utf-8"?>
<p:tagLst xmlns:a="http://schemas.openxmlformats.org/drawingml/2006/main" xmlns:r="http://schemas.openxmlformats.org/officeDocument/2006/relationships" xmlns:p="http://schemas.openxmlformats.org/presentationml/2006/main">
  <p:tag name="NOPREFERENCE" val="False"/>
</p:tagLst>
</file>

<file path=ppt/tags/tag101.xml><?xml version="1.0" encoding="utf-8"?>
<p:tagLst xmlns:a="http://schemas.openxmlformats.org/drawingml/2006/main" xmlns:r="http://schemas.openxmlformats.org/officeDocument/2006/relationships" xmlns:p="http://schemas.openxmlformats.org/presentationml/2006/main">
  <p:tag name="NOPREFERENCE" val="False"/>
</p:tagLst>
</file>

<file path=ppt/tags/tag102.xml><?xml version="1.0" encoding="utf-8"?>
<p:tagLst xmlns:a="http://schemas.openxmlformats.org/drawingml/2006/main" xmlns:r="http://schemas.openxmlformats.org/officeDocument/2006/relationships" xmlns:p="http://schemas.openxmlformats.org/presentationml/2006/main">
  <p:tag name="NOPREFERENCE" val="False"/>
</p:tagLst>
</file>

<file path=ppt/tags/tag103.xml><?xml version="1.0" encoding="utf-8"?>
<p:tagLst xmlns:a="http://schemas.openxmlformats.org/drawingml/2006/main" xmlns:r="http://schemas.openxmlformats.org/officeDocument/2006/relationships" xmlns:p="http://schemas.openxmlformats.org/presentationml/2006/main">
  <p:tag name="NOPREFERENCE" val="False"/>
</p:tagLst>
</file>

<file path=ppt/tags/tag104.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Lst>
</file>

<file path=ppt/tags/tag87.xml><?xml version="1.0" encoding="utf-8"?>
<p:tagLst xmlns:a="http://schemas.openxmlformats.org/drawingml/2006/main" xmlns:r="http://schemas.openxmlformats.org/officeDocument/2006/relationships" xmlns:p="http://schemas.openxmlformats.org/presentationml/2006/main">
  <p:tag name="NOPREFERENCE" val="False"/>
</p:tagLst>
</file>

<file path=ppt/tags/tag88.xml><?xml version="1.0" encoding="utf-8"?>
<p:tagLst xmlns:a="http://schemas.openxmlformats.org/drawingml/2006/main" xmlns:r="http://schemas.openxmlformats.org/officeDocument/2006/relationships" xmlns:p="http://schemas.openxmlformats.org/presentationml/2006/main">
  <p:tag name="NOPREFERENCE" val="False"/>
</p:tagLst>
</file>

<file path=ppt/tags/tag89.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Lst>
</file>

<file path=ppt/tags/tag91.xml><?xml version="1.0" encoding="utf-8"?>
<p:tagLst xmlns:a="http://schemas.openxmlformats.org/drawingml/2006/main" xmlns:r="http://schemas.openxmlformats.org/officeDocument/2006/relationships" xmlns:p="http://schemas.openxmlformats.org/presentationml/2006/main">
  <p:tag name="NOPREFERENCE" val="False"/>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Lst>
</file>

<file path=ppt/tags/tag93.xml><?xml version="1.0" encoding="utf-8"?>
<p:tagLst xmlns:a="http://schemas.openxmlformats.org/drawingml/2006/main" xmlns:r="http://schemas.openxmlformats.org/officeDocument/2006/relationships" xmlns:p="http://schemas.openxmlformats.org/presentationml/2006/main">
  <p:tag name="NOPREFERENCE" val="False"/>
</p:tagLst>
</file>

<file path=ppt/tags/tag94.xml><?xml version="1.0" encoding="utf-8"?>
<p:tagLst xmlns:a="http://schemas.openxmlformats.org/drawingml/2006/main" xmlns:r="http://schemas.openxmlformats.org/officeDocument/2006/relationships" xmlns:p="http://schemas.openxmlformats.org/presentationml/2006/main">
  <p:tag name="NOPREFERENCE" val="False"/>
</p:tagLst>
</file>

<file path=ppt/tags/tag95.xml><?xml version="1.0" encoding="utf-8"?>
<p:tagLst xmlns:a="http://schemas.openxmlformats.org/drawingml/2006/main" xmlns:r="http://schemas.openxmlformats.org/officeDocument/2006/relationships" xmlns:p="http://schemas.openxmlformats.org/presentationml/2006/main">
  <p:tag name="NOPREFERENCE" val="False"/>
</p:tagLst>
</file>

<file path=ppt/tags/tag96.xml><?xml version="1.0" encoding="utf-8"?>
<p:tagLst xmlns:a="http://schemas.openxmlformats.org/drawingml/2006/main" xmlns:r="http://schemas.openxmlformats.org/officeDocument/2006/relationships" xmlns:p="http://schemas.openxmlformats.org/presentationml/2006/main">
  <p:tag name="NOPREFERENCE" val="False"/>
</p:tagLst>
</file>

<file path=ppt/tags/tag97.xml><?xml version="1.0" encoding="utf-8"?>
<p:tagLst xmlns:a="http://schemas.openxmlformats.org/drawingml/2006/main" xmlns:r="http://schemas.openxmlformats.org/officeDocument/2006/relationships" xmlns:p="http://schemas.openxmlformats.org/presentationml/2006/main">
  <p:tag name="NOPREFERENCE" val="False"/>
</p:tagLst>
</file>

<file path=ppt/tags/tag98.xml><?xml version="1.0" encoding="utf-8"?>
<p:tagLst xmlns:a="http://schemas.openxmlformats.org/drawingml/2006/main" xmlns:r="http://schemas.openxmlformats.org/officeDocument/2006/relationships" xmlns:p="http://schemas.openxmlformats.org/presentationml/2006/main">
  <p:tag name="NOPREFERENCE" val="False"/>
</p:tagLst>
</file>

<file path=ppt/tags/tag9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10859</TotalTime>
  <Words>8652</Words>
  <Application>Microsoft Macintosh PowerPoint</Application>
  <PresentationFormat>On-screen Show (4:3)</PresentationFormat>
  <Paragraphs>833</Paragraphs>
  <Slides>131</Slides>
  <Notes>97</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Default Design</vt:lpstr>
      <vt:lpstr>Chapter 4 Water in the Atmosphere</vt:lpstr>
      <vt:lpstr>Chapter 4 Water in the Atmosphere</vt:lpstr>
      <vt:lpstr>PowerPoint Presentation</vt:lpstr>
      <vt:lpstr>PowerPoint Presentation</vt:lpstr>
      <vt:lpstr>PowerPoint Presentation</vt:lpstr>
      <vt:lpstr>Overview</vt:lpstr>
      <vt:lpstr>PowerPoint Presentation</vt:lpstr>
      <vt:lpstr>PowerPoint Presentation</vt:lpstr>
      <vt:lpstr>Evaporation</vt:lpstr>
      <vt:lpstr>What happens once there is water vapor?</vt:lpstr>
      <vt:lpstr>Saturation Photo from  www.cgl.uwaterloo.ca/ ~csk/water.html</vt:lpstr>
      <vt:lpstr>PowerPoint Presentation</vt:lpstr>
      <vt:lpstr>More on Evaporation</vt:lpstr>
      <vt:lpstr>Indices of Water Vapor Content</vt:lpstr>
      <vt:lpstr>Mixing Ratio</vt:lpstr>
      <vt:lpstr>Vapor Pressure</vt:lpstr>
      <vt:lpstr>Relative Humidity</vt:lpstr>
      <vt:lpstr>Relative Humidity</vt:lpstr>
      <vt:lpstr>Relative Humidity</vt:lpstr>
      <vt:lpstr>Ways to Achieve Saturation (RH=100%)</vt:lpstr>
      <vt:lpstr>Ways to Achieve Saturation (RH=100%)</vt:lpstr>
      <vt:lpstr>Relative Humidity vs. Temp</vt:lpstr>
      <vt:lpstr>Relative Humidity vs. Temp </vt:lpstr>
      <vt:lpstr> Use of Relative Humidity</vt:lpstr>
      <vt:lpstr>PowerPoint Presentation</vt:lpstr>
      <vt:lpstr>Dewpoint Temperature</vt:lpstr>
      <vt:lpstr>PowerPoint Presentation</vt:lpstr>
      <vt:lpstr>Dew Photo from lynmillett.com/archives/2003</vt:lpstr>
      <vt:lpstr>Frost Photo from www.ashland-city.k12.oh.us/ahs/classes/hort</vt:lpstr>
      <vt:lpstr>Temp-Dew Point Spread</vt:lpstr>
      <vt:lpstr>Example</vt:lpstr>
      <vt:lpstr>Example</vt:lpstr>
      <vt:lpstr>Example (cont’d)</vt:lpstr>
      <vt:lpstr>Example (cont’d)</vt:lpstr>
      <vt:lpstr>If only forming raindrops were as simple as saturating the air…</vt:lpstr>
      <vt:lpstr>Overview</vt:lpstr>
      <vt:lpstr>How do droplets form?</vt:lpstr>
      <vt:lpstr>How do droplets form?</vt:lpstr>
      <vt:lpstr>SOLUTE EFFECT</vt:lpstr>
      <vt:lpstr>CURVATURE EFFECT</vt:lpstr>
      <vt:lpstr>Examples of Condensation Nuclei</vt:lpstr>
      <vt:lpstr>How Do Ice Crystals Form?</vt:lpstr>
      <vt:lpstr>Let’s start at the surface</vt:lpstr>
      <vt:lpstr>PowerPoint Presentation</vt:lpstr>
      <vt:lpstr>Radiation Fog</vt:lpstr>
      <vt:lpstr>PowerPoint Presentation</vt:lpstr>
      <vt:lpstr>Advection Fog</vt:lpstr>
      <vt:lpstr>PowerPoint Presentation</vt:lpstr>
      <vt:lpstr>Upslope Fog</vt:lpstr>
      <vt:lpstr>Evaporation Fog</vt:lpstr>
      <vt:lpstr>Evaporation Fog </vt:lpstr>
      <vt:lpstr>Precipitation Fog</vt:lpstr>
      <vt:lpstr>Hail Fog</vt:lpstr>
      <vt:lpstr>Finally looking at water vapor possibilities as air moves upwards from the surface…</vt:lpstr>
      <vt:lpstr>Dry Adiabatic Lapse Rate</vt:lpstr>
      <vt:lpstr>What have we learned so far?</vt:lpstr>
      <vt:lpstr>What have we learned so far?</vt:lpstr>
      <vt:lpstr>Cloud Development Photo from apollo.lsc.vsc.edu/classes/met130</vt:lpstr>
      <vt:lpstr>Cloud Development Photo from apollo.lsc.vsc.edu/classes/met130</vt:lpstr>
      <vt:lpstr>LCL</vt:lpstr>
      <vt:lpstr>What Happens Above the LCL?</vt:lpstr>
      <vt:lpstr>Moist Adiabatic Lapse Rate</vt:lpstr>
      <vt:lpstr>Determining Stability</vt:lpstr>
      <vt:lpstr>Four Types of Stability</vt:lpstr>
      <vt:lpstr>PowerPoint Presentation</vt:lpstr>
      <vt:lpstr>Level of Free Convection</vt:lpstr>
      <vt:lpstr>Conditionally Unstable Layer</vt:lpstr>
      <vt:lpstr>Cloud production due to lift</vt:lpstr>
      <vt:lpstr>How Stability Changes</vt:lpstr>
      <vt:lpstr>What Processes Cause This?</vt:lpstr>
      <vt:lpstr>All for Today…</vt:lpstr>
      <vt:lpstr>Ch 4</vt:lpstr>
      <vt:lpstr>Ch 4</vt:lpstr>
      <vt:lpstr>Ch 4</vt:lpstr>
      <vt:lpstr>Chapter 4 Water in the Atmosphere</vt:lpstr>
      <vt:lpstr>Chapter 4 Water in the Atmosphere</vt:lpstr>
      <vt:lpstr>Four Cloud Groups</vt:lpstr>
      <vt:lpstr>Cirrus Clouds </vt:lpstr>
      <vt:lpstr> Stratus Clouds </vt:lpstr>
      <vt:lpstr> Stratocumulus </vt:lpstr>
      <vt:lpstr>Cumulus</vt:lpstr>
      <vt:lpstr>Cumulus Congestus</vt:lpstr>
      <vt:lpstr>Anvil Cloud</vt:lpstr>
      <vt:lpstr>PowerPoint Presentation</vt:lpstr>
      <vt:lpstr>PowerPoint Presentation</vt:lpstr>
      <vt:lpstr>PowerPoint Presentation</vt:lpstr>
      <vt:lpstr>PowerPoint Presentation</vt:lpstr>
      <vt:lpstr>PowerPoint Presentation</vt:lpstr>
      <vt:lpstr>PowerPoint Presentation</vt:lpstr>
      <vt:lpstr>Lenticular Clouds </vt:lpstr>
      <vt:lpstr> Lenticular Cloud </vt:lpstr>
      <vt:lpstr>Halo in Cirrostratus </vt:lpstr>
      <vt:lpstr>Sundog Photo from www.photolib.noaa.gov </vt:lpstr>
      <vt:lpstr>PowerPoint Presentation</vt:lpstr>
      <vt:lpstr>PowerPoint Presentation</vt:lpstr>
      <vt:lpstr>How do we go from clouds to precipitation?</vt:lpstr>
      <vt:lpstr>PowerPoint Presentation</vt:lpstr>
      <vt:lpstr>Growth Processes</vt:lpstr>
      <vt:lpstr>Growth in Warm Clouds</vt:lpstr>
      <vt:lpstr>Collision-Coalescence</vt:lpstr>
      <vt:lpstr>Collision-Coalescence</vt:lpstr>
      <vt:lpstr>Growth in Cold Clouds</vt:lpstr>
      <vt:lpstr>Cold Clouds Figure from apollo.lsc.vsc.edu/classes/met130</vt:lpstr>
      <vt:lpstr>Riming</vt:lpstr>
      <vt:lpstr>PowerPoint Presentation</vt:lpstr>
      <vt:lpstr>Aggregation</vt:lpstr>
      <vt:lpstr>Bergeron Process</vt:lpstr>
      <vt:lpstr>Bergeron Process (cont’d)</vt:lpstr>
      <vt:lpstr>PowerPoint Presentation</vt:lpstr>
      <vt:lpstr>Bergeron Process</vt:lpstr>
      <vt:lpstr>Types of Precipitation</vt:lpstr>
      <vt:lpstr>Snow</vt:lpstr>
      <vt:lpstr>Rain</vt:lpstr>
      <vt:lpstr>Rain</vt:lpstr>
      <vt:lpstr>Virga</vt:lpstr>
      <vt:lpstr>Shape of Raindrop   Figures from www.eng.vt.edu/fluids/msc</vt:lpstr>
      <vt:lpstr>Shape of a Raindrop     Photo from www.ems.psu.edu/~lno/Meteo437</vt:lpstr>
      <vt:lpstr>Hail</vt:lpstr>
      <vt:lpstr>Hailstones Photo from www.crh.noaa.gov/mkx</vt:lpstr>
      <vt:lpstr>PowerPoint Presentation</vt:lpstr>
      <vt:lpstr>PowerPoint Presentation</vt:lpstr>
      <vt:lpstr>PowerPoint Presentation</vt:lpstr>
      <vt:lpstr>Sleet</vt:lpstr>
      <vt:lpstr>Freezing Rain</vt:lpstr>
      <vt:lpstr>Ice Storm    Photo from www.photolib.noaa.gov</vt:lpstr>
      <vt:lpstr>PowerPoint Presentation</vt:lpstr>
      <vt:lpstr>PowerPoint Presentation</vt:lpstr>
      <vt:lpstr>Ch 4</vt:lpstr>
      <vt:lpstr>Ch 4</vt:lpstr>
      <vt:lpstr>Ch 4</vt:lpstr>
      <vt:lpstr>Ch 4</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Water in the Atmosphere</dc:title>
  <dc:creator>Chris Weiss</dc:creator>
  <cp:lastModifiedBy>Aaron Hill</cp:lastModifiedBy>
  <cp:revision>221</cp:revision>
  <dcterms:created xsi:type="dcterms:W3CDTF">2006-08-18T19:37:17Z</dcterms:created>
  <dcterms:modified xsi:type="dcterms:W3CDTF">2017-07-18T01:29:42Z</dcterms:modified>
</cp:coreProperties>
</file>