
<file path=[Content_Types].xml><?xml version="1.0" encoding="utf-8"?>
<Types xmlns="http://schemas.openxmlformats.org/package/2006/content-types">
  <Default Extension="xml" ContentType="application/xml"/>
  <Default Extension="wmf" ContentType="image/x-wmf"/>
  <Default Extension="jpeg" ContentType="image/jpeg"/>
  <Default Extension="m4v"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tags/tag42.xml" ContentType="application/vnd.openxmlformats-officedocument.presentationml.tags+xml"/>
  <Override PartName="/ppt/notesSlides/notesSlide47.xml" ContentType="application/vnd.openxmlformats-officedocument.presentationml.notesSlide+xml"/>
  <Override PartName="/ppt/tags/tag43.xml" ContentType="application/vnd.openxmlformats-officedocument.presentationml.tags+xml"/>
  <Override PartName="/ppt/notesSlides/notesSlide48.xml" ContentType="application/vnd.openxmlformats-officedocument.presentationml.notesSlide+xml"/>
  <Override PartName="/ppt/tags/tag44.xml" ContentType="application/vnd.openxmlformats-officedocument.presentationml.tags+xml"/>
  <Override PartName="/ppt/notesSlides/notesSlide49.xml" ContentType="application/vnd.openxmlformats-officedocument.presentationml.notesSlide+xml"/>
  <Override PartName="/ppt/tags/tag4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46.xml" ContentType="application/vnd.openxmlformats-officedocument.presentationml.tags+xml"/>
  <Override PartName="/ppt/notesSlides/notesSlide52.xml" ContentType="application/vnd.openxmlformats-officedocument.presentationml.notesSlide+xml"/>
  <Override PartName="/ppt/tags/tag4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8.xml" ContentType="application/vnd.openxmlformats-officedocument.presentationml.tags+xml"/>
  <Override PartName="/ppt/notesSlides/notesSlide55.xml" ContentType="application/vnd.openxmlformats-officedocument.presentationml.notesSlide+xml"/>
  <Override PartName="/ppt/tags/tag49.xml" ContentType="application/vnd.openxmlformats-officedocument.presentationml.tags+xml"/>
  <Override PartName="/ppt/notesSlides/notesSlide56.xml" ContentType="application/vnd.openxmlformats-officedocument.presentationml.notesSlide+xml"/>
  <Override PartName="/ppt/tags/tag50.xml" ContentType="application/vnd.openxmlformats-officedocument.presentationml.tags+xml"/>
  <Override PartName="/ppt/notesSlides/notesSlide57.xml" ContentType="application/vnd.openxmlformats-officedocument.presentationml.notesSlide+xml"/>
  <Override PartName="/ppt/tags/tag51.xml" ContentType="application/vnd.openxmlformats-officedocument.presentationml.tags+xml"/>
  <Override PartName="/ppt/notesSlides/notesSlide58.xml" ContentType="application/vnd.openxmlformats-officedocument.presentationml.notesSlide+xml"/>
  <Override PartName="/ppt/tags/tag52.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344" r:id="rId2"/>
    <p:sldId id="345" r:id="rId3"/>
    <p:sldId id="346" r:id="rId4"/>
    <p:sldId id="256" r:id="rId5"/>
    <p:sldId id="341" r:id="rId6"/>
    <p:sldId id="262" r:id="rId7"/>
    <p:sldId id="325" r:id="rId8"/>
    <p:sldId id="326" r:id="rId9"/>
    <p:sldId id="327" r:id="rId10"/>
    <p:sldId id="328" r:id="rId11"/>
    <p:sldId id="305" r:id="rId12"/>
    <p:sldId id="306" r:id="rId13"/>
    <p:sldId id="263" r:id="rId14"/>
    <p:sldId id="315" r:id="rId15"/>
    <p:sldId id="313" r:id="rId16"/>
    <p:sldId id="264" r:id="rId17"/>
    <p:sldId id="323" r:id="rId18"/>
    <p:sldId id="265" r:id="rId19"/>
    <p:sldId id="330" r:id="rId20"/>
    <p:sldId id="267" r:id="rId21"/>
    <p:sldId id="268" r:id="rId22"/>
    <p:sldId id="332" r:id="rId23"/>
    <p:sldId id="266" r:id="rId24"/>
    <p:sldId id="269" r:id="rId25"/>
    <p:sldId id="340" r:id="rId26"/>
    <p:sldId id="335" r:id="rId27"/>
    <p:sldId id="336" r:id="rId28"/>
    <p:sldId id="312" r:id="rId29"/>
    <p:sldId id="316" r:id="rId30"/>
    <p:sldId id="314" r:id="rId31"/>
    <p:sldId id="274" r:id="rId32"/>
    <p:sldId id="347" r:id="rId33"/>
    <p:sldId id="273" r:id="rId34"/>
    <p:sldId id="322" r:id="rId35"/>
    <p:sldId id="275" r:id="rId36"/>
    <p:sldId id="276" r:id="rId37"/>
    <p:sldId id="277" r:id="rId38"/>
    <p:sldId id="278" r:id="rId39"/>
    <p:sldId id="280" r:id="rId40"/>
    <p:sldId id="281" r:id="rId41"/>
    <p:sldId id="282" r:id="rId42"/>
    <p:sldId id="283" r:id="rId43"/>
    <p:sldId id="284" r:id="rId44"/>
    <p:sldId id="285" r:id="rId45"/>
    <p:sldId id="286" r:id="rId46"/>
    <p:sldId id="307" r:id="rId47"/>
    <p:sldId id="291" r:id="rId48"/>
    <p:sldId id="308" r:id="rId49"/>
    <p:sldId id="287" r:id="rId50"/>
    <p:sldId id="342" r:id="rId51"/>
    <p:sldId id="318" r:id="rId52"/>
    <p:sldId id="317" r:id="rId53"/>
    <p:sldId id="319" r:id="rId54"/>
    <p:sldId id="292" r:id="rId55"/>
    <p:sldId id="297" r:id="rId56"/>
    <p:sldId id="290" r:id="rId57"/>
    <p:sldId id="333" r:id="rId58"/>
    <p:sldId id="293" r:id="rId59"/>
    <p:sldId id="295" r:id="rId60"/>
    <p:sldId id="294" r:id="rId61"/>
    <p:sldId id="301" r:id="rId62"/>
    <p:sldId id="299" r:id="rId63"/>
    <p:sldId id="334" r:id="rId64"/>
    <p:sldId id="300" r:id="rId65"/>
    <p:sldId id="302" r:id="rId66"/>
    <p:sldId id="320" r:id="rId67"/>
    <p:sldId id="321" r:id="rId68"/>
    <p:sldId id="337" r:id="rId69"/>
    <p:sldId id="338" r:id="rId70"/>
    <p:sldId id="339" r:id="rId71"/>
  </p:sldIdLst>
  <p:sldSz cx="9144000" cy="6858000" type="screen4x3"/>
  <p:notesSz cx="6858000" cy="9296400"/>
  <p:custDataLst>
    <p:tags r:id="rId7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DDDDD"/>
    <a:srgbClr val="777777"/>
    <a:srgbClr val="FFFFFF"/>
    <a:srgbClr val="1C1C1C"/>
    <a:srgbClr val="F8F8F8"/>
    <a:srgbClr val="FFFF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20" autoAdjust="0"/>
    <p:restoredTop sz="86438" autoAdjust="0"/>
  </p:normalViewPr>
  <p:slideViewPr>
    <p:cSldViewPr>
      <p:cViewPr varScale="1">
        <p:scale>
          <a:sx n="82" d="100"/>
          <a:sy n="82" d="100"/>
        </p:scale>
        <p:origin x="-1576" y="-112"/>
      </p:cViewPr>
      <p:guideLst>
        <p:guide orient="horz" pos="2160"/>
        <p:guide pos="2880"/>
      </p:guideLst>
    </p:cSldViewPr>
  </p:slideViewPr>
  <p:outlineViewPr>
    <p:cViewPr>
      <p:scale>
        <a:sx n="33" d="100"/>
        <a:sy n="33" d="100"/>
      </p:scale>
      <p:origin x="0" y="2772"/>
    </p:cViewPr>
  </p:outlineViewPr>
  <p:notesTextViewPr>
    <p:cViewPr>
      <p:scale>
        <a:sx n="100" d="100"/>
        <a:sy n="100" d="100"/>
      </p:scale>
      <p:origin x="0" y="0"/>
    </p:cViewPr>
  </p:notesTextViewPr>
  <p:sorterViewPr>
    <p:cViewPr>
      <p:scale>
        <a:sx n="66" d="100"/>
        <a:sy n="66" d="100"/>
      </p:scale>
      <p:origin x="0" y="5940"/>
    </p:cViewPr>
  </p:sorterViewPr>
  <p:notesViewPr>
    <p:cSldViewPr>
      <p:cViewPr varScale="1">
        <p:scale>
          <a:sx n="72" d="100"/>
          <a:sy n="72" d="100"/>
        </p:scale>
        <p:origin x="-2148" y="-10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tags" Target="tags/tag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523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5236"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5237"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556FD40-1B50-485A-8B16-B57BE7C9DB6C}" type="slidenum">
              <a:rPr lang="en-US"/>
              <a:pPr>
                <a:defRPr/>
              </a:pPr>
              <a:t>‹#›</a:t>
            </a:fld>
            <a:endParaRPr lang="en-US"/>
          </a:p>
        </p:txBody>
      </p:sp>
    </p:spTree>
    <p:extLst>
      <p:ext uri="{BB962C8B-B14F-4D97-AF65-F5344CB8AC3E}">
        <p14:creationId xmlns:p14="http://schemas.microsoft.com/office/powerpoint/2010/main" val="2413856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2697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2698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698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2698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FA683EC-589B-4A85-8468-9B5F4675AA18}" type="slidenum">
              <a:rPr lang="en-US"/>
              <a:pPr>
                <a:defRPr/>
              </a:pPr>
              <a:t>‹#›</a:t>
            </a:fld>
            <a:endParaRPr lang="en-US"/>
          </a:p>
        </p:txBody>
      </p:sp>
    </p:spTree>
    <p:extLst>
      <p:ext uri="{BB962C8B-B14F-4D97-AF65-F5344CB8AC3E}">
        <p14:creationId xmlns:p14="http://schemas.microsoft.com/office/powerpoint/2010/main" val="33364456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BE1B292-E7AC-4336-973E-259FA58BED47}" type="slidenum">
              <a:rPr lang="en-US" smtClean="0"/>
              <a:pPr/>
              <a:t>4</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BA6A7C1-8691-403D-BD43-DA9B085EA2B7}" type="slidenum">
              <a:rPr lang="en-US" smtClean="0"/>
              <a:pPr/>
              <a:t>13</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1D7C8D9-CC1D-4266-A2AE-5778B3EA75FA}" type="slidenum">
              <a:rPr lang="en-US" smtClean="0"/>
              <a:pPr/>
              <a:t>14</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4C0DC2-F34C-4D8C-9F97-FB8A1CF12D2B}" type="slidenum">
              <a:rPr lang="en-US" smtClean="0"/>
              <a:pPr/>
              <a:t>16</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4C0DC2-F34C-4D8C-9F97-FB8A1CF12D2B}" type="slidenum">
              <a:rPr lang="en-US" smtClean="0"/>
              <a:pPr/>
              <a:t>17</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C2925BB-B09D-426B-A277-B5820AE71AF4}" type="slidenum">
              <a:rPr lang="en-US" smtClean="0"/>
              <a:pPr/>
              <a:t>18</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C42926E-B3EF-4B2E-9CB3-98E1E1F32D46}" type="slidenum">
              <a:rPr lang="en-US" smtClean="0"/>
              <a:pPr/>
              <a:t>20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6BAAB20C-8976-4B59-B952-6D784D5C78B4}" type="slidenum">
              <a:rPr lang="en-US" smtClean="0"/>
              <a:pPr/>
              <a:t>21</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AE9E7ECE-B5ED-42A9-B03A-6C681D74F60E}" type="slidenum">
              <a:rPr lang="en-US"/>
              <a:pPr/>
              <a:t>22</a:t>
            </a:fld>
            <a:endParaRPr lang="en-US"/>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97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C8D06DD-EFC8-4309-AD19-2B7657AEDC98}" type="slidenum">
              <a:rPr lang="en-US" smtClean="0"/>
              <a:pPr/>
              <a:t>23</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771D873-2753-464F-AFA5-FBD60081CEC9}" type="slidenum">
              <a:rPr lang="en-US" smtClean="0"/>
              <a:pPr/>
              <a:t>24</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BE1B292-E7AC-4336-973E-259FA58BED47}" type="slidenum">
              <a:rPr lang="en-US" smtClean="0"/>
              <a:pPr/>
              <a:t>5</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771D873-2753-464F-AFA5-FBD60081CEC9}" type="slidenum">
              <a:rPr lang="en-US" smtClean="0"/>
              <a:pPr/>
              <a:t>25</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B52F99E-BA84-4AA7-899B-BDA5EEDEE4FD}" type="slidenum">
              <a:rPr lang="en-US" smtClean="0"/>
              <a:pPr/>
              <a:t>29</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A4F1508-0D34-4ADA-87D7-39F965FC35D2}" type="slidenum">
              <a:rPr lang="en-US" smtClean="0"/>
              <a:pPr/>
              <a:t>30</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56FFDC7-9786-4E83-A053-36D6A20E9C24}" type="slidenum">
              <a:rPr lang="en-US" smtClean="0"/>
              <a:pPr/>
              <a:t>31</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mtClean="0"/>
              <a:t>Slide7.mp3</a:t>
            </a:r>
          </a:p>
          <a:p>
            <a:pPr eaLnBrk="1" hangingPunct="1"/>
            <a:r>
              <a:rPr lang="en-US" smtClean="0"/>
              <a:t>Atmospheric stability can be defined as a condition of the atmosphere that affects the strength of vertical motion.  The stability of the air either hinders or favors vertical motion.  </a:t>
            </a:r>
          </a:p>
          <a:p>
            <a:pPr eaLnBrk="1" hangingPunct="1"/>
            <a:r>
              <a:rPr lang="en-US" smtClean="0"/>
              <a:t>As we will demonstrate shortly, stability is related to the positive or negative buoyancy of a parcel of air.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8075C79-E7BC-4704-ADF3-52341DE6ECBC}" type="slidenum">
              <a:rPr lang="en-US" smtClean="0"/>
              <a:pPr/>
              <a:t>33</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smtClean="0"/>
              <a:t>Slide6.mp3</a:t>
            </a:r>
          </a:p>
          <a:p>
            <a:pPr eaLnBrk="1" hangingPunct="1"/>
            <a:r>
              <a:rPr lang="en-US" smtClean="0"/>
              <a:t>There is a fourth ingredient that is very important in understanding cloud development and that is atmospheric stability.  In this lesson we will discuss what atmospheric stability is, why it is important and how the stability of the atmosphere is determined.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56FFDC7-9786-4E83-A053-36D6A20E9C24}" type="slidenum">
              <a:rPr lang="en-US" smtClean="0"/>
              <a:pPr/>
              <a:t>34</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mtClean="0"/>
              <a:t>Slide7.mp3</a:t>
            </a:r>
          </a:p>
          <a:p>
            <a:pPr eaLnBrk="1" hangingPunct="1"/>
            <a:r>
              <a:rPr lang="en-US" smtClean="0"/>
              <a:t>Atmospheric stability can be defined as a condition of the atmosphere that affects the strength of vertical motion.  The stability of the air either hinders or favors vertical motion.  </a:t>
            </a:r>
          </a:p>
          <a:p>
            <a:pPr eaLnBrk="1" hangingPunct="1"/>
            <a:r>
              <a:rPr lang="en-US" smtClean="0"/>
              <a:t>As we will demonstrate shortly, stability is related to the positive or negative buoyancy of a parcel of air.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2C06A5B-971E-4F9B-8C4D-522CF239F5C0}" type="slidenum">
              <a:rPr lang="en-US" smtClean="0"/>
              <a:pPr/>
              <a:t>35</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Slide8.mp3</a:t>
            </a:r>
          </a:p>
          <a:p>
            <a:pPr eaLnBrk="1" hangingPunct="1"/>
            <a:r>
              <a:rPr lang="en-US" smtClean="0"/>
              <a:t>The stability of the atmosphere determines the type of cloud that forms in rising saturated air.  Clouds that form in unstable air are called cumuliform clouds.  Those that form in stable air are called stratiform clouds.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523FEF1-8D92-4C1B-AD7F-D68E3CC7CFA4}" type="slidenum">
              <a:rPr lang="en-US" smtClean="0"/>
              <a:pPr/>
              <a:t>36</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t>Slide9.mp3</a:t>
            </a:r>
          </a:p>
          <a:p>
            <a:pPr eaLnBrk="1" hangingPunct="1"/>
            <a:r>
              <a:rPr lang="en-US" smtClean="0"/>
              <a:t>The clouds you see in the left photograph are cumuliform clouds forming in air that is unstable.  These clouds have extensive vertical development because the atmosphere is readily promoting upward vertical motion.  The clouds in the right photograph are stratus clouds.  These clouds appear as a solid layer of clouds and form in a more stable atmosphere that does not easily promote upward vertical motion.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20EB395-4D55-4328-8159-1D28D2E05953}" type="slidenum">
              <a:rPr lang="en-US" smtClean="0"/>
              <a:pPr/>
              <a:t>37</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dirty="0" smtClean="0"/>
              <a:t>Slide10.mp3</a:t>
            </a:r>
          </a:p>
          <a:p>
            <a:pPr eaLnBrk="1" hangingPunct="1"/>
            <a:r>
              <a:rPr lang="en-US" dirty="0" smtClean="0"/>
              <a:t>Stability is essentially an equilibrium condition.  Think of a bowl with a marble resting at the base of the bowl.  If the marble is displaced to a point on the side of the bowl and then released, the marble returns to its original position.  The marble is in a stable equilibrium condition.  Applying this to the atmosphere, suppose we could force a parcel of air to be displaced vertically and then we removed the forcing agent.  If the air parcel returned to its original position we would say the air is stable.  There is a resistance to vertical motion.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0C50967-9AFE-43D2-ADC0-C2C528585724}" type="slidenum">
              <a:rPr lang="en-US" smtClean="0"/>
              <a:pPr/>
              <a:t>38</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smtClean="0"/>
              <a:t>Slide11.mp3</a:t>
            </a:r>
          </a:p>
          <a:p>
            <a:pPr eaLnBrk="1" hangingPunct="1"/>
            <a:r>
              <a:rPr lang="en-US" smtClean="0"/>
              <a:t>Now suppose we invert the bowl and let the marble rest on top of the bowl.  Given a slight nudge, the marble would roll down the side of the bowl never to return to its original position.  The marble is in an unstable equilibrium condition.  Again, applying this to the atmosphere, if a parcel of air were displaced vertically and the air parcel kept moving in the direction of the displacement, the air is said to be unstable.  The atmosphere would be promoting or favoring vertical motion.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8E99B282-F9C9-4A1C-A401-62FB8194720B}" type="slidenum">
              <a:rPr lang="en-US" smtClean="0"/>
              <a:pPr/>
              <a:t>6</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BE5A7C7-8338-45E1-90E2-8BABE7B1A332}" type="slidenum">
              <a:rPr lang="en-US" smtClean="0"/>
              <a:pPr/>
              <a:t>39</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t>Slide14.mp3</a:t>
            </a:r>
          </a:p>
          <a:p>
            <a:pPr eaLnBrk="1" hangingPunct="1"/>
            <a:r>
              <a:rPr lang="en-US" smtClean="0"/>
              <a:t>Earlier we stated that stability is related to the positive or negative buoyancy of an air parcel.  Whether or not the parcel has a positive or negative buoyancy depends on the density of the air parcel compared to the density of the surrounding air.  Consider this analogy:  A rock placed in a container of water will sink to the bottom because its density is greater that the surrounding water.  If you were to reach into the container and lift the rock up to a certain level and let go, the rock would sink back to the bottom.  It has a negative buoyancy so it returns to its original position.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7A62B04-C148-4E5D-B4AF-E97C7A9C0C9A}" type="slidenum">
              <a:rPr lang="en-US" smtClean="0"/>
              <a:pPr/>
              <a:t>40</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smtClean="0"/>
              <a:t>Slide13.mp3</a:t>
            </a:r>
          </a:p>
          <a:p>
            <a:pPr eaLnBrk="1" hangingPunct="1"/>
            <a:r>
              <a:rPr lang="en-US" smtClean="0"/>
              <a:t>Stability is determined by comparing the temperature of a rising parcel of air to the temperature of the environment at a particular altitude.  So we need to know two things:  the temperature of the parcel and the temperature of the environment.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49DB5CD-BC70-457D-94E6-955A1338A543}" type="slidenum">
              <a:rPr lang="en-US" smtClean="0"/>
              <a:pPr/>
              <a:t>41</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smtClean="0"/>
              <a:t>Slide16.mp3</a:t>
            </a:r>
          </a:p>
          <a:p>
            <a:pPr eaLnBrk="1" hangingPunct="1"/>
            <a:r>
              <a:rPr lang="en-US" smtClean="0"/>
              <a:t>Now which is more dense, cold air or warm air?  The answer is cold air.  If a parcel of air after being lifted to a certain altitude in the atmosphere is colder than the surrounding air (which we call the environment) the parcel will have a negative buoyancy and will try to sink because it is more dense than the surrounding air.  It would be like the rock in water.  The parcel is stable.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C7C3D80-60E6-4658-81F2-10189EF87782}" type="slidenum">
              <a:rPr lang="en-US" smtClean="0"/>
              <a:pPr/>
              <a:t>42</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smtClean="0"/>
              <a:t>Slide17.mp3</a:t>
            </a:r>
          </a:p>
          <a:p>
            <a:pPr eaLnBrk="1" hangingPunct="1"/>
            <a:r>
              <a:rPr lang="en-US" smtClean="0"/>
              <a:t>If a parcel of air after being lifted to a certain altitude in the atmosphere is warmer than the environment the parcel will have a positive buoyancy and will continue to rise because it is less dense than the surroundings.  It would be like the ice cube in water.  The parcel is unstable.</a:t>
            </a:r>
          </a:p>
          <a:p>
            <a:pPr eaLnBrk="1" hangingPunct="1"/>
            <a:r>
              <a:rPr lang="en-US" smtClean="0"/>
              <a:t>If the parcel temperature and the environmental temperature are the same, the parcel is neutrally stable.  The parcel has the same density as the surroundings and therefore it is neither stable nor unstable.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DA2FC5B-0118-4CE2-8A97-9DB29252FDCB}" type="slidenum">
              <a:rPr lang="en-US" smtClean="0"/>
              <a:pPr/>
              <a:t>43</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smtClean="0"/>
              <a:t>Slide18.mp3</a:t>
            </a:r>
          </a:p>
          <a:p>
            <a:pPr eaLnBrk="1" hangingPunct="1"/>
            <a:r>
              <a:rPr lang="en-US" smtClean="0"/>
              <a:t>So we see that the stability of a parcel of air is determined by lifting that parcel to a certain level and compare its temperature with the temperature of the surrounding environment.  Of course we can’t  go outside and physically lift a parcel of air and measure the temperature inside the parcel.  But we can employ what we already know about temperature changes in rising air.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A018A3E-6E12-4CDB-9F1E-A56A9F5BD9EE}" type="slidenum">
              <a:rPr lang="en-US" smtClean="0"/>
              <a:pPr/>
              <a:t>44</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E964463-DF8D-4E6C-BE58-95D349AC469E}" type="slidenum">
              <a:rPr lang="en-US" smtClean="0"/>
              <a:pPr/>
              <a:t>45</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smtClean="0"/>
              <a:t>Slide19.mp3</a:t>
            </a:r>
          </a:p>
          <a:p>
            <a:pPr eaLnBrk="1" hangingPunct="1"/>
            <a:r>
              <a:rPr lang="en-US" smtClean="0"/>
              <a:t>We know from a previous lesson that anytime air rises in the atmosphere it expands and cools adiabatically.  If the parcel of air is not saturated the parcel temperature cools at the dry adiabatic lapse rate.  That’s a constant value. If the parcel is saturated, its temperature cools at the saturated or moist adiabatic lapse rate.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3C930C9-7C2D-4960-89DB-5CE4DAECCD2B}" type="slidenum">
              <a:rPr lang="en-US" smtClean="0"/>
              <a:pPr/>
              <a:t>46</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E812E31-A592-4167-8F93-1A0EF4286667}" type="slidenum">
              <a:rPr lang="en-US" smtClean="0"/>
              <a:pPr/>
              <a:t>47</a:t>
            </a:fld>
            <a:endParaRPr lang="en-US" smtClean="0"/>
          </a:p>
        </p:txBody>
      </p:sp>
      <p:sp>
        <p:nvSpPr>
          <p:cNvPr id="83971" name="Rectangle 2"/>
          <p:cNvSpPr>
            <a:spLocks noGrp="1" noRot="1" noChangeAspect="1" noChangeArrowheads="1" noTextEdit="1"/>
          </p:cNvSpPr>
          <p:nvPr>
            <p:ph type="sldImg"/>
          </p:nvPr>
        </p:nvSpPr>
        <p:spPr>
          <a:xfrm>
            <a:off x="1104900" y="698500"/>
            <a:ext cx="4648200" cy="3486150"/>
          </a:xfrm>
          <a:ln/>
        </p:spPr>
      </p:sp>
      <p:sp>
        <p:nvSpPr>
          <p:cNvPr id="83972" name="Rectangle 3"/>
          <p:cNvSpPr>
            <a:spLocks noGrp="1" noChangeArrowheads="1"/>
          </p:cNvSpPr>
          <p:nvPr>
            <p:ph type="body" idx="1"/>
          </p:nvPr>
        </p:nvSpPr>
        <p:spPr>
          <a:xfrm>
            <a:off x="912813" y="4416425"/>
            <a:ext cx="5032375" cy="4181475"/>
          </a:xfrm>
          <a:noFill/>
          <a:ln/>
        </p:spPr>
        <p:txBody>
          <a:bodyPr lIns="91426" tIns="45714" rIns="91426" bIns="45714"/>
          <a:lstStyle/>
          <a:p>
            <a:pPr eaLnBrk="1" hangingPunct="1"/>
            <a:endParaRPr lang="el-GR" smtClean="0">
              <a:solidFill>
                <a:srgbClr val="000000"/>
              </a:solidFill>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E16BF67-64EE-4848-A949-B9369BD805B8}" type="slidenum">
              <a:rPr lang="en-US" smtClean="0"/>
              <a:pPr/>
              <a:t>48</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41F73F4C-7AA5-4F18-9AA7-9718DA2E275E}" type="slidenum">
              <a:rPr lang="en-US"/>
              <a:pPr/>
              <a:t>7</a:t>
            </a:fld>
            <a:endParaRPr lang="en-US"/>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CC8860D-A1ED-4826-851C-69C5A42786F3}" type="slidenum">
              <a:rPr lang="en-US" smtClean="0"/>
              <a:pPr/>
              <a:t>49</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CC8860D-A1ED-4826-851C-69C5A42786F3}" type="slidenum">
              <a:rPr lang="en-US" smtClean="0"/>
              <a:pPr/>
              <a:t>50</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FD07893-E7FD-4229-BDAC-CAA435EBFFA0}" type="slidenum">
              <a:rPr lang="en-US" smtClean="0"/>
              <a:pPr/>
              <a:t>51</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smtClean="0"/>
              <a:t>Slide21.mp3</a:t>
            </a:r>
          </a:p>
          <a:p>
            <a:pPr eaLnBrk="1" hangingPunct="1"/>
            <a:r>
              <a:rPr lang="en-US" smtClean="0"/>
              <a:t>In the lesson on surface and upper air observations, it was stated that the instrument used to measure temperature along with humidity, pressure and wind at various altitudes is called a radiosonde.   As a balloon carries the radiosonde up through the troposphere and lower stratosphere, it measures these variables and sends the information back to a ground station.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E0971261-74FA-4DEE-93F3-59314278F30D}" type="slidenum">
              <a:rPr lang="en-US" smtClean="0"/>
              <a:pPr/>
              <a:t>53</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t>Slide22.mp3</a:t>
            </a:r>
          </a:p>
          <a:p>
            <a:pPr eaLnBrk="1" hangingPunct="1"/>
            <a:r>
              <a:rPr lang="en-US" smtClean="0"/>
              <a:t>The data can then be plotted on a temperature-height diagram, called a thermodynamic diagram, giving a “picture” of the vertical change of temperature.  The solid red line on this graph showing the vertical change of temperature is called the environmental lapse rate.  </a:t>
            </a:r>
          </a:p>
          <a:p>
            <a:pPr eaLnBrk="1" hangingPunct="1"/>
            <a:r>
              <a:rPr lang="en-US" smtClean="0"/>
              <a:t>Once we know the environmental lapse rate, we can proceed with the method of determining stability.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61D7A62-8417-4B52-84B5-F2699232CF96}" type="slidenum">
              <a:rPr lang="en-US" smtClean="0"/>
              <a:pPr/>
              <a:t>54</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smtClean="0"/>
              <a:t>Slide26.mp3</a:t>
            </a:r>
          </a:p>
          <a:p>
            <a:pPr eaLnBrk="1" hangingPunct="1"/>
            <a:r>
              <a:rPr lang="en-US" smtClean="0"/>
              <a:t>Using this method of determining the stability of a parcel of air, we can define four types of stability that might characterize any given layer in the atmosphere.  A layer just means a certain vertical depth.  For example, the layer could be from the surface to 10,000 feet or from the surface to 30,000 feet.  These 4 types of stability are:  absolutely unstable, absolutely stable, neutrally stable and conditionally unstable.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151ACCC-925A-4C19-8AA2-F3F4C127866F}" type="slidenum">
              <a:rPr lang="en-US" smtClean="0"/>
              <a:pPr/>
              <a:t>55</a:t>
            </a:fld>
            <a:endParaRPr lang="en-US" smtClean="0"/>
          </a:p>
        </p:txBody>
      </p:sp>
      <p:sp>
        <p:nvSpPr>
          <p:cNvPr id="81923" name="Rectangle 2"/>
          <p:cNvSpPr>
            <a:spLocks noGrp="1" noRot="1" noChangeAspect="1" noChangeArrowheads="1" noTextEdit="1"/>
          </p:cNvSpPr>
          <p:nvPr>
            <p:ph type="sldImg"/>
          </p:nvPr>
        </p:nvSpPr>
        <p:spPr>
          <a:xfrm>
            <a:off x="1104900" y="698500"/>
            <a:ext cx="4648200" cy="3486150"/>
          </a:xfrm>
          <a:ln/>
        </p:spPr>
      </p:sp>
      <p:sp>
        <p:nvSpPr>
          <p:cNvPr id="81924" name="Rectangle 3"/>
          <p:cNvSpPr>
            <a:spLocks noGrp="1" noChangeArrowheads="1"/>
          </p:cNvSpPr>
          <p:nvPr>
            <p:ph type="body" idx="1"/>
          </p:nvPr>
        </p:nvSpPr>
        <p:spPr>
          <a:xfrm>
            <a:off x="912813" y="4416425"/>
            <a:ext cx="5032375" cy="4181475"/>
          </a:xfrm>
          <a:noFill/>
          <a:ln/>
        </p:spPr>
        <p:txBody>
          <a:bodyPr lIns="91426" tIns="45714" rIns="91426" bIns="45714"/>
          <a:lstStyle/>
          <a:p>
            <a:pPr eaLnBrk="1" hangingPunct="1"/>
            <a:endParaRPr lang="el-GR" smtClean="0">
              <a:solidFill>
                <a:srgbClr val="000000"/>
              </a:solidFill>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DE8BEBCC-F43A-4CAF-A1A4-3919BF5267D5}" type="slidenum">
              <a:rPr lang="en-US" smtClean="0"/>
              <a:pPr/>
              <a:t>56</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t>Slide23.mp3</a:t>
            </a:r>
          </a:p>
          <a:p>
            <a:pPr eaLnBrk="1" hangingPunct="1"/>
            <a:r>
              <a:rPr lang="en-US" smtClean="0"/>
              <a:t>Take a look at this example.  In the column labeled ENVIRON are temperatures obtained from a radiosonde observation.  They are just the air temperatures at the given altitudes.  This column represents the environmental lapse rate.  Now we are going to see what would happen if a parcel of air at the surface with a temperature of 70 deg were forced to rise in the atmosphere.  We’ll assume the parcel is not saturated.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928446F1-99E3-4296-8F9B-CC9F4D5BAD8E}" type="slidenum">
              <a:rPr lang="en-US"/>
              <a:pPr/>
              <a:t>57</a:t>
            </a:fld>
            <a:endParaRPr lang="en-US"/>
          </a:p>
        </p:txBody>
      </p:sp>
      <p:sp>
        <p:nvSpPr>
          <p:cNvPr id="18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p:txBody>
          <a:bodyPr/>
          <a:lstStyle/>
          <a:p>
            <a:pPr eaLnBrk="1" hangingPunct="1"/>
            <a:r>
              <a:rPr lang="en-US" smtClean="0">
                <a:latin typeface="Arial" pitchFamily="34" charset="0"/>
                <a:ea typeface="ＭＳ Ｐゴシック" pitchFamily="34" charset="-128"/>
              </a:rPr>
              <a:t>Slide30.mp3</a:t>
            </a:r>
          </a:p>
          <a:p>
            <a:pPr eaLnBrk="1" hangingPunct="1"/>
            <a:r>
              <a:rPr lang="en-US" smtClean="0">
                <a:latin typeface="Arial" pitchFamily="34" charset="0"/>
                <a:ea typeface="ＭＳ Ｐゴシック" pitchFamily="34" charset="-128"/>
              </a:rPr>
              <a:t>This table illustrates an absolutely stable layer.  Note that at each level, the parcel temperature is colder than the environmental temperature regardless of whether the parcel is saturated or not.  The parcel at each level is stable meaning there will be a resistance to vertical displacement.  No where in this layer does the parcel become unstable.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DA82425-974F-4E3C-B3E0-AB35E08C7508}" type="slidenum">
              <a:rPr lang="en-US" smtClean="0"/>
              <a:pPr/>
              <a:t>58</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smtClean="0"/>
              <a:t>Slide30.mp3</a:t>
            </a:r>
          </a:p>
          <a:p>
            <a:pPr eaLnBrk="1" hangingPunct="1"/>
            <a:r>
              <a:rPr lang="en-US" smtClean="0"/>
              <a:t>This table illustrates an absolutely stable layer.  Note that at each level, the parcel temperature is colder than the environmental temperature regardless of whether the parcel is saturated or not.  The parcel at each level is stable meaning there will be a resistance to vertical displacement.  No where in this layer does the parcel become unstable.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C16460D5-E36A-4E11-9512-CDCD216009DC}" type="slidenum">
              <a:rPr lang="en-US" smtClean="0"/>
              <a:pPr/>
              <a:t>59</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t>Slide36.mp3</a:t>
            </a:r>
          </a:p>
          <a:p>
            <a:pPr eaLnBrk="1" hangingPunct="1"/>
            <a:r>
              <a:rPr lang="en-US" smtClean="0"/>
              <a:t>Inversions can also be found near the surface of the earth.  One type of inversion is a radiation inversion.  It forms at night as the earth’s surface loses energy due to radiation.  The ground cools and, in turn, the air directly in contact with the ground cools by conduction.   Since air is a poor conductor of heat, the air temperature close to the ground falls more than the temperature a few thousand feet above the ground resulting in an inversion.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F519B077-9BFA-417C-A426-515ED4329977}" type="slidenum">
              <a:rPr lang="en-US"/>
              <a:pPr/>
              <a:t>8</a:t>
            </a:fld>
            <a:endParaRPr lang="en-US"/>
          </a:p>
        </p:txBody>
      </p:sp>
      <p:sp>
        <p:nvSpPr>
          <p:cNvPr id="20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82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57B27F39-FF4A-428F-B885-B8C950427519}" type="slidenum">
              <a:rPr lang="en-US" smtClean="0"/>
              <a:pPr/>
              <a:t>60</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mtClean="0"/>
              <a:t>Slide30.mp3</a:t>
            </a:r>
          </a:p>
          <a:p>
            <a:pPr eaLnBrk="1" hangingPunct="1"/>
            <a:r>
              <a:rPr lang="en-US" smtClean="0"/>
              <a:t>This table illustrates an absolutely stable layer.  Note that at each level, the parcel temperature is colder than the environmental temperature regardless of whether the parcel is saturated or not.  The parcel at each level is stable meaning there will be a resistance to vertical displacement.  No where in this layer does the parcel become unstable.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9F30995-1230-45C9-A062-ABFE46ECC1C8}" type="slidenum">
              <a:rPr lang="en-US" smtClean="0"/>
              <a:pPr/>
              <a:t>61</a:t>
            </a:fld>
            <a:endParaRPr lang="en-US" smtClean="0"/>
          </a:p>
        </p:txBody>
      </p:sp>
      <p:sp>
        <p:nvSpPr>
          <p:cNvPr id="94211" name="Rectangle 2"/>
          <p:cNvSpPr>
            <a:spLocks noGrp="1" noRot="1" noChangeAspect="1" noChangeArrowheads="1" noTextEdit="1"/>
          </p:cNvSpPr>
          <p:nvPr>
            <p:ph type="sldImg"/>
          </p:nvPr>
        </p:nvSpPr>
        <p:spPr>
          <a:xfrm>
            <a:off x="1104900" y="698500"/>
            <a:ext cx="4648200" cy="3486150"/>
          </a:xfrm>
          <a:ln/>
        </p:spPr>
      </p:sp>
      <p:sp>
        <p:nvSpPr>
          <p:cNvPr id="94212" name="Rectangle 3"/>
          <p:cNvSpPr>
            <a:spLocks noGrp="1" noChangeArrowheads="1"/>
          </p:cNvSpPr>
          <p:nvPr>
            <p:ph type="body" idx="1"/>
          </p:nvPr>
        </p:nvSpPr>
        <p:spPr>
          <a:xfrm>
            <a:off x="912813" y="4416425"/>
            <a:ext cx="5032375" cy="4181475"/>
          </a:xfrm>
          <a:noFill/>
          <a:ln/>
        </p:spPr>
        <p:txBody>
          <a:bodyPr lIns="91426" tIns="45714" rIns="91426" bIns="45714"/>
          <a:lstStyle/>
          <a:p>
            <a:pPr eaLnBrk="1" hangingPunct="1"/>
            <a:endParaRPr lang="el-GR" smtClean="0">
              <a:solidFill>
                <a:srgbClr val="000000"/>
              </a:solidFill>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8699621-8ADE-46F6-A932-7539B94E3432}" type="slidenum">
              <a:rPr lang="en-US" smtClean="0"/>
              <a:pPr/>
              <a:t>62</a:t>
            </a:fld>
            <a:endParaRPr lang="en-US" smtClean="0"/>
          </a:p>
        </p:txBody>
      </p:sp>
      <p:sp>
        <p:nvSpPr>
          <p:cNvPr id="95235" name="Rectangle 2"/>
          <p:cNvSpPr>
            <a:spLocks noGrp="1" noRot="1" noChangeAspect="1" noChangeArrowheads="1" noTextEdit="1"/>
          </p:cNvSpPr>
          <p:nvPr>
            <p:ph type="sldImg"/>
          </p:nvPr>
        </p:nvSpPr>
        <p:spPr>
          <a:xfrm>
            <a:off x="1104900" y="698500"/>
            <a:ext cx="4648200" cy="3486150"/>
          </a:xfrm>
          <a:ln/>
        </p:spPr>
      </p:sp>
      <p:sp>
        <p:nvSpPr>
          <p:cNvPr id="95236" name="Rectangle 3"/>
          <p:cNvSpPr>
            <a:spLocks noGrp="1" noChangeArrowheads="1"/>
          </p:cNvSpPr>
          <p:nvPr>
            <p:ph type="body" idx="1"/>
          </p:nvPr>
        </p:nvSpPr>
        <p:spPr>
          <a:xfrm>
            <a:off x="912813" y="4416425"/>
            <a:ext cx="5032375" cy="4181475"/>
          </a:xfrm>
          <a:noFill/>
          <a:ln/>
        </p:spPr>
        <p:txBody>
          <a:bodyPr lIns="91426" tIns="45714" rIns="91426" bIns="45714"/>
          <a:lstStyle/>
          <a:p>
            <a:pPr eaLnBrk="1" hangingPunct="1"/>
            <a:endParaRPr lang="el-GR" smtClean="0">
              <a:solidFill>
                <a:srgbClr val="000000"/>
              </a:solidFill>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85DA8B52-AE44-4559-AED3-562BAD3D56A6}" type="slidenum">
              <a:rPr lang="en-US" smtClean="0"/>
              <a:pPr/>
              <a:t>64</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smtClean="0"/>
              <a:t>Slide23.mp3</a:t>
            </a:r>
          </a:p>
          <a:p>
            <a:pPr eaLnBrk="1" hangingPunct="1"/>
            <a:r>
              <a:rPr lang="en-US" smtClean="0"/>
              <a:t>Take a look at this example.  In the column labeled ENVIRON are temperatures obtained from a radiosonde observation.  They are just the air temperatures at the given altitudes.  This column represents the environmental lapse rate.  Now we are going to see what would happen if a parcel of air at the surface with a temperature of 70 deg were forced to rise in the atmosphere.  We’ll assume the parcel is not saturated.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8747876-C753-4B90-B1B4-6668D2E81BAC}" type="slidenum">
              <a:rPr lang="en-US" smtClean="0"/>
              <a:pPr/>
              <a:t>65</a:t>
            </a:fld>
            <a:endParaRPr lang="en-US" smtClean="0"/>
          </a:p>
        </p:txBody>
      </p:sp>
      <p:sp>
        <p:nvSpPr>
          <p:cNvPr id="97283" name="Rectangle 2"/>
          <p:cNvSpPr>
            <a:spLocks noGrp="1" noRot="1" noChangeAspect="1" noChangeArrowheads="1" noTextEdit="1"/>
          </p:cNvSpPr>
          <p:nvPr>
            <p:ph type="sldImg"/>
          </p:nvPr>
        </p:nvSpPr>
        <p:spPr>
          <a:xfrm>
            <a:off x="1104900" y="698500"/>
            <a:ext cx="4648200" cy="3486150"/>
          </a:xfrm>
          <a:ln/>
        </p:spPr>
      </p:sp>
      <p:sp>
        <p:nvSpPr>
          <p:cNvPr id="97284" name="Rectangle 3"/>
          <p:cNvSpPr>
            <a:spLocks noGrp="1" noChangeArrowheads="1"/>
          </p:cNvSpPr>
          <p:nvPr>
            <p:ph type="body" idx="1"/>
          </p:nvPr>
        </p:nvSpPr>
        <p:spPr>
          <a:xfrm>
            <a:off x="912813" y="4416425"/>
            <a:ext cx="5032375" cy="4181475"/>
          </a:xfrm>
          <a:noFill/>
          <a:ln/>
        </p:spPr>
        <p:txBody>
          <a:bodyPr lIns="91426" tIns="45714" rIns="91426" bIns="45714"/>
          <a:lstStyle/>
          <a:p>
            <a:pPr eaLnBrk="1" hangingPunct="1"/>
            <a:endParaRPr lang="el-GR" smtClean="0">
              <a:solidFill>
                <a:srgbClr val="000000"/>
              </a:solidFill>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6A3ACB9-3B35-498D-B1BF-27972EA84AF7}" type="slidenum">
              <a:rPr lang="en-US" smtClean="0"/>
              <a:pPr/>
              <a:t>66</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smtClean="0"/>
              <a:t>Slide22.mp3</a:t>
            </a:r>
          </a:p>
          <a:p>
            <a:pPr eaLnBrk="1" hangingPunct="1"/>
            <a:r>
              <a:rPr lang="en-US" smtClean="0"/>
              <a:t>Relative humidity is inversely related to the rate of evaporation.  The lower the relative humidity the higher is the rate of evaporation.  On a hot, summer day in locations where the relative humidity is high you feel uncomfortable outside because the rate of evaporation of perspiration from your skin, which helps to cool the body, is low.  The Heat Index, a number computed from the ambient temperature and relative humidity, is often used to indicate an apparent temperature.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55FB6D10-8562-4DC2-AC01-8E31F688D03A}" type="slidenum">
              <a:rPr lang="en-US" smtClean="0"/>
              <a:pPr/>
              <a:t>67</a:t>
            </a:fld>
            <a:endParaRPr lang="en-US" smtClean="0"/>
          </a:p>
        </p:txBody>
      </p:sp>
      <p:sp>
        <p:nvSpPr>
          <p:cNvPr id="99331" name="Rectangle 2"/>
          <p:cNvSpPr>
            <a:spLocks noGrp="1" noRot="1" noChangeAspect="1" noChangeArrowheads="1" noTextEdit="1"/>
          </p:cNvSpPr>
          <p:nvPr>
            <p:ph type="sldImg"/>
          </p:nvPr>
        </p:nvSpPr>
        <p:spPr>
          <a:xfrm>
            <a:off x="1104900" y="698500"/>
            <a:ext cx="4648200" cy="3486150"/>
          </a:xfrm>
          <a:ln/>
        </p:spPr>
      </p:sp>
      <p:sp>
        <p:nvSpPr>
          <p:cNvPr id="99332" name="Rectangle 3"/>
          <p:cNvSpPr>
            <a:spLocks noGrp="1" noChangeArrowheads="1"/>
          </p:cNvSpPr>
          <p:nvPr>
            <p:ph type="body" idx="1"/>
          </p:nvPr>
        </p:nvSpPr>
        <p:spPr>
          <a:xfrm>
            <a:off x="912813" y="4416425"/>
            <a:ext cx="5032375" cy="4181475"/>
          </a:xfrm>
          <a:noFill/>
          <a:ln/>
        </p:spPr>
        <p:txBody>
          <a:bodyPr lIns="91426" tIns="45714" rIns="91426" bIns="45714"/>
          <a:lstStyle/>
          <a:p>
            <a:pPr eaLnBrk="1" hangingPunct="1"/>
            <a:endParaRPr lang="el-GR" smtClean="0">
              <a:solidFill>
                <a:srgbClr val="000000"/>
              </a:solidFill>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000BEDCF-A6DE-4C1D-A282-3A4AEF3DE291}" type="slidenum">
              <a:rPr lang="en-US" smtClean="0">
                <a:latin typeface="Arial" charset="0"/>
              </a:rPr>
              <a:pPr/>
              <a:t>68</a:t>
            </a:fld>
            <a:endParaRPr lang="en-US"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000BEDCF-A6DE-4C1D-A282-3A4AEF3DE291}" type="slidenum">
              <a:rPr lang="en-US" smtClean="0">
                <a:latin typeface="Arial" charset="0"/>
              </a:rPr>
              <a:pPr/>
              <a:t>69</a:t>
            </a:fld>
            <a:endParaRPr lang="en-US"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000BEDCF-A6DE-4C1D-A282-3A4AEF3DE291}" type="slidenum">
              <a:rPr lang="en-US" smtClean="0">
                <a:latin typeface="Arial" charset="0"/>
              </a:rPr>
              <a:pPr/>
              <a:t>70</a:t>
            </a:fld>
            <a:endParaRPr lang="en-US"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5B0041BF-6C9B-4553-A27A-D45243C31E87}" type="slidenum">
              <a:rPr lang="en-US"/>
              <a:pPr/>
              <a:t>9</a:t>
            </a:fld>
            <a:endParaRPr lang="en-US"/>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fld id="{9BD74D9A-CDD5-4F7A-82E0-F4C7E630DAA5}" type="slidenum">
              <a:rPr lang="en-US"/>
              <a:pPr/>
              <a:t>10</a:t>
            </a:fld>
            <a:endParaRPr lang="en-US"/>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9BE9705-E476-490F-AFA0-E2BE601344D5}" type="slidenum">
              <a:rPr lang="en-US" smtClean="0"/>
              <a:pPr/>
              <a:t>11</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4BFFC05-A33B-479C-969B-28AE2E1F4F52}" type="slidenum">
              <a:rPr lang="en-US" smtClean="0"/>
              <a:pPr/>
              <a:t>12</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F23EA-F3E5-4D22-AF8D-A9E73D085E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530BD-59DA-493A-9693-EC87D69C12C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89C57A-364E-4757-B98A-AA2F99A43E8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FFB3A-B5A6-41A6-B712-D37B27F504F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BEFAF-5EE5-41F6-BC55-6713777D0AB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E2C34-21C2-4269-8A38-EC14C9508DC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8FD97-BC94-4C9D-AC13-49FE3486FA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A091CA-17FC-46D4-9C7B-E8B8A7A0391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3CC6B7-0FA7-4445-BC2D-665D20E67D1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C3A0B3-BECA-4A6C-962D-70FA046EE36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DF453A-BAA8-4520-A8DD-9C5DEBFBA9F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38D12D-081C-45B8-9E7B-D1BAE2660DE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362587-66DF-40E7-AA2F-782472E56BF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8A5DD9-B84F-4A02-A2AE-D6C2454200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7.jpeg"/><Relationship Id="rId5" Type="http://schemas.openxmlformats.org/officeDocument/2006/relationships/hyperlink" Target="http://www.mesonet.ttu.edu/meteograms/meteo_REES.png" TargetMode="External"/><Relationship Id="rId1" Type="http://schemas.openxmlformats.org/officeDocument/2006/relationships/tags" Target="../tags/tag7.xml"/><Relationship Id="rId2"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8.jpeg"/><Relationship Id="rId1" Type="http://schemas.openxmlformats.org/officeDocument/2006/relationships/tags" Target="../tags/tag8.xml"/><Relationship Id="rId2"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9.jpeg"/><Relationship Id="rId1" Type="http://schemas.openxmlformats.org/officeDocument/2006/relationships/tags" Target="../tags/tag9.xml"/><Relationship Id="rId2"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4.xml"/><Relationship Id="rId3"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0.jpeg"/><Relationship Id="rId1" Type="http://schemas.openxmlformats.org/officeDocument/2006/relationships/tags" Target="../tags/tag11.xml"/><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2.jpe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3.jpe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4.jpeg"/><Relationship Id="rId1" Type="http://schemas.openxmlformats.org/officeDocument/2006/relationships/tags" Target="../tags/tag14.xml"/><Relationship Id="rId2"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tags" Target="../tags/tag15.xml"/><Relationship Id="rId2"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7.jpeg"/><Relationship Id="rId1" Type="http://schemas.openxmlformats.org/officeDocument/2006/relationships/tags" Target="../tags/tag16.xml"/><Relationship Id="rId2"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tags" Target="../tags/tag17.xml"/><Relationship Id="rId2"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4.xml"/><Relationship Id="rId3"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3.jpeg"/><Relationship Id="rId1" Type="http://schemas.openxmlformats.org/officeDocument/2006/relationships/tags" Target="../tags/tag19.xml"/><Relationship Id="rId2"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2.xml"/><Relationship Id="rId3"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2.xml"/><Relationship Id="rId3"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4.jpeg"/><Relationship Id="rId1" Type="http://schemas.openxmlformats.org/officeDocument/2006/relationships/tags" Target="../tags/tag22.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25.jpeg"/><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tags" Target="../tags/tag24.xml"/><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8.png"/><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29.png"/><Relationship Id="rId1" Type="http://schemas.openxmlformats.org/officeDocument/2006/relationships/tags" Target="../tags/tag26.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slideLayout" Target="../slideLayouts/slideLayout2.xml"/><Relationship Id="rId3"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jpeg"/><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Layout" Target="../slideLayouts/slideLayout2.xml"/><Relationship Id="rId3"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Layout" Target="../slideLayouts/slideLayout2.xml"/><Relationship Id="rId3"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slideLayout" Target="../slideLayouts/slideLayout2.xml"/><Relationship Id="rId3"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0.jpeg"/><Relationship Id="rId1" Type="http://schemas.openxmlformats.org/officeDocument/2006/relationships/tags" Target="../tags/tag31.x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1.wmf"/><Relationship Id="rId1" Type="http://schemas.openxmlformats.org/officeDocument/2006/relationships/tags" Target="../tags/tag32.xml"/><Relationship Id="rId2"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2.png"/><Relationship Id="rId1" Type="http://schemas.openxmlformats.org/officeDocument/2006/relationships/tags" Target="../tags/tag33.xml"/><Relationship Id="rId2"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33.jpeg"/><Relationship Id="rId1" Type="http://schemas.openxmlformats.org/officeDocument/2006/relationships/tags" Target="../tags/tag34.xml"/><Relationship Id="rId2"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34.jpeg"/><Relationship Id="rId1" Type="http://schemas.openxmlformats.org/officeDocument/2006/relationships/tags" Target="../tags/tag35.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jpeg"/><Relationship Id="rId1" Type="http://schemas.openxmlformats.org/officeDocument/2006/relationships/tags" Target="../tags/tag3.x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video" Target="../media/media1.m4v"/><Relationship Id="rId4" Type="http://schemas.openxmlformats.org/officeDocument/2006/relationships/slideLayout" Target="../slideLayouts/slideLayout2.xml"/><Relationship Id="rId5" Type="http://schemas.openxmlformats.org/officeDocument/2006/relationships/notesSlide" Target="../notesSlides/notesSlide41.xml"/><Relationship Id="rId6" Type="http://schemas.openxmlformats.org/officeDocument/2006/relationships/image" Target="../media/image35.png"/><Relationship Id="rId7" Type="http://schemas.openxmlformats.org/officeDocument/2006/relationships/image" Target="../media/image36.jpeg"/><Relationship Id="rId1" Type="http://schemas.openxmlformats.org/officeDocument/2006/relationships/tags" Target="../tags/tag36.xml"/><Relationship Id="rId2" Type="http://schemas.microsoft.com/office/2007/relationships/media" Target="../media/media1.m4v"/></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tags" Target="../tags/tag37.xml"/><Relationship Id="rId2"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tags" Target="../tags/tag38.xml"/><Relationship Id="rId2"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tags" Target="../tags/tag39.xml"/><Relationship Id="rId2" Type="http://schemas.openxmlformats.org/officeDocument/2006/relationships/slideLayout" Target="../slideLayouts/slideLayout2.xml"/><Relationship Id="rId3"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42.jpeg"/><Relationship Id="rId1" Type="http://schemas.openxmlformats.org/officeDocument/2006/relationships/tags" Target="../tags/tag40.xml"/><Relationship Id="rId2"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tags" Target="../tags/tag41.xml"/><Relationship Id="rId2" Type="http://schemas.openxmlformats.org/officeDocument/2006/relationships/slideLayout" Target="../slideLayouts/slideLayout2.xml"/><Relationship Id="rId3"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Layout" Target="../slideLayouts/slideLayout2.xml"/><Relationship Id="rId3"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1" Type="http://schemas.openxmlformats.org/officeDocument/2006/relationships/tags" Target="../tags/tag43.xml"/><Relationship Id="rId2" Type="http://schemas.openxmlformats.org/officeDocument/2006/relationships/slideLayout" Target="../slideLayouts/slideLayout2.xml"/><Relationship Id="rId3"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43.jpeg"/><Relationship Id="rId1" Type="http://schemas.openxmlformats.org/officeDocument/2006/relationships/tags" Target="../tags/tag44.xml"/><Relationship Id="rId2"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tags" Target="../tags/tag45.xml"/><Relationship Id="rId2" Type="http://schemas.openxmlformats.org/officeDocument/2006/relationships/slideLayout" Target="../slideLayouts/slideLayout2.xml"/><Relationship Id="rId3"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4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tags" Target="../tags/tag46.xml"/><Relationship Id="rId2"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tags" Target="../tags/tag47.xml"/><Relationship Id="rId2" Type="http://schemas.openxmlformats.org/officeDocument/2006/relationships/slideLayout" Target="../slideLayouts/slideLayout2.xml"/><Relationship Id="rId3" Type="http://schemas.openxmlformats.org/officeDocument/2006/relationships/notesSlide" Target="../notesSlides/notesSlide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47.jpeg"/></Relationships>
</file>

<file path=ppt/slides/_rels/slide66.xml.rels><?xml version="1.0" encoding="UTF-8" standalone="yes"?>
<Relationships xmlns="http://schemas.openxmlformats.org/package/2006/relationships"><Relationship Id="rId1" Type="http://schemas.openxmlformats.org/officeDocument/2006/relationships/tags" Target="../tags/tag48.xml"/><Relationship Id="rId2" Type="http://schemas.openxmlformats.org/officeDocument/2006/relationships/slideLayout" Target="../slideLayouts/slideLayout2.xml"/><Relationship Id="rId3"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48.jpeg"/><Relationship Id="rId1" Type="http://schemas.openxmlformats.org/officeDocument/2006/relationships/tags" Target="../tags/tag49.xml"/><Relationship Id="rId2"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tags" Target="../tags/tag50.xml"/><Relationship Id="rId2" Type="http://schemas.openxmlformats.org/officeDocument/2006/relationships/slideLayout" Target="../slideLayouts/slideLayout13.xml"/><Relationship Id="rId3" Type="http://schemas.openxmlformats.org/officeDocument/2006/relationships/notesSlide" Target="../notesSlides/notesSlide57.xml"/></Relationships>
</file>

<file path=ppt/slides/_rels/slide69.xml.rels><?xml version="1.0" encoding="UTF-8" standalone="yes"?>
<Relationships xmlns="http://schemas.openxmlformats.org/package/2006/relationships"><Relationship Id="rId1" Type="http://schemas.openxmlformats.org/officeDocument/2006/relationships/tags" Target="../tags/tag51.xml"/><Relationship Id="rId2" Type="http://schemas.openxmlformats.org/officeDocument/2006/relationships/slideLayout" Target="../slideLayouts/slideLayout13.xml"/><Relationship Id="rId3"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7.xml"/><Relationship Id="rId3"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tags" Target="../tags/tag52.xml"/><Relationship Id="rId2" Type="http://schemas.openxmlformats.org/officeDocument/2006/relationships/slideLayout" Target="../slideLayouts/slideLayout13.xml"/><Relationship Id="rId3"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Time…</a:t>
            </a:r>
            <a:endParaRPr lang="en-US" dirty="0"/>
          </a:p>
        </p:txBody>
      </p:sp>
      <p:sp>
        <p:nvSpPr>
          <p:cNvPr id="3" name="Content Placeholder 2"/>
          <p:cNvSpPr>
            <a:spLocks noGrp="1"/>
          </p:cNvSpPr>
          <p:nvPr>
            <p:ph idx="1"/>
          </p:nvPr>
        </p:nvSpPr>
        <p:spPr>
          <a:xfrm>
            <a:off x="457200" y="1676400"/>
            <a:ext cx="8229600" cy="4525963"/>
          </a:xfrm>
        </p:spPr>
        <p:txBody>
          <a:bodyPr/>
          <a:lstStyle/>
          <a:p>
            <a:r>
              <a:rPr lang="en-US" sz="2000" dirty="0" smtClean="0"/>
              <a:t>Energy cannot be created nor destroyed, only transferred!</a:t>
            </a:r>
          </a:p>
          <a:p>
            <a:pPr lvl="1"/>
            <a:r>
              <a:rPr lang="en-US" sz="1800" dirty="0" smtClean="0"/>
              <a:t>Kinetic and Potential Energy</a:t>
            </a:r>
          </a:p>
          <a:p>
            <a:pPr lvl="1"/>
            <a:r>
              <a:rPr lang="en-US" sz="1800" dirty="0" smtClean="0"/>
              <a:t>Temperature vs. Heat</a:t>
            </a:r>
          </a:p>
          <a:p>
            <a:pPr lvl="1"/>
            <a:r>
              <a:rPr lang="en-US" sz="1800" b="1" dirty="0" smtClean="0"/>
              <a:t>Specific Heat</a:t>
            </a:r>
          </a:p>
          <a:p>
            <a:r>
              <a:rPr lang="en-US" sz="2000" dirty="0" smtClean="0"/>
              <a:t>Energy Transfer Processes, 5 of them</a:t>
            </a:r>
          </a:p>
          <a:p>
            <a:pPr lvl="1"/>
            <a:r>
              <a:rPr lang="en-US" sz="1800" b="1" dirty="0" smtClean="0"/>
              <a:t>Advection, Convection, Conduction, Latent Heating, Radiation</a:t>
            </a:r>
          </a:p>
          <a:p>
            <a:r>
              <a:rPr lang="en-US" sz="2000" dirty="0" smtClean="0"/>
              <a:t>Radiation</a:t>
            </a:r>
          </a:p>
          <a:p>
            <a:pPr lvl="1"/>
            <a:r>
              <a:rPr lang="en-US" sz="1800" dirty="0" smtClean="0"/>
              <a:t>Electromagnetic waves transfer energy</a:t>
            </a:r>
          </a:p>
          <a:p>
            <a:pPr lvl="1"/>
            <a:r>
              <a:rPr lang="en-US" sz="1800" dirty="0" smtClean="0"/>
              <a:t>Waves have an </a:t>
            </a:r>
            <a:r>
              <a:rPr lang="en-US" sz="1800" b="1" dirty="0" smtClean="0"/>
              <a:t>amplitude</a:t>
            </a:r>
            <a:r>
              <a:rPr lang="en-US" sz="1800" dirty="0" smtClean="0"/>
              <a:t> (intensity) and </a:t>
            </a:r>
            <a:r>
              <a:rPr lang="en-US" sz="1800" b="1" dirty="0" smtClean="0"/>
              <a:t>wavelength </a:t>
            </a:r>
            <a:r>
              <a:rPr lang="en-US" sz="1800" dirty="0" smtClean="0"/>
              <a:t>(size)</a:t>
            </a:r>
          </a:p>
          <a:p>
            <a:r>
              <a:rPr lang="en-US" sz="2000" dirty="0" smtClean="0"/>
              <a:t>Radiation Laws</a:t>
            </a:r>
          </a:p>
          <a:p>
            <a:pPr lvl="1"/>
            <a:r>
              <a:rPr lang="en-US" sz="1800" dirty="0" smtClean="0"/>
              <a:t>Everything emits radiation if above 0 </a:t>
            </a:r>
            <a:r>
              <a:rPr lang="en-US" sz="1800" dirty="0" err="1" smtClean="0"/>
              <a:t>deg</a:t>
            </a:r>
            <a:r>
              <a:rPr lang="en-US" sz="1800" dirty="0" smtClean="0"/>
              <a:t> K!</a:t>
            </a:r>
          </a:p>
          <a:p>
            <a:pPr lvl="1"/>
            <a:r>
              <a:rPr lang="en-US" sz="1800" dirty="0" smtClean="0"/>
              <a:t>Stefan-Boltzmann Law (Intensity of emission)</a:t>
            </a:r>
          </a:p>
          <a:p>
            <a:pPr lvl="1"/>
            <a:r>
              <a:rPr lang="en-US" sz="1800" dirty="0" smtClean="0"/>
              <a:t>Wien’s Law (wavelength of emission)</a:t>
            </a:r>
            <a:endParaRPr lang="en-US" sz="1800" dirty="0"/>
          </a:p>
        </p:txBody>
      </p:sp>
    </p:spTree>
    <p:extLst>
      <p:ext uri="{BB962C8B-B14F-4D97-AF65-F5344CB8AC3E}">
        <p14:creationId xmlns:p14="http://schemas.microsoft.com/office/powerpoint/2010/main" val="42226501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140" name="Rectangle 4"/>
          <p:cNvSpPr>
            <a:spLocks noGrp="1" noChangeArrowheads="1"/>
          </p:cNvSpPr>
          <p:nvPr>
            <p:ph type="title"/>
          </p:nvPr>
        </p:nvSpPr>
        <p:spPr/>
        <p:txBody>
          <a:bodyPr/>
          <a:lstStyle/>
          <a:p>
            <a:pPr eaLnBrk="1" hangingPunct="1">
              <a:defRPr/>
            </a:pPr>
            <a:r>
              <a:rPr lang="en-US" b="1" smtClean="0">
                <a:latin typeface="Palatino Linotype" charset="0"/>
              </a:rPr>
              <a:t>Measuring Temperature</a:t>
            </a:r>
          </a:p>
        </p:txBody>
      </p:sp>
      <p:pic>
        <p:nvPicPr>
          <p:cNvPr id="219142" name="Picture 6" descr="P5290173"/>
          <p:cNvPicPr>
            <a:picLocks noGrp="1" noChangeAspect="1" noChangeArrowheads="1"/>
          </p:cNvPicPr>
          <p:nvPr>
            <p:ph idx="1"/>
          </p:nvPr>
        </p:nvPicPr>
        <p:blipFill>
          <a:blip r:embed="rId3" cstate="print"/>
          <a:srcRect/>
          <a:stretch>
            <a:fillRect/>
          </a:stretch>
        </p:blipFill>
        <p:spPr>
          <a:xfrm>
            <a:off x="1295400" y="1524000"/>
            <a:ext cx="6757988" cy="5056188"/>
          </a:xfrm>
          <a:noFill/>
        </p:spPr>
      </p:pic>
      <p:sp>
        <p:nvSpPr>
          <p:cNvPr id="219143" name="Oval 7"/>
          <p:cNvSpPr>
            <a:spLocks noChangeArrowheads="1"/>
          </p:cNvSpPr>
          <p:nvPr/>
        </p:nvSpPr>
        <p:spPr bwMode="auto">
          <a:xfrm>
            <a:off x="4419600" y="3352800"/>
            <a:ext cx="1066800" cy="11430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P6050015"/>
          <p:cNvPicPr>
            <a:picLocks noChangeAspect="1" noChangeArrowheads="1"/>
          </p:cNvPicPr>
          <p:nvPr/>
        </p:nvPicPr>
        <p:blipFill>
          <a:blip r:embed="rId3" cstate="print"/>
          <a:srcRect/>
          <a:stretch>
            <a:fillRect/>
          </a:stretch>
        </p:blipFill>
        <p:spPr bwMode="auto">
          <a:xfrm>
            <a:off x="0" y="0"/>
            <a:ext cx="9144000" cy="6842125"/>
          </a:xfrm>
          <a:prstGeom prst="rect">
            <a:avLst/>
          </a:prstGeom>
          <a:noFill/>
          <a:ln w="9525">
            <a:noFill/>
            <a:miter lim="800000"/>
            <a:headEnd/>
            <a:tailEnd/>
          </a:ln>
        </p:spPr>
      </p:pic>
      <p:sp>
        <p:nvSpPr>
          <p:cNvPr id="4099" name="Rectangle 2"/>
          <p:cNvSpPr>
            <a:spLocks noGrp="1" noChangeArrowheads="1"/>
          </p:cNvSpPr>
          <p:nvPr>
            <p:ph type="title"/>
          </p:nvPr>
        </p:nvSpPr>
        <p:spPr>
          <a:xfrm>
            <a:off x="457200" y="0"/>
            <a:ext cx="8229600" cy="1143000"/>
          </a:xfrm>
        </p:spPr>
        <p:txBody>
          <a:bodyPr/>
          <a:lstStyle/>
          <a:p>
            <a:pPr eaLnBrk="1" hangingPunct="1"/>
            <a:r>
              <a:rPr lang="en-US" b="1" smtClean="0">
                <a:latin typeface="Palatino Linotype" pitchFamily="18" charset="0"/>
              </a:rPr>
              <a:t>Recall the energy budget</a:t>
            </a:r>
          </a:p>
        </p:txBody>
      </p:sp>
      <p:sp>
        <p:nvSpPr>
          <p:cNvPr id="4100" name="Rectangle 3"/>
          <p:cNvSpPr>
            <a:spLocks noGrp="1" noChangeArrowheads="1"/>
          </p:cNvSpPr>
          <p:nvPr>
            <p:ph type="body" idx="1"/>
          </p:nvPr>
        </p:nvSpPr>
        <p:spPr>
          <a:xfrm>
            <a:off x="457200" y="990600"/>
            <a:ext cx="8229600" cy="4525963"/>
          </a:xfrm>
        </p:spPr>
        <p:txBody>
          <a:bodyPr/>
          <a:lstStyle/>
          <a:p>
            <a:pPr eaLnBrk="1" hangingPunct="1">
              <a:lnSpc>
                <a:spcPct val="90000"/>
              </a:lnSpc>
            </a:pPr>
            <a:r>
              <a:rPr lang="en-US" sz="2800" dirty="0" smtClean="0">
                <a:latin typeface="Palatino Linotype" pitchFamily="18" charset="0"/>
              </a:rPr>
              <a:t>Earth/Atmosphere system if averaged over ~ 1 year is in energy balance</a:t>
            </a:r>
          </a:p>
          <a:p>
            <a:pPr eaLnBrk="1" hangingPunct="1">
              <a:lnSpc>
                <a:spcPct val="90000"/>
              </a:lnSpc>
            </a:pPr>
            <a:r>
              <a:rPr lang="en-US" sz="2800" dirty="0" smtClean="0">
                <a:latin typeface="Palatino Linotype" pitchFamily="18" charset="0"/>
              </a:rPr>
              <a:t>However, on shorter time scales and localized regions this is not the case</a:t>
            </a:r>
          </a:p>
          <a:p>
            <a:pPr eaLnBrk="1" hangingPunct="1">
              <a:lnSpc>
                <a:spcPct val="90000"/>
              </a:lnSpc>
            </a:pPr>
            <a:r>
              <a:rPr lang="en-US" sz="2800" dirty="0" smtClean="0">
                <a:latin typeface="Palatino Linotype" pitchFamily="18" charset="0"/>
              </a:rPr>
              <a:t>When there is an imbalance, energy is either stored within or removed from the system</a:t>
            </a:r>
          </a:p>
          <a:p>
            <a:pPr eaLnBrk="1" hangingPunct="1">
              <a:lnSpc>
                <a:spcPct val="90000"/>
              </a:lnSpc>
            </a:pPr>
            <a:r>
              <a:rPr lang="en-US" sz="2800" b="1" dirty="0" smtClean="0">
                <a:latin typeface="Palatino Linotype" pitchFamily="18" charset="0"/>
              </a:rPr>
              <a:t>Energy gains exceed losses = Temperature Increase</a:t>
            </a:r>
          </a:p>
          <a:p>
            <a:pPr eaLnBrk="1" hangingPunct="1">
              <a:lnSpc>
                <a:spcPct val="90000"/>
              </a:lnSpc>
            </a:pPr>
            <a:r>
              <a:rPr lang="en-US" sz="2800" b="1" dirty="0" smtClean="0">
                <a:latin typeface="Palatino Linotype" pitchFamily="18" charset="0"/>
              </a:rPr>
              <a:t>Energy losses exceed gains = Temperature decreases</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snow 12"/>
          <p:cNvPicPr>
            <a:picLocks noChangeAspect="1" noChangeArrowheads="1"/>
          </p:cNvPicPr>
          <p:nvPr/>
        </p:nvPicPr>
        <p:blipFill>
          <a:blip r:embed="rId3" cstate="print">
            <a:lum bright="-36000"/>
          </a:blip>
          <a:srcRect/>
          <a:stretch>
            <a:fillRect/>
          </a:stretch>
        </p:blipFill>
        <p:spPr bwMode="auto">
          <a:xfrm>
            <a:off x="0" y="0"/>
            <a:ext cx="9144000" cy="6858000"/>
          </a:xfrm>
          <a:prstGeom prst="rect">
            <a:avLst/>
          </a:prstGeom>
          <a:noFill/>
          <a:ln w="9525">
            <a:noFill/>
            <a:miter lim="800000"/>
            <a:headEnd/>
            <a:tailEnd/>
          </a:ln>
        </p:spPr>
      </p:pic>
      <p:sp>
        <p:nvSpPr>
          <p:cNvPr id="5123" name="Rectangle 2"/>
          <p:cNvSpPr>
            <a:spLocks noGrp="1" noChangeArrowheads="1"/>
          </p:cNvSpPr>
          <p:nvPr>
            <p:ph type="title"/>
          </p:nvPr>
        </p:nvSpPr>
        <p:spPr/>
        <p:txBody>
          <a:bodyPr/>
          <a:lstStyle/>
          <a:p>
            <a:pPr eaLnBrk="1" hangingPunct="1"/>
            <a:r>
              <a:rPr lang="en-US" b="1" smtClean="0">
                <a:solidFill>
                  <a:schemeClr val="bg1"/>
                </a:solidFill>
                <a:latin typeface="Palatino Linotype" pitchFamily="18" charset="0"/>
              </a:rPr>
              <a:t>Temperature</a:t>
            </a:r>
          </a:p>
        </p:txBody>
      </p:sp>
      <p:sp>
        <p:nvSpPr>
          <p:cNvPr id="5124" name="Rectangle 3"/>
          <p:cNvSpPr>
            <a:spLocks noGrp="1" noChangeArrowheads="1"/>
          </p:cNvSpPr>
          <p:nvPr>
            <p:ph type="body" idx="1"/>
          </p:nvPr>
        </p:nvSpPr>
        <p:spPr/>
        <p:txBody>
          <a:bodyPr/>
          <a:lstStyle/>
          <a:p>
            <a:pPr marL="609600" indent="-609600" eaLnBrk="1" hangingPunct="1"/>
            <a:r>
              <a:rPr lang="en-US" smtClean="0">
                <a:solidFill>
                  <a:schemeClr val="bg1"/>
                </a:solidFill>
                <a:latin typeface="Palatino Linotype" pitchFamily="18" charset="0"/>
              </a:rPr>
              <a:t>Temperature near the ground (1.5 m) is controlled by energy exchanges with the surface</a:t>
            </a:r>
          </a:p>
          <a:p>
            <a:pPr marL="609600" indent="-609600" eaLnBrk="1" hangingPunct="1">
              <a:buFontTx/>
              <a:buAutoNum type="arabicParenR"/>
            </a:pPr>
            <a:r>
              <a:rPr lang="en-US" smtClean="0">
                <a:solidFill>
                  <a:schemeClr val="bg1"/>
                </a:solidFill>
                <a:latin typeface="Palatino Linotype" pitchFamily="18" charset="0"/>
              </a:rPr>
              <a:t>Conduction</a:t>
            </a:r>
          </a:p>
          <a:p>
            <a:pPr marL="609600" indent="-609600" eaLnBrk="1" hangingPunct="1">
              <a:buFontTx/>
              <a:buAutoNum type="arabicParenR"/>
            </a:pPr>
            <a:r>
              <a:rPr lang="en-US" smtClean="0">
                <a:solidFill>
                  <a:schemeClr val="bg1"/>
                </a:solidFill>
                <a:latin typeface="Palatino Linotype" pitchFamily="18" charset="0"/>
              </a:rPr>
              <a:t>Advection </a:t>
            </a:r>
          </a:p>
          <a:p>
            <a:pPr marL="609600" indent="-609600" eaLnBrk="1" hangingPunct="1">
              <a:buFontTx/>
              <a:buAutoNum type="arabicParenR"/>
            </a:pPr>
            <a:r>
              <a:rPr lang="en-US" smtClean="0">
                <a:solidFill>
                  <a:schemeClr val="bg1"/>
                </a:solidFill>
                <a:latin typeface="Palatino Linotype" pitchFamily="18" charset="0"/>
              </a:rPr>
              <a:t>Convection</a:t>
            </a:r>
          </a:p>
          <a:p>
            <a:pPr marL="609600" indent="-609600" eaLnBrk="1" hangingPunct="1">
              <a:buFontTx/>
              <a:buAutoNum type="arabicParenR"/>
            </a:pPr>
            <a:r>
              <a:rPr lang="en-US" smtClean="0">
                <a:solidFill>
                  <a:schemeClr val="bg1"/>
                </a:solidFill>
                <a:latin typeface="Palatino Linotype" pitchFamily="18" charset="0"/>
              </a:rPr>
              <a:t>Latent heat</a:t>
            </a:r>
          </a:p>
          <a:p>
            <a:pPr marL="609600" indent="-609600" eaLnBrk="1" hangingPunct="1">
              <a:buFontTx/>
              <a:buAutoNum type="arabicParenR"/>
            </a:pPr>
            <a:r>
              <a:rPr lang="en-US" smtClean="0">
                <a:solidFill>
                  <a:schemeClr val="bg1"/>
                </a:solidFill>
                <a:latin typeface="Palatino Linotype" pitchFamily="18" charset="0"/>
              </a:rPr>
              <a:t>Radiation</a:t>
            </a:r>
          </a:p>
          <a:p>
            <a:pPr marL="609600" indent="-609600" eaLnBrk="1" hangingPunct="1">
              <a:buFontTx/>
              <a:buNone/>
            </a:pPr>
            <a:r>
              <a:rPr lang="en-US" smtClean="0">
                <a:solidFill>
                  <a:schemeClr val="bg1"/>
                </a:solidFill>
                <a:latin typeface="Palatino Linotype" pitchFamily="18" charset="0"/>
              </a:rPr>
              <a:t>All play a role</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1" name="Rectangle 5"/>
          <p:cNvSpPr>
            <a:spLocks noGrp="1" noChangeArrowheads="1"/>
          </p:cNvSpPr>
          <p:nvPr>
            <p:ph type="title"/>
          </p:nvPr>
        </p:nvSpPr>
        <p:spPr>
          <a:xfrm>
            <a:off x="457200" y="0"/>
            <a:ext cx="8229600" cy="1143000"/>
          </a:xfrm>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Temperature Cycles </a:t>
            </a:r>
          </a:p>
        </p:txBody>
      </p:sp>
      <p:sp>
        <p:nvSpPr>
          <p:cNvPr id="6147" name="Rectangle 8"/>
          <p:cNvSpPr>
            <a:spLocks noGrp="1" noChangeArrowheads="1"/>
          </p:cNvSpPr>
          <p:nvPr>
            <p:ph type="body" sz="half" idx="2"/>
          </p:nvPr>
        </p:nvSpPr>
        <p:spPr>
          <a:xfrm>
            <a:off x="0" y="1219200"/>
            <a:ext cx="9144000" cy="5638800"/>
          </a:xfrm>
        </p:spPr>
        <p:txBody>
          <a:bodyPr/>
          <a:lstStyle/>
          <a:p>
            <a:pPr eaLnBrk="1" hangingPunct="1"/>
            <a:r>
              <a:rPr lang="en-US" dirty="0" smtClean="0">
                <a:latin typeface="Palatino Linotype" pitchFamily="18" charset="0"/>
              </a:rPr>
              <a:t>Annual (seasonal) cycles: looking at temperature trends over the course of a year.  </a:t>
            </a:r>
          </a:p>
          <a:p>
            <a:pPr eaLnBrk="1" hangingPunct="1"/>
            <a:r>
              <a:rPr lang="en-US" dirty="0" err="1" smtClean="0">
                <a:latin typeface="Palatino Linotype" pitchFamily="18" charset="0"/>
              </a:rPr>
              <a:t>Interannual</a:t>
            </a:r>
            <a:r>
              <a:rPr lang="en-US" dirty="0" smtClean="0">
                <a:latin typeface="Palatino Linotype" pitchFamily="18" charset="0"/>
              </a:rPr>
              <a:t> cycles: temperature trends over the course of multiple years.  </a:t>
            </a:r>
          </a:p>
          <a:p>
            <a:pPr eaLnBrk="1" hangingPunct="1"/>
            <a:r>
              <a:rPr lang="en-US" dirty="0" smtClean="0">
                <a:latin typeface="Palatino Linotype" pitchFamily="18" charset="0"/>
              </a:rPr>
              <a:t>Diurnal cycle: daily variation of temperature</a:t>
            </a:r>
          </a:p>
        </p:txBody>
      </p:sp>
      <p:sp>
        <p:nvSpPr>
          <p:cNvPr id="6149" name="Rectangle 10"/>
          <p:cNvSpPr>
            <a:spLocks noChangeArrowheads="1"/>
          </p:cNvSpPr>
          <p:nvPr/>
        </p:nvSpPr>
        <p:spPr bwMode="auto">
          <a:xfrm>
            <a:off x="1981200" y="3581400"/>
            <a:ext cx="466725" cy="176213"/>
          </a:xfrm>
          <a:prstGeom prst="rect">
            <a:avLst/>
          </a:prstGeom>
          <a:noFill/>
          <a:ln w="9525">
            <a:noFill/>
            <a:miter lim="800000"/>
            <a:headEnd/>
            <a:tailEnd/>
          </a:ln>
        </p:spPr>
        <p:txBody>
          <a:bodyPr wrap="none" lIns="82058" tIns="41029" rIns="82058" bIns="41029"/>
          <a:lstStyle/>
          <a:p>
            <a:pPr algn="r" defTabSz="820738" eaLnBrk="0" hangingPunct="0"/>
            <a:r>
              <a:rPr lang="en-US" sz="1400" b="1" dirty="0" smtClean="0"/>
              <a:t>Fig. 3-4, </a:t>
            </a:r>
            <a:r>
              <a:rPr lang="en-US" sz="1400" b="1" dirty="0"/>
              <a:t>p. </a:t>
            </a:r>
            <a:r>
              <a:rPr lang="en-US" sz="1400" b="1" dirty="0" smtClean="0"/>
              <a:t>67</a:t>
            </a:r>
            <a:endParaRPr lang="en-US" sz="1400" b="1" dirty="0"/>
          </a:p>
        </p:txBody>
      </p:sp>
      <p:pic>
        <p:nvPicPr>
          <p:cNvPr id="6" name="Picture 5" descr="9781284027372_CH03_FIG04.jpg"/>
          <p:cNvPicPr>
            <a:picLocks noChangeAspect="1"/>
          </p:cNvPicPr>
          <p:nvPr/>
        </p:nvPicPr>
        <p:blipFill>
          <a:blip r:embed="rId4" cstate="print"/>
          <a:srcRect b="7143"/>
          <a:stretch>
            <a:fillRect/>
          </a:stretch>
        </p:blipFill>
        <p:spPr bwMode="auto">
          <a:xfrm>
            <a:off x="2971800" y="3657600"/>
            <a:ext cx="3873212" cy="2971800"/>
          </a:xfrm>
          <a:prstGeom prst="rect">
            <a:avLst/>
          </a:prstGeom>
          <a:noFill/>
          <a:ln w="9525">
            <a:noFill/>
            <a:miter lim="800000"/>
            <a:headEnd/>
            <a:tailEnd/>
          </a:ln>
        </p:spPr>
      </p:pic>
      <p:sp>
        <p:nvSpPr>
          <p:cNvPr id="7" name="Rectangle 6"/>
          <p:cNvSpPr/>
          <p:nvPr/>
        </p:nvSpPr>
        <p:spPr>
          <a:xfrm>
            <a:off x="0" y="6550223"/>
            <a:ext cx="6934200" cy="307777"/>
          </a:xfrm>
          <a:prstGeom prst="rect">
            <a:avLst/>
          </a:prstGeom>
        </p:spPr>
        <p:txBody>
          <a:bodyPr wrap="square">
            <a:spAutoFit/>
          </a:bodyPr>
          <a:lstStyle/>
          <a:p>
            <a:r>
              <a:rPr lang="en-US" sz="1400" dirty="0" smtClean="0"/>
              <a:t>Ex: </a:t>
            </a:r>
            <a:r>
              <a:rPr lang="en-US" sz="1400" dirty="0" smtClean="0">
                <a:hlinkClick r:id="rId5"/>
              </a:rPr>
              <a:t>http://www.mesonet.ttu.edu/meteograms/meteo_REES.png</a:t>
            </a:r>
            <a:r>
              <a:rPr lang="en-US" sz="1400" dirty="0" smtClean="0"/>
              <a:t> </a:t>
            </a:r>
            <a:endParaRPr lang="en-US" sz="1400"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152400"/>
            <a:ext cx="8229600" cy="1143000"/>
          </a:xfrm>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Diurnal Temperature Variations</a:t>
            </a:r>
          </a:p>
        </p:txBody>
      </p:sp>
      <p:sp>
        <p:nvSpPr>
          <p:cNvPr id="16387" name="Rectangle 3"/>
          <p:cNvSpPr>
            <a:spLocks noGrp="1" noChangeArrowheads="1"/>
          </p:cNvSpPr>
          <p:nvPr>
            <p:ph type="body" sz="half" idx="2"/>
          </p:nvPr>
        </p:nvSpPr>
        <p:spPr>
          <a:xfrm>
            <a:off x="6477000" y="1600200"/>
            <a:ext cx="2667000" cy="4525963"/>
          </a:xfrm>
        </p:spPr>
        <p:txBody>
          <a:bodyPr/>
          <a:lstStyle/>
          <a:p>
            <a:pPr eaLnBrk="1" hangingPunct="1"/>
            <a:r>
              <a:rPr lang="en-US" smtClean="0">
                <a:latin typeface="Palatino Linotype" pitchFamily="18" charset="0"/>
              </a:rPr>
              <a:t>Diurnal: daily; over a 24 hr period. </a:t>
            </a:r>
          </a:p>
          <a:p>
            <a:pPr lvl="1" eaLnBrk="1" hangingPunct="1"/>
            <a:r>
              <a:rPr lang="en-US" smtClean="0">
                <a:latin typeface="Palatino Linotype" pitchFamily="18" charset="0"/>
              </a:rPr>
              <a:t>Variations driven by Earth’s rotation. </a:t>
            </a:r>
          </a:p>
          <a:p>
            <a:pPr eaLnBrk="1" hangingPunct="1"/>
            <a:r>
              <a:rPr lang="en-US" u="sng" smtClean="0">
                <a:latin typeface="Palatino Linotype" pitchFamily="18" charset="0"/>
              </a:rPr>
              <a:t>Note the lag in the max SW received and the max temp</a:t>
            </a:r>
            <a:r>
              <a:rPr lang="en-US" smtClean="0">
                <a:latin typeface="Palatino Linotype" pitchFamily="18" charset="0"/>
              </a:rPr>
              <a:t>. </a:t>
            </a:r>
          </a:p>
        </p:txBody>
      </p:sp>
      <p:pic>
        <p:nvPicPr>
          <p:cNvPr id="5" name="Picture 5" descr="9781284027372_CH03_FIG18.jpg"/>
          <p:cNvPicPr>
            <a:picLocks noChangeAspect="1"/>
          </p:cNvPicPr>
          <p:nvPr/>
        </p:nvPicPr>
        <p:blipFill>
          <a:blip r:embed="rId4" cstate="print"/>
          <a:srcRect/>
          <a:stretch>
            <a:fillRect/>
          </a:stretch>
        </p:blipFill>
        <p:spPr bwMode="auto">
          <a:xfrm>
            <a:off x="457200" y="1828800"/>
            <a:ext cx="5543550" cy="50292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5"/>
          <p:cNvSpPr>
            <a:spLocks noGrp="1"/>
          </p:cNvSpPr>
          <p:nvPr>
            <p:ph idx="1"/>
          </p:nvPr>
        </p:nvSpPr>
        <p:spPr>
          <a:xfrm>
            <a:off x="457200" y="1295400"/>
            <a:ext cx="8229600" cy="4525963"/>
          </a:xfrm>
        </p:spPr>
        <p:txBody>
          <a:bodyPr/>
          <a:lstStyle/>
          <a:p>
            <a:pPr eaLnBrk="1" hangingPunct="1"/>
            <a:r>
              <a:rPr lang="en-US" sz="2800" dirty="0" smtClean="0">
                <a:latin typeface="Palatino Linotype" pitchFamily="18" charset="0"/>
              </a:rPr>
              <a:t>The annual average temperature is just the average (mean) of the monthly temperature averages. </a:t>
            </a:r>
          </a:p>
          <a:p>
            <a:pPr eaLnBrk="1" hangingPunct="1"/>
            <a:endParaRPr lang="en-US" sz="2800" dirty="0" smtClean="0">
              <a:latin typeface="Palatino Linotype" pitchFamily="18" charset="0"/>
            </a:endParaRPr>
          </a:p>
          <a:p>
            <a:pPr eaLnBrk="1" hangingPunct="1"/>
            <a:r>
              <a:rPr lang="en-US" sz="2800" dirty="0" smtClean="0">
                <a:latin typeface="Palatino Linotype" pitchFamily="18" charset="0"/>
              </a:rPr>
              <a:t>Depends on: </a:t>
            </a:r>
          </a:p>
          <a:p>
            <a:pPr lvl="1" eaLnBrk="1" hangingPunct="1"/>
            <a:r>
              <a:rPr lang="en-US" sz="2400" dirty="0" smtClean="0">
                <a:latin typeface="Palatino Linotype" pitchFamily="18" charset="0"/>
              </a:rPr>
              <a:t>Latitude 			</a:t>
            </a:r>
          </a:p>
          <a:p>
            <a:pPr lvl="1" eaLnBrk="1" hangingPunct="1"/>
            <a:r>
              <a:rPr lang="en-US" sz="2400" dirty="0" smtClean="0">
                <a:latin typeface="Palatino Linotype" pitchFamily="18" charset="0"/>
              </a:rPr>
              <a:t>Surface type / Large bodies of water</a:t>
            </a:r>
          </a:p>
          <a:p>
            <a:pPr lvl="1" eaLnBrk="1" hangingPunct="1"/>
            <a:r>
              <a:rPr lang="en-US" sz="2400" dirty="0" smtClean="0">
                <a:latin typeface="Palatino Linotype" pitchFamily="18" charset="0"/>
              </a:rPr>
              <a:t>Elevation / aspect </a:t>
            </a:r>
          </a:p>
          <a:p>
            <a:pPr lvl="1" eaLnBrk="1" hangingPunct="1"/>
            <a:r>
              <a:rPr lang="en-US" sz="2400" dirty="0" smtClean="0">
                <a:latin typeface="Palatino Linotype" pitchFamily="18" charset="0"/>
              </a:rPr>
              <a:t>Cloud cover </a:t>
            </a:r>
          </a:p>
        </p:txBody>
      </p:sp>
      <p:sp>
        <p:nvSpPr>
          <p:cNvPr id="8" name="Rectangle 5"/>
          <p:cNvSpPr txBox="1">
            <a:spLocks noChangeArrowheads="1"/>
          </p:cNvSpPr>
          <p:nvPr/>
        </p:nvSpPr>
        <p:spPr bwMode="auto">
          <a:xfrm>
            <a:off x="457200" y="0"/>
            <a:ext cx="8229600" cy="1143000"/>
          </a:xfrm>
          <a:prstGeom prst="rect">
            <a:avLst/>
          </a:prstGeom>
          <a:noFill/>
          <a:ln w="9525">
            <a:noFill/>
            <a:miter lim="800000"/>
            <a:headEnd/>
            <a:tailEnd/>
          </a:ln>
          <a:effectLst/>
        </p:spPr>
        <p:txBody>
          <a:bodyPr anchor="ctr"/>
          <a:lstStyle/>
          <a:p>
            <a:pPr algn="ctr">
              <a:defRPr/>
            </a:pPr>
            <a:r>
              <a:rPr lang="en-US" sz="4400" b="1" kern="0" dirty="0">
                <a:solidFill>
                  <a:schemeClr val="tx2"/>
                </a:solidFill>
                <a:effectLst>
                  <a:outerShdw blurRad="38100" dist="38100" dir="2700000" algn="tl">
                    <a:srgbClr val="C0C0C0"/>
                  </a:outerShdw>
                </a:effectLst>
                <a:latin typeface="Palatino Linotype" pitchFamily="18" charset="0"/>
                <a:ea typeface="+mj-ea"/>
                <a:cs typeface="+mj-cs"/>
              </a:rPr>
              <a:t>Annual Temperature Variations  </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76200"/>
            <a:ext cx="8229600" cy="1143000"/>
          </a:xfrm>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Annual Temperature Variations</a:t>
            </a:r>
          </a:p>
        </p:txBody>
      </p:sp>
      <p:sp>
        <p:nvSpPr>
          <p:cNvPr id="8195" name="Rectangle 3"/>
          <p:cNvSpPr>
            <a:spLocks noGrp="1" noChangeArrowheads="1"/>
          </p:cNvSpPr>
          <p:nvPr>
            <p:ph type="body" sz="half" idx="2"/>
          </p:nvPr>
        </p:nvSpPr>
        <p:spPr>
          <a:xfrm>
            <a:off x="304800" y="1219200"/>
            <a:ext cx="8686800" cy="4525963"/>
          </a:xfrm>
        </p:spPr>
        <p:txBody>
          <a:bodyPr/>
          <a:lstStyle/>
          <a:p>
            <a:pPr eaLnBrk="1" hangingPunct="1"/>
            <a:r>
              <a:rPr lang="en-US" dirty="0" smtClean="0">
                <a:latin typeface="Palatino Linotype" pitchFamily="18" charset="0"/>
              </a:rPr>
              <a:t>By latitude</a:t>
            </a:r>
          </a:p>
          <a:p>
            <a:pPr lvl="1" eaLnBrk="1" hangingPunct="1"/>
            <a:r>
              <a:rPr lang="en-US" dirty="0" smtClean="0">
                <a:latin typeface="Palatino Linotype" pitchFamily="18" charset="0"/>
              </a:rPr>
              <a:t>Lower latitude will generally have higher annual temps. </a:t>
            </a:r>
          </a:p>
          <a:p>
            <a:pPr lvl="1" eaLnBrk="1" hangingPunct="1"/>
            <a:r>
              <a:rPr lang="en-US" dirty="0" smtClean="0">
                <a:latin typeface="Palatino Linotype" pitchFamily="18" charset="0"/>
              </a:rPr>
              <a:t>Less-direct sun angle as one heads farther from the equator </a:t>
            </a:r>
          </a:p>
          <a:p>
            <a:pPr lvl="1" eaLnBrk="1" hangingPunct="1"/>
            <a:r>
              <a:rPr lang="en-US" dirty="0" smtClean="0">
                <a:latin typeface="Palatino Linotype" pitchFamily="18" charset="0"/>
              </a:rPr>
              <a:t>The annual temperature range is also smaller for lower latitude…why? </a:t>
            </a:r>
          </a:p>
          <a:p>
            <a:pPr lvl="1" eaLnBrk="1" hangingPunct="1"/>
            <a:endParaRPr lang="en-US" dirty="0" smtClean="0">
              <a:latin typeface="Palatino Linotype" pitchFamily="18" charset="0"/>
            </a:endParaRPr>
          </a:p>
        </p:txBody>
      </p:sp>
      <p:pic>
        <p:nvPicPr>
          <p:cNvPr id="5" name="Picture 5" descr="9781284027372_CH03_FIG06.jpg"/>
          <p:cNvPicPr>
            <a:picLocks noChangeAspect="1"/>
          </p:cNvPicPr>
          <p:nvPr/>
        </p:nvPicPr>
        <p:blipFill>
          <a:blip r:embed="rId4" cstate="print"/>
          <a:srcRect/>
          <a:stretch>
            <a:fillRect/>
          </a:stretch>
        </p:blipFill>
        <p:spPr bwMode="auto">
          <a:xfrm>
            <a:off x="1371600" y="3751791"/>
            <a:ext cx="6857999" cy="3106207"/>
          </a:xfrm>
          <a:prstGeom prst="rect">
            <a:avLst/>
          </a:prstGeom>
          <a:noFill/>
          <a:ln w="9525">
            <a:noFill/>
            <a:miter lim="800000"/>
            <a:headEnd/>
            <a:tailEnd/>
          </a:ln>
        </p:spPr>
      </p:pic>
      <p:sp>
        <p:nvSpPr>
          <p:cNvPr id="6" name="Rectangle 10"/>
          <p:cNvSpPr>
            <a:spLocks noChangeArrowheads="1"/>
          </p:cNvSpPr>
          <p:nvPr/>
        </p:nvSpPr>
        <p:spPr bwMode="auto">
          <a:xfrm>
            <a:off x="8305800" y="3581400"/>
            <a:ext cx="466725" cy="176213"/>
          </a:xfrm>
          <a:prstGeom prst="rect">
            <a:avLst/>
          </a:prstGeom>
          <a:noFill/>
          <a:ln w="9525">
            <a:noFill/>
            <a:miter lim="800000"/>
            <a:headEnd/>
            <a:tailEnd/>
          </a:ln>
        </p:spPr>
        <p:txBody>
          <a:bodyPr wrap="none" lIns="82058" tIns="41029" rIns="82058" bIns="41029"/>
          <a:lstStyle/>
          <a:p>
            <a:pPr algn="r" defTabSz="820738" eaLnBrk="0" hangingPunct="0"/>
            <a:r>
              <a:rPr lang="en-US" sz="1400" b="1" dirty="0" smtClean="0"/>
              <a:t>Fig. 3-6, </a:t>
            </a:r>
            <a:r>
              <a:rPr lang="en-US" sz="1400" b="1" dirty="0"/>
              <a:t>p. </a:t>
            </a:r>
            <a:r>
              <a:rPr lang="en-US" sz="1400" b="1" dirty="0" smtClean="0"/>
              <a:t>69</a:t>
            </a:r>
            <a:endParaRPr lang="en-US" sz="1400" b="1"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76200"/>
            <a:ext cx="8229600" cy="1143000"/>
          </a:xfrm>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Annual Temperature Variations</a:t>
            </a:r>
          </a:p>
        </p:txBody>
      </p:sp>
      <p:sp>
        <p:nvSpPr>
          <p:cNvPr id="8195" name="Rectangle 3"/>
          <p:cNvSpPr>
            <a:spLocks noGrp="1" noChangeArrowheads="1"/>
          </p:cNvSpPr>
          <p:nvPr>
            <p:ph type="body" sz="half" idx="2"/>
          </p:nvPr>
        </p:nvSpPr>
        <p:spPr>
          <a:xfrm>
            <a:off x="304800" y="1219200"/>
            <a:ext cx="8686800" cy="4525963"/>
          </a:xfrm>
        </p:spPr>
        <p:txBody>
          <a:bodyPr/>
          <a:lstStyle/>
          <a:p>
            <a:pPr eaLnBrk="1" hangingPunct="1"/>
            <a:r>
              <a:rPr lang="en-US" dirty="0" smtClean="0">
                <a:latin typeface="Palatino Linotype" pitchFamily="18" charset="0"/>
              </a:rPr>
              <a:t>Remember what changes seasonally with latitude: </a:t>
            </a:r>
          </a:p>
          <a:p>
            <a:pPr lvl="1" eaLnBrk="1" hangingPunct="1"/>
            <a:r>
              <a:rPr lang="en-US" dirty="0" smtClean="0">
                <a:latin typeface="Palatino Linotype" pitchFamily="18" charset="0"/>
              </a:rPr>
              <a:t>Seasonal variation of </a:t>
            </a:r>
            <a:r>
              <a:rPr lang="en-US" dirty="0" err="1" smtClean="0">
                <a:latin typeface="Palatino Linotype" pitchFamily="18" charset="0"/>
              </a:rPr>
              <a:t>insolation</a:t>
            </a:r>
            <a:r>
              <a:rPr lang="en-US" dirty="0" smtClean="0">
                <a:latin typeface="Palatino Linotype" pitchFamily="18" charset="0"/>
              </a:rPr>
              <a:t> – more </a:t>
            </a:r>
            <a:r>
              <a:rPr lang="en-US" dirty="0" err="1" smtClean="0">
                <a:latin typeface="Palatino Linotype" pitchFamily="18" charset="0"/>
              </a:rPr>
              <a:t>insolation</a:t>
            </a:r>
            <a:r>
              <a:rPr lang="en-US" dirty="0" smtClean="0">
                <a:latin typeface="Palatino Linotype" pitchFamily="18" charset="0"/>
              </a:rPr>
              <a:t> in summer for higher latitudes </a:t>
            </a:r>
          </a:p>
          <a:p>
            <a:pPr lvl="1" eaLnBrk="1" hangingPunct="1"/>
            <a:r>
              <a:rPr lang="en-US" dirty="0" smtClean="0">
                <a:latin typeface="Palatino Linotype" pitchFamily="18" charset="0"/>
              </a:rPr>
              <a:t>The solar zenith angle  -- constantly increasing through the summer in the higher latitudes</a:t>
            </a:r>
          </a:p>
          <a:p>
            <a:pPr lvl="1" eaLnBrk="1" hangingPunct="1"/>
            <a:r>
              <a:rPr lang="en-US" dirty="0" smtClean="0">
                <a:latin typeface="Palatino Linotype" pitchFamily="18" charset="0"/>
              </a:rPr>
              <a:t>Length of day – constantly increasing through the summer in the higher latitude. </a:t>
            </a:r>
          </a:p>
          <a:p>
            <a:pPr lvl="1" eaLnBrk="1" hangingPunct="1"/>
            <a:endParaRPr lang="en-US" dirty="0" smtClean="0">
              <a:latin typeface="Palatino Linotype" pitchFamily="18" charset="0"/>
            </a:endParaRPr>
          </a:p>
          <a:p>
            <a:pPr eaLnBrk="1" hangingPunct="1"/>
            <a:r>
              <a:rPr lang="en-US" dirty="0" smtClean="0">
                <a:latin typeface="Palatino Linotype" pitchFamily="18" charset="0"/>
              </a:rPr>
              <a:t>In the lower latitudes (i.e. the tropics, 23.5 N – 0 N), these things stay relatively constant.  </a:t>
            </a:r>
          </a:p>
          <a:p>
            <a:pPr lvl="1" eaLnBrk="1" hangingPunct="1"/>
            <a:endParaRPr lang="en-US" dirty="0" smtClean="0">
              <a:latin typeface="Palatino Linotype" pitchFamily="18"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Annual Temperature Variations</a:t>
            </a:r>
          </a:p>
        </p:txBody>
      </p:sp>
      <p:sp>
        <p:nvSpPr>
          <p:cNvPr id="9219" name="Rectangle 3"/>
          <p:cNvSpPr>
            <a:spLocks noGrp="1" noChangeArrowheads="1"/>
          </p:cNvSpPr>
          <p:nvPr>
            <p:ph type="body" sz="half" idx="2"/>
          </p:nvPr>
        </p:nvSpPr>
        <p:spPr/>
        <p:txBody>
          <a:bodyPr/>
          <a:lstStyle/>
          <a:p>
            <a:pPr eaLnBrk="1" hangingPunct="1"/>
            <a:r>
              <a:rPr lang="en-US" smtClean="0">
                <a:latin typeface="Palatino Linotype" pitchFamily="18" charset="0"/>
              </a:rPr>
              <a:t>By surface type</a:t>
            </a:r>
          </a:p>
          <a:p>
            <a:pPr lvl="1" eaLnBrk="1" hangingPunct="1"/>
            <a:r>
              <a:rPr lang="en-US" smtClean="0">
                <a:latin typeface="Palatino Linotype" pitchFamily="18" charset="0"/>
              </a:rPr>
              <a:t>Barren land will heat and cool more quickly than water (WHY?)</a:t>
            </a:r>
          </a:p>
        </p:txBody>
      </p:sp>
      <p:pic>
        <p:nvPicPr>
          <p:cNvPr id="9220" name="Picture1" descr="0306"/>
          <p:cNvPicPr>
            <a:picLocks noChangeAspect="1" noChangeArrowheads="1"/>
          </p:cNvPicPr>
          <p:nvPr/>
        </p:nvPicPr>
        <p:blipFill>
          <a:blip r:embed="rId4" cstate="print"/>
          <a:srcRect/>
          <a:stretch>
            <a:fillRect/>
          </a:stretch>
        </p:blipFill>
        <p:spPr bwMode="auto">
          <a:xfrm>
            <a:off x="228600" y="1447800"/>
            <a:ext cx="4483100" cy="3657600"/>
          </a:xfrm>
          <a:prstGeom prst="rect">
            <a:avLst/>
          </a:prstGeom>
          <a:noFill/>
          <a:ln w="9525">
            <a:noFill/>
            <a:miter lim="800000"/>
            <a:headEnd/>
            <a:tailEnd/>
          </a:ln>
        </p:spPr>
      </p:pic>
      <p:sp>
        <p:nvSpPr>
          <p:cNvPr id="130054" name="Text Box 6"/>
          <p:cNvSpPr txBox="1">
            <a:spLocks noChangeArrowheads="1"/>
          </p:cNvSpPr>
          <p:nvPr/>
        </p:nvSpPr>
        <p:spPr bwMode="auto">
          <a:xfrm>
            <a:off x="4860925" y="3549650"/>
            <a:ext cx="3105150" cy="1465263"/>
          </a:xfrm>
          <a:prstGeom prst="rect">
            <a:avLst/>
          </a:prstGeom>
          <a:noFill/>
          <a:ln w="9525">
            <a:noFill/>
            <a:miter lim="800000"/>
            <a:headEnd/>
            <a:tailEnd/>
          </a:ln>
        </p:spPr>
        <p:txBody>
          <a:bodyPr wrap="none">
            <a:spAutoFit/>
          </a:bodyPr>
          <a:lstStyle/>
          <a:p>
            <a:r>
              <a:rPr lang="en-US" b="1">
                <a:latin typeface="Palatino Linotype" pitchFamily="18" charset="0"/>
              </a:rPr>
              <a:t>ANSWER: SPECIFIC HEAT</a:t>
            </a:r>
          </a:p>
          <a:p>
            <a:endParaRPr lang="en-US" b="1">
              <a:latin typeface="Palatino Linotype" pitchFamily="18" charset="0"/>
            </a:endParaRPr>
          </a:p>
          <a:p>
            <a:r>
              <a:rPr lang="en-US" b="1">
                <a:latin typeface="Palatino Linotype" pitchFamily="18" charset="0"/>
              </a:rPr>
              <a:t>Water: 1 cal/g/C</a:t>
            </a:r>
          </a:p>
          <a:p>
            <a:endParaRPr lang="en-US" b="1">
              <a:latin typeface="Palatino Linotype" pitchFamily="18" charset="0"/>
            </a:endParaRPr>
          </a:p>
          <a:p>
            <a:r>
              <a:rPr lang="en-US" b="1">
                <a:latin typeface="Palatino Linotype" pitchFamily="18" charset="0"/>
              </a:rPr>
              <a:t>Sand/Dirt: 0.2 cal/g/C</a:t>
            </a:r>
          </a:p>
        </p:txBody>
      </p:sp>
      <p:sp>
        <p:nvSpPr>
          <p:cNvPr id="130055" name="Text Box 7"/>
          <p:cNvSpPr txBox="1">
            <a:spLocks noChangeArrowheads="1"/>
          </p:cNvSpPr>
          <p:nvPr/>
        </p:nvSpPr>
        <p:spPr bwMode="auto">
          <a:xfrm>
            <a:off x="136525" y="5029200"/>
            <a:ext cx="9007475" cy="1754188"/>
          </a:xfrm>
          <a:prstGeom prst="rect">
            <a:avLst/>
          </a:prstGeom>
          <a:noFill/>
          <a:ln w="9525">
            <a:noFill/>
            <a:miter lim="800000"/>
            <a:headEnd/>
            <a:tailEnd/>
          </a:ln>
        </p:spPr>
        <p:txBody>
          <a:bodyPr>
            <a:spAutoFit/>
          </a:bodyPr>
          <a:lstStyle/>
          <a:p>
            <a:r>
              <a:rPr lang="en-US">
                <a:latin typeface="Palatino Linotype" pitchFamily="18" charset="0"/>
              </a:rPr>
              <a:t>Evaporation of water reduces temperature extremes over and near lakes and oceans.</a:t>
            </a:r>
          </a:p>
          <a:p>
            <a:endParaRPr lang="en-US">
              <a:latin typeface="Palatino Linotype" pitchFamily="18" charset="0"/>
            </a:endParaRPr>
          </a:p>
          <a:p>
            <a:r>
              <a:rPr lang="en-US">
                <a:latin typeface="Palatino Linotype" pitchFamily="18" charset="0"/>
              </a:rPr>
              <a:t>Solar radiation absorbed by water is distributed over a large depth, over land solar radiation is absorbed by the surface, so it can be quickly transferred to the air.</a:t>
            </a:r>
          </a:p>
          <a:p>
            <a:endParaRPr lang="en-US">
              <a:latin typeface="Palatino Linotype" pitchFamily="18" charset="0"/>
            </a:endParaRPr>
          </a:p>
          <a:p>
            <a:r>
              <a:rPr lang="en-US">
                <a:latin typeface="Palatino Linotype" pitchFamily="18" charset="0"/>
              </a:rPr>
              <a:t>Vegetation also reduces the temperature range through transpiration. </a:t>
            </a:r>
          </a:p>
        </p:txBody>
      </p:sp>
      <p:sp>
        <p:nvSpPr>
          <p:cNvPr id="7" name="Rectangle 10"/>
          <p:cNvSpPr>
            <a:spLocks noChangeArrowheads="1"/>
          </p:cNvSpPr>
          <p:nvPr/>
        </p:nvSpPr>
        <p:spPr bwMode="auto">
          <a:xfrm>
            <a:off x="914400" y="1143000"/>
            <a:ext cx="466725" cy="176213"/>
          </a:xfrm>
          <a:prstGeom prst="rect">
            <a:avLst/>
          </a:prstGeom>
          <a:noFill/>
          <a:ln w="9525">
            <a:noFill/>
            <a:miter lim="800000"/>
            <a:headEnd/>
            <a:tailEnd/>
          </a:ln>
        </p:spPr>
        <p:txBody>
          <a:bodyPr wrap="none" lIns="82058" tIns="41029" rIns="82058" bIns="41029"/>
          <a:lstStyle/>
          <a:p>
            <a:pPr algn="r" defTabSz="820738" eaLnBrk="0" hangingPunct="0"/>
            <a:r>
              <a:rPr lang="en-US" sz="1400" b="1" dirty="0" smtClean="0"/>
              <a:t>2</a:t>
            </a:r>
            <a:r>
              <a:rPr lang="en-US" sz="1400" b="1" baseline="30000" dirty="0" smtClean="0"/>
              <a:t>nd</a:t>
            </a:r>
            <a:r>
              <a:rPr lang="en-US" sz="1400" b="1" dirty="0" smtClean="0"/>
              <a:t> Edition: 3-8</a:t>
            </a:r>
            <a:endParaRPr lang="en-US" sz="1400" b="1" dirty="0"/>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0054">
                                            <p:txEl>
                                              <p:pRg st="0" end="0"/>
                                            </p:txEl>
                                          </p:spTgt>
                                        </p:tgtEl>
                                        <p:attrNameLst>
                                          <p:attrName>style.visibility</p:attrName>
                                        </p:attrNameLst>
                                      </p:cBhvr>
                                      <p:to>
                                        <p:strVal val="visible"/>
                                      </p:to>
                                    </p:set>
                                    <p:animEffect transition="in" filter="wipe(down)">
                                      <p:cBhvr>
                                        <p:cTn id="7" dur="500"/>
                                        <p:tgtEl>
                                          <p:spTgt spid="13005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0054">
                                            <p:txEl>
                                              <p:pRg st="2" end="2"/>
                                            </p:txEl>
                                          </p:spTgt>
                                        </p:tgtEl>
                                        <p:attrNameLst>
                                          <p:attrName>style.visibility</p:attrName>
                                        </p:attrNameLst>
                                      </p:cBhvr>
                                      <p:to>
                                        <p:strVal val="visible"/>
                                      </p:to>
                                    </p:set>
                                    <p:animEffect transition="in" filter="wipe(down)">
                                      <p:cBhvr>
                                        <p:cTn id="10" dur="500"/>
                                        <p:tgtEl>
                                          <p:spTgt spid="130054">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0054">
                                            <p:txEl>
                                              <p:pRg st="4" end="4"/>
                                            </p:txEl>
                                          </p:spTgt>
                                        </p:tgtEl>
                                        <p:attrNameLst>
                                          <p:attrName>style.visibility</p:attrName>
                                        </p:attrNameLst>
                                      </p:cBhvr>
                                      <p:to>
                                        <p:strVal val="visible"/>
                                      </p:to>
                                    </p:set>
                                    <p:animEffect transition="in" filter="wipe(down)">
                                      <p:cBhvr>
                                        <p:cTn id="13" dur="500"/>
                                        <p:tgtEl>
                                          <p:spTgt spid="130054">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0055">
                                            <p:txEl>
                                              <p:pRg st="0" end="0"/>
                                            </p:txEl>
                                          </p:spTgt>
                                        </p:tgtEl>
                                        <p:attrNameLst>
                                          <p:attrName>style.visibility</p:attrName>
                                        </p:attrNameLst>
                                      </p:cBhvr>
                                      <p:to>
                                        <p:strVal val="visible"/>
                                      </p:to>
                                    </p:set>
                                    <p:animEffect transition="in" filter="fade">
                                      <p:cBhvr>
                                        <p:cTn id="18" dur="2000"/>
                                        <p:tgtEl>
                                          <p:spTgt spid="130055">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0055">
                                            <p:txEl>
                                              <p:pRg st="2" end="2"/>
                                            </p:txEl>
                                          </p:spTgt>
                                        </p:tgtEl>
                                        <p:attrNameLst>
                                          <p:attrName>style.visibility</p:attrName>
                                        </p:attrNameLst>
                                      </p:cBhvr>
                                      <p:to>
                                        <p:strVal val="visible"/>
                                      </p:to>
                                    </p:set>
                                    <p:animEffect transition="in" filter="fade">
                                      <p:cBhvr>
                                        <p:cTn id="21" dur="2000"/>
                                        <p:tgtEl>
                                          <p:spTgt spid="130055">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0055">
                                            <p:txEl>
                                              <p:pRg st="4" end="4"/>
                                            </p:txEl>
                                          </p:spTgt>
                                        </p:tgtEl>
                                        <p:attrNameLst>
                                          <p:attrName>style.visibility</p:attrName>
                                        </p:attrNameLst>
                                      </p:cBhvr>
                                      <p:to>
                                        <p:strVal val="visible"/>
                                      </p:to>
                                    </p:set>
                                    <p:animEffect transition="in" filter="fade">
                                      <p:cBhvr>
                                        <p:cTn id="24" dur="2000"/>
                                        <p:tgtEl>
                                          <p:spTgt spid="1300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4" grpId="0" build="allAtOnce"/>
      <p:bldP spid="130055"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9781284027372_CH03_FIG05.jpg"/>
          <p:cNvPicPr>
            <a:picLocks noChangeAspect="1"/>
          </p:cNvPicPr>
          <p:nvPr/>
        </p:nvPicPr>
        <p:blipFill>
          <a:blip r:embed="rId2" cstate="print"/>
          <a:srcRect/>
          <a:stretch>
            <a:fillRect/>
          </a:stretch>
        </p:blipFill>
        <p:spPr bwMode="auto">
          <a:xfrm>
            <a:off x="-29296" y="304800"/>
            <a:ext cx="9131974" cy="6248400"/>
          </a:xfrm>
          <a:prstGeom prst="rect">
            <a:avLst/>
          </a:prstGeom>
          <a:noFill/>
          <a:ln w="9525">
            <a:noFill/>
            <a:miter lim="800000"/>
            <a:headEnd/>
            <a:tailEnd/>
          </a:ln>
        </p:spPr>
      </p:pic>
      <p:sp>
        <p:nvSpPr>
          <p:cNvPr id="6" name="Rectangle 10"/>
          <p:cNvSpPr>
            <a:spLocks noChangeArrowheads="1"/>
          </p:cNvSpPr>
          <p:nvPr/>
        </p:nvSpPr>
        <p:spPr bwMode="auto">
          <a:xfrm>
            <a:off x="7848601" y="6553201"/>
            <a:ext cx="1295400" cy="304800"/>
          </a:xfrm>
          <a:prstGeom prst="rect">
            <a:avLst/>
          </a:prstGeom>
          <a:noFill/>
          <a:ln w="9525">
            <a:noFill/>
            <a:miter lim="800000"/>
            <a:headEnd/>
            <a:tailEnd/>
          </a:ln>
        </p:spPr>
        <p:txBody>
          <a:bodyPr wrap="none" lIns="82058" tIns="41029" rIns="82058" bIns="41029"/>
          <a:lstStyle/>
          <a:p>
            <a:pPr algn="r" defTabSz="820738" eaLnBrk="0" hangingPunct="0"/>
            <a:r>
              <a:rPr lang="en-US" sz="1400" b="1" dirty="0" smtClean="0"/>
              <a:t>Fig. 3-5, p. 68</a:t>
            </a:r>
            <a:endParaRPr lang="en-US" sz="1400" b="1"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Time…</a:t>
            </a:r>
            <a:endParaRPr lang="en-US" dirty="0"/>
          </a:p>
        </p:txBody>
      </p:sp>
      <p:sp>
        <p:nvSpPr>
          <p:cNvPr id="3" name="Content Placeholder 2"/>
          <p:cNvSpPr>
            <a:spLocks noGrp="1"/>
          </p:cNvSpPr>
          <p:nvPr>
            <p:ph idx="1"/>
          </p:nvPr>
        </p:nvSpPr>
        <p:spPr>
          <a:xfrm>
            <a:off x="457200" y="1447800"/>
            <a:ext cx="8229600" cy="4525963"/>
          </a:xfrm>
        </p:spPr>
        <p:txBody>
          <a:bodyPr/>
          <a:lstStyle/>
          <a:p>
            <a:r>
              <a:rPr lang="en-US" sz="2400" dirty="0" smtClean="0"/>
              <a:t>Seasons</a:t>
            </a:r>
          </a:p>
          <a:p>
            <a:pPr lvl="1"/>
            <a:r>
              <a:rPr lang="en-US" sz="1600" b="1" dirty="0" smtClean="0"/>
              <a:t>Controlled by rotation around the sun and tilt of the Earth (23.5 degrees</a:t>
            </a:r>
            <a:r>
              <a:rPr lang="en-US" sz="1600" dirty="0"/>
              <a:t>)</a:t>
            </a:r>
            <a:endParaRPr lang="en-US" sz="1600" dirty="0" smtClean="0"/>
          </a:p>
          <a:p>
            <a:pPr lvl="1"/>
            <a:r>
              <a:rPr lang="en-US" sz="1600" dirty="0" smtClean="0"/>
              <a:t>Earth is closest to sun during Winter Solstice (Northern Hemisphere winter)</a:t>
            </a:r>
          </a:p>
          <a:p>
            <a:pPr lvl="1"/>
            <a:r>
              <a:rPr lang="en-US" sz="1600" dirty="0" smtClean="0"/>
              <a:t>Daylight constant at the equator, highly variable at the poles</a:t>
            </a:r>
          </a:p>
          <a:p>
            <a:r>
              <a:rPr lang="en-US" sz="2000" dirty="0" smtClean="0"/>
              <a:t>Solar Zenith Angle</a:t>
            </a:r>
          </a:p>
          <a:p>
            <a:pPr lvl="1"/>
            <a:r>
              <a:rPr lang="en-US" sz="1600" dirty="0" smtClean="0"/>
              <a:t>Angle of departure from directly overhead</a:t>
            </a:r>
          </a:p>
          <a:p>
            <a:pPr lvl="1"/>
            <a:r>
              <a:rPr lang="en-US" sz="1600" dirty="0" smtClean="0"/>
              <a:t>Seasonal and daily variations</a:t>
            </a:r>
          </a:p>
          <a:p>
            <a:pPr lvl="1"/>
            <a:r>
              <a:rPr lang="en-US" sz="1600" b="1" dirty="0" smtClean="0"/>
              <a:t>Beam depletion and spreading, more weakening with larger zenith angle</a:t>
            </a:r>
          </a:p>
          <a:p>
            <a:r>
              <a:rPr lang="en-US" sz="2000" dirty="0" smtClean="0"/>
              <a:t>ARTS: </a:t>
            </a:r>
            <a:r>
              <a:rPr lang="en-US" sz="2000" b="1" dirty="0" smtClean="0"/>
              <a:t>A</a:t>
            </a:r>
            <a:r>
              <a:rPr lang="en-US" sz="2000" dirty="0" smtClean="0"/>
              <a:t>bsorption, </a:t>
            </a:r>
            <a:r>
              <a:rPr lang="en-US" sz="2000" b="1" dirty="0" smtClean="0"/>
              <a:t>R</a:t>
            </a:r>
            <a:r>
              <a:rPr lang="en-US" sz="2000" dirty="0" smtClean="0"/>
              <a:t>eflection, </a:t>
            </a:r>
            <a:r>
              <a:rPr lang="en-US" sz="2000" b="1" dirty="0" smtClean="0"/>
              <a:t>T</a:t>
            </a:r>
            <a:r>
              <a:rPr lang="en-US" sz="2000" dirty="0" smtClean="0"/>
              <a:t>ransmission, </a:t>
            </a:r>
            <a:r>
              <a:rPr lang="en-US" sz="2000" b="1" dirty="0" smtClean="0"/>
              <a:t>S</a:t>
            </a:r>
            <a:r>
              <a:rPr lang="en-US" sz="2000" dirty="0" smtClean="0"/>
              <a:t>cattering</a:t>
            </a:r>
          </a:p>
          <a:p>
            <a:r>
              <a:rPr lang="en-US" sz="2000" dirty="0" smtClean="0"/>
              <a:t>Scattering</a:t>
            </a:r>
          </a:p>
          <a:p>
            <a:pPr lvl="1"/>
            <a:r>
              <a:rPr lang="en-US" sz="1600" b="1" dirty="0" smtClean="0"/>
              <a:t>Rayleigh</a:t>
            </a:r>
            <a:r>
              <a:rPr lang="en-US" sz="1600" dirty="0" smtClean="0"/>
              <a:t> (small molecules), </a:t>
            </a:r>
            <a:r>
              <a:rPr lang="en-US" sz="1600" b="1" dirty="0" smtClean="0"/>
              <a:t>Mie</a:t>
            </a:r>
            <a:r>
              <a:rPr lang="en-US" sz="1600" dirty="0" smtClean="0"/>
              <a:t> (smoke, dust), Nonselective (water droplets, scatter all light)</a:t>
            </a:r>
          </a:p>
          <a:p>
            <a:r>
              <a:rPr lang="en-US" sz="2000" dirty="0" smtClean="0"/>
              <a:t>Energy Budget</a:t>
            </a:r>
          </a:p>
          <a:p>
            <a:pPr lvl="1"/>
            <a:r>
              <a:rPr lang="en-US" sz="1600" dirty="0" smtClean="0"/>
              <a:t>Solar radiation reaching the surface is impacted by absorption, scattering, and reflection of particles through radiation traveling through atmosphere</a:t>
            </a:r>
          </a:p>
          <a:p>
            <a:pPr lvl="1"/>
            <a:r>
              <a:rPr lang="en-US" sz="1600" b="1" dirty="0" err="1" smtClean="0"/>
              <a:t>Longwave</a:t>
            </a:r>
            <a:r>
              <a:rPr lang="en-US" sz="1600" b="1" dirty="0" smtClean="0"/>
              <a:t> radiation is emitted by atmosphere and earth’s surface</a:t>
            </a:r>
          </a:p>
          <a:p>
            <a:pPr lvl="1"/>
            <a:r>
              <a:rPr lang="en-US" sz="1600" dirty="0" smtClean="0"/>
              <a:t>Net gain at the surface of radiation, net loss in atmosphere</a:t>
            </a:r>
          </a:p>
          <a:p>
            <a:endParaRPr lang="en-US" sz="2000" dirty="0" smtClean="0"/>
          </a:p>
          <a:p>
            <a:pPr lvl="1"/>
            <a:endParaRPr lang="en-US" sz="1600" dirty="0" smtClean="0"/>
          </a:p>
        </p:txBody>
      </p:sp>
    </p:spTree>
    <p:extLst>
      <p:ext uri="{BB962C8B-B14F-4D97-AF65-F5344CB8AC3E}">
        <p14:creationId xmlns:p14="http://schemas.microsoft.com/office/powerpoint/2010/main" val="1893352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4" descr="snow 7"/>
          <p:cNvPicPr>
            <a:picLocks noChangeAspect="1" noChangeArrowheads="1"/>
          </p:cNvPicPr>
          <p:nvPr/>
        </p:nvPicPr>
        <p:blipFill>
          <a:blip r:embed="rId4" cstate="print">
            <a:lum bright="18000"/>
          </a:blip>
          <a:srcRect/>
          <a:stretch>
            <a:fillRect/>
          </a:stretch>
        </p:blipFill>
        <p:spPr bwMode="auto">
          <a:xfrm>
            <a:off x="0" y="0"/>
            <a:ext cx="9144000" cy="6858000"/>
          </a:xfrm>
          <a:prstGeom prst="rect">
            <a:avLst/>
          </a:prstGeom>
          <a:noFill/>
          <a:ln w="9525">
            <a:noFill/>
            <a:miter lim="800000"/>
            <a:headEnd/>
            <a:tailEnd/>
          </a:ln>
        </p:spPr>
      </p:pic>
      <p:sp>
        <p:nvSpPr>
          <p:cNvPr id="133122" name="Rectangle 2"/>
          <p:cNvSpPr>
            <a:spLocks noGrp="1" noChangeArrowheads="1"/>
          </p:cNvSpPr>
          <p:nvPr>
            <p:ph type="title"/>
          </p:nvPr>
        </p:nvSpPr>
        <p:spPr>
          <a:xfrm>
            <a:off x="533400" y="0"/>
            <a:ext cx="8229600" cy="1143000"/>
          </a:xfrm>
        </p:spPr>
        <p:txBody>
          <a:bodyPr/>
          <a:lstStyle/>
          <a:p>
            <a:pPr eaLnBrk="1" hangingPunct="1">
              <a:defRPr/>
            </a:pPr>
            <a:r>
              <a:rPr lang="en-US" b="1" smtClean="0">
                <a:effectLst>
                  <a:outerShdw blurRad="38100" dist="38100" dir="2700000" algn="tl">
                    <a:srgbClr val="C0C0C0"/>
                  </a:outerShdw>
                </a:effectLst>
                <a:latin typeface="Palatino Linotype" pitchFamily="18" charset="0"/>
              </a:rPr>
              <a:t>Sensible Heating</a:t>
            </a:r>
          </a:p>
        </p:txBody>
      </p:sp>
      <p:sp>
        <p:nvSpPr>
          <p:cNvPr id="10244" name="Rectangle 3"/>
          <p:cNvSpPr>
            <a:spLocks noGrp="1" noChangeArrowheads="1"/>
          </p:cNvSpPr>
          <p:nvPr>
            <p:ph type="body" idx="1"/>
          </p:nvPr>
        </p:nvSpPr>
        <p:spPr>
          <a:xfrm>
            <a:off x="609600" y="1066800"/>
            <a:ext cx="8229600" cy="4525963"/>
          </a:xfrm>
        </p:spPr>
        <p:txBody>
          <a:bodyPr/>
          <a:lstStyle/>
          <a:p>
            <a:pPr eaLnBrk="1" hangingPunct="1"/>
            <a:r>
              <a:rPr lang="en-US" smtClean="0">
                <a:latin typeface="Palatino Linotype" pitchFamily="18" charset="0"/>
              </a:rPr>
              <a:t>Adding energy to a substance usually causes an increase in temperature.</a:t>
            </a:r>
          </a:p>
          <a:p>
            <a:pPr eaLnBrk="1" hangingPunct="1"/>
            <a:endParaRPr lang="en-US" smtClean="0">
              <a:latin typeface="Palatino Linotype" pitchFamily="18" charset="0"/>
            </a:endParaRPr>
          </a:p>
          <a:p>
            <a:pPr eaLnBrk="1" hangingPunct="1"/>
            <a:r>
              <a:rPr lang="en-US" smtClean="0">
                <a:latin typeface="Palatino Linotype" pitchFamily="18" charset="0"/>
              </a:rPr>
              <a:t>The magnitude of temperature increase depends on the </a:t>
            </a:r>
            <a:r>
              <a:rPr lang="en-US" b="1" i="1" smtClean="0">
                <a:latin typeface="Palatino Linotype" pitchFamily="18" charset="0"/>
              </a:rPr>
              <a:t>specific heat</a:t>
            </a:r>
            <a:r>
              <a:rPr lang="en-US" smtClean="0">
                <a:latin typeface="Palatino Linotype" pitchFamily="18" charset="0"/>
              </a:rPr>
              <a:t> of the substance.</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4" descr="P1140094"/>
          <p:cNvPicPr>
            <a:picLocks noChangeAspect="1" noChangeArrowheads="1"/>
          </p:cNvPicPr>
          <p:nvPr/>
        </p:nvPicPr>
        <p:blipFill>
          <a:blip r:embed="rId4" cstate="print">
            <a:lum bright="-54000"/>
          </a:blip>
          <a:srcRect/>
          <a:stretch>
            <a:fillRect/>
          </a:stretch>
        </p:blipFill>
        <p:spPr bwMode="auto">
          <a:xfrm>
            <a:off x="0" y="15875"/>
            <a:ext cx="9144000" cy="6842125"/>
          </a:xfrm>
          <a:prstGeom prst="rect">
            <a:avLst/>
          </a:prstGeom>
          <a:noFill/>
          <a:ln w="9525">
            <a:noFill/>
            <a:miter lim="800000"/>
            <a:headEnd/>
            <a:tailEnd/>
          </a:ln>
        </p:spPr>
      </p:pic>
      <p:sp>
        <p:nvSpPr>
          <p:cNvPr id="134146" name="Rectangle 2"/>
          <p:cNvSpPr>
            <a:spLocks noGrp="1" noChangeArrowheads="1"/>
          </p:cNvSpPr>
          <p:nvPr>
            <p:ph type="title"/>
          </p:nvPr>
        </p:nvSpPr>
        <p:spPr/>
        <p:txBody>
          <a:bodyPr/>
          <a:lstStyle/>
          <a:p>
            <a:pPr eaLnBrk="1" hangingPunct="1">
              <a:defRPr/>
            </a:pPr>
            <a:r>
              <a:rPr lang="en-US" b="1" smtClean="0">
                <a:solidFill>
                  <a:schemeClr val="bg1"/>
                </a:solidFill>
                <a:effectLst>
                  <a:outerShdw blurRad="38100" dist="38100" dir="2700000" algn="tl">
                    <a:srgbClr val="C0C0C0"/>
                  </a:outerShdw>
                </a:effectLst>
                <a:latin typeface="Palatino Linotype" pitchFamily="18" charset="0"/>
              </a:rPr>
              <a:t>Example of Specific Heat</a:t>
            </a:r>
          </a:p>
        </p:txBody>
      </p:sp>
      <p:sp>
        <p:nvSpPr>
          <p:cNvPr id="11268" name="Rectangle 3"/>
          <p:cNvSpPr>
            <a:spLocks noGrp="1" noChangeArrowheads="1"/>
          </p:cNvSpPr>
          <p:nvPr>
            <p:ph type="body" idx="1"/>
          </p:nvPr>
        </p:nvSpPr>
        <p:spPr>
          <a:xfrm>
            <a:off x="457200" y="1371600"/>
            <a:ext cx="8229600" cy="4525963"/>
          </a:xfrm>
        </p:spPr>
        <p:txBody>
          <a:bodyPr/>
          <a:lstStyle/>
          <a:p>
            <a:pPr eaLnBrk="1" hangingPunct="1"/>
            <a:r>
              <a:rPr lang="en-US" dirty="0" smtClean="0">
                <a:solidFill>
                  <a:schemeClr val="bg1"/>
                </a:solidFill>
                <a:latin typeface="Palatino Linotype" pitchFamily="18" charset="0"/>
              </a:rPr>
              <a:t>The specific heat of water is much greater than that of land.</a:t>
            </a:r>
          </a:p>
          <a:p>
            <a:pPr eaLnBrk="1" hangingPunct="1"/>
            <a:r>
              <a:rPr lang="en-US" dirty="0" smtClean="0">
                <a:solidFill>
                  <a:schemeClr val="bg1"/>
                </a:solidFill>
                <a:latin typeface="Palatino Linotype" pitchFamily="18" charset="0"/>
              </a:rPr>
              <a:t>Therefore water heats and cools much more slowly than does the same amount of land. </a:t>
            </a:r>
          </a:p>
          <a:p>
            <a:pPr eaLnBrk="1" hangingPunct="1"/>
            <a:r>
              <a:rPr lang="en-US" dirty="0" smtClean="0">
                <a:solidFill>
                  <a:schemeClr val="bg1"/>
                </a:solidFill>
                <a:latin typeface="Palatino Linotype" pitchFamily="18" charset="0"/>
              </a:rPr>
              <a:t>Water has a strong modifying effect on the weather and climate of coastal regions.</a:t>
            </a:r>
          </a:p>
          <a:p>
            <a:pPr eaLnBrk="1" hangingPunct="1"/>
            <a:r>
              <a:rPr lang="en-US" dirty="0" smtClean="0">
                <a:solidFill>
                  <a:schemeClr val="bg1"/>
                </a:solidFill>
                <a:latin typeface="Palatino Linotype" pitchFamily="18" charset="0"/>
              </a:rPr>
              <a:t>The coast of Western Europe is significantly warmer than the Eastern coast of North America…why?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b="1" smtClean="0">
                <a:effectLst>
                  <a:outerShdw blurRad="38100" dist="38100" dir="2700000" algn="tl">
                    <a:srgbClr val="C0C0C0"/>
                  </a:outerShdw>
                </a:effectLst>
                <a:latin typeface="Palatino Linotype" pitchFamily="18" charset="0"/>
              </a:rPr>
              <a:t>Temperature Variations</a:t>
            </a:r>
          </a:p>
        </p:txBody>
      </p:sp>
      <p:sp>
        <p:nvSpPr>
          <p:cNvPr id="131075" name="Rectangle 3"/>
          <p:cNvSpPr>
            <a:spLocks noGrp="1" noChangeArrowheads="1"/>
          </p:cNvSpPr>
          <p:nvPr>
            <p:ph type="body" sz="half" idx="2"/>
          </p:nvPr>
        </p:nvSpPr>
        <p:spPr/>
        <p:txBody>
          <a:bodyPr/>
          <a:lstStyle/>
          <a:p>
            <a:pPr eaLnBrk="1" hangingPunct="1">
              <a:defRPr/>
            </a:pPr>
            <a:r>
              <a:rPr lang="en-US" sz="2400" smtClean="0">
                <a:latin typeface="Palatino Linotype" charset="0"/>
              </a:rPr>
              <a:t>By elevation</a:t>
            </a:r>
          </a:p>
          <a:p>
            <a:pPr lvl="1" eaLnBrk="1" hangingPunct="1">
              <a:defRPr/>
            </a:pPr>
            <a:r>
              <a:rPr lang="en-US" sz="2000" smtClean="0">
                <a:latin typeface="Palatino Linotype" charset="0"/>
              </a:rPr>
              <a:t>Less air molecules at higher elevation to absorb incoming solar radiation / outgoing terrestrial radiation</a:t>
            </a:r>
          </a:p>
          <a:p>
            <a:pPr lvl="1" eaLnBrk="1" hangingPunct="1">
              <a:defRPr/>
            </a:pPr>
            <a:r>
              <a:rPr lang="en-US" sz="2000" smtClean="0">
                <a:latin typeface="Palatino Linotype" charset="0"/>
              </a:rPr>
              <a:t>Often, the saving grace for Lubbock in mid-summer compared to Oklahoma and east Texas! (Lubbock elevation = 3200 ft / 1000 m MSL)</a:t>
            </a:r>
          </a:p>
        </p:txBody>
      </p:sp>
      <p:pic>
        <p:nvPicPr>
          <p:cNvPr id="5" name="Picture 5" descr="9781284027372_CH03_FIG09.jpg"/>
          <p:cNvPicPr>
            <a:picLocks noChangeAspect="1"/>
          </p:cNvPicPr>
          <p:nvPr/>
        </p:nvPicPr>
        <p:blipFill>
          <a:blip r:embed="rId4" cstate="print"/>
          <a:srcRect r="21212"/>
          <a:stretch>
            <a:fillRect/>
          </a:stretch>
        </p:blipFill>
        <p:spPr bwMode="auto">
          <a:xfrm>
            <a:off x="304800" y="2007272"/>
            <a:ext cx="4343400" cy="3177503"/>
          </a:xfrm>
          <a:prstGeom prst="rect">
            <a:avLst/>
          </a:prstGeom>
          <a:noFill/>
          <a:ln w="9525">
            <a:noFill/>
            <a:miter lim="800000"/>
            <a:headEnd/>
            <a:tailEnd/>
          </a:ln>
        </p:spPr>
      </p:pic>
      <p:pic>
        <p:nvPicPr>
          <p:cNvPr id="6" name="Picture 5" descr="9781284027372_CH03_FIG09.jpg"/>
          <p:cNvPicPr>
            <a:picLocks noChangeAspect="1"/>
          </p:cNvPicPr>
          <p:nvPr/>
        </p:nvPicPr>
        <p:blipFill>
          <a:blip r:embed="rId4" cstate="print"/>
          <a:srcRect l="78704" t="56627" b="6426"/>
          <a:stretch>
            <a:fillRect/>
          </a:stretch>
        </p:blipFill>
        <p:spPr bwMode="auto">
          <a:xfrm>
            <a:off x="2743200" y="5105400"/>
            <a:ext cx="1752600" cy="1752600"/>
          </a:xfrm>
          <a:prstGeom prst="rect">
            <a:avLst/>
          </a:prstGeom>
          <a:noFill/>
          <a:ln w="9525">
            <a:noFill/>
            <a:miter lim="800000"/>
            <a:headEnd/>
            <a:tailEnd/>
          </a:ln>
        </p:spPr>
      </p:pic>
      <p:sp>
        <p:nvSpPr>
          <p:cNvPr id="7" name="Rectangle 10"/>
          <p:cNvSpPr>
            <a:spLocks noChangeArrowheads="1"/>
          </p:cNvSpPr>
          <p:nvPr/>
        </p:nvSpPr>
        <p:spPr bwMode="auto">
          <a:xfrm>
            <a:off x="0" y="6553200"/>
            <a:ext cx="1295400" cy="304800"/>
          </a:xfrm>
          <a:prstGeom prst="rect">
            <a:avLst/>
          </a:prstGeom>
          <a:noFill/>
          <a:ln w="9525">
            <a:noFill/>
            <a:miter lim="800000"/>
            <a:headEnd/>
            <a:tailEnd/>
          </a:ln>
        </p:spPr>
        <p:txBody>
          <a:bodyPr wrap="none" lIns="82058" tIns="41029" rIns="82058" bIns="41029"/>
          <a:lstStyle/>
          <a:p>
            <a:pPr algn="r" defTabSz="820738" eaLnBrk="0" hangingPunct="0"/>
            <a:r>
              <a:rPr lang="en-US" sz="1400" b="1" dirty="0" smtClean="0"/>
              <a:t>Fig. 3-9, p. 71</a:t>
            </a:r>
            <a:endParaRPr lang="en-US" sz="1400" b="1"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Annual Temperature Variations</a:t>
            </a:r>
          </a:p>
        </p:txBody>
      </p:sp>
      <p:sp>
        <p:nvSpPr>
          <p:cNvPr id="12291" name="Rectangle 3"/>
          <p:cNvSpPr>
            <a:spLocks noGrp="1" noChangeArrowheads="1"/>
          </p:cNvSpPr>
          <p:nvPr>
            <p:ph type="body" sz="half" idx="2"/>
          </p:nvPr>
        </p:nvSpPr>
        <p:spPr/>
        <p:txBody>
          <a:bodyPr/>
          <a:lstStyle/>
          <a:p>
            <a:pPr eaLnBrk="1" hangingPunct="1"/>
            <a:r>
              <a:rPr lang="en-US" sz="2400" smtClean="0">
                <a:latin typeface="Palatino Linotype" pitchFamily="18" charset="0"/>
              </a:rPr>
              <a:t>By elevation</a:t>
            </a:r>
          </a:p>
          <a:p>
            <a:pPr lvl="1" eaLnBrk="1" hangingPunct="1"/>
            <a:r>
              <a:rPr lang="en-US" sz="2000" smtClean="0">
                <a:latin typeface="Palatino Linotype" pitchFamily="18" charset="0"/>
              </a:rPr>
              <a:t>Less air molecules at higher elevation to absorb incoming solar radiation / outgoing terrestrial radiation</a:t>
            </a:r>
          </a:p>
          <a:p>
            <a:pPr lvl="1" eaLnBrk="1" hangingPunct="1"/>
            <a:r>
              <a:rPr lang="en-US" sz="2000" smtClean="0">
                <a:latin typeface="Palatino Linotype" pitchFamily="18" charset="0"/>
              </a:rPr>
              <a:t>Often, the saving grace for Lubbock in mid-summer compared to Oklahoma and east Texas! (Lubbock elevation = 3200 ft / 1000 m MSL)</a:t>
            </a:r>
          </a:p>
        </p:txBody>
      </p:sp>
      <p:pic>
        <p:nvPicPr>
          <p:cNvPr id="12292" name="Picture1" descr="0307"/>
          <p:cNvPicPr>
            <a:picLocks noChangeAspect="1" noChangeArrowheads="1"/>
          </p:cNvPicPr>
          <p:nvPr/>
        </p:nvPicPr>
        <p:blipFill>
          <a:blip r:embed="rId4" cstate="print"/>
          <a:srcRect/>
          <a:stretch>
            <a:fillRect/>
          </a:stretch>
        </p:blipFill>
        <p:spPr bwMode="auto">
          <a:xfrm>
            <a:off x="228600" y="1676400"/>
            <a:ext cx="4419600" cy="3810000"/>
          </a:xfrm>
          <a:prstGeom prst="rect">
            <a:avLst/>
          </a:prstGeom>
          <a:noFill/>
          <a:ln w="9525">
            <a:noFill/>
            <a:miter lim="800000"/>
            <a:headEnd/>
            <a:tailEnd/>
          </a:ln>
        </p:spPr>
      </p:pic>
      <p:pic>
        <p:nvPicPr>
          <p:cNvPr id="7" name="Picture 6" descr="lbbcds_temps.jpg"/>
          <p:cNvPicPr>
            <a:picLocks noChangeAspect="1"/>
          </p:cNvPicPr>
          <p:nvPr/>
        </p:nvPicPr>
        <p:blipFill>
          <a:blip r:embed="rId5" cstate="print"/>
          <a:srcRect/>
          <a:stretch>
            <a:fillRect/>
          </a:stretch>
        </p:blipFill>
        <p:spPr bwMode="auto">
          <a:xfrm>
            <a:off x="228600" y="1524000"/>
            <a:ext cx="8594725" cy="4876800"/>
          </a:xfrm>
          <a:prstGeom prst="rect">
            <a:avLst/>
          </a:prstGeom>
          <a:noFill/>
          <a:ln w="9525">
            <a:noFill/>
            <a:miter lim="800000"/>
            <a:headEnd/>
            <a:tailEnd/>
          </a:ln>
        </p:spPr>
      </p:pic>
      <p:sp>
        <p:nvSpPr>
          <p:cNvPr id="12294" name="TextBox 7"/>
          <p:cNvSpPr txBox="1">
            <a:spLocks noChangeArrowheads="1"/>
          </p:cNvSpPr>
          <p:nvPr/>
        </p:nvSpPr>
        <p:spPr bwMode="auto">
          <a:xfrm>
            <a:off x="3200400" y="2743200"/>
            <a:ext cx="1295400" cy="369888"/>
          </a:xfrm>
          <a:prstGeom prst="rect">
            <a:avLst/>
          </a:prstGeom>
          <a:noFill/>
          <a:ln w="9525">
            <a:noFill/>
            <a:miter lim="800000"/>
            <a:headEnd/>
            <a:tailEnd/>
          </a:ln>
        </p:spPr>
        <p:txBody>
          <a:bodyPr>
            <a:spAutoFit/>
          </a:bodyPr>
          <a:lstStyle/>
          <a:p>
            <a:r>
              <a:rPr lang="en-US" dirty="0"/>
              <a:t>(3232 ft)</a:t>
            </a:r>
          </a:p>
        </p:txBody>
      </p:sp>
      <p:sp>
        <p:nvSpPr>
          <p:cNvPr id="12295" name="TextBox 8"/>
          <p:cNvSpPr txBox="1">
            <a:spLocks noChangeArrowheads="1"/>
          </p:cNvSpPr>
          <p:nvPr/>
        </p:nvSpPr>
        <p:spPr bwMode="auto">
          <a:xfrm>
            <a:off x="7467600" y="2743200"/>
            <a:ext cx="1295400" cy="369888"/>
          </a:xfrm>
          <a:prstGeom prst="rect">
            <a:avLst/>
          </a:prstGeom>
          <a:noFill/>
          <a:ln w="9525">
            <a:noFill/>
            <a:miter lim="800000"/>
            <a:headEnd/>
            <a:tailEnd/>
          </a:ln>
        </p:spPr>
        <p:txBody>
          <a:bodyPr>
            <a:spAutoFit/>
          </a:bodyPr>
          <a:lstStyle/>
          <a:p>
            <a:r>
              <a:rPr lang="en-US" dirty="0"/>
              <a:t>(1943 ft)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Annual Temperature Variations: </a:t>
            </a:r>
          </a:p>
        </p:txBody>
      </p:sp>
      <p:sp>
        <p:nvSpPr>
          <p:cNvPr id="13315" name="Rectangle 3"/>
          <p:cNvSpPr>
            <a:spLocks noGrp="1" noChangeArrowheads="1"/>
          </p:cNvSpPr>
          <p:nvPr>
            <p:ph type="body" sz="half" idx="2"/>
          </p:nvPr>
        </p:nvSpPr>
        <p:spPr/>
        <p:txBody>
          <a:bodyPr/>
          <a:lstStyle/>
          <a:p>
            <a:pPr eaLnBrk="1" hangingPunct="1"/>
            <a:r>
              <a:rPr lang="en-US" dirty="0" smtClean="0">
                <a:latin typeface="Palatino Linotype" pitchFamily="18" charset="0"/>
              </a:rPr>
              <a:t>By Aspect: </a:t>
            </a:r>
          </a:p>
          <a:p>
            <a:pPr lvl="1" eaLnBrk="1" hangingPunct="1"/>
            <a:r>
              <a:rPr lang="en-US" dirty="0" smtClean="0">
                <a:latin typeface="Palatino Linotype" pitchFamily="18" charset="0"/>
              </a:rPr>
              <a:t>Aspect is the direction that a mountain slope faces (related to elevation) </a:t>
            </a:r>
          </a:p>
          <a:p>
            <a:pPr lvl="1" eaLnBrk="1" hangingPunct="1"/>
            <a:r>
              <a:rPr lang="en-US" dirty="0" smtClean="0">
                <a:latin typeface="Palatino Linotype" pitchFamily="18" charset="0"/>
              </a:rPr>
              <a:t>South facing slopes (northern hemisphere) will be warmer, drier and have less vegetation. </a:t>
            </a:r>
          </a:p>
        </p:txBody>
      </p:sp>
      <p:pic>
        <p:nvPicPr>
          <p:cNvPr id="13316" name="Picture 2" descr="Macintosh HD:Applications:Microsoft Office 2004:Office:PPT_IB_SupportFiles:Images:89275_CH03_FIG10.jpg"/>
          <p:cNvPicPr>
            <a:picLocks noChangeAspect="1" noChangeArrowheads="1"/>
          </p:cNvPicPr>
          <p:nvPr/>
        </p:nvPicPr>
        <p:blipFill>
          <a:blip r:embed="rId4" cstate="print"/>
          <a:srcRect/>
          <a:stretch>
            <a:fillRect/>
          </a:stretch>
        </p:blipFill>
        <p:spPr bwMode="auto">
          <a:xfrm>
            <a:off x="228600" y="2133600"/>
            <a:ext cx="4783138" cy="419100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Annual Temperature Variations: </a:t>
            </a:r>
          </a:p>
        </p:txBody>
      </p:sp>
      <p:sp>
        <p:nvSpPr>
          <p:cNvPr id="13315" name="Rectangle 3"/>
          <p:cNvSpPr>
            <a:spLocks noGrp="1" noChangeArrowheads="1"/>
          </p:cNvSpPr>
          <p:nvPr>
            <p:ph type="body" sz="half" idx="2"/>
          </p:nvPr>
        </p:nvSpPr>
        <p:spPr/>
        <p:txBody>
          <a:bodyPr/>
          <a:lstStyle/>
          <a:p>
            <a:pPr eaLnBrk="1" hangingPunct="1"/>
            <a:r>
              <a:rPr lang="en-US" dirty="0" smtClean="0">
                <a:latin typeface="Palatino Linotype" pitchFamily="18" charset="0"/>
              </a:rPr>
              <a:t>By Aspect: </a:t>
            </a:r>
          </a:p>
          <a:p>
            <a:pPr lvl="1" eaLnBrk="1" hangingPunct="1"/>
            <a:r>
              <a:rPr lang="en-US" dirty="0" smtClean="0">
                <a:latin typeface="Palatino Linotype" pitchFamily="18" charset="0"/>
              </a:rPr>
              <a:t>Aspect is the direction that a mountain slope faces (related to elevation) </a:t>
            </a:r>
          </a:p>
          <a:p>
            <a:pPr lvl="1" eaLnBrk="1" hangingPunct="1"/>
            <a:r>
              <a:rPr lang="en-US" dirty="0" smtClean="0">
                <a:latin typeface="Palatino Linotype" pitchFamily="18" charset="0"/>
              </a:rPr>
              <a:t>South facing slopes (northern hemisphere) will be warmer, drier and have less vegetation. </a:t>
            </a:r>
          </a:p>
        </p:txBody>
      </p:sp>
      <p:pic>
        <p:nvPicPr>
          <p:cNvPr id="13316" name="Picture 2" descr="Macintosh HD:Applications:Microsoft Office 2004:Office:PPT_IB_SupportFiles:Images:89275_CH03_FIG10.jpg"/>
          <p:cNvPicPr>
            <a:picLocks noChangeAspect="1" noChangeArrowheads="1"/>
          </p:cNvPicPr>
          <p:nvPr/>
        </p:nvPicPr>
        <p:blipFill>
          <a:blip r:embed="rId4" cstate="print"/>
          <a:srcRect/>
          <a:stretch>
            <a:fillRect/>
          </a:stretch>
        </p:blipFill>
        <p:spPr bwMode="auto">
          <a:xfrm>
            <a:off x="228600" y="2133600"/>
            <a:ext cx="4783138" cy="4191000"/>
          </a:xfrm>
          <a:prstGeom prst="rect">
            <a:avLst/>
          </a:prstGeom>
          <a:noFill/>
          <a:ln w="9525">
            <a:noFill/>
            <a:miter lim="800000"/>
            <a:headEnd/>
            <a:tailEnd/>
          </a:ln>
        </p:spPr>
      </p:pic>
      <p:pic>
        <p:nvPicPr>
          <p:cNvPr id="5" name="Picture 2" descr="Macintosh HD:Applications:Microsoft Office 2004:Office:PPT_IB_SupportFiles:Images:89275_CH03_FIG11.jpg"/>
          <p:cNvPicPr>
            <a:picLocks noChangeAspect="1" noChangeArrowheads="1"/>
          </p:cNvPicPr>
          <p:nvPr/>
        </p:nvPicPr>
        <p:blipFill>
          <a:blip r:embed="rId5" cstate="print"/>
          <a:srcRect/>
          <a:stretch>
            <a:fillRect/>
          </a:stretch>
        </p:blipFill>
        <p:spPr bwMode="auto">
          <a:xfrm>
            <a:off x="0" y="2133600"/>
            <a:ext cx="5029200" cy="43434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371600"/>
            <a:ext cx="6934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title"/>
          </p:nvPr>
        </p:nvSpPr>
        <p:spPr/>
        <p:txBody>
          <a:bodyPr/>
          <a:lstStyle/>
          <a:p>
            <a:pPr eaLnBrk="1" hangingPunct="1">
              <a:defRPr/>
            </a:pPr>
            <a:r>
              <a:rPr lang="en-US" u="sng" smtClean="0">
                <a:cs typeface="+mj-cs"/>
              </a:rPr>
              <a:t>Radiation &amp; Clouds</a:t>
            </a:r>
          </a:p>
        </p:txBody>
      </p:sp>
      <p:sp>
        <p:nvSpPr>
          <p:cNvPr id="5" name="TextBox 4"/>
          <p:cNvSpPr txBox="1"/>
          <p:nvPr/>
        </p:nvSpPr>
        <p:spPr>
          <a:xfrm>
            <a:off x="1752600" y="4038600"/>
            <a:ext cx="2043648" cy="338554"/>
          </a:xfrm>
          <a:prstGeom prst="rect">
            <a:avLst/>
          </a:prstGeom>
          <a:noFill/>
        </p:spPr>
        <p:txBody>
          <a:bodyPr wrap="none" rtlCol="0">
            <a:spAutoFit/>
          </a:bodyPr>
          <a:lstStyle/>
          <a:p>
            <a:r>
              <a:rPr lang="en-US" sz="1600" dirty="0" smtClean="0">
                <a:solidFill>
                  <a:srgbClr val="FFFFFF"/>
                </a:solidFill>
                <a:latin typeface="+mn-lt"/>
              </a:rPr>
              <a:t>Shortwave reflection</a:t>
            </a:r>
            <a:endParaRPr lang="en-US" sz="1600" dirty="0">
              <a:solidFill>
                <a:srgbClr val="FFFFFF"/>
              </a:solidFill>
              <a:latin typeface="+mn-lt"/>
            </a:endParaRPr>
          </a:p>
        </p:txBody>
      </p:sp>
      <p:sp>
        <p:nvSpPr>
          <p:cNvPr id="10" name="TextBox 9"/>
          <p:cNvSpPr txBox="1"/>
          <p:nvPr/>
        </p:nvSpPr>
        <p:spPr>
          <a:xfrm>
            <a:off x="5529148" y="4114800"/>
            <a:ext cx="1405052" cy="338554"/>
          </a:xfrm>
          <a:prstGeom prst="rect">
            <a:avLst/>
          </a:prstGeom>
          <a:noFill/>
        </p:spPr>
        <p:txBody>
          <a:bodyPr wrap="none" rtlCol="0">
            <a:spAutoFit/>
          </a:bodyPr>
          <a:lstStyle/>
          <a:p>
            <a:r>
              <a:rPr lang="en-US" sz="1600" dirty="0" smtClean="0">
                <a:solidFill>
                  <a:srgbClr val="FFFFFF"/>
                </a:solidFill>
                <a:latin typeface="+mn-lt"/>
                <a:cs typeface="Papyrus"/>
              </a:rPr>
              <a:t>IR absorption</a:t>
            </a:r>
            <a:endParaRPr lang="en-US" sz="1600" dirty="0">
              <a:solidFill>
                <a:srgbClr val="FFFFFF"/>
              </a:solidFill>
              <a:latin typeface="+mn-lt"/>
              <a:cs typeface="Papyrus"/>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295400"/>
            <a:ext cx="800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title"/>
          </p:nvPr>
        </p:nvSpPr>
        <p:spPr/>
        <p:txBody>
          <a:bodyPr/>
          <a:lstStyle/>
          <a:p>
            <a:pPr eaLnBrk="1" hangingPunct="1">
              <a:defRPr/>
            </a:pPr>
            <a:r>
              <a:rPr lang="en-US" u="sng" smtClean="0">
                <a:cs typeface="+mj-cs"/>
              </a:rPr>
              <a:t>Radiation &amp; Clouds</a:t>
            </a:r>
          </a:p>
        </p:txBody>
      </p:sp>
    </p:spTree>
    <p:extLst>
      <p:ext uri="{BB962C8B-B14F-4D97-AF65-F5344CB8AC3E}">
        <p14:creationId xmlns:p14="http://schemas.microsoft.com/office/powerpoint/2010/main" val="203284373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0"/>
            <a:ext cx="8229600" cy="1143000"/>
          </a:xfrm>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Annual Temperature Variations: </a:t>
            </a:r>
          </a:p>
        </p:txBody>
      </p:sp>
      <p:pic>
        <p:nvPicPr>
          <p:cNvPr id="14339" name="Picture 5" descr="P9140124"/>
          <p:cNvPicPr>
            <a:picLocks noChangeAspect="1" noChangeArrowheads="1"/>
          </p:cNvPicPr>
          <p:nvPr/>
        </p:nvPicPr>
        <p:blipFill>
          <a:blip r:embed="rId2" cstate="print"/>
          <a:srcRect/>
          <a:stretch>
            <a:fillRect/>
          </a:stretch>
        </p:blipFill>
        <p:spPr bwMode="auto">
          <a:xfrm>
            <a:off x="990600" y="1219200"/>
            <a:ext cx="7315200" cy="5473700"/>
          </a:xfrm>
          <a:prstGeom prst="rect">
            <a:avLst/>
          </a:prstGeom>
          <a:noFill/>
          <a:ln w="9525">
            <a:noFill/>
            <a:miter lim="800000"/>
            <a:headEnd/>
            <a:tailEnd/>
          </a:ln>
        </p:spPr>
      </p:pic>
      <p:sp>
        <p:nvSpPr>
          <p:cNvPr id="14340" name="AutoShape 6"/>
          <p:cNvSpPr>
            <a:spLocks noChangeArrowheads="1"/>
          </p:cNvSpPr>
          <p:nvPr/>
        </p:nvSpPr>
        <p:spPr bwMode="auto">
          <a:xfrm>
            <a:off x="7086600" y="1371600"/>
            <a:ext cx="914400" cy="990600"/>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sp>
        <p:nvSpPr>
          <p:cNvPr id="14341" name="AutoShape 7"/>
          <p:cNvSpPr>
            <a:spLocks noChangeArrowheads="1"/>
          </p:cNvSpPr>
          <p:nvPr/>
        </p:nvSpPr>
        <p:spPr bwMode="auto">
          <a:xfrm rot="8015344">
            <a:off x="6858000" y="2971800"/>
            <a:ext cx="1219200" cy="457200"/>
          </a:xfrm>
          <a:custGeom>
            <a:avLst/>
            <a:gdLst>
              <a:gd name="T0" fmla="*/ 2147483647 w 21600"/>
              <a:gd name="T1" fmla="*/ 0 h 21600"/>
              <a:gd name="T2" fmla="*/ 0 w 21600"/>
              <a:gd name="T3" fmla="*/ 102419155 h 21600"/>
              <a:gd name="T4" fmla="*/ 2147483647 w 21600"/>
              <a:gd name="T5" fmla="*/ 204838141 h 21600"/>
              <a:gd name="T6" fmla="*/ 2147483647 w 21600"/>
              <a:gd name="T7" fmla="*/ 10241915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4342" name="AutoShape 8"/>
          <p:cNvSpPr>
            <a:spLocks noChangeArrowheads="1"/>
          </p:cNvSpPr>
          <p:nvPr/>
        </p:nvSpPr>
        <p:spPr bwMode="auto">
          <a:xfrm rot="8015344">
            <a:off x="6248400" y="2514600"/>
            <a:ext cx="1219200" cy="457200"/>
          </a:xfrm>
          <a:custGeom>
            <a:avLst/>
            <a:gdLst>
              <a:gd name="T0" fmla="*/ 2147483647 w 21600"/>
              <a:gd name="T1" fmla="*/ 0 h 21600"/>
              <a:gd name="T2" fmla="*/ 0 w 21600"/>
              <a:gd name="T3" fmla="*/ 102419155 h 21600"/>
              <a:gd name="T4" fmla="*/ 2147483647 w 21600"/>
              <a:gd name="T5" fmla="*/ 204838141 h 21600"/>
              <a:gd name="T6" fmla="*/ 2147483647 w 21600"/>
              <a:gd name="T7" fmla="*/ 10241915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4343" name="AutoShape 9"/>
          <p:cNvSpPr>
            <a:spLocks noChangeArrowheads="1"/>
          </p:cNvSpPr>
          <p:nvPr/>
        </p:nvSpPr>
        <p:spPr bwMode="auto">
          <a:xfrm rot="8015344">
            <a:off x="5791200" y="2057400"/>
            <a:ext cx="1219200" cy="457200"/>
          </a:xfrm>
          <a:custGeom>
            <a:avLst/>
            <a:gdLst>
              <a:gd name="T0" fmla="*/ 2147483647 w 21600"/>
              <a:gd name="T1" fmla="*/ 0 h 21600"/>
              <a:gd name="T2" fmla="*/ 0 w 21600"/>
              <a:gd name="T3" fmla="*/ 102419155 h 21600"/>
              <a:gd name="T4" fmla="*/ 2147483647 w 21600"/>
              <a:gd name="T5" fmla="*/ 204838141 h 21600"/>
              <a:gd name="T6" fmla="*/ 2147483647 w 21600"/>
              <a:gd name="T7" fmla="*/ 10241915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4344" name="AutoShape 10"/>
          <p:cNvSpPr>
            <a:spLocks noChangeArrowheads="1"/>
          </p:cNvSpPr>
          <p:nvPr/>
        </p:nvSpPr>
        <p:spPr bwMode="auto">
          <a:xfrm rot="-7169006">
            <a:off x="4840288" y="2503488"/>
            <a:ext cx="762000" cy="152400"/>
          </a:xfrm>
          <a:custGeom>
            <a:avLst/>
            <a:gdLst>
              <a:gd name="T0" fmla="*/ 711244052 w 21600"/>
              <a:gd name="T1" fmla="*/ 0 h 21600"/>
              <a:gd name="T2" fmla="*/ 0 w 21600"/>
              <a:gd name="T3" fmla="*/ 3793300 h 21600"/>
              <a:gd name="T4" fmla="*/ 711244052 w 21600"/>
              <a:gd name="T5" fmla="*/ 7586607 h 21600"/>
              <a:gd name="T6" fmla="*/ 948325308 w 21600"/>
              <a:gd name="T7" fmla="*/ 3793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4345" name="AutoShape 11"/>
          <p:cNvSpPr>
            <a:spLocks noChangeArrowheads="1"/>
          </p:cNvSpPr>
          <p:nvPr/>
        </p:nvSpPr>
        <p:spPr bwMode="auto">
          <a:xfrm rot="-7169006">
            <a:off x="4583907" y="2578893"/>
            <a:ext cx="762000" cy="176213"/>
          </a:xfrm>
          <a:custGeom>
            <a:avLst/>
            <a:gdLst>
              <a:gd name="T0" fmla="*/ 711244052 w 21600"/>
              <a:gd name="T1" fmla="*/ 0 h 21600"/>
              <a:gd name="T2" fmla="*/ 0 w 21600"/>
              <a:gd name="T3" fmla="*/ 5863797 h 21600"/>
              <a:gd name="T4" fmla="*/ 711244052 w 21600"/>
              <a:gd name="T5" fmla="*/ 11727522 h 21600"/>
              <a:gd name="T6" fmla="*/ 948325308 w 21600"/>
              <a:gd name="T7" fmla="*/ 586379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4346" name="Text Box 12"/>
          <p:cNvSpPr txBox="1">
            <a:spLocks noChangeArrowheads="1"/>
          </p:cNvSpPr>
          <p:nvPr/>
        </p:nvSpPr>
        <p:spPr bwMode="auto">
          <a:xfrm>
            <a:off x="1066800" y="1371600"/>
            <a:ext cx="5530850" cy="641350"/>
          </a:xfrm>
          <a:prstGeom prst="rect">
            <a:avLst/>
          </a:prstGeom>
          <a:noFill/>
          <a:ln w="9525">
            <a:noFill/>
            <a:miter lim="800000"/>
            <a:headEnd/>
            <a:tailEnd/>
          </a:ln>
        </p:spPr>
        <p:txBody>
          <a:bodyPr wrap="none">
            <a:spAutoFit/>
          </a:bodyPr>
          <a:lstStyle/>
          <a:p>
            <a:r>
              <a:rPr lang="en-US"/>
              <a:t>Clouds reflect solar energy above the cloud</a:t>
            </a:r>
          </a:p>
          <a:p>
            <a:r>
              <a:rPr lang="en-US"/>
              <a:t>and reduce warming below the clouds during the day</a:t>
            </a:r>
          </a:p>
        </p:txBody>
      </p:sp>
      <p:sp>
        <p:nvSpPr>
          <p:cNvPr id="14347" name="AutoShape 13"/>
          <p:cNvSpPr>
            <a:spLocks noChangeArrowheads="1"/>
          </p:cNvSpPr>
          <p:nvPr/>
        </p:nvSpPr>
        <p:spPr bwMode="auto">
          <a:xfrm rot="5254829">
            <a:off x="2667000" y="4648200"/>
            <a:ext cx="685800" cy="228600"/>
          </a:xfrm>
          <a:custGeom>
            <a:avLst/>
            <a:gdLst>
              <a:gd name="T0" fmla="*/ 518496743 w 21600"/>
              <a:gd name="T1" fmla="*/ 0 h 21600"/>
              <a:gd name="T2" fmla="*/ 0 w 21600"/>
              <a:gd name="T3" fmla="*/ 12802394 h 21600"/>
              <a:gd name="T4" fmla="*/ 518496743 w 21600"/>
              <a:gd name="T5" fmla="*/ 25604789 h 21600"/>
              <a:gd name="T6" fmla="*/ 691329076 w 21600"/>
              <a:gd name="T7" fmla="*/ 128023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4348" name="AutoShape 14"/>
          <p:cNvSpPr>
            <a:spLocks noChangeArrowheads="1"/>
          </p:cNvSpPr>
          <p:nvPr/>
        </p:nvSpPr>
        <p:spPr bwMode="auto">
          <a:xfrm rot="5254829">
            <a:off x="3048000" y="4648200"/>
            <a:ext cx="685800" cy="228600"/>
          </a:xfrm>
          <a:custGeom>
            <a:avLst/>
            <a:gdLst>
              <a:gd name="T0" fmla="*/ 518496743 w 21600"/>
              <a:gd name="T1" fmla="*/ 0 h 21600"/>
              <a:gd name="T2" fmla="*/ 0 w 21600"/>
              <a:gd name="T3" fmla="*/ 12802394 h 21600"/>
              <a:gd name="T4" fmla="*/ 518496743 w 21600"/>
              <a:gd name="T5" fmla="*/ 25604789 h 21600"/>
              <a:gd name="T6" fmla="*/ 691329076 w 21600"/>
              <a:gd name="T7" fmla="*/ 128023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4349" name="AutoShape 15"/>
          <p:cNvSpPr>
            <a:spLocks noChangeArrowheads="1"/>
          </p:cNvSpPr>
          <p:nvPr/>
        </p:nvSpPr>
        <p:spPr bwMode="auto">
          <a:xfrm rot="5254829">
            <a:off x="3429000" y="4648200"/>
            <a:ext cx="685800" cy="228600"/>
          </a:xfrm>
          <a:custGeom>
            <a:avLst/>
            <a:gdLst>
              <a:gd name="T0" fmla="*/ 518496743 w 21600"/>
              <a:gd name="T1" fmla="*/ 0 h 21600"/>
              <a:gd name="T2" fmla="*/ 0 w 21600"/>
              <a:gd name="T3" fmla="*/ 12802394 h 21600"/>
              <a:gd name="T4" fmla="*/ 518496743 w 21600"/>
              <a:gd name="T5" fmla="*/ 25604789 h 21600"/>
              <a:gd name="T6" fmla="*/ 691329076 w 21600"/>
              <a:gd name="T7" fmla="*/ 128023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4350" name="AutoShape 16"/>
          <p:cNvSpPr>
            <a:spLocks noChangeArrowheads="1"/>
          </p:cNvSpPr>
          <p:nvPr/>
        </p:nvSpPr>
        <p:spPr bwMode="auto">
          <a:xfrm rot="-7169006">
            <a:off x="4279107" y="2731293"/>
            <a:ext cx="762000" cy="176213"/>
          </a:xfrm>
          <a:custGeom>
            <a:avLst/>
            <a:gdLst>
              <a:gd name="T0" fmla="*/ 711244052 w 21600"/>
              <a:gd name="T1" fmla="*/ 0 h 21600"/>
              <a:gd name="T2" fmla="*/ 0 w 21600"/>
              <a:gd name="T3" fmla="*/ 5863797 h 21600"/>
              <a:gd name="T4" fmla="*/ 711244052 w 21600"/>
              <a:gd name="T5" fmla="*/ 11727522 h 21600"/>
              <a:gd name="T6" fmla="*/ 948325308 w 21600"/>
              <a:gd name="T7" fmla="*/ 586379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4351" name="AutoShape 17"/>
          <p:cNvSpPr>
            <a:spLocks noChangeArrowheads="1"/>
          </p:cNvSpPr>
          <p:nvPr/>
        </p:nvSpPr>
        <p:spPr bwMode="auto">
          <a:xfrm rot="-7169006">
            <a:off x="3974307" y="2883693"/>
            <a:ext cx="762000" cy="176213"/>
          </a:xfrm>
          <a:custGeom>
            <a:avLst/>
            <a:gdLst>
              <a:gd name="T0" fmla="*/ 711244052 w 21600"/>
              <a:gd name="T1" fmla="*/ 0 h 21600"/>
              <a:gd name="T2" fmla="*/ 0 w 21600"/>
              <a:gd name="T3" fmla="*/ 5863797 h 21600"/>
              <a:gd name="T4" fmla="*/ 711244052 w 21600"/>
              <a:gd name="T5" fmla="*/ 11727522 h 21600"/>
              <a:gd name="T6" fmla="*/ 948325308 w 21600"/>
              <a:gd name="T7" fmla="*/ 586379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4352" name="Text Box 18"/>
          <p:cNvSpPr txBox="1">
            <a:spLocks noChangeArrowheads="1"/>
          </p:cNvSpPr>
          <p:nvPr/>
        </p:nvSpPr>
        <p:spPr bwMode="auto">
          <a:xfrm>
            <a:off x="1066800" y="5257800"/>
            <a:ext cx="7239000" cy="1200150"/>
          </a:xfrm>
          <a:prstGeom prst="rect">
            <a:avLst/>
          </a:prstGeom>
          <a:noFill/>
          <a:ln w="9525">
            <a:noFill/>
            <a:miter lim="800000"/>
            <a:headEnd/>
            <a:tailEnd/>
          </a:ln>
        </p:spPr>
        <p:txBody>
          <a:bodyPr>
            <a:spAutoFit/>
          </a:bodyPr>
          <a:lstStyle/>
          <a:p>
            <a:r>
              <a:rPr lang="en-US">
                <a:solidFill>
                  <a:schemeClr val="bg1"/>
                </a:solidFill>
              </a:rPr>
              <a:t>Clouds emit longwave energy and increase warming below the clouds. This effect is especially pronounced at night; a cloudy night will typically be warmer than a clear night in the absence of advection. What does this mean for annual temperatures? </a:t>
            </a:r>
          </a:p>
        </p:txBody>
      </p:sp>
      <p:pic>
        <p:nvPicPr>
          <p:cNvPr id="17" name="Picture 2" descr="Macintosh HD:Applications:Microsoft Office 2004:Office:PPT_IB_SupportFiles:Images:89275_CH03_FIG15.jpg"/>
          <p:cNvPicPr>
            <a:picLocks noChangeAspect="1" noChangeArrowheads="1"/>
          </p:cNvPicPr>
          <p:nvPr/>
        </p:nvPicPr>
        <p:blipFill>
          <a:blip r:embed="rId3" cstate="print"/>
          <a:srcRect/>
          <a:stretch>
            <a:fillRect/>
          </a:stretch>
        </p:blipFill>
        <p:spPr bwMode="auto">
          <a:xfrm>
            <a:off x="0" y="1209675"/>
            <a:ext cx="9144000" cy="5648325"/>
          </a:xfrm>
          <a:prstGeom prst="rect">
            <a:avLst/>
          </a:prstGeom>
          <a:noFill/>
          <a:ln w="9525">
            <a:noFill/>
            <a:miter lim="800000"/>
            <a:headEnd/>
            <a:tailEnd/>
          </a:ln>
        </p:spPr>
      </p:pic>
      <p:sp>
        <p:nvSpPr>
          <p:cNvPr id="18" name="Rectangle 10"/>
          <p:cNvSpPr>
            <a:spLocks noChangeArrowheads="1"/>
          </p:cNvSpPr>
          <p:nvPr/>
        </p:nvSpPr>
        <p:spPr bwMode="auto">
          <a:xfrm>
            <a:off x="0" y="6553200"/>
            <a:ext cx="1295400" cy="304800"/>
          </a:xfrm>
          <a:prstGeom prst="rect">
            <a:avLst/>
          </a:prstGeom>
          <a:noFill/>
          <a:ln w="9525">
            <a:noFill/>
            <a:miter lim="800000"/>
            <a:headEnd/>
            <a:tailEnd/>
          </a:ln>
        </p:spPr>
        <p:txBody>
          <a:bodyPr wrap="none" lIns="82058" tIns="41029" rIns="82058" bIns="41029"/>
          <a:lstStyle/>
          <a:p>
            <a:pPr algn="r" defTabSz="820738" eaLnBrk="0" hangingPunct="0"/>
            <a:r>
              <a:rPr lang="en-US" sz="1400" b="1" dirty="0" smtClean="0"/>
              <a:t>Fig. 3-15, p. 75</a:t>
            </a:r>
            <a:endParaRPr lang="en-US" sz="14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152400"/>
            <a:ext cx="8229600" cy="1143000"/>
          </a:xfrm>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Diurnal Temperature Variations</a:t>
            </a:r>
          </a:p>
        </p:txBody>
      </p:sp>
      <p:sp>
        <p:nvSpPr>
          <p:cNvPr id="17411" name="Rectangle 3"/>
          <p:cNvSpPr>
            <a:spLocks noGrp="1" noChangeArrowheads="1"/>
          </p:cNvSpPr>
          <p:nvPr>
            <p:ph type="body" sz="half" idx="2"/>
          </p:nvPr>
        </p:nvSpPr>
        <p:spPr>
          <a:xfrm>
            <a:off x="0" y="1600200"/>
            <a:ext cx="9144000" cy="4525963"/>
          </a:xfrm>
        </p:spPr>
        <p:txBody>
          <a:bodyPr/>
          <a:lstStyle/>
          <a:p>
            <a:pPr eaLnBrk="1" hangingPunct="1"/>
            <a:r>
              <a:rPr lang="en-US" dirty="0" smtClean="0">
                <a:latin typeface="Palatino Linotype" pitchFamily="18" charset="0"/>
              </a:rPr>
              <a:t>Daily temperature are also affected by: </a:t>
            </a:r>
          </a:p>
          <a:p>
            <a:pPr lvl="1" eaLnBrk="1" hangingPunct="1"/>
            <a:r>
              <a:rPr lang="en-US" dirty="0" smtClean="0">
                <a:latin typeface="Palatino Linotype" pitchFamily="18" charset="0"/>
              </a:rPr>
              <a:t>Latitude: Closer to the equator = warmer.</a:t>
            </a:r>
          </a:p>
          <a:p>
            <a:pPr lvl="1" eaLnBrk="1" hangingPunct="1"/>
            <a:r>
              <a:rPr lang="en-US" dirty="0" smtClean="0">
                <a:latin typeface="Palatino Linotype" pitchFamily="18" charset="0"/>
              </a:rPr>
              <a:t>Surface Type: Water reduces range, vegetation does too, but not as greatly. Also consider local advection</a:t>
            </a:r>
          </a:p>
          <a:p>
            <a:pPr lvl="1" eaLnBrk="1" hangingPunct="1"/>
            <a:r>
              <a:rPr lang="en-US" dirty="0" smtClean="0">
                <a:latin typeface="Palatino Linotype" pitchFamily="18" charset="0"/>
              </a:rPr>
              <a:t>Elevation and direction of slope: The higher the cooler (in general), northern slopes are cooler</a:t>
            </a:r>
          </a:p>
          <a:p>
            <a:pPr lvl="1" eaLnBrk="1" hangingPunct="1"/>
            <a:r>
              <a:rPr lang="en-US" dirty="0" smtClean="0">
                <a:latin typeface="Palatino Linotype" pitchFamily="18" charset="0"/>
              </a:rPr>
              <a:t>Cloud cover: Cooler during the day, warmer at night. </a:t>
            </a:r>
          </a:p>
          <a:p>
            <a:pPr lvl="1" eaLnBrk="1" hangingPunct="1"/>
            <a:endParaRPr lang="en-US" dirty="0" smtClean="0">
              <a:latin typeface="Palatino Linotype" pitchFamily="18" charset="0"/>
            </a:endParaRPr>
          </a:p>
          <a:p>
            <a:pPr eaLnBrk="1" hangingPunct="1"/>
            <a:r>
              <a:rPr lang="en-US" dirty="0" smtClean="0">
                <a:latin typeface="Palatino Linotype" pitchFamily="18" charset="0"/>
              </a:rPr>
              <a:t>May not be that straightforward. For instance, Lubbock is at a higher elevation, but we have less vegetation and atmospheric moisture than Childress. </a:t>
            </a:r>
          </a:p>
          <a:p>
            <a:pPr lvl="1" eaLnBrk="1" hangingPunct="1"/>
            <a:endParaRPr lang="en-US" dirty="0" smtClean="0">
              <a:latin typeface="Palatino Linotype" pitchFamily="18"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Time…</a:t>
            </a:r>
            <a:endParaRPr lang="en-US" dirty="0"/>
          </a:p>
        </p:txBody>
      </p:sp>
      <p:sp>
        <p:nvSpPr>
          <p:cNvPr id="3" name="Content Placeholder 2"/>
          <p:cNvSpPr>
            <a:spLocks noGrp="1"/>
          </p:cNvSpPr>
          <p:nvPr>
            <p:ph idx="1"/>
          </p:nvPr>
        </p:nvSpPr>
        <p:spPr/>
        <p:txBody>
          <a:bodyPr/>
          <a:lstStyle/>
          <a:p>
            <a:r>
              <a:rPr lang="en-US" sz="2400" dirty="0" smtClean="0"/>
              <a:t>Energy Budget</a:t>
            </a:r>
          </a:p>
          <a:p>
            <a:pPr lvl="1"/>
            <a:r>
              <a:rPr lang="en-US" sz="1800" b="1" dirty="0" smtClean="0"/>
              <a:t>Conduction/convection </a:t>
            </a:r>
            <a:r>
              <a:rPr lang="en-US" sz="1800" dirty="0" smtClean="0"/>
              <a:t>help to balance energy</a:t>
            </a:r>
          </a:p>
          <a:p>
            <a:pPr lvl="1"/>
            <a:r>
              <a:rPr lang="en-US" sz="1800" dirty="0" err="1" smtClean="0"/>
              <a:t>Evapo</a:t>
            </a:r>
            <a:r>
              <a:rPr lang="en-US" sz="1800" dirty="0" smtClean="0"/>
              <a:t>-transpiration also plays a role, as does latent heating thru condensing water vapor into liquid water</a:t>
            </a:r>
          </a:p>
          <a:p>
            <a:r>
              <a:rPr lang="en-US" sz="2400" dirty="0" smtClean="0"/>
              <a:t>Energy Balance (globally)</a:t>
            </a:r>
          </a:p>
          <a:p>
            <a:pPr lvl="1"/>
            <a:r>
              <a:rPr lang="en-US" sz="1800" dirty="0" smtClean="0"/>
              <a:t>Net </a:t>
            </a:r>
            <a:r>
              <a:rPr lang="en-US" sz="1800" b="1" dirty="0" smtClean="0"/>
              <a:t>gain</a:t>
            </a:r>
            <a:r>
              <a:rPr lang="en-US" sz="1800" dirty="0" smtClean="0"/>
              <a:t> near the equator</a:t>
            </a:r>
          </a:p>
          <a:p>
            <a:pPr lvl="1"/>
            <a:r>
              <a:rPr lang="en-US" sz="1800" dirty="0" smtClean="0"/>
              <a:t>Net </a:t>
            </a:r>
            <a:r>
              <a:rPr lang="en-US" sz="1800" b="1" dirty="0" smtClean="0"/>
              <a:t>loss</a:t>
            </a:r>
            <a:r>
              <a:rPr lang="en-US" sz="1800" dirty="0" smtClean="0"/>
              <a:t> near the poles</a:t>
            </a:r>
          </a:p>
          <a:p>
            <a:pPr lvl="1"/>
            <a:r>
              <a:rPr lang="en-US" sz="1800" b="1" dirty="0" smtClean="0"/>
              <a:t>Energy surplus at equator is re-distributed </a:t>
            </a:r>
            <a:r>
              <a:rPr lang="en-US" sz="1800" b="1" dirty="0" err="1" smtClean="0"/>
              <a:t>poleward</a:t>
            </a:r>
            <a:r>
              <a:rPr lang="en-US" sz="1800" dirty="0" smtClean="0"/>
              <a:t> through ocean currents and tropical cyclones</a:t>
            </a:r>
          </a:p>
          <a:p>
            <a:pPr lvl="1"/>
            <a:endParaRPr lang="en-US" sz="1800" dirty="0" smtClean="0"/>
          </a:p>
        </p:txBody>
      </p:sp>
    </p:spTree>
    <p:extLst>
      <p:ext uri="{BB962C8B-B14F-4D97-AF65-F5344CB8AC3E}">
        <p14:creationId xmlns:p14="http://schemas.microsoft.com/office/powerpoint/2010/main" val="994993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r>
              <a:rPr lang="en-US" b="1" dirty="0" err="1" smtClean="0">
                <a:effectLst>
                  <a:outerShdw blurRad="38100" dist="38100" dir="2700000" algn="tl">
                    <a:srgbClr val="C0C0C0"/>
                  </a:outerShdw>
                </a:effectLst>
                <a:latin typeface="Palatino Linotype" pitchFamily="18" charset="0"/>
              </a:rPr>
              <a:t>INTERannual</a:t>
            </a:r>
            <a:r>
              <a:rPr lang="en-US" b="1" dirty="0" smtClean="0">
                <a:effectLst>
                  <a:outerShdw blurRad="38100" dist="38100" dir="2700000" algn="tl">
                    <a:srgbClr val="C0C0C0"/>
                  </a:outerShdw>
                </a:effectLst>
                <a:latin typeface="Palatino Linotype" pitchFamily="18" charset="0"/>
              </a:rPr>
              <a:t> Temperature Variations</a:t>
            </a:r>
          </a:p>
        </p:txBody>
      </p:sp>
      <p:sp>
        <p:nvSpPr>
          <p:cNvPr id="15363" name="Rectangle 3"/>
          <p:cNvSpPr>
            <a:spLocks noGrp="1" noChangeArrowheads="1"/>
          </p:cNvSpPr>
          <p:nvPr>
            <p:ph type="body" sz="half" idx="2"/>
          </p:nvPr>
        </p:nvSpPr>
        <p:spPr>
          <a:xfrm>
            <a:off x="5257800" y="1676400"/>
            <a:ext cx="4038600" cy="4525963"/>
          </a:xfrm>
        </p:spPr>
        <p:txBody>
          <a:bodyPr/>
          <a:lstStyle/>
          <a:p>
            <a:pPr eaLnBrk="1" hangingPunct="1"/>
            <a:r>
              <a:rPr lang="en-US" dirty="0" smtClean="0">
                <a:latin typeface="Palatino Linotype" pitchFamily="18" charset="0"/>
              </a:rPr>
              <a:t>Examples:</a:t>
            </a:r>
          </a:p>
          <a:p>
            <a:pPr lvl="1" eaLnBrk="1" hangingPunct="1"/>
            <a:r>
              <a:rPr lang="en-US" dirty="0" smtClean="0">
                <a:latin typeface="Palatino Linotype" pitchFamily="18" charset="0"/>
              </a:rPr>
              <a:t>El Nino / La Nina (more later). We are currently trending towards an El Nino</a:t>
            </a:r>
          </a:p>
          <a:p>
            <a:pPr lvl="1" eaLnBrk="1" hangingPunct="1"/>
            <a:r>
              <a:rPr lang="en-US" dirty="0" smtClean="0">
                <a:latin typeface="Palatino Linotype" pitchFamily="18" charset="0"/>
              </a:rPr>
              <a:t>Volcanic eruptions</a:t>
            </a:r>
          </a:p>
          <a:p>
            <a:pPr lvl="1" eaLnBrk="1" hangingPunct="1"/>
            <a:r>
              <a:rPr lang="en-US" dirty="0" smtClean="0">
                <a:latin typeface="Palatino Linotype" pitchFamily="18" charset="0"/>
              </a:rPr>
              <a:t>Greenhouse effect</a:t>
            </a:r>
          </a:p>
          <a:p>
            <a:pPr lvl="1" eaLnBrk="1" hangingPunct="1"/>
            <a:r>
              <a:rPr lang="en-US" dirty="0" smtClean="0">
                <a:latin typeface="Palatino Linotype" pitchFamily="18" charset="0"/>
              </a:rPr>
              <a:t>Solar cycle</a:t>
            </a:r>
          </a:p>
        </p:txBody>
      </p:sp>
      <p:pic>
        <p:nvPicPr>
          <p:cNvPr id="5" name="Picture 5" descr="9781284027372_CH03_FIG16.jpg"/>
          <p:cNvPicPr>
            <a:picLocks noChangeAspect="1"/>
          </p:cNvPicPr>
          <p:nvPr/>
        </p:nvPicPr>
        <p:blipFill>
          <a:blip r:embed="rId4" cstate="print"/>
          <a:srcRect/>
          <a:stretch>
            <a:fillRect/>
          </a:stretch>
        </p:blipFill>
        <p:spPr bwMode="auto">
          <a:xfrm>
            <a:off x="0" y="1981200"/>
            <a:ext cx="5433339" cy="3733800"/>
          </a:xfrm>
          <a:prstGeom prst="rect">
            <a:avLst/>
          </a:prstGeom>
          <a:noFill/>
          <a:ln w="9525">
            <a:noFill/>
            <a:miter lim="800000"/>
            <a:headEnd/>
            <a:tailEnd/>
          </a:ln>
        </p:spPr>
      </p:pic>
      <p:sp>
        <p:nvSpPr>
          <p:cNvPr id="6" name="Rectangle 10"/>
          <p:cNvSpPr>
            <a:spLocks noChangeArrowheads="1"/>
          </p:cNvSpPr>
          <p:nvPr/>
        </p:nvSpPr>
        <p:spPr bwMode="auto">
          <a:xfrm>
            <a:off x="0" y="6553200"/>
            <a:ext cx="1295400" cy="304800"/>
          </a:xfrm>
          <a:prstGeom prst="rect">
            <a:avLst/>
          </a:prstGeom>
          <a:noFill/>
          <a:ln w="9525">
            <a:noFill/>
            <a:miter lim="800000"/>
            <a:headEnd/>
            <a:tailEnd/>
          </a:ln>
        </p:spPr>
        <p:txBody>
          <a:bodyPr wrap="none" lIns="82058" tIns="41029" rIns="82058" bIns="41029"/>
          <a:lstStyle/>
          <a:p>
            <a:pPr algn="r" defTabSz="820738" eaLnBrk="0" hangingPunct="0"/>
            <a:r>
              <a:rPr lang="en-US" sz="1400" b="1" dirty="0" smtClean="0"/>
              <a:t>Fig. 3-16, p. 76</a:t>
            </a:r>
            <a:endParaRPr lang="en-US" sz="1400" b="1" dirty="0"/>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Temperature</a:t>
            </a:r>
          </a:p>
        </p:txBody>
      </p:sp>
      <p:sp>
        <p:nvSpPr>
          <p:cNvPr id="19459" name="Rectangle 3"/>
          <p:cNvSpPr>
            <a:spLocks noGrp="1" noChangeArrowheads="1"/>
          </p:cNvSpPr>
          <p:nvPr>
            <p:ph type="body" idx="1"/>
          </p:nvPr>
        </p:nvSpPr>
        <p:spPr>
          <a:xfrm>
            <a:off x="457200" y="808037"/>
            <a:ext cx="8229600" cy="4525963"/>
          </a:xfrm>
        </p:spPr>
        <p:txBody>
          <a:bodyPr/>
          <a:lstStyle/>
          <a:p>
            <a:pPr eaLnBrk="1" hangingPunct="1"/>
            <a:endParaRPr lang="en-US" dirty="0" smtClean="0"/>
          </a:p>
          <a:p>
            <a:pPr eaLnBrk="1" hangingPunct="1"/>
            <a:r>
              <a:rPr lang="en-US" dirty="0" smtClean="0">
                <a:latin typeface="Palatino Linotype" pitchFamily="18" charset="0"/>
              </a:rPr>
              <a:t>We’ve been talking about the mean diurnal, annual, and </a:t>
            </a:r>
            <a:r>
              <a:rPr lang="en-US" dirty="0" err="1" smtClean="0">
                <a:latin typeface="Palatino Linotype" pitchFamily="18" charset="0"/>
              </a:rPr>
              <a:t>interannual</a:t>
            </a:r>
            <a:r>
              <a:rPr lang="en-US" dirty="0" smtClean="0">
                <a:latin typeface="Palatino Linotype" pitchFamily="18" charset="0"/>
              </a:rPr>
              <a:t> temperatures at 1.5 m AGL. </a:t>
            </a:r>
          </a:p>
          <a:p>
            <a:pPr eaLnBrk="1" hangingPunct="1">
              <a:buNone/>
            </a:pPr>
            <a:endParaRPr lang="en-US" dirty="0" smtClean="0">
              <a:latin typeface="Palatino Linotype" pitchFamily="18" charset="0"/>
            </a:endParaRPr>
          </a:p>
          <a:p>
            <a:pPr eaLnBrk="1" hangingPunct="1"/>
            <a:r>
              <a:rPr lang="en-US" dirty="0" smtClean="0">
                <a:latin typeface="Palatino Linotype" pitchFamily="18" charset="0"/>
              </a:rPr>
              <a:t>The temperature </a:t>
            </a:r>
            <a:r>
              <a:rPr lang="en-US" b="1" dirty="0" smtClean="0">
                <a:latin typeface="Palatino Linotype" pitchFamily="18" charset="0"/>
              </a:rPr>
              <a:t>profile</a:t>
            </a:r>
            <a:r>
              <a:rPr lang="en-US" dirty="0" smtClean="0">
                <a:latin typeface="Palatino Linotype" pitchFamily="18" charset="0"/>
              </a:rPr>
              <a:t> in the lower part of the troposphere is also very important in both weather and climate. </a:t>
            </a:r>
          </a:p>
          <a:p>
            <a:pPr eaLnBrk="1" hangingPunct="1"/>
            <a:endParaRPr lang="en-US" dirty="0" smtClean="0">
              <a:latin typeface="Palatino Linotype" pitchFamily="18" charset="0"/>
            </a:endParaRPr>
          </a:p>
          <a:p>
            <a:pPr eaLnBrk="1" hangingPunct="1"/>
            <a:r>
              <a:rPr lang="en-US" dirty="0" smtClean="0">
                <a:latin typeface="Palatino Linotype" pitchFamily="18" charset="0"/>
              </a:rPr>
              <a:t>We can use the temp profile to assess atmospheric stability </a:t>
            </a:r>
          </a:p>
          <a:p>
            <a:pPr eaLnBrk="1" hangingPunct="1">
              <a:buNone/>
            </a:pPr>
            <a:endParaRPr lang="en-US" dirty="0" smtClean="0">
              <a:latin typeface="Palatino Linotype" pitchFamily="18" charset="0"/>
            </a:endParaRPr>
          </a:p>
          <a:p>
            <a:pPr eaLnBrk="1" hangingPunct="1">
              <a:buNone/>
            </a:pPr>
            <a:r>
              <a:rPr lang="en-US" dirty="0" smtClean="0">
                <a:latin typeface="Palatino Linotype" pitchFamily="18" charset="0"/>
              </a:rPr>
              <a:t> </a:t>
            </a:r>
          </a:p>
          <a:p>
            <a:pPr eaLnBrk="1" hangingPunct="1">
              <a:buNone/>
            </a:pPr>
            <a:endParaRPr lang="en-US" dirty="0" smtClean="0">
              <a:latin typeface="Palatino Linotype" pitchFamily="18"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28688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76200"/>
            <a:ext cx="8229600" cy="1143000"/>
          </a:xfrm>
        </p:spPr>
        <p:txBody>
          <a:bodyPr/>
          <a:lstStyle/>
          <a:p>
            <a:pPr eaLnBrk="1" hangingPunct="1">
              <a:defRPr/>
            </a:pPr>
            <a:r>
              <a:rPr lang="en-US" b="1" dirty="0" smtClean="0">
                <a:solidFill>
                  <a:schemeClr val="tx1"/>
                </a:solidFill>
                <a:effectLst>
                  <a:outerShdw blurRad="38100" dist="38100" dir="2700000" algn="tl">
                    <a:srgbClr val="C0C0C0"/>
                  </a:outerShdw>
                </a:effectLst>
                <a:latin typeface="Palatino Linotype" pitchFamily="18" charset="0"/>
              </a:rPr>
              <a:t>Atmospheric Stability</a:t>
            </a:r>
          </a:p>
        </p:txBody>
      </p:sp>
      <p:sp>
        <p:nvSpPr>
          <p:cNvPr id="18435" name="Rectangle 3"/>
          <p:cNvSpPr>
            <a:spLocks noGrp="1" noChangeArrowheads="1"/>
          </p:cNvSpPr>
          <p:nvPr>
            <p:ph type="body" idx="1"/>
          </p:nvPr>
        </p:nvSpPr>
        <p:spPr>
          <a:xfrm>
            <a:off x="533400" y="609600"/>
            <a:ext cx="8229600" cy="2895600"/>
          </a:xfrm>
        </p:spPr>
        <p:txBody>
          <a:bodyPr/>
          <a:lstStyle/>
          <a:p>
            <a:pPr eaLnBrk="1" hangingPunct="1">
              <a:buFontTx/>
              <a:buNone/>
            </a:pPr>
            <a:endParaRPr lang="en-US" smtClean="0">
              <a:cs typeface="Arial" charset="0"/>
            </a:endParaRPr>
          </a:p>
          <a:p>
            <a:pPr eaLnBrk="1" hangingPunct="1">
              <a:buFontTx/>
              <a:buNone/>
            </a:pPr>
            <a:r>
              <a:rPr lang="en-US" smtClean="0">
                <a:latin typeface="Palatino Linotype" pitchFamily="18" charset="0"/>
                <a:cs typeface="Arial" charset="0"/>
              </a:rPr>
              <a:t>• </a:t>
            </a:r>
            <a:r>
              <a:rPr lang="en-US" smtClean="0">
                <a:cs typeface="Arial" charset="0"/>
              </a:rPr>
              <a:t> </a:t>
            </a:r>
            <a:r>
              <a:rPr lang="en-US" smtClean="0">
                <a:latin typeface="Palatino Linotype" pitchFamily="18" charset="0"/>
                <a:cs typeface="Arial" charset="0"/>
              </a:rPr>
              <a:t>What is atmospheric stability, why is it   important, and how is it determined?</a:t>
            </a:r>
          </a:p>
          <a:p>
            <a:pPr eaLnBrk="1" hangingPunct="1"/>
            <a:r>
              <a:rPr lang="en-US" smtClean="0">
                <a:latin typeface="Palatino Linotype" pitchFamily="18" charset="0"/>
                <a:cs typeface="Arial" charset="0"/>
              </a:rPr>
              <a:t>Requires knowledge of the temperature profile </a:t>
            </a:r>
            <a:r>
              <a:rPr lang="en-US" smtClean="0">
                <a:latin typeface="Palatino Linotype" pitchFamily="18" charset="0"/>
                <a:cs typeface="Arial" charset="0"/>
                <a:sym typeface="Wingdings" pitchFamily="2" charset="2"/>
              </a:rPr>
              <a:t> the vertical change in temp. </a:t>
            </a:r>
            <a:endParaRPr lang="en-US" smtClean="0">
              <a:latin typeface="Palatino Linotype" pitchFamily="18" charset="0"/>
              <a:cs typeface="Arial" charset="0"/>
            </a:endParaRPr>
          </a:p>
          <a:p>
            <a:pPr eaLnBrk="1" hangingPunct="1">
              <a:buFontTx/>
              <a:buNone/>
            </a:pPr>
            <a:endParaRPr lang="en-US" smtClean="0">
              <a:latin typeface="Palatino Linotype" pitchFamily="18" charset="0"/>
              <a:cs typeface="Arial" charset="0"/>
            </a:endParaRPr>
          </a:p>
          <a:p>
            <a:pPr eaLnBrk="1" hangingPunct="1">
              <a:buFontTx/>
              <a:buNone/>
            </a:pPr>
            <a:endParaRPr lang="en-US" smtClean="0">
              <a:cs typeface="Arial" charset="0"/>
            </a:endParaRPr>
          </a:p>
        </p:txBody>
      </p:sp>
      <p:sp>
        <p:nvSpPr>
          <p:cNvPr id="18436" name="Rectangle 4"/>
          <p:cNvSpPr>
            <a:spLocks noChangeArrowheads="1"/>
          </p:cNvSpPr>
          <p:nvPr/>
        </p:nvSpPr>
        <p:spPr bwMode="auto">
          <a:xfrm>
            <a:off x="609600" y="6019800"/>
            <a:ext cx="8077200" cy="381000"/>
          </a:xfrm>
          <a:prstGeom prst="rect">
            <a:avLst/>
          </a:prstGeom>
          <a:solidFill>
            <a:srgbClr val="993300"/>
          </a:solidFill>
          <a:ln w="9525">
            <a:solidFill>
              <a:schemeClr val="tx1"/>
            </a:solidFill>
            <a:miter lim="800000"/>
            <a:headEnd/>
            <a:tailEnd/>
          </a:ln>
        </p:spPr>
        <p:txBody>
          <a:bodyPr wrap="none" anchor="ctr"/>
          <a:lstStyle/>
          <a:p>
            <a:endParaRPr lang="en-US"/>
          </a:p>
        </p:txBody>
      </p:sp>
      <p:sp>
        <p:nvSpPr>
          <p:cNvPr id="18437" name="Rectangle 5"/>
          <p:cNvSpPr>
            <a:spLocks noChangeArrowheads="1"/>
          </p:cNvSpPr>
          <p:nvPr/>
        </p:nvSpPr>
        <p:spPr bwMode="auto">
          <a:xfrm>
            <a:off x="609600" y="3733800"/>
            <a:ext cx="8077200" cy="2286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38" name="WordArt 6"/>
          <p:cNvSpPr>
            <a:spLocks noChangeArrowheads="1" noChangeShapeType="1" noTextEdit="1"/>
          </p:cNvSpPr>
          <p:nvPr/>
        </p:nvSpPr>
        <p:spPr bwMode="auto">
          <a:xfrm>
            <a:off x="1143000" y="5562600"/>
            <a:ext cx="1419225" cy="4191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Warm</a:t>
            </a:r>
          </a:p>
        </p:txBody>
      </p:sp>
      <p:sp>
        <p:nvSpPr>
          <p:cNvPr id="18439" name="WordArt 7"/>
          <p:cNvSpPr>
            <a:spLocks noChangeArrowheads="1" noChangeShapeType="1" noTextEdit="1"/>
          </p:cNvSpPr>
          <p:nvPr/>
        </p:nvSpPr>
        <p:spPr bwMode="auto">
          <a:xfrm>
            <a:off x="1295400" y="4038600"/>
            <a:ext cx="1114425" cy="495300"/>
          </a:xfrm>
          <a:prstGeom prst="rect">
            <a:avLst/>
          </a:prstGeom>
        </p:spPr>
        <p:txBody>
          <a:bodyPr wrap="none" fromWordArt="1">
            <a:prstTxWarp prst="textPlain">
              <a:avLst>
                <a:gd name="adj" fmla="val 39032"/>
              </a:avLst>
            </a:prstTxWarp>
          </a:bodyPr>
          <a:lstStyle/>
          <a:p>
            <a:pPr algn="ctr"/>
            <a:r>
              <a:rPr lang="en-US" sz="3600" kern="10">
                <a:ln w="9525">
                  <a:solidFill>
                    <a:srgbClr val="000000"/>
                  </a:solidFill>
                  <a:round/>
                  <a:headEnd/>
                  <a:tailEnd/>
                </a:ln>
                <a:solidFill>
                  <a:srgbClr val="FFFFFF"/>
                </a:solidFill>
                <a:latin typeface="Arial Black"/>
              </a:rPr>
              <a:t>Cold</a:t>
            </a:r>
          </a:p>
        </p:txBody>
      </p:sp>
      <p:sp>
        <p:nvSpPr>
          <p:cNvPr id="18440" name="WordArt 8"/>
          <p:cNvSpPr>
            <a:spLocks noChangeArrowheads="1" noChangeShapeType="1" noTextEdit="1"/>
          </p:cNvSpPr>
          <p:nvPr/>
        </p:nvSpPr>
        <p:spPr bwMode="auto">
          <a:xfrm>
            <a:off x="6477000" y="5410200"/>
            <a:ext cx="1114425" cy="495300"/>
          </a:xfrm>
          <a:prstGeom prst="rect">
            <a:avLst/>
          </a:prstGeom>
        </p:spPr>
        <p:txBody>
          <a:bodyPr wrap="none" fromWordArt="1">
            <a:prstTxWarp prst="textPlain">
              <a:avLst>
                <a:gd name="adj" fmla="val 39032"/>
              </a:avLst>
            </a:prstTxWarp>
          </a:bodyPr>
          <a:lstStyle/>
          <a:p>
            <a:pPr algn="ctr"/>
            <a:r>
              <a:rPr lang="en-US" sz="3600" kern="10">
                <a:ln w="9525">
                  <a:solidFill>
                    <a:srgbClr val="000000"/>
                  </a:solidFill>
                  <a:round/>
                  <a:headEnd/>
                  <a:tailEnd/>
                </a:ln>
                <a:solidFill>
                  <a:srgbClr val="FFFFFF"/>
                </a:solidFill>
                <a:latin typeface="Arial Black"/>
              </a:rPr>
              <a:t>Cold</a:t>
            </a:r>
          </a:p>
        </p:txBody>
      </p:sp>
      <p:sp>
        <p:nvSpPr>
          <p:cNvPr id="18441" name="WordArt 9"/>
          <p:cNvSpPr>
            <a:spLocks noChangeArrowheads="1" noChangeShapeType="1" noTextEdit="1"/>
          </p:cNvSpPr>
          <p:nvPr/>
        </p:nvSpPr>
        <p:spPr bwMode="auto">
          <a:xfrm>
            <a:off x="6400800" y="3886200"/>
            <a:ext cx="1419225" cy="4191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Warm</a:t>
            </a:r>
          </a:p>
        </p:txBody>
      </p:sp>
      <p:sp>
        <p:nvSpPr>
          <p:cNvPr id="18442" name="AutoShape 10"/>
          <p:cNvSpPr>
            <a:spLocks noChangeArrowheads="1"/>
          </p:cNvSpPr>
          <p:nvPr/>
        </p:nvSpPr>
        <p:spPr bwMode="auto">
          <a:xfrm rot="-5400000">
            <a:off x="2476500" y="5295900"/>
            <a:ext cx="914400" cy="381000"/>
          </a:xfrm>
          <a:custGeom>
            <a:avLst/>
            <a:gdLst>
              <a:gd name="T0" fmla="*/ 1229029355 w 21600"/>
              <a:gd name="T1" fmla="*/ 0 h 21600"/>
              <a:gd name="T2" fmla="*/ 0 w 21600"/>
              <a:gd name="T3" fmla="*/ 59270332 h 21600"/>
              <a:gd name="T4" fmla="*/ 1229029355 w 21600"/>
              <a:gd name="T5" fmla="*/ 118540664 h 21600"/>
              <a:gd name="T6" fmla="*/ 1638705130 w 21600"/>
              <a:gd name="T7" fmla="*/ 592703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18443" name="AutoShape 11"/>
          <p:cNvSpPr>
            <a:spLocks noChangeArrowheads="1"/>
          </p:cNvSpPr>
          <p:nvPr/>
        </p:nvSpPr>
        <p:spPr bwMode="auto">
          <a:xfrm rot="5400000">
            <a:off x="571500" y="4076700"/>
            <a:ext cx="914400" cy="381000"/>
          </a:xfrm>
          <a:custGeom>
            <a:avLst/>
            <a:gdLst>
              <a:gd name="T0" fmla="*/ 1229029355 w 21600"/>
              <a:gd name="T1" fmla="*/ 0 h 21600"/>
              <a:gd name="T2" fmla="*/ 0 w 21600"/>
              <a:gd name="T3" fmla="*/ 59270332 h 21600"/>
              <a:gd name="T4" fmla="*/ 1229029355 w 21600"/>
              <a:gd name="T5" fmla="*/ 118540664 h 21600"/>
              <a:gd name="T6" fmla="*/ 1638705130 w 21600"/>
              <a:gd name="T7" fmla="*/ 592703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solidFill>
              <a:schemeClr val="tx1"/>
            </a:solidFill>
            <a:miter lim="800000"/>
            <a:headEnd/>
            <a:tailEnd/>
          </a:ln>
        </p:spPr>
        <p:txBody>
          <a:bodyPr wrap="none" anchor="ctr"/>
          <a:lstStyle/>
          <a:p>
            <a:endParaRPr lang="en-US"/>
          </a:p>
        </p:txBody>
      </p:sp>
      <p:sp>
        <p:nvSpPr>
          <p:cNvPr id="18444" name="WordArt 14"/>
          <p:cNvSpPr>
            <a:spLocks noChangeArrowheads="1" noChangeShapeType="1" noTextEdit="1"/>
          </p:cNvSpPr>
          <p:nvPr/>
        </p:nvSpPr>
        <p:spPr bwMode="auto">
          <a:xfrm>
            <a:off x="914400" y="4876800"/>
            <a:ext cx="1676400" cy="3524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Unstable</a:t>
            </a:r>
          </a:p>
        </p:txBody>
      </p:sp>
      <p:sp>
        <p:nvSpPr>
          <p:cNvPr id="18445" name="WordArt 15"/>
          <p:cNvSpPr>
            <a:spLocks noChangeArrowheads="1" noChangeShapeType="1" noTextEdit="1"/>
          </p:cNvSpPr>
          <p:nvPr/>
        </p:nvSpPr>
        <p:spPr bwMode="auto">
          <a:xfrm>
            <a:off x="6553200" y="4648200"/>
            <a:ext cx="1209675" cy="3429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Stable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4" descr="P5040034"/>
          <p:cNvPicPr>
            <a:picLocks noChangeAspect="1" noChangeArrowheads="1"/>
          </p:cNvPicPr>
          <p:nvPr/>
        </p:nvPicPr>
        <p:blipFill>
          <a:blip r:embed="rId4" cstate="print">
            <a:lum bright="-26000"/>
          </a:blip>
          <a:srcRect/>
          <a:stretch>
            <a:fillRect/>
          </a:stretch>
        </p:blipFill>
        <p:spPr bwMode="auto">
          <a:xfrm>
            <a:off x="0" y="0"/>
            <a:ext cx="9144000" cy="6858000"/>
          </a:xfrm>
          <a:prstGeom prst="rect">
            <a:avLst/>
          </a:prstGeom>
          <a:noFill/>
          <a:ln w="9525">
            <a:noFill/>
            <a:miter lim="800000"/>
            <a:headEnd/>
            <a:tailEnd/>
          </a:ln>
        </p:spPr>
      </p:pic>
      <p:sp>
        <p:nvSpPr>
          <p:cNvPr id="142338" name="Rectangle 2"/>
          <p:cNvSpPr>
            <a:spLocks noGrp="1" noChangeArrowheads="1"/>
          </p:cNvSpPr>
          <p:nvPr>
            <p:ph type="title"/>
          </p:nvPr>
        </p:nvSpPr>
        <p:spPr/>
        <p:txBody>
          <a:bodyPr/>
          <a:lstStyle/>
          <a:p>
            <a:pPr eaLnBrk="1" hangingPunct="1">
              <a:defRPr/>
            </a:pPr>
            <a:r>
              <a:rPr lang="en-US" b="1" dirty="0" smtClean="0">
                <a:solidFill>
                  <a:schemeClr val="bg1"/>
                </a:solidFill>
                <a:effectLst>
                  <a:outerShdw blurRad="38100" dist="38100" dir="2700000" algn="tl">
                    <a:srgbClr val="C0C0C0"/>
                  </a:outerShdw>
                </a:effectLst>
                <a:latin typeface="Palatino Linotype" pitchFamily="18" charset="0"/>
              </a:rPr>
              <a:t>Atmospheric Stability</a:t>
            </a:r>
          </a:p>
        </p:txBody>
      </p:sp>
      <p:sp>
        <p:nvSpPr>
          <p:cNvPr id="19459" name="Rectangle 3"/>
          <p:cNvSpPr>
            <a:spLocks noGrp="1" noChangeArrowheads="1"/>
          </p:cNvSpPr>
          <p:nvPr>
            <p:ph type="body" idx="1"/>
          </p:nvPr>
        </p:nvSpPr>
        <p:spPr>
          <a:xfrm>
            <a:off x="457200" y="1295400"/>
            <a:ext cx="8229600" cy="4525963"/>
          </a:xfrm>
        </p:spPr>
        <p:txBody>
          <a:bodyPr/>
          <a:lstStyle/>
          <a:p>
            <a:pPr eaLnBrk="1" hangingPunct="1"/>
            <a:endParaRPr lang="en-US" dirty="0" smtClean="0"/>
          </a:p>
          <a:p>
            <a:pPr eaLnBrk="1" hangingPunct="1"/>
            <a:r>
              <a:rPr lang="en-US" b="1" dirty="0" smtClean="0">
                <a:solidFill>
                  <a:schemeClr val="bg1"/>
                </a:solidFill>
                <a:latin typeface="Palatino Linotype" pitchFamily="18" charset="0"/>
              </a:rPr>
              <a:t>DEFINITION</a:t>
            </a:r>
            <a:r>
              <a:rPr lang="en-US" dirty="0" smtClean="0">
                <a:solidFill>
                  <a:schemeClr val="bg1"/>
                </a:solidFill>
                <a:latin typeface="Palatino Linotype" pitchFamily="18" charset="0"/>
              </a:rPr>
              <a:t>:   A condition of the atmosphere that affects strength of vertical motion.  (Hinders or favors vertical motion)</a:t>
            </a:r>
          </a:p>
          <a:p>
            <a:pPr eaLnBrk="1" hangingPunct="1"/>
            <a:endParaRPr lang="en-US" dirty="0" smtClean="0">
              <a:solidFill>
                <a:schemeClr val="bg1"/>
              </a:solidFill>
              <a:latin typeface="Palatino Linotype" pitchFamily="18" charset="0"/>
            </a:endParaRPr>
          </a:p>
          <a:p>
            <a:pPr eaLnBrk="1" hangingPunct="1"/>
            <a:r>
              <a:rPr lang="en-US" dirty="0" smtClean="0">
                <a:solidFill>
                  <a:schemeClr val="bg1"/>
                </a:solidFill>
                <a:latin typeface="Palatino Linotype" pitchFamily="18" charset="0"/>
              </a:rPr>
              <a:t>Related to positive or negative buoyancy of a parcel of air.</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4" descr="P6080040"/>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44386" name="Rectangle 2"/>
          <p:cNvSpPr>
            <a:spLocks noGrp="1" noChangeArrowheads="1"/>
          </p:cNvSpPr>
          <p:nvPr>
            <p:ph type="title"/>
          </p:nvPr>
        </p:nvSpPr>
        <p:spPr/>
        <p:txBody>
          <a:bodyPr/>
          <a:lstStyle/>
          <a:p>
            <a:pPr eaLnBrk="1" hangingPunct="1">
              <a:defRPr/>
            </a:pPr>
            <a:r>
              <a:rPr lang="en-US" b="1" dirty="0" smtClean="0">
                <a:solidFill>
                  <a:schemeClr val="bg1"/>
                </a:solidFill>
                <a:effectLst>
                  <a:outerShdw blurRad="38100" dist="38100" dir="2700000" algn="tl">
                    <a:srgbClr val="C0C0C0"/>
                  </a:outerShdw>
                </a:effectLst>
                <a:latin typeface="Palatino Linotype" pitchFamily="18" charset="0"/>
              </a:rPr>
              <a:t>Atmospheric Stability</a:t>
            </a:r>
          </a:p>
        </p:txBody>
      </p:sp>
      <p:sp>
        <p:nvSpPr>
          <p:cNvPr id="20484" name="Rectangle 3"/>
          <p:cNvSpPr>
            <a:spLocks noGrp="1" noChangeArrowheads="1"/>
          </p:cNvSpPr>
          <p:nvPr>
            <p:ph type="body" idx="1"/>
          </p:nvPr>
        </p:nvSpPr>
        <p:spPr/>
        <p:txBody>
          <a:bodyPr/>
          <a:lstStyle/>
          <a:p>
            <a:pPr eaLnBrk="1" hangingPunct="1"/>
            <a:r>
              <a:rPr lang="en-US" smtClean="0">
                <a:solidFill>
                  <a:schemeClr val="bg1"/>
                </a:solidFill>
                <a:latin typeface="Palatino Linotype" pitchFamily="18" charset="0"/>
              </a:rPr>
              <a:t>Why is stability important?</a:t>
            </a:r>
          </a:p>
          <a:p>
            <a:pPr marL="971550" lvl="1" indent="-514350" eaLnBrk="1" hangingPunct="1">
              <a:buFontTx/>
              <a:buAutoNum type="arabicParenR"/>
            </a:pPr>
            <a:r>
              <a:rPr lang="en-US" smtClean="0">
                <a:solidFill>
                  <a:schemeClr val="bg1"/>
                </a:solidFill>
                <a:latin typeface="Palatino Linotype" pitchFamily="18" charset="0"/>
              </a:rPr>
              <a:t>Determines the nature of vertical motion.</a:t>
            </a:r>
          </a:p>
          <a:p>
            <a:pPr marL="971550" lvl="1" indent="-514350" eaLnBrk="1" hangingPunct="1">
              <a:buFontTx/>
              <a:buAutoNum type="arabicParenR"/>
            </a:pPr>
            <a:r>
              <a:rPr lang="en-US" smtClean="0">
                <a:solidFill>
                  <a:schemeClr val="bg1"/>
                </a:solidFill>
                <a:latin typeface="Palatino Linotype" pitchFamily="18" charset="0"/>
              </a:rPr>
              <a:t>Determines what type of cloud (if any) forms in rising saturated air.</a:t>
            </a:r>
          </a:p>
          <a:p>
            <a:pPr eaLnBrk="1" hangingPunct="1"/>
            <a:endParaRPr lang="en-US" smtClean="0">
              <a:solidFill>
                <a:schemeClr val="bg1"/>
              </a:solidFill>
              <a:latin typeface="Palatino Linotype" pitchFamily="18" charset="0"/>
            </a:endParaRPr>
          </a:p>
          <a:p>
            <a:pPr eaLnBrk="1" hangingPunct="1"/>
            <a:r>
              <a:rPr lang="en-US" smtClean="0">
                <a:solidFill>
                  <a:schemeClr val="bg1"/>
                </a:solidFill>
                <a:latin typeface="Palatino Linotype" pitchFamily="18" charset="0"/>
              </a:rPr>
              <a:t>Cumuliform clouds – unstable air</a:t>
            </a:r>
          </a:p>
          <a:p>
            <a:pPr eaLnBrk="1" hangingPunct="1"/>
            <a:r>
              <a:rPr lang="en-US" smtClean="0">
                <a:solidFill>
                  <a:schemeClr val="bg1"/>
                </a:solidFill>
                <a:latin typeface="Palatino Linotype" pitchFamily="18" charset="0"/>
              </a:rPr>
              <a:t>Stratiform (layered) clouds – stable air</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defRPr/>
            </a:pPr>
            <a:r>
              <a:rPr lang="en-US" sz="4800" b="1" u="sng" smtClean="0">
                <a:effectLst>
                  <a:outerShdw blurRad="38100" dist="38100" dir="2700000" algn="tl">
                    <a:srgbClr val="C0C0C0"/>
                  </a:outerShdw>
                </a:effectLst>
                <a:latin typeface="Palatino Linotype" pitchFamily="18" charset="0"/>
              </a:rPr>
              <a:t>Cumulus(left)/Stratus(right)</a:t>
            </a:r>
            <a:r>
              <a:rPr lang="en-US" sz="1200" b="1" smtClean="0">
                <a:effectLst>
                  <a:outerShdw blurRad="38100" dist="38100" dir="2700000" algn="tl">
                    <a:srgbClr val="C0C0C0"/>
                  </a:outerShdw>
                </a:effectLst>
                <a:latin typeface="Palatino Linotype" pitchFamily="18" charset="0"/>
              </a:rPr>
              <a:t/>
            </a:r>
            <a:br>
              <a:rPr lang="en-US" sz="1200" b="1" smtClean="0">
                <a:effectLst>
                  <a:outerShdw blurRad="38100" dist="38100" dir="2700000" algn="tl">
                    <a:srgbClr val="C0C0C0"/>
                  </a:outerShdw>
                </a:effectLst>
                <a:latin typeface="Palatino Linotype" pitchFamily="18" charset="0"/>
              </a:rPr>
            </a:br>
            <a:endParaRPr lang="en-US" sz="1200" b="1" smtClean="0">
              <a:effectLst>
                <a:outerShdw blurRad="38100" dist="38100" dir="2700000" algn="tl">
                  <a:srgbClr val="C0C0C0"/>
                </a:outerShdw>
              </a:effectLst>
              <a:latin typeface="Palatino Linotype" pitchFamily="18" charset="0"/>
            </a:endParaRPr>
          </a:p>
        </p:txBody>
      </p:sp>
      <p:pic>
        <p:nvPicPr>
          <p:cNvPr id="21507" name="Picture 7" descr="sentinel_OK_T"/>
          <p:cNvPicPr>
            <a:picLocks noGrp="1" noChangeAspect="1" noChangeArrowheads="1"/>
          </p:cNvPicPr>
          <p:nvPr>
            <p:ph sz="half" idx="1"/>
          </p:nvPr>
        </p:nvPicPr>
        <p:blipFill>
          <a:blip r:embed="rId4" cstate="print"/>
          <a:srcRect/>
          <a:stretch>
            <a:fillRect/>
          </a:stretch>
        </p:blipFill>
        <p:spPr>
          <a:xfrm>
            <a:off x="1066800" y="1752600"/>
            <a:ext cx="3238500" cy="4167188"/>
          </a:xfrm>
          <a:noFill/>
        </p:spPr>
      </p:pic>
      <p:pic>
        <p:nvPicPr>
          <p:cNvPr id="2" name="Picture 1" descr="stratu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2209800"/>
            <a:ext cx="3837093" cy="2877820"/>
          </a:xfrm>
          <a:prstGeom prst="rect">
            <a:avLst/>
          </a:prstGeom>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28600"/>
            <a:ext cx="8229600" cy="1143000"/>
          </a:xfrm>
        </p:spPr>
        <p:txBody>
          <a:bodyPr/>
          <a:lstStyle/>
          <a:p>
            <a:pPr eaLnBrk="1" hangingPunct="1"/>
            <a:r>
              <a:rPr lang="en-US" b="1" u="sng" dirty="0" smtClean="0">
                <a:solidFill>
                  <a:schemeClr val="tx1"/>
                </a:solidFill>
                <a:latin typeface="Palatino Linotype" pitchFamily="18" charset="0"/>
              </a:rPr>
              <a:t>Stability and Motion  </a:t>
            </a:r>
            <a:r>
              <a:rPr lang="en-US" u="sng" dirty="0" smtClean="0">
                <a:solidFill>
                  <a:schemeClr val="bg1"/>
                </a:solidFill>
              </a:rPr>
              <a:t/>
            </a:r>
            <a:br>
              <a:rPr lang="en-US" u="sng" dirty="0" smtClean="0">
                <a:solidFill>
                  <a:schemeClr val="bg1"/>
                </a:solidFill>
              </a:rPr>
            </a:br>
            <a:r>
              <a:rPr lang="en-US" sz="1000" u="sng" dirty="0" smtClean="0">
                <a:solidFill>
                  <a:schemeClr val="bg1"/>
                </a:solidFill>
              </a:rPr>
              <a:t>apollo.lsc.vsc.edu/classes/met130</a:t>
            </a:r>
          </a:p>
        </p:txBody>
      </p:sp>
      <p:pic>
        <p:nvPicPr>
          <p:cNvPr id="22532" name="Picture 4" descr="m_b_stable"/>
          <p:cNvPicPr>
            <a:picLocks noChangeAspect="1" noChangeArrowheads="1"/>
          </p:cNvPicPr>
          <p:nvPr/>
        </p:nvPicPr>
        <p:blipFill>
          <a:blip r:embed="rId4" cstate="print"/>
          <a:srcRect/>
          <a:stretch>
            <a:fillRect/>
          </a:stretch>
        </p:blipFill>
        <p:spPr bwMode="auto">
          <a:xfrm>
            <a:off x="762000" y="1981200"/>
            <a:ext cx="7620000" cy="34290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m_b_unstable"/>
          <p:cNvPicPr>
            <a:picLocks noChangeAspect="1" noChangeArrowheads="1"/>
          </p:cNvPicPr>
          <p:nvPr/>
        </p:nvPicPr>
        <p:blipFill>
          <a:blip r:embed="rId4" cstate="print"/>
          <a:srcRect/>
          <a:stretch>
            <a:fillRect/>
          </a:stretch>
        </p:blipFill>
        <p:spPr bwMode="auto">
          <a:xfrm>
            <a:off x="2057400" y="1828800"/>
            <a:ext cx="4800600" cy="4343400"/>
          </a:xfrm>
          <a:prstGeom prst="rect">
            <a:avLst/>
          </a:prstGeom>
          <a:noFill/>
          <a:ln w="9525">
            <a:noFill/>
            <a:miter lim="800000"/>
            <a:headEnd/>
            <a:tailEnd/>
          </a:ln>
        </p:spPr>
      </p:pic>
      <p:sp>
        <p:nvSpPr>
          <p:cNvPr id="5" name="Rectangle 2"/>
          <p:cNvSpPr txBox="1">
            <a:spLocks noChangeArrowheads="1"/>
          </p:cNvSpPr>
          <p:nvPr/>
        </p:nvSpPr>
        <p:spPr bwMode="auto">
          <a:xfrm>
            <a:off x="4572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sng" strike="noStrike" kern="0" cap="none" spc="0" normalizeH="0" baseline="0" noProof="0" dirty="0" smtClean="0">
                <a:ln>
                  <a:noFill/>
                </a:ln>
                <a:solidFill>
                  <a:schemeClr val="tx1"/>
                </a:solidFill>
                <a:effectLst/>
                <a:uLnTx/>
                <a:uFillTx/>
                <a:latin typeface="Palatino Linotype" pitchFamily="18" charset="0"/>
                <a:ea typeface="+mj-ea"/>
                <a:cs typeface="+mj-cs"/>
              </a:rPr>
              <a:t>Stability and Motion  </a:t>
            </a:r>
            <a:r>
              <a:rPr kumimoji="0" lang="en-US" sz="4400" b="1" i="0" u="sng" strike="noStrike" kern="0" cap="none" spc="0" normalizeH="0" baseline="0" noProof="0" dirty="0" smtClean="0">
                <a:ln>
                  <a:noFill/>
                </a:ln>
                <a:solidFill>
                  <a:schemeClr val="bg1"/>
                </a:solidFill>
                <a:effectLst/>
                <a:uLnTx/>
                <a:uFillTx/>
                <a:latin typeface="Palatino Linotype" pitchFamily="18" charset="0"/>
                <a:ea typeface="+mj-ea"/>
                <a:cs typeface="+mj-cs"/>
              </a:rPr>
              <a:t/>
            </a:r>
            <a:br>
              <a:rPr kumimoji="0" lang="en-US" sz="4400" b="1" i="0" u="sng" strike="noStrike" kern="0" cap="none" spc="0" normalizeH="0" baseline="0" noProof="0" dirty="0" smtClean="0">
                <a:ln>
                  <a:noFill/>
                </a:ln>
                <a:solidFill>
                  <a:schemeClr val="bg1"/>
                </a:solidFill>
                <a:effectLst/>
                <a:uLnTx/>
                <a:uFillTx/>
                <a:latin typeface="Palatino Linotype" pitchFamily="18" charset="0"/>
                <a:ea typeface="+mj-ea"/>
                <a:cs typeface="+mj-cs"/>
              </a:rPr>
            </a:br>
            <a:r>
              <a:rPr kumimoji="0" lang="en-US" sz="1000" b="0" i="0" u="sng" strike="noStrike" kern="0" cap="none" spc="0" normalizeH="0" baseline="0" noProof="0" dirty="0" smtClean="0">
                <a:ln>
                  <a:noFill/>
                </a:ln>
                <a:solidFill>
                  <a:schemeClr val="bg1"/>
                </a:solidFill>
                <a:effectLst/>
                <a:uLnTx/>
                <a:uFillTx/>
                <a:latin typeface="+mj-lt"/>
                <a:ea typeface="+mj-ea"/>
                <a:cs typeface="+mj-cs"/>
              </a:rPr>
              <a:t>apollo.lsc.vsc.edu/classes/met130</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ChangeArrowheads="1"/>
          </p:cNvSpPr>
          <p:nvPr/>
        </p:nvSpPr>
        <p:spPr bwMode="auto">
          <a:xfrm>
            <a:off x="1447800" y="4114800"/>
            <a:ext cx="6324600" cy="2743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54626"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latin typeface="Palatino Linotype" pitchFamily="18" charset="0"/>
              </a:rPr>
              <a:t>Stability &amp; Buoyancy</a:t>
            </a:r>
          </a:p>
        </p:txBody>
      </p:sp>
      <p:sp>
        <p:nvSpPr>
          <p:cNvPr id="25604" name="Rectangle 3"/>
          <p:cNvSpPr>
            <a:spLocks noGrp="1" noChangeArrowheads="1"/>
          </p:cNvSpPr>
          <p:nvPr>
            <p:ph type="body" idx="1"/>
          </p:nvPr>
        </p:nvSpPr>
        <p:spPr/>
        <p:txBody>
          <a:bodyPr/>
          <a:lstStyle/>
          <a:p>
            <a:pPr eaLnBrk="1" hangingPunct="1"/>
            <a:r>
              <a:rPr lang="en-US" smtClean="0">
                <a:latin typeface="Palatino Linotype" pitchFamily="18" charset="0"/>
              </a:rPr>
              <a:t>Stability related to positive or negative buoyancy of the air</a:t>
            </a:r>
          </a:p>
          <a:p>
            <a:pPr eaLnBrk="1" hangingPunct="1"/>
            <a:r>
              <a:rPr lang="en-US" smtClean="0">
                <a:latin typeface="Palatino Linotype" pitchFamily="18" charset="0"/>
              </a:rPr>
              <a:t>Depends on density of the parcel compared to density of surrounding air</a:t>
            </a:r>
          </a:p>
          <a:p>
            <a:pPr eaLnBrk="1" hangingPunct="1"/>
            <a:endParaRPr lang="en-US" smtClean="0">
              <a:latin typeface="Palatino Linotype" pitchFamily="18" charset="0"/>
            </a:endParaRPr>
          </a:p>
        </p:txBody>
      </p:sp>
      <p:grpSp>
        <p:nvGrpSpPr>
          <p:cNvPr id="25605" name="Group 8"/>
          <p:cNvGrpSpPr>
            <a:grpSpLocks/>
          </p:cNvGrpSpPr>
          <p:nvPr/>
        </p:nvGrpSpPr>
        <p:grpSpPr bwMode="auto">
          <a:xfrm>
            <a:off x="1905000" y="4953000"/>
            <a:ext cx="1676400" cy="1905000"/>
            <a:chOff x="2208" y="3024"/>
            <a:chExt cx="1056" cy="1200"/>
          </a:xfrm>
        </p:grpSpPr>
        <p:sp>
          <p:nvSpPr>
            <p:cNvPr id="25608" name="Oval 4"/>
            <p:cNvSpPr>
              <a:spLocks noChangeArrowheads="1"/>
            </p:cNvSpPr>
            <p:nvPr/>
          </p:nvSpPr>
          <p:spPr bwMode="auto">
            <a:xfrm>
              <a:off x="2208" y="3024"/>
              <a:ext cx="1056" cy="1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5609" name="WordArt 5"/>
            <p:cNvSpPr>
              <a:spLocks noChangeArrowheads="1" noChangeShapeType="1" noTextEdit="1"/>
            </p:cNvSpPr>
            <p:nvPr/>
          </p:nvSpPr>
          <p:spPr bwMode="auto">
            <a:xfrm>
              <a:off x="2496" y="3456"/>
              <a:ext cx="474" cy="444"/>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Warm</a:t>
              </a:r>
            </a:p>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Less Dense</a:t>
              </a:r>
            </a:p>
          </p:txBody>
        </p:sp>
      </p:grpSp>
      <p:sp>
        <p:nvSpPr>
          <p:cNvPr id="25606" name="WordArt 7"/>
          <p:cNvSpPr>
            <a:spLocks noChangeArrowheads="1" noChangeShapeType="1" noTextEdit="1"/>
          </p:cNvSpPr>
          <p:nvPr/>
        </p:nvSpPr>
        <p:spPr bwMode="auto">
          <a:xfrm>
            <a:off x="4191000" y="4800600"/>
            <a:ext cx="2933700" cy="1295400"/>
          </a:xfrm>
          <a:prstGeom prst="rect">
            <a:avLst/>
          </a:prstGeom>
        </p:spPr>
        <p:txBody>
          <a:bodyPr wrap="none" fromWordArt="1">
            <a:prstTxWarp prst="textPlain">
              <a:avLst>
                <a:gd name="adj" fmla="val 50000"/>
              </a:avLst>
            </a:prstTxWarp>
          </a:bodyPr>
          <a:lstStyle/>
          <a:p>
            <a:pPr algn="ctr"/>
            <a:r>
              <a:rPr lang="en-US" sz="3600" kern="10" spc="72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Cold </a:t>
            </a:r>
          </a:p>
          <a:p>
            <a:pPr algn="ctr"/>
            <a:r>
              <a:rPr lang="en-US" sz="3600" kern="10" spc="72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More Dense</a:t>
            </a:r>
          </a:p>
        </p:txBody>
      </p:sp>
      <p:sp>
        <p:nvSpPr>
          <p:cNvPr id="25607" name="AutoShape 9"/>
          <p:cNvSpPr>
            <a:spLocks noChangeArrowheads="1"/>
          </p:cNvSpPr>
          <p:nvPr/>
        </p:nvSpPr>
        <p:spPr bwMode="auto">
          <a:xfrm rot="-5400000">
            <a:off x="2305050" y="4705350"/>
            <a:ext cx="876300" cy="457200"/>
          </a:xfrm>
          <a:custGeom>
            <a:avLst/>
            <a:gdLst>
              <a:gd name="T0" fmla="*/ 1081713092 w 21600"/>
              <a:gd name="T1" fmla="*/ 0 h 21600"/>
              <a:gd name="T2" fmla="*/ 0 w 21600"/>
              <a:gd name="T3" fmla="*/ 102419155 h 21600"/>
              <a:gd name="T4" fmla="*/ 1081713092 w 21600"/>
              <a:gd name="T5" fmla="*/ 204838141 h 21600"/>
              <a:gd name="T6" fmla="*/ 1442283473 w 21600"/>
              <a:gd name="T7" fmla="*/ 10241915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neppa"/>
          <p:cNvPicPr>
            <a:picLocks noChangeAspect="1" noChangeArrowheads="1"/>
          </p:cNvPicPr>
          <p:nvPr/>
        </p:nvPicPr>
        <p:blipFill>
          <a:blip r:embed="rId4" cstate="print"/>
          <a:srcRect/>
          <a:stretch>
            <a:fillRect/>
          </a:stretch>
        </p:blipFill>
        <p:spPr bwMode="auto">
          <a:xfrm>
            <a:off x="0" y="19050"/>
            <a:ext cx="9144000" cy="6819900"/>
          </a:xfrm>
          <a:prstGeom prst="rect">
            <a:avLst/>
          </a:prstGeom>
          <a:noFill/>
          <a:ln w="9525">
            <a:noFill/>
            <a:miter lim="800000"/>
            <a:headEnd/>
            <a:tailEnd/>
          </a:ln>
        </p:spPr>
      </p:pic>
      <p:sp>
        <p:nvSpPr>
          <p:cNvPr id="2051" name="Rectangle 2"/>
          <p:cNvSpPr>
            <a:spLocks noGrp="1" noChangeArrowheads="1"/>
          </p:cNvSpPr>
          <p:nvPr>
            <p:ph type="ctrTitle"/>
          </p:nvPr>
        </p:nvSpPr>
        <p:spPr>
          <a:xfrm>
            <a:off x="762000" y="1219200"/>
            <a:ext cx="7772400" cy="1470025"/>
          </a:xfrm>
        </p:spPr>
        <p:txBody>
          <a:bodyPr/>
          <a:lstStyle/>
          <a:p>
            <a:pPr eaLnBrk="1" hangingPunct="1"/>
            <a:r>
              <a:rPr lang="en-US" b="1" smtClean="0">
                <a:latin typeface="Palatino Linotype" pitchFamily="18" charset="0"/>
              </a:rPr>
              <a:t>Chapter 3</a:t>
            </a:r>
            <a:br>
              <a:rPr lang="en-US" b="1" smtClean="0">
                <a:latin typeface="Palatino Linotype" pitchFamily="18" charset="0"/>
              </a:rPr>
            </a:br>
            <a:r>
              <a:rPr lang="en-US" b="1" smtClean="0">
                <a:latin typeface="Palatino Linotype" pitchFamily="18" charset="0"/>
              </a:rPr>
              <a:t>Temperature</a:t>
            </a:r>
          </a:p>
        </p:txBody>
      </p:sp>
      <p:sp>
        <p:nvSpPr>
          <p:cNvPr id="2052" name="Rectangle 7"/>
          <p:cNvSpPr>
            <a:spLocks noChangeArrowheads="1"/>
          </p:cNvSpPr>
          <p:nvPr/>
        </p:nvSpPr>
        <p:spPr bwMode="auto">
          <a:xfrm>
            <a:off x="1371600" y="5562600"/>
            <a:ext cx="6400800" cy="1219200"/>
          </a:xfrm>
          <a:prstGeom prst="rect">
            <a:avLst/>
          </a:prstGeom>
          <a:solidFill>
            <a:schemeClr val="bg1">
              <a:alpha val="30196"/>
            </a:schemeClr>
          </a:solidFill>
          <a:ln w="9525">
            <a:noFill/>
            <a:miter lim="800000"/>
            <a:headEnd/>
            <a:tailEnd/>
          </a:ln>
        </p:spPr>
        <p:txBody>
          <a:bodyPr/>
          <a:lstStyle/>
          <a:p>
            <a:pPr marL="342900" indent="-342900" algn="ctr">
              <a:spcBef>
                <a:spcPct val="20000"/>
              </a:spcBef>
            </a:pPr>
            <a:r>
              <a:rPr lang="en-US" sz="3200" dirty="0">
                <a:latin typeface="Palatino Linotype" pitchFamily="18" charset="0"/>
              </a:rPr>
              <a:t>ATMO 1300</a:t>
            </a:r>
          </a:p>
          <a:p>
            <a:pPr marL="342900" indent="-342900" algn="ctr">
              <a:spcBef>
                <a:spcPct val="20000"/>
              </a:spcBef>
            </a:pPr>
            <a:r>
              <a:rPr lang="en-US" sz="3200" dirty="0">
                <a:latin typeface="Palatino Linotype" pitchFamily="18" charset="0"/>
              </a:rPr>
              <a:t>Summer </a:t>
            </a:r>
            <a:r>
              <a:rPr lang="en-US" sz="3200">
                <a:latin typeface="Palatino Linotype" pitchFamily="18" charset="0"/>
              </a:rPr>
              <a:t>II </a:t>
            </a:r>
            <a:r>
              <a:rPr lang="en-US" sz="3200" smtClean="0">
                <a:latin typeface="Palatino Linotype" pitchFamily="18" charset="0"/>
              </a:rPr>
              <a:t>2017</a:t>
            </a:r>
            <a:endParaRPr lang="en-US" sz="3200" dirty="0">
              <a:latin typeface="Palatino Linotype" pitchFamily="18"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latin typeface="Palatino Linotype" pitchFamily="18" charset="0"/>
              </a:rPr>
              <a:t>Atmospheric Stability</a:t>
            </a:r>
          </a:p>
        </p:txBody>
      </p:sp>
      <p:sp>
        <p:nvSpPr>
          <p:cNvPr id="156675" name="Rectangle 3"/>
          <p:cNvSpPr>
            <a:spLocks noGrp="1" noChangeArrowheads="1"/>
          </p:cNvSpPr>
          <p:nvPr>
            <p:ph type="body" idx="1"/>
          </p:nvPr>
        </p:nvSpPr>
        <p:spPr/>
        <p:txBody>
          <a:bodyPr/>
          <a:lstStyle/>
          <a:p>
            <a:pPr eaLnBrk="1" hangingPunct="1">
              <a:lnSpc>
                <a:spcPct val="90000"/>
              </a:lnSpc>
            </a:pPr>
            <a:r>
              <a:rPr lang="en-US" sz="2400" dirty="0" smtClean="0">
                <a:latin typeface="Palatino Linotype" pitchFamily="18" charset="0"/>
              </a:rPr>
              <a:t>How is it determined?</a:t>
            </a:r>
          </a:p>
          <a:p>
            <a:pPr eaLnBrk="1" hangingPunct="1">
              <a:lnSpc>
                <a:spcPct val="90000"/>
              </a:lnSpc>
            </a:pPr>
            <a:r>
              <a:rPr lang="en-US" sz="2400" dirty="0" smtClean="0">
                <a:latin typeface="Palatino Linotype" pitchFamily="18" charset="0"/>
              </a:rPr>
              <a:t>Density related to temperature</a:t>
            </a:r>
          </a:p>
          <a:p>
            <a:pPr eaLnBrk="1" hangingPunct="1">
              <a:lnSpc>
                <a:spcPct val="90000"/>
              </a:lnSpc>
              <a:buFontTx/>
              <a:buNone/>
            </a:pPr>
            <a:r>
              <a:rPr lang="en-US" sz="2400" b="1" dirty="0" smtClean="0">
                <a:latin typeface="Palatino Linotype" pitchFamily="18" charset="0"/>
              </a:rPr>
              <a:t>				</a:t>
            </a:r>
            <a:r>
              <a:rPr lang="en-US" sz="3600" b="1" dirty="0" smtClean="0">
                <a:latin typeface="Palatino Linotype" pitchFamily="18" charset="0"/>
              </a:rPr>
              <a:t>P = </a:t>
            </a:r>
            <a:r>
              <a:rPr lang="el-GR" sz="3600" b="1" dirty="0" smtClean="0">
                <a:latin typeface="Palatino Linotype" pitchFamily="18" charset="0"/>
              </a:rPr>
              <a:t>ρ</a:t>
            </a:r>
            <a:r>
              <a:rPr lang="en-US" sz="3600" b="1" dirty="0" smtClean="0">
                <a:latin typeface="Palatino Linotype" pitchFamily="18" charset="0"/>
              </a:rPr>
              <a:t>RT</a:t>
            </a:r>
            <a:r>
              <a:rPr lang="en-US" sz="2400" dirty="0" smtClean="0">
                <a:latin typeface="Palatino Linotype" pitchFamily="18" charset="0"/>
              </a:rPr>
              <a:t>     </a:t>
            </a:r>
          </a:p>
          <a:p>
            <a:pPr eaLnBrk="1" hangingPunct="1">
              <a:lnSpc>
                <a:spcPct val="90000"/>
              </a:lnSpc>
              <a:buFontTx/>
              <a:buNone/>
            </a:pPr>
            <a:r>
              <a:rPr lang="en-US" sz="2400" dirty="0" smtClean="0">
                <a:latin typeface="Palatino Linotype" pitchFamily="18" charset="0"/>
              </a:rPr>
              <a:t>    </a:t>
            </a:r>
            <a:r>
              <a:rPr lang="el-GR" sz="2400" dirty="0" smtClean="0">
                <a:latin typeface="Palatino Linotype" pitchFamily="18" charset="0"/>
              </a:rPr>
              <a:t>ρ</a:t>
            </a:r>
            <a:r>
              <a:rPr lang="en-US" sz="2400" dirty="0" smtClean="0">
                <a:latin typeface="Palatino Linotype" pitchFamily="18" charset="0"/>
              </a:rPr>
              <a:t> = Density </a:t>
            </a:r>
          </a:p>
          <a:p>
            <a:pPr eaLnBrk="1" hangingPunct="1">
              <a:lnSpc>
                <a:spcPct val="90000"/>
              </a:lnSpc>
              <a:buFontTx/>
              <a:buNone/>
            </a:pPr>
            <a:r>
              <a:rPr lang="en-US" sz="2400" dirty="0" smtClean="0">
                <a:latin typeface="Palatino Linotype" pitchFamily="18" charset="0"/>
              </a:rPr>
              <a:t>    P=pressure </a:t>
            </a:r>
          </a:p>
          <a:p>
            <a:pPr eaLnBrk="1" hangingPunct="1">
              <a:lnSpc>
                <a:spcPct val="90000"/>
              </a:lnSpc>
              <a:buFontTx/>
              <a:buNone/>
            </a:pPr>
            <a:r>
              <a:rPr lang="en-US" sz="2400" dirty="0" smtClean="0">
                <a:latin typeface="Palatino Linotype" pitchFamily="18" charset="0"/>
              </a:rPr>
              <a:t>    T=temperature</a:t>
            </a:r>
          </a:p>
          <a:p>
            <a:pPr eaLnBrk="1" hangingPunct="1">
              <a:lnSpc>
                <a:spcPct val="90000"/>
              </a:lnSpc>
              <a:buFontTx/>
              <a:buNone/>
            </a:pPr>
            <a:r>
              <a:rPr lang="en-US" sz="2400" dirty="0" smtClean="0">
                <a:latin typeface="Palatino Linotype" pitchFamily="18" charset="0"/>
              </a:rPr>
              <a:t>    R=constant</a:t>
            </a:r>
          </a:p>
          <a:p>
            <a:pPr eaLnBrk="1" hangingPunct="1">
              <a:lnSpc>
                <a:spcPct val="90000"/>
              </a:lnSpc>
              <a:buFontTx/>
              <a:buNone/>
            </a:pPr>
            <a:endParaRPr lang="el-GR" sz="2400" dirty="0" smtClean="0">
              <a:latin typeface="Palatino Linotype" pitchFamily="18" charset="0"/>
            </a:endParaRPr>
          </a:p>
          <a:p>
            <a:pPr eaLnBrk="1" hangingPunct="1">
              <a:lnSpc>
                <a:spcPct val="90000"/>
              </a:lnSpc>
            </a:pPr>
            <a:r>
              <a:rPr lang="en-US" sz="2400" dirty="0" smtClean="0">
                <a:latin typeface="Palatino Linotype" pitchFamily="18" charset="0"/>
              </a:rPr>
              <a:t>We determine stability by comparing the temperature of a rising parcel of air to that of the environment at a given altitude.</a:t>
            </a: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6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66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66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667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667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667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66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latin typeface="Palatino Linotype" pitchFamily="18" charset="0"/>
              </a:rPr>
              <a:t>Determining Stability</a:t>
            </a:r>
          </a:p>
        </p:txBody>
      </p:sp>
      <p:sp>
        <p:nvSpPr>
          <p:cNvPr id="158723" name="Rectangle 3"/>
          <p:cNvSpPr>
            <a:spLocks noGrp="1" noChangeArrowheads="1"/>
          </p:cNvSpPr>
          <p:nvPr>
            <p:ph type="body" idx="1"/>
          </p:nvPr>
        </p:nvSpPr>
        <p:spPr/>
        <p:txBody>
          <a:bodyPr/>
          <a:lstStyle/>
          <a:p>
            <a:pPr eaLnBrk="1" hangingPunct="1"/>
            <a:r>
              <a:rPr lang="en-US" dirty="0" smtClean="0">
                <a:latin typeface="Palatino Linotype" pitchFamily="18" charset="0"/>
              </a:rPr>
              <a:t>Which is more dense, cold air or warm air?</a:t>
            </a:r>
          </a:p>
          <a:p>
            <a:pPr eaLnBrk="1" hangingPunct="1"/>
            <a:r>
              <a:rPr lang="en-US" dirty="0" smtClean="0">
                <a:latin typeface="Palatino Linotype" pitchFamily="18" charset="0"/>
              </a:rPr>
              <a:t>ANS:  COLD AIR</a:t>
            </a:r>
          </a:p>
          <a:p>
            <a:pPr eaLnBrk="1" hangingPunct="1"/>
            <a:endParaRPr lang="en-US" dirty="0" smtClean="0">
              <a:latin typeface="Palatino Linotype" pitchFamily="18" charset="0"/>
            </a:endParaRPr>
          </a:p>
          <a:p>
            <a:pPr eaLnBrk="1" hangingPunct="1"/>
            <a:r>
              <a:rPr lang="en-US" dirty="0" smtClean="0">
                <a:latin typeface="Palatino Linotype" pitchFamily="18" charset="0"/>
              </a:rPr>
              <a:t>If </a:t>
            </a:r>
            <a:r>
              <a:rPr lang="en-US" dirty="0" err="1" smtClean="0">
                <a:latin typeface="Palatino Linotype" pitchFamily="18" charset="0"/>
              </a:rPr>
              <a:t>T</a:t>
            </a:r>
            <a:r>
              <a:rPr lang="en-US" baseline="-25000" dirty="0" err="1" smtClean="0">
                <a:latin typeface="Palatino Linotype" pitchFamily="18" charset="0"/>
              </a:rPr>
              <a:t>p</a:t>
            </a:r>
            <a:r>
              <a:rPr lang="en-US" dirty="0" smtClean="0">
                <a:latin typeface="Palatino Linotype" pitchFamily="18" charset="0"/>
              </a:rPr>
              <a:t> (parcel temp) is colder than T</a:t>
            </a:r>
            <a:r>
              <a:rPr lang="en-US" baseline="-25000" dirty="0" smtClean="0">
                <a:latin typeface="Palatino Linotype" pitchFamily="18" charset="0"/>
              </a:rPr>
              <a:t>e </a:t>
            </a:r>
            <a:r>
              <a:rPr lang="en-US" dirty="0" smtClean="0">
                <a:latin typeface="Palatino Linotype" pitchFamily="18" charset="0"/>
              </a:rPr>
              <a:t>(environmental temp) ---- parcel will sink</a:t>
            </a:r>
          </a:p>
          <a:p>
            <a:pPr eaLnBrk="1" hangingPunct="1"/>
            <a:r>
              <a:rPr lang="en-US" dirty="0" smtClean="0">
                <a:latin typeface="Palatino Linotype" pitchFamily="18" charset="0"/>
              </a:rPr>
              <a:t>The parcel is STABLE, negatively buoyant</a:t>
            </a:r>
          </a:p>
          <a:p>
            <a:pPr eaLnBrk="1" hangingPunct="1"/>
            <a:endParaRPr lang="en-US" dirty="0" smtClean="0">
              <a:latin typeface="Palatino Linotype" pitchFamily="18" charset="0"/>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72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8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latin typeface="Palatino Linotype" pitchFamily="18" charset="0"/>
              </a:rPr>
              <a:t>Determining Stability</a:t>
            </a:r>
          </a:p>
        </p:txBody>
      </p:sp>
      <p:sp>
        <p:nvSpPr>
          <p:cNvPr id="28675" name="Rectangle 3"/>
          <p:cNvSpPr>
            <a:spLocks noGrp="1" noChangeArrowheads="1"/>
          </p:cNvSpPr>
          <p:nvPr>
            <p:ph type="body" idx="1"/>
          </p:nvPr>
        </p:nvSpPr>
        <p:spPr/>
        <p:txBody>
          <a:bodyPr/>
          <a:lstStyle/>
          <a:p>
            <a:pPr eaLnBrk="1" hangingPunct="1">
              <a:lnSpc>
                <a:spcPct val="90000"/>
              </a:lnSpc>
            </a:pPr>
            <a:r>
              <a:rPr lang="en-US" smtClean="0">
                <a:latin typeface="Palatino Linotype" pitchFamily="18" charset="0"/>
              </a:rPr>
              <a:t>If T</a:t>
            </a:r>
            <a:r>
              <a:rPr lang="en-US" baseline="-25000" smtClean="0">
                <a:latin typeface="Palatino Linotype" pitchFamily="18" charset="0"/>
              </a:rPr>
              <a:t>p</a:t>
            </a:r>
            <a:r>
              <a:rPr lang="en-US" smtClean="0">
                <a:latin typeface="Palatino Linotype" pitchFamily="18" charset="0"/>
              </a:rPr>
              <a:t> warmer than T</a:t>
            </a:r>
            <a:r>
              <a:rPr lang="en-US" baseline="-25000" smtClean="0">
                <a:latin typeface="Palatino Linotype" pitchFamily="18" charset="0"/>
              </a:rPr>
              <a:t>e</a:t>
            </a:r>
            <a:r>
              <a:rPr lang="en-US" smtClean="0">
                <a:latin typeface="Palatino Linotype" pitchFamily="18" charset="0"/>
              </a:rPr>
              <a:t> ------ parcel will rise</a:t>
            </a:r>
          </a:p>
          <a:p>
            <a:pPr eaLnBrk="1" hangingPunct="1">
              <a:lnSpc>
                <a:spcPct val="90000"/>
              </a:lnSpc>
              <a:buFontTx/>
              <a:buNone/>
            </a:pPr>
            <a:r>
              <a:rPr lang="en-US" smtClean="0">
                <a:latin typeface="Palatino Linotype" pitchFamily="18" charset="0"/>
              </a:rPr>
              <a:t>                                     UNSTABLE</a:t>
            </a:r>
          </a:p>
          <a:p>
            <a:pPr eaLnBrk="1" hangingPunct="1">
              <a:lnSpc>
                <a:spcPct val="90000"/>
              </a:lnSpc>
            </a:pPr>
            <a:endParaRPr lang="en-US" smtClean="0">
              <a:latin typeface="Palatino Linotype" pitchFamily="18" charset="0"/>
            </a:endParaRPr>
          </a:p>
          <a:p>
            <a:pPr eaLnBrk="1" hangingPunct="1">
              <a:lnSpc>
                <a:spcPct val="90000"/>
              </a:lnSpc>
              <a:buFontTx/>
              <a:buNone/>
            </a:pPr>
            <a:endParaRPr lang="en-US" smtClean="0">
              <a:latin typeface="Palatino Linotype" pitchFamily="18" charset="0"/>
            </a:endParaRPr>
          </a:p>
          <a:p>
            <a:pPr eaLnBrk="1" hangingPunct="1">
              <a:lnSpc>
                <a:spcPct val="90000"/>
              </a:lnSpc>
            </a:pPr>
            <a:endParaRPr lang="en-US" smtClean="0">
              <a:latin typeface="Palatino Linotype" pitchFamily="18" charset="0"/>
            </a:endParaRPr>
          </a:p>
          <a:p>
            <a:pPr eaLnBrk="1" hangingPunct="1">
              <a:lnSpc>
                <a:spcPct val="90000"/>
              </a:lnSpc>
            </a:pPr>
            <a:endParaRPr lang="en-US" smtClean="0">
              <a:latin typeface="Palatino Linotype" pitchFamily="18" charset="0"/>
            </a:endParaRPr>
          </a:p>
          <a:p>
            <a:pPr eaLnBrk="1" hangingPunct="1">
              <a:lnSpc>
                <a:spcPct val="90000"/>
              </a:lnSpc>
            </a:pPr>
            <a:endParaRPr lang="en-US" smtClean="0">
              <a:latin typeface="Palatino Linotype" pitchFamily="18" charset="0"/>
            </a:endParaRPr>
          </a:p>
          <a:p>
            <a:pPr eaLnBrk="1" hangingPunct="1">
              <a:lnSpc>
                <a:spcPct val="90000"/>
              </a:lnSpc>
            </a:pPr>
            <a:r>
              <a:rPr lang="en-US" smtClean="0">
                <a:latin typeface="Palatino Linotype" pitchFamily="18" charset="0"/>
              </a:rPr>
              <a:t>If T</a:t>
            </a:r>
            <a:r>
              <a:rPr lang="en-US" baseline="-25000" smtClean="0">
                <a:latin typeface="Palatino Linotype" pitchFamily="18" charset="0"/>
              </a:rPr>
              <a:t>p</a:t>
            </a:r>
            <a:r>
              <a:rPr lang="en-US" smtClean="0">
                <a:latin typeface="Palatino Linotype" pitchFamily="18" charset="0"/>
              </a:rPr>
              <a:t> equals T</a:t>
            </a:r>
            <a:r>
              <a:rPr lang="en-US" baseline="-25000" smtClean="0">
                <a:latin typeface="Palatino Linotype" pitchFamily="18" charset="0"/>
              </a:rPr>
              <a:t>e</a:t>
            </a:r>
            <a:r>
              <a:rPr lang="en-US" smtClean="0">
                <a:latin typeface="Palatino Linotype" pitchFamily="18" charset="0"/>
              </a:rPr>
              <a:t> ---- neutral</a:t>
            </a:r>
          </a:p>
          <a:p>
            <a:pPr eaLnBrk="1" hangingPunct="1">
              <a:lnSpc>
                <a:spcPct val="90000"/>
              </a:lnSpc>
            </a:pPr>
            <a:endParaRPr lang="en-US" smtClean="0">
              <a:latin typeface="Palatino Linotype" pitchFamily="18" charset="0"/>
            </a:endParaRPr>
          </a:p>
        </p:txBody>
      </p:sp>
      <p:sp>
        <p:nvSpPr>
          <p:cNvPr id="28676" name="Rectangle 4"/>
          <p:cNvSpPr>
            <a:spLocks noChangeArrowheads="1"/>
          </p:cNvSpPr>
          <p:nvPr/>
        </p:nvSpPr>
        <p:spPr bwMode="auto">
          <a:xfrm>
            <a:off x="838200" y="2286000"/>
            <a:ext cx="3276600" cy="2667000"/>
          </a:xfrm>
          <a:prstGeom prst="rect">
            <a:avLst/>
          </a:prstGeom>
          <a:solidFill>
            <a:srgbClr val="0000FF"/>
          </a:solidFill>
          <a:ln w="9525">
            <a:solidFill>
              <a:schemeClr val="tx1"/>
            </a:solidFill>
            <a:miter lim="800000"/>
            <a:headEnd/>
            <a:tailEnd/>
          </a:ln>
        </p:spPr>
        <p:txBody>
          <a:bodyPr wrap="none" anchor="ctr"/>
          <a:lstStyle/>
          <a:p>
            <a:pPr algn="ctr"/>
            <a:endParaRPr lang="en-US"/>
          </a:p>
        </p:txBody>
      </p:sp>
      <p:sp>
        <p:nvSpPr>
          <p:cNvPr id="28677" name="Oval 5"/>
          <p:cNvSpPr>
            <a:spLocks noChangeArrowheads="1"/>
          </p:cNvSpPr>
          <p:nvPr/>
        </p:nvSpPr>
        <p:spPr bwMode="auto">
          <a:xfrm>
            <a:off x="2057400" y="3962400"/>
            <a:ext cx="1066800" cy="762000"/>
          </a:xfrm>
          <a:prstGeom prst="ellipse">
            <a:avLst/>
          </a:prstGeom>
          <a:solidFill>
            <a:srgbClr val="FF0000"/>
          </a:solidFill>
          <a:ln w="9525">
            <a:solidFill>
              <a:schemeClr val="tx1"/>
            </a:solidFill>
            <a:round/>
            <a:headEnd/>
            <a:tailEnd/>
          </a:ln>
        </p:spPr>
        <p:txBody>
          <a:bodyPr wrap="none" anchor="ctr"/>
          <a:lstStyle/>
          <a:p>
            <a:pPr algn="ctr"/>
            <a:r>
              <a:rPr lang="en-US" sz="1600"/>
              <a:t>Tp = 84</a:t>
            </a:r>
            <a:r>
              <a:rPr lang="en-US" sz="1600">
                <a:cs typeface="Arial" charset="0"/>
              </a:rPr>
              <a:t>º F</a:t>
            </a:r>
          </a:p>
        </p:txBody>
      </p:sp>
      <p:sp>
        <p:nvSpPr>
          <p:cNvPr id="28678" name="Text Box 8"/>
          <p:cNvSpPr txBox="1">
            <a:spLocks noChangeArrowheads="1"/>
          </p:cNvSpPr>
          <p:nvPr/>
        </p:nvSpPr>
        <p:spPr bwMode="auto">
          <a:xfrm>
            <a:off x="1981200" y="2971800"/>
            <a:ext cx="1252538" cy="366713"/>
          </a:xfrm>
          <a:prstGeom prst="rect">
            <a:avLst/>
          </a:prstGeom>
          <a:noFill/>
          <a:ln w="9525">
            <a:noFill/>
            <a:miter lim="800000"/>
            <a:headEnd/>
            <a:tailEnd/>
          </a:ln>
        </p:spPr>
        <p:txBody>
          <a:bodyPr wrap="none">
            <a:spAutoFit/>
          </a:bodyPr>
          <a:lstStyle/>
          <a:p>
            <a:r>
              <a:rPr lang="en-US"/>
              <a:t>Te = 75</a:t>
            </a:r>
            <a:r>
              <a:rPr lang="en-US">
                <a:cs typeface="Arial" charset="0"/>
              </a:rPr>
              <a:t>º F</a:t>
            </a:r>
          </a:p>
        </p:txBody>
      </p:sp>
      <p:sp>
        <p:nvSpPr>
          <p:cNvPr id="28679" name="AutoShape 9"/>
          <p:cNvSpPr>
            <a:spLocks noChangeArrowheads="1"/>
          </p:cNvSpPr>
          <p:nvPr/>
        </p:nvSpPr>
        <p:spPr bwMode="auto">
          <a:xfrm rot="-5400000">
            <a:off x="2324100" y="3390900"/>
            <a:ext cx="533400" cy="457200"/>
          </a:xfrm>
          <a:custGeom>
            <a:avLst/>
            <a:gdLst>
              <a:gd name="T0" fmla="*/ 243956625 w 21600"/>
              <a:gd name="T1" fmla="*/ 0 h 21600"/>
              <a:gd name="T2" fmla="*/ 0 w 21600"/>
              <a:gd name="T3" fmla="*/ 102419155 h 21600"/>
              <a:gd name="T4" fmla="*/ 243956625 w 21600"/>
              <a:gd name="T5" fmla="*/ 204838141 h 21600"/>
              <a:gd name="T6" fmla="*/ 325275598 w 21600"/>
              <a:gd name="T7" fmla="*/ 10241915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28680" name="Text Box 10"/>
          <p:cNvSpPr txBox="1">
            <a:spLocks noChangeArrowheads="1"/>
          </p:cNvSpPr>
          <p:nvPr/>
        </p:nvSpPr>
        <p:spPr bwMode="auto">
          <a:xfrm>
            <a:off x="4267200" y="2667000"/>
            <a:ext cx="2979738" cy="366713"/>
          </a:xfrm>
          <a:prstGeom prst="rect">
            <a:avLst/>
          </a:prstGeom>
          <a:noFill/>
          <a:ln w="9525">
            <a:noFill/>
            <a:miter lim="800000"/>
            <a:headEnd/>
            <a:tailEnd/>
          </a:ln>
        </p:spPr>
        <p:txBody>
          <a:bodyPr wrap="none">
            <a:spAutoFit/>
          </a:bodyPr>
          <a:lstStyle/>
          <a:p>
            <a:r>
              <a:rPr lang="en-US">
                <a:latin typeface="Palatino Linotype" pitchFamily="18" charset="0"/>
              </a:rPr>
              <a:t>Parcel is positively buoyant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P727030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62818" name="Rectangle 2"/>
          <p:cNvSpPr>
            <a:spLocks noGrp="1" noChangeArrowheads="1"/>
          </p:cNvSpPr>
          <p:nvPr>
            <p:ph type="title"/>
          </p:nvPr>
        </p:nvSpPr>
        <p:spPr/>
        <p:txBody>
          <a:bodyPr/>
          <a:lstStyle/>
          <a:p>
            <a:pPr eaLnBrk="1" hangingPunct="1">
              <a:defRPr/>
            </a:pPr>
            <a:r>
              <a:rPr lang="en-US" b="1" smtClean="0">
                <a:solidFill>
                  <a:schemeClr val="bg1"/>
                </a:solidFill>
                <a:effectLst>
                  <a:outerShdw blurRad="38100" dist="38100" dir="2700000" algn="tl">
                    <a:srgbClr val="C0C0C0"/>
                  </a:outerShdw>
                </a:effectLst>
                <a:latin typeface="Palatino Linotype" pitchFamily="18" charset="0"/>
              </a:rPr>
              <a:t>Interim Summary</a:t>
            </a:r>
          </a:p>
        </p:txBody>
      </p:sp>
      <p:sp>
        <p:nvSpPr>
          <p:cNvPr id="29700" name="Rectangle 3"/>
          <p:cNvSpPr>
            <a:spLocks noGrp="1" noChangeArrowheads="1"/>
          </p:cNvSpPr>
          <p:nvPr>
            <p:ph type="body" idx="1"/>
          </p:nvPr>
        </p:nvSpPr>
        <p:spPr/>
        <p:txBody>
          <a:bodyPr/>
          <a:lstStyle/>
          <a:p>
            <a:pPr eaLnBrk="1" hangingPunct="1"/>
            <a:r>
              <a:rPr lang="en-US" smtClean="0">
                <a:solidFill>
                  <a:schemeClr val="bg1"/>
                </a:solidFill>
                <a:latin typeface="Palatino Linotype" pitchFamily="18" charset="0"/>
              </a:rPr>
              <a:t>Stability is determined by lifting a parcel of air to some altitude</a:t>
            </a:r>
          </a:p>
          <a:p>
            <a:pPr eaLnBrk="1" hangingPunct="1"/>
            <a:r>
              <a:rPr lang="en-US" smtClean="0">
                <a:solidFill>
                  <a:schemeClr val="bg1"/>
                </a:solidFill>
                <a:latin typeface="Palatino Linotype" pitchFamily="18" charset="0"/>
              </a:rPr>
              <a:t>Compare parcel temperature with the environmental temperature</a:t>
            </a:r>
          </a:p>
          <a:p>
            <a:pPr eaLnBrk="1" hangingPunct="1"/>
            <a:r>
              <a:rPr lang="en-US" smtClean="0">
                <a:solidFill>
                  <a:schemeClr val="bg1"/>
                </a:solidFill>
                <a:latin typeface="Palatino Linotype" pitchFamily="18" charset="0"/>
              </a:rPr>
              <a:t>So, what information do we need?</a:t>
            </a:r>
          </a:p>
          <a:p>
            <a:pPr eaLnBrk="1" hangingPunct="1">
              <a:buFontTx/>
              <a:buNone/>
            </a:pPr>
            <a:r>
              <a:rPr lang="en-US" smtClean="0">
                <a:solidFill>
                  <a:schemeClr val="bg1"/>
                </a:solidFill>
                <a:latin typeface="Palatino Linotype" pitchFamily="18" charset="0"/>
              </a:rPr>
              <a:t>          Temperature of parcel (T</a:t>
            </a:r>
            <a:r>
              <a:rPr lang="en-US" baseline="-25000" smtClean="0">
                <a:solidFill>
                  <a:schemeClr val="bg1"/>
                </a:solidFill>
                <a:latin typeface="Palatino Linotype" pitchFamily="18" charset="0"/>
              </a:rPr>
              <a:t>p</a:t>
            </a:r>
            <a:r>
              <a:rPr lang="en-US" smtClean="0">
                <a:solidFill>
                  <a:schemeClr val="bg1"/>
                </a:solidFill>
                <a:latin typeface="Palatino Linotype" pitchFamily="18" charset="0"/>
              </a:rPr>
              <a:t>)</a:t>
            </a:r>
          </a:p>
          <a:p>
            <a:pPr eaLnBrk="1" hangingPunct="1">
              <a:buFontTx/>
              <a:buNone/>
            </a:pPr>
            <a:r>
              <a:rPr lang="en-US" smtClean="0">
                <a:solidFill>
                  <a:schemeClr val="bg1"/>
                </a:solidFill>
                <a:latin typeface="Palatino Linotype" pitchFamily="18" charset="0"/>
              </a:rPr>
              <a:t>          Temperature of environment (T</a:t>
            </a:r>
            <a:r>
              <a:rPr lang="en-US" baseline="-25000" smtClean="0">
                <a:solidFill>
                  <a:schemeClr val="bg1"/>
                </a:solidFill>
                <a:latin typeface="Palatino Linotype" pitchFamily="18" charset="0"/>
              </a:rPr>
              <a:t>e</a:t>
            </a:r>
            <a:r>
              <a:rPr lang="en-US" smtClean="0">
                <a:solidFill>
                  <a:schemeClr val="bg1"/>
                </a:solidFill>
                <a:latin typeface="Palatino Linotype" pitchFamily="18" charset="0"/>
              </a:rPr>
              <a:t>)</a:t>
            </a:r>
          </a:p>
          <a:p>
            <a:pPr eaLnBrk="1" hangingPunct="1"/>
            <a:endParaRPr lang="en-US" smtClean="0">
              <a:solidFill>
                <a:schemeClr val="bg1"/>
              </a:solidFill>
              <a:latin typeface="Palatino Linotype" pitchFamily="18"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latin typeface="Palatino Linotype" pitchFamily="18" charset="0"/>
              </a:rPr>
              <a:t>Question</a:t>
            </a:r>
          </a:p>
        </p:txBody>
      </p:sp>
      <p:sp>
        <p:nvSpPr>
          <p:cNvPr id="164867" name="Rectangle 3"/>
          <p:cNvSpPr>
            <a:spLocks noGrp="1" noChangeArrowheads="1"/>
          </p:cNvSpPr>
          <p:nvPr>
            <p:ph type="body" sz="half" idx="1"/>
          </p:nvPr>
        </p:nvSpPr>
        <p:spPr/>
        <p:txBody>
          <a:bodyPr/>
          <a:lstStyle/>
          <a:p>
            <a:pPr eaLnBrk="1" hangingPunct="1"/>
            <a:endParaRPr lang="en-US" sz="2800" smtClean="0"/>
          </a:p>
          <a:p>
            <a:pPr eaLnBrk="1" hangingPunct="1"/>
            <a:r>
              <a:rPr lang="en-US" sz="2800" smtClean="0">
                <a:latin typeface="Palatino Linotype" pitchFamily="18" charset="0"/>
              </a:rPr>
              <a:t>How do you know what the temperature of the parcel is?</a:t>
            </a:r>
          </a:p>
          <a:p>
            <a:pPr eaLnBrk="1" hangingPunct="1"/>
            <a:endParaRPr lang="en-US" sz="2800" smtClean="0">
              <a:latin typeface="Palatino Linotype" pitchFamily="18" charset="0"/>
            </a:endParaRPr>
          </a:p>
          <a:p>
            <a:pPr eaLnBrk="1" hangingPunct="1"/>
            <a:r>
              <a:rPr lang="en-US" sz="2800" smtClean="0">
                <a:latin typeface="Palatino Linotype" pitchFamily="18" charset="0"/>
              </a:rPr>
              <a:t>What happens to the temperature in a rising parcel of air?</a:t>
            </a:r>
          </a:p>
        </p:txBody>
      </p:sp>
      <p:pic>
        <p:nvPicPr>
          <p:cNvPr id="30724" name="Picture 6" descr="MCj04415250000[1]"/>
          <p:cNvPicPr>
            <a:picLocks noChangeAspect="1" noChangeArrowheads="1"/>
          </p:cNvPicPr>
          <p:nvPr/>
        </p:nvPicPr>
        <p:blipFill>
          <a:blip r:embed="rId4" cstate="print"/>
          <a:srcRect/>
          <a:stretch>
            <a:fillRect/>
          </a:stretch>
        </p:blipFill>
        <p:spPr bwMode="auto">
          <a:xfrm>
            <a:off x="5181600" y="2057400"/>
            <a:ext cx="3016250" cy="3332163"/>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Parcel Temp: Adiabatic Cooling</a:t>
            </a:r>
          </a:p>
        </p:txBody>
      </p:sp>
      <p:sp>
        <p:nvSpPr>
          <p:cNvPr id="31747" name="Rectangle 3"/>
          <p:cNvSpPr>
            <a:spLocks noGrp="1" noChangeArrowheads="1"/>
          </p:cNvSpPr>
          <p:nvPr>
            <p:ph type="body" sz="half" idx="1"/>
          </p:nvPr>
        </p:nvSpPr>
        <p:spPr/>
        <p:txBody>
          <a:bodyPr/>
          <a:lstStyle/>
          <a:p>
            <a:pPr eaLnBrk="1" hangingPunct="1">
              <a:lnSpc>
                <a:spcPct val="90000"/>
              </a:lnSpc>
            </a:pPr>
            <a:r>
              <a:rPr lang="en-US" sz="2000" dirty="0" smtClean="0">
                <a:latin typeface="Palatino Linotype" pitchFamily="18" charset="0"/>
              </a:rPr>
              <a:t>Cools due to expansion as it rises</a:t>
            </a:r>
          </a:p>
          <a:p>
            <a:pPr eaLnBrk="1" hangingPunct="1">
              <a:lnSpc>
                <a:spcPct val="90000"/>
              </a:lnSpc>
            </a:pPr>
            <a:endParaRPr lang="en-US" sz="2000" dirty="0" smtClean="0">
              <a:latin typeface="Palatino Linotype" pitchFamily="18" charset="0"/>
            </a:endParaRPr>
          </a:p>
          <a:p>
            <a:pPr eaLnBrk="1" hangingPunct="1">
              <a:lnSpc>
                <a:spcPct val="90000"/>
              </a:lnSpc>
            </a:pPr>
            <a:r>
              <a:rPr lang="en-US" sz="2000" dirty="0" smtClean="0">
                <a:latin typeface="Palatino Linotype" pitchFamily="18" charset="0"/>
              </a:rPr>
              <a:t>Cools at the Dry or Saturated Adiabatic Lapse Rate </a:t>
            </a:r>
          </a:p>
          <a:p>
            <a:pPr eaLnBrk="1" hangingPunct="1">
              <a:lnSpc>
                <a:spcPct val="90000"/>
              </a:lnSpc>
              <a:buFontTx/>
              <a:buNone/>
            </a:pPr>
            <a:r>
              <a:rPr lang="en-US" sz="2000" dirty="0" smtClean="0">
                <a:latin typeface="Palatino Linotype" pitchFamily="18" charset="0"/>
              </a:rPr>
              <a:t>    (-10º C/km Dry)</a:t>
            </a:r>
          </a:p>
          <a:p>
            <a:pPr eaLnBrk="1" hangingPunct="1">
              <a:lnSpc>
                <a:spcPct val="90000"/>
              </a:lnSpc>
              <a:buFontTx/>
              <a:buNone/>
            </a:pPr>
            <a:r>
              <a:rPr lang="en-US" sz="2000" dirty="0" smtClean="0">
                <a:latin typeface="Palatino Linotype" pitchFamily="18" charset="0"/>
              </a:rPr>
              <a:t>    (-6.5ºC/km Saturated)</a:t>
            </a:r>
          </a:p>
          <a:p>
            <a:pPr eaLnBrk="1" hangingPunct="1">
              <a:lnSpc>
                <a:spcPct val="90000"/>
              </a:lnSpc>
              <a:buFontTx/>
              <a:buNone/>
            </a:pPr>
            <a:r>
              <a:rPr lang="en-US" sz="1800" i="1" dirty="0" smtClean="0">
                <a:latin typeface="Palatino Linotype" pitchFamily="18" charset="0"/>
              </a:rPr>
              <a:t>(we’ll cover moisture in Ch. 4)</a:t>
            </a:r>
          </a:p>
          <a:p>
            <a:pPr eaLnBrk="1" hangingPunct="1">
              <a:lnSpc>
                <a:spcPct val="90000"/>
              </a:lnSpc>
              <a:buFontTx/>
              <a:buNone/>
            </a:pPr>
            <a:endParaRPr lang="en-US" sz="1800" i="1" dirty="0" smtClean="0">
              <a:latin typeface="Palatino Linotype" pitchFamily="18" charset="0"/>
            </a:endParaRPr>
          </a:p>
          <a:p>
            <a:pPr eaLnBrk="1" hangingPunct="1">
              <a:lnSpc>
                <a:spcPct val="90000"/>
              </a:lnSpc>
              <a:buFontTx/>
              <a:buNone/>
            </a:pPr>
            <a:r>
              <a:rPr lang="en-US" sz="2000" b="1" dirty="0" smtClean="0">
                <a:latin typeface="Palatino Linotype" pitchFamily="18" charset="0"/>
              </a:rPr>
              <a:t>P = </a:t>
            </a:r>
            <a:r>
              <a:rPr lang="el-GR" sz="2000" b="1" dirty="0" smtClean="0">
                <a:latin typeface="Palatino Linotype" pitchFamily="18" charset="0"/>
              </a:rPr>
              <a:t>ρ</a:t>
            </a:r>
            <a:r>
              <a:rPr lang="en-US" sz="2000" b="1" dirty="0" smtClean="0">
                <a:latin typeface="Palatino Linotype" pitchFamily="18" charset="0"/>
              </a:rPr>
              <a:t>RT</a:t>
            </a:r>
          </a:p>
          <a:p>
            <a:pPr eaLnBrk="1" hangingPunct="1">
              <a:lnSpc>
                <a:spcPct val="90000"/>
              </a:lnSpc>
              <a:buFontTx/>
              <a:buNone/>
            </a:pPr>
            <a:r>
              <a:rPr lang="en-US" sz="2000" b="1" dirty="0" smtClean="0">
                <a:latin typeface="Palatino Linotype" pitchFamily="18" charset="0"/>
              </a:rPr>
              <a:t>PV = </a:t>
            </a:r>
            <a:r>
              <a:rPr lang="en-US" sz="2000" b="1" dirty="0" err="1" smtClean="0">
                <a:latin typeface="Palatino Linotype" pitchFamily="18" charset="0"/>
              </a:rPr>
              <a:t>mRT</a:t>
            </a:r>
            <a:endParaRPr lang="en-US" sz="2000" b="1" dirty="0" smtClean="0">
              <a:latin typeface="Palatino Linotype" pitchFamily="18" charset="0"/>
            </a:endParaRPr>
          </a:p>
          <a:p>
            <a:pPr eaLnBrk="1" hangingPunct="1">
              <a:lnSpc>
                <a:spcPct val="90000"/>
              </a:lnSpc>
              <a:buFontTx/>
              <a:buNone/>
            </a:pPr>
            <a:r>
              <a:rPr lang="en-US" sz="2000" b="1" dirty="0" smtClean="0">
                <a:latin typeface="Palatino Linotype" pitchFamily="18" charset="0"/>
              </a:rPr>
              <a:t>V=</a:t>
            </a:r>
            <a:r>
              <a:rPr lang="en-US" sz="2000" b="1" dirty="0" err="1" smtClean="0">
                <a:latin typeface="Palatino Linotype" pitchFamily="18" charset="0"/>
              </a:rPr>
              <a:t>mRT</a:t>
            </a:r>
            <a:r>
              <a:rPr lang="en-US" sz="2000" b="1" dirty="0" smtClean="0">
                <a:latin typeface="Palatino Linotype" pitchFamily="18" charset="0"/>
              </a:rPr>
              <a:t>/P</a:t>
            </a:r>
            <a:endParaRPr lang="el-GR" sz="2000" b="1" dirty="0" smtClean="0">
              <a:latin typeface="Palatino Linotype" pitchFamily="18" charset="0"/>
            </a:endParaRPr>
          </a:p>
          <a:p>
            <a:pPr eaLnBrk="1" hangingPunct="1">
              <a:lnSpc>
                <a:spcPct val="90000"/>
              </a:lnSpc>
            </a:pPr>
            <a:endParaRPr lang="en-US" sz="800" b="1" dirty="0" smtClean="0">
              <a:latin typeface="Palatino Linotype" pitchFamily="18" charset="0"/>
            </a:endParaRPr>
          </a:p>
          <a:p>
            <a:pPr eaLnBrk="1" hangingPunct="1">
              <a:lnSpc>
                <a:spcPct val="90000"/>
              </a:lnSpc>
              <a:buFontTx/>
              <a:buNone/>
            </a:pPr>
            <a:r>
              <a:rPr lang="en-US" sz="2000" dirty="0" smtClean="0"/>
              <a:t>    Remember: Pressure decreases with altitude</a:t>
            </a:r>
          </a:p>
          <a:p>
            <a:pPr eaLnBrk="1" hangingPunct="1">
              <a:lnSpc>
                <a:spcPct val="90000"/>
              </a:lnSpc>
              <a:buFontTx/>
              <a:buNone/>
            </a:pPr>
            <a:endParaRPr lang="en-US" sz="2000" dirty="0" smtClean="0"/>
          </a:p>
          <a:p>
            <a:pPr eaLnBrk="1" hangingPunct="1">
              <a:lnSpc>
                <a:spcPct val="90000"/>
              </a:lnSpc>
              <a:buFontTx/>
              <a:buNone/>
            </a:pPr>
            <a:endParaRPr lang="en-US" sz="2000" dirty="0" smtClean="0"/>
          </a:p>
        </p:txBody>
      </p:sp>
      <p:sp>
        <p:nvSpPr>
          <p:cNvPr id="31748" name="Rectangle 4"/>
          <p:cNvSpPr>
            <a:spLocks noGrp="1" noChangeArrowheads="1"/>
          </p:cNvSpPr>
          <p:nvPr>
            <p:ph sz="half" idx="2"/>
          </p:nvPr>
        </p:nvSpPr>
        <p:spPr/>
        <p:txBody>
          <a:bodyPr/>
          <a:lstStyle/>
          <a:p>
            <a:pPr eaLnBrk="1" hangingPunct="1">
              <a:lnSpc>
                <a:spcPct val="90000"/>
              </a:lnSpc>
            </a:pPr>
            <a:endParaRPr lang="en-US" sz="2000" smtClean="0"/>
          </a:p>
        </p:txBody>
      </p:sp>
      <p:pic>
        <p:nvPicPr>
          <p:cNvPr id="31749" name="Picture 5" descr="adiab_cool"/>
          <p:cNvPicPr>
            <a:picLocks noChangeAspect="1" noChangeArrowheads="1"/>
          </p:cNvPicPr>
          <p:nvPr/>
        </p:nvPicPr>
        <p:blipFill>
          <a:blip r:embed="rId4" cstate="print"/>
          <a:srcRect/>
          <a:stretch>
            <a:fillRect/>
          </a:stretch>
        </p:blipFill>
        <p:spPr bwMode="auto">
          <a:xfrm>
            <a:off x="4495800" y="2209800"/>
            <a:ext cx="4495800" cy="43434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latin typeface="Palatino Linotype" pitchFamily="18" charset="0"/>
              </a:rPr>
              <a:t>Adiabatic Cooling</a:t>
            </a:r>
          </a:p>
        </p:txBody>
      </p:sp>
      <p:sp>
        <p:nvSpPr>
          <p:cNvPr id="33795" name="Rectangle 3"/>
          <p:cNvSpPr>
            <a:spLocks noGrp="1" noChangeArrowheads="1"/>
          </p:cNvSpPr>
          <p:nvPr>
            <p:ph type="body" idx="1"/>
          </p:nvPr>
        </p:nvSpPr>
        <p:spPr/>
        <p:txBody>
          <a:bodyPr/>
          <a:lstStyle/>
          <a:p>
            <a:pPr eaLnBrk="1" hangingPunct="1">
              <a:lnSpc>
                <a:spcPct val="90000"/>
              </a:lnSpc>
            </a:pPr>
            <a:r>
              <a:rPr lang="en-US" sz="2800" dirty="0" smtClean="0"/>
              <a:t>Increasing the volume requires work (Force x Distance)</a:t>
            </a:r>
          </a:p>
          <a:p>
            <a:pPr eaLnBrk="1" hangingPunct="1">
              <a:lnSpc>
                <a:spcPct val="90000"/>
              </a:lnSpc>
            </a:pPr>
            <a:r>
              <a:rPr lang="en-US" sz="2800" dirty="0" smtClean="0"/>
              <a:t>Energy must be involved</a:t>
            </a:r>
          </a:p>
          <a:p>
            <a:pPr eaLnBrk="1" hangingPunct="1">
              <a:lnSpc>
                <a:spcPct val="90000"/>
              </a:lnSpc>
            </a:pPr>
            <a:r>
              <a:rPr lang="en-US" sz="2800" dirty="0" smtClean="0"/>
              <a:t>Air molecules expending energy (Kinetic) to do the work for expansion</a:t>
            </a:r>
          </a:p>
          <a:p>
            <a:pPr eaLnBrk="1" hangingPunct="1">
              <a:lnSpc>
                <a:spcPct val="90000"/>
              </a:lnSpc>
            </a:pPr>
            <a:r>
              <a:rPr lang="en-US" sz="2800" dirty="0" smtClean="0"/>
              <a:t>As the parcel rises… potential energy increases, Molecule’s kinetic energy is converted to potential energy</a:t>
            </a:r>
          </a:p>
          <a:p>
            <a:pPr eaLnBrk="1" hangingPunct="1">
              <a:lnSpc>
                <a:spcPct val="90000"/>
              </a:lnSpc>
              <a:buFontTx/>
              <a:buNone/>
            </a:pPr>
            <a:r>
              <a:rPr lang="en-US" sz="2800" dirty="0" smtClean="0"/>
              <a:t>Remember: Less kinetic energy of molecules = lower temperature</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hidden="1"/>
          <p:cNvSpPr>
            <a:spLocks noGrp="1" noChangeArrowheads="1"/>
          </p:cNvSpPr>
          <p:nvPr>
            <p:ph type="title"/>
          </p:nvPr>
        </p:nvSpPr>
        <p:spPr/>
        <p:txBody>
          <a:bodyPr/>
          <a:lstStyle/>
          <a:p>
            <a:pPr eaLnBrk="1" hangingPunct="1"/>
            <a:endParaRPr lang="en-US" smtClean="0"/>
          </a:p>
        </p:txBody>
      </p:sp>
      <p:sp>
        <p:nvSpPr>
          <p:cNvPr id="34820" name="Rectangle 4"/>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b="1" dirty="0"/>
              <a:t>Fig. </a:t>
            </a:r>
            <a:r>
              <a:rPr lang="en-US" sz="1400" b="1" dirty="0" smtClean="0"/>
              <a:t>3-19, </a:t>
            </a:r>
            <a:r>
              <a:rPr lang="en-US" sz="1400" b="1" dirty="0"/>
              <a:t>p. </a:t>
            </a:r>
            <a:r>
              <a:rPr lang="en-US" sz="1400" b="1" dirty="0" smtClean="0"/>
              <a:t>65</a:t>
            </a:r>
            <a:endParaRPr lang="en-US" sz="1400" b="1" dirty="0"/>
          </a:p>
        </p:txBody>
      </p:sp>
      <p:pic>
        <p:nvPicPr>
          <p:cNvPr id="5" name="Picture 5" descr="9781284027372_CH03_FIG19.jpg"/>
          <p:cNvPicPr>
            <a:picLocks noChangeAspect="1"/>
          </p:cNvPicPr>
          <p:nvPr/>
        </p:nvPicPr>
        <p:blipFill>
          <a:blip r:embed="rId4" cstate="print"/>
          <a:srcRect/>
          <a:stretch>
            <a:fillRect/>
          </a:stretch>
        </p:blipFill>
        <p:spPr bwMode="auto">
          <a:xfrm>
            <a:off x="0" y="685799"/>
            <a:ext cx="9144000" cy="5784383"/>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latin typeface="Palatino Linotype" pitchFamily="18" charset="0"/>
              </a:rPr>
              <a:t>Adiabatic Warming</a:t>
            </a:r>
          </a:p>
        </p:txBody>
      </p:sp>
      <p:sp>
        <p:nvSpPr>
          <p:cNvPr id="35843" name="Rectangle 3"/>
          <p:cNvSpPr>
            <a:spLocks noGrp="1" noChangeArrowheads="1"/>
          </p:cNvSpPr>
          <p:nvPr>
            <p:ph type="body" idx="1"/>
          </p:nvPr>
        </p:nvSpPr>
        <p:spPr/>
        <p:txBody>
          <a:bodyPr/>
          <a:lstStyle/>
          <a:p>
            <a:pPr eaLnBrk="1" hangingPunct="1"/>
            <a:r>
              <a:rPr lang="en-US" smtClean="0">
                <a:latin typeface="Palatino Linotype" pitchFamily="18" charset="0"/>
              </a:rPr>
              <a:t>As a parcel sinks it warms</a:t>
            </a:r>
          </a:p>
          <a:p>
            <a:pPr eaLnBrk="1" hangingPunct="1"/>
            <a:r>
              <a:rPr lang="en-US" smtClean="0">
                <a:latin typeface="Palatino Linotype" pitchFamily="18" charset="0"/>
              </a:rPr>
              <a:t>It also compresses</a:t>
            </a:r>
          </a:p>
          <a:p>
            <a:pPr eaLnBrk="1" hangingPunct="1"/>
            <a:r>
              <a:rPr lang="en-US" smtClean="0">
                <a:latin typeface="Palatino Linotype" pitchFamily="18" charset="0"/>
              </a:rPr>
              <a:t>The compression increases the kinetic energy of the molecules and therefore the temperature increases</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defRPr/>
            </a:pPr>
            <a:r>
              <a:rPr lang="en-US" b="1" smtClean="0">
                <a:effectLst>
                  <a:outerShdw blurRad="38100" dist="38100" dir="2700000" algn="tl">
                    <a:srgbClr val="C0C0C0"/>
                  </a:outerShdw>
                </a:effectLst>
                <a:latin typeface="Palatino Linotype" pitchFamily="18" charset="0"/>
              </a:rPr>
              <a:t>Another Question</a:t>
            </a:r>
          </a:p>
        </p:txBody>
      </p:sp>
      <p:sp>
        <p:nvSpPr>
          <p:cNvPr id="36867" name="Rectangle 3"/>
          <p:cNvSpPr>
            <a:spLocks noGrp="1" noChangeArrowheads="1"/>
          </p:cNvSpPr>
          <p:nvPr>
            <p:ph type="body" idx="1"/>
          </p:nvPr>
        </p:nvSpPr>
        <p:spPr>
          <a:xfrm>
            <a:off x="457200" y="1066800"/>
            <a:ext cx="8229600" cy="4525963"/>
          </a:xfrm>
        </p:spPr>
        <p:txBody>
          <a:bodyPr/>
          <a:lstStyle/>
          <a:p>
            <a:pPr eaLnBrk="1" hangingPunct="1"/>
            <a:endParaRPr lang="en-US" smtClean="0"/>
          </a:p>
          <a:p>
            <a:pPr eaLnBrk="1" hangingPunct="1"/>
            <a:r>
              <a:rPr lang="en-US" smtClean="0">
                <a:latin typeface="Palatino Linotype" pitchFamily="18" charset="0"/>
              </a:rPr>
              <a:t>How do we determine the environmental temperature?</a:t>
            </a:r>
          </a:p>
        </p:txBody>
      </p:sp>
      <p:pic>
        <p:nvPicPr>
          <p:cNvPr id="40964" name="Picture 5" descr="P1010964"/>
          <p:cNvPicPr>
            <a:picLocks noChangeAspect="1" noChangeArrowheads="1"/>
          </p:cNvPicPr>
          <p:nvPr/>
        </p:nvPicPr>
        <p:blipFill>
          <a:blip r:embed="rId4" cstate="print"/>
          <a:srcRect/>
          <a:stretch>
            <a:fillRect/>
          </a:stretch>
        </p:blipFill>
        <p:spPr bwMode="auto">
          <a:xfrm>
            <a:off x="3124200" y="2819400"/>
            <a:ext cx="2914650" cy="3886200"/>
          </a:xfrm>
          <a:prstGeom prst="rect">
            <a:avLst/>
          </a:prstGeom>
          <a:noFill/>
          <a:ln w="9525">
            <a:no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neppa"/>
          <p:cNvPicPr>
            <a:picLocks noChangeAspect="1" noChangeArrowheads="1"/>
          </p:cNvPicPr>
          <p:nvPr/>
        </p:nvPicPr>
        <p:blipFill>
          <a:blip r:embed="rId4" cstate="print"/>
          <a:srcRect/>
          <a:stretch>
            <a:fillRect/>
          </a:stretch>
        </p:blipFill>
        <p:spPr bwMode="auto">
          <a:xfrm>
            <a:off x="0" y="19050"/>
            <a:ext cx="9144000" cy="6819900"/>
          </a:xfrm>
          <a:prstGeom prst="rect">
            <a:avLst/>
          </a:prstGeom>
          <a:noFill/>
          <a:ln w="9525">
            <a:noFill/>
            <a:miter lim="800000"/>
            <a:headEnd/>
            <a:tailEnd/>
          </a:ln>
        </p:spPr>
      </p:pic>
      <p:sp>
        <p:nvSpPr>
          <p:cNvPr id="2051" name="Rectangle 2"/>
          <p:cNvSpPr>
            <a:spLocks noGrp="1" noChangeArrowheads="1"/>
          </p:cNvSpPr>
          <p:nvPr>
            <p:ph type="ctrTitle"/>
          </p:nvPr>
        </p:nvSpPr>
        <p:spPr>
          <a:xfrm>
            <a:off x="762000" y="1219200"/>
            <a:ext cx="7772400" cy="1470025"/>
          </a:xfrm>
        </p:spPr>
        <p:txBody>
          <a:bodyPr/>
          <a:lstStyle/>
          <a:p>
            <a:pPr eaLnBrk="1" hangingPunct="1"/>
            <a:r>
              <a:rPr lang="en-US" b="1" smtClean="0">
                <a:latin typeface="Palatino Linotype" pitchFamily="18" charset="0"/>
              </a:rPr>
              <a:t>Chapter 3</a:t>
            </a:r>
            <a:br>
              <a:rPr lang="en-US" b="1" smtClean="0">
                <a:latin typeface="Palatino Linotype" pitchFamily="18" charset="0"/>
              </a:rPr>
            </a:br>
            <a:r>
              <a:rPr lang="en-US" b="1" smtClean="0">
                <a:latin typeface="Palatino Linotype" pitchFamily="18" charset="0"/>
              </a:rPr>
              <a:t>Temperature</a:t>
            </a:r>
          </a:p>
        </p:txBody>
      </p:sp>
      <p:sp>
        <p:nvSpPr>
          <p:cNvPr id="2052" name="Rectangle 7"/>
          <p:cNvSpPr>
            <a:spLocks noChangeArrowheads="1"/>
          </p:cNvSpPr>
          <p:nvPr/>
        </p:nvSpPr>
        <p:spPr bwMode="auto">
          <a:xfrm>
            <a:off x="1371600" y="2895600"/>
            <a:ext cx="6400800" cy="2971800"/>
          </a:xfrm>
          <a:prstGeom prst="rect">
            <a:avLst/>
          </a:prstGeom>
          <a:solidFill>
            <a:schemeClr val="bg1">
              <a:alpha val="30196"/>
            </a:schemeClr>
          </a:solidFill>
          <a:ln w="9525">
            <a:noFill/>
            <a:miter lim="800000"/>
            <a:headEnd/>
            <a:tailEnd/>
          </a:ln>
        </p:spPr>
        <p:txBody>
          <a:bodyPr/>
          <a:lstStyle/>
          <a:p>
            <a:pPr marL="457200" indent="-457200">
              <a:spcBef>
                <a:spcPct val="20000"/>
              </a:spcBef>
              <a:buFont typeface="Arial"/>
              <a:buChar char="•"/>
            </a:pPr>
            <a:r>
              <a:rPr lang="en-US" sz="3200" dirty="0" smtClean="0">
                <a:latin typeface="Palatino Linotype" pitchFamily="18" charset="0"/>
              </a:rPr>
              <a:t>Surface Energy Budget</a:t>
            </a:r>
          </a:p>
          <a:p>
            <a:pPr marL="457200" indent="-457200">
              <a:spcBef>
                <a:spcPct val="20000"/>
              </a:spcBef>
              <a:buFont typeface="Arial"/>
              <a:buChar char="•"/>
            </a:pPr>
            <a:r>
              <a:rPr lang="en-US" sz="3200" dirty="0" smtClean="0">
                <a:latin typeface="Palatino Linotype" pitchFamily="18" charset="0"/>
              </a:rPr>
              <a:t>Distribution of Temperature</a:t>
            </a:r>
          </a:p>
          <a:p>
            <a:pPr marL="457200" indent="-457200">
              <a:spcBef>
                <a:spcPct val="20000"/>
              </a:spcBef>
              <a:buFont typeface="Arial"/>
              <a:buChar char="•"/>
            </a:pPr>
            <a:r>
              <a:rPr lang="en-US" sz="3200" dirty="0" smtClean="0">
                <a:latin typeface="Palatino Linotype" pitchFamily="18" charset="0"/>
              </a:rPr>
              <a:t>Temperature Cycles</a:t>
            </a:r>
          </a:p>
          <a:p>
            <a:pPr marL="457200" indent="-457200">
              <a:spcBef>
                <a:spcPct val="20000"/>
              </a:spcBef>
              <a:buFont typeface="Arial"/>
              <a:buChar char="•"/>
            </a:pPr>
            <a:r>
              <a:rPr lang="en-US" sz="3200" dirty="0" smtClean="0">
                <a:latin typeface="Palatino Linotype" pitchFamily="18" charset="0"/>
              </a:rPr>
              <a:t>Stability</a:t>
            </a:r>
          </a:p>
          <a:p>
            <a:pPr marL="457200" indent="-457200">
              <a:spcBef>
                <a:spcPct val="20000"/>
              </a:spcBef>
              <a:buFont typeface="Arial"/>
              <a:buChar char="•"/>
            </a:pPr>
            <a:r>
              <a:rPr lang="en-US" sz="3200" dirty="0" smtClean="0">
                <a:latin typeface="Palatino Linotype" pitchFamily="18" charset="0"/>
              </a:rPr>
              <a:t>Measurements</a:t>
            </a:r>
          </a:p>
          <a:p>
            <a:pPr marL="457200" indent="-457200">
              <a:spcBef>
                <a:spcPct val="20000"/>
              </a:spcBef>
              <a:buFont typeface="Arial"/>
              <a:buChar char="•"/>
            </a:pPr>
            <a:endParaRPr lang="en-US" sz="3200" dirty="0">
              <a:latin typeface="Palatino Linotype" pitchFamily="18" charset="0"/>
            </a:endParaRPr>
          </a:p>
        </p:txBody>
      </p:sp>
    </p:spTree>
    <p:custDataLst>
      <p:tags r:id="rId1"/>
    </p:custDataLst>
    <p:extLst>
      <p:ext uri="{BB962C8B-B14F-4D97-AF65-F5344CB8AC3E}">
        <p14:creationId xmlns:p14="http://schemas.microsoft.com/office/powerpoint/2010/main" val="2601729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4083.m4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81000" y="457200"/>
            <a:ext cx="3086100" cy="5486400"/>
          </a:xfrm>
          <a:prstGeom prst="rect">
            <a:avLst/>
          </a:prstGeom>
        </p:spPr>
      </p:pic>
      <p:sp>
        <p:nvSpPr>
          <p:cNvPr id="5" name="TextBox 4"/>
          <p:cNvSpPr txBox="1"/>
          <p:nvPr/>
        </p:nvSpPr>
        <p:spPr>
          <a:xfrm>
            <a:off x="762000" y="6096000"/>
            <a:ext cx="2438400" cy="381000"/>
          </a:xfrm>
          <a:prstGeom prst="rect">
            <a:avLst/>
          </a:prstGeom>
          <a:noFill/>
        </p:spPr>
        <p:txBody>
          <a:bodyPr wrap="square" rtlCol="0">
            <a:spAutoFit/>
          </a:bodyPr>
          <a:lstStyle/>
          <a:p>
            <a:r>
              <a:rPr lang="en-US" dirty="0" smtClean="0"/>
              <a:t>VORTEX-SE Project</a:t>
            </a:r>
            <a:endParaRPr lang="en-US" dirty="0"/>
          </a:p>
        </p:txBody>
      </p:sp>
      <p:pic>
        <p:nvPicPr>
          <p:cNvPr id="6" name="Picture 5" descr="IMG_4157.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1524000"/>
            <a:ext cx="4572000" cy="3429000"/>
          </a:xfrm>
          <a:prstGeom prst="rect">
            <a:avLst/>
          </a:prstGeom>
        </p:spPr>
      </p:pic>
    </p:spTree>
    <p:custDataLst>
      <p:tags r:id="rId1"/>
    </p:custDataLst>
    <p:extLst>
      <p:ext uri="{BB962C8B-B14F-4D97-AF65-F5344CB8AC3E}">
        <p14:creationId xmlns:p14="http://schemas.microsoft.com/office/powerpoint/2010/main" val="12951205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457200" y="152400"/>
            <a:ext cx="8229600" cy="1143000"/>
          </a:xfrm>
        </p:spPr>
        <p:txBody>
          <a:bodyPr/>
          <a:lstStyle/>
          <a:p>
            <a:pPr eaLnBrk="1" hangingPunct="1">
              <a:defRPr/>
            </a:pPr>
            <a:r>
              <a:rPr lang="en-US" b="1" dirty="0" err="1" smtClean="0">
                <a:effectLst>
                  <a:outerShdw blurRad="38100" dist="38100" dir="2700000" algn="tl">
                    <a:srgbClr val="C0C0C0"/>
                  </a:outerShdw>
                </a:effectLst>
                <a:latin typeface="Palatino Linotype" pitchFamily="18" charset="0"/>
              </a:rPr>
              <a:t>Radiosonde</a:t>
            </a:r>
            <a:endParaRPr lang="en-US" sz="1000" dirty="0" smtClean="0"/>
          </a:p>
        </p:txBody>
      </p:sp>
      <p:pic>
        <p:nvPicPr>
          <p:cNvPr id="38915" name="Picture 3" descr="Researchers work on MGAUS, which will be used to launch weather balloons during VORTEX2"/>
          <p:cNvPicPr>
            <a:picLocks noChangeAspect="1" noChangeArrowheads="1"/>
          </p:cNvPicPr>
          <p:nvPr/>
        </p:nvPicPr>
        <p:blipFill>
          <a:blip r:embed="rId4" cstate="print"/>
          <a:srcRect/>
          <a:stretch>
            <a:fillRect/>
          </a:stretch>
        </p:blipFill>
        <p:spPr bwMode="auto">
          <a:xfrm>
            <a:off x="4876800" y="1828800"/>
            <a:ext cx="3333750" cy="4343400"/>
          </a:xfrm>
          <a:prstGeom prst="rect">
            <a:avLst/>
          </a:prstGeom>
          <a:noFill/>
          <a:ln w="9525">
            <a:noFill/>
            <a:miter lim="800000"/>
            <a:headEnd/>
            <a:tailEnd/>
          </a:ln>
        </p:spPr>
      </p:pic>
      <p:pic>
        <p:nvPicPr>
          <p:cNvPr id="38916" name="Picture 4" descr="balloon"/>
          <p:cNvPicPr>
            <a:picLocks noGrp="1" noChangeAspect="1" noChangeArrowheads="1"/>
          </p:cNvPicPr>
          <p:nvPr>
            <p:ph sz="half" idx="1"/>
          </p:nvPr>
        </p:nvPicPr>
        <p:blipFill>
          <a:blip r:embed="rId5" cstate="print"/>
          <a:srcRect/>
          <a:stretch>
            <a:fillRect/>
          </a:stretch>
        </p:blipFill>
        <p:spPr>
          <a:xfrm>
            <a:off x="609600" y="2590800"/>
            <a:ext cx="3657600" cy="2357438"/>
          </a:xfr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p:txBody>
          <a:bodyPr/>
          <a:lstStyle/>
          <a:p>
            <a:pPr eaLnBrk="1" hangingPunct="1">
              <a:lnSpc>
                <a:spcPct val="90000"/>
              </a:lnSpc>
            </a:pPr>
            <a:r>
              <a:rPr lang="en-US" sz="2400" dirty="0" smtClean="0">
                <a:latin typeface="Palatino Linotype" pitchFamily="18" charset="0"/>
              </a:rPr>
              <a:t>Upper atmosphere is sorely under-sampled</a:t>
            </a:r>
          </a:p>
          <a:p>
            <a:pPr eaLnBrk="1" hangingPunct="1">
              <a:lnSpc>
                <a:spcPct val="90000"/>
              </a:lnSpc>
            </a:pPr>
            <a:r>
              <a:rPr lang="en-US" sz="2400" dirty="0" smtClean="0">
                <a:latin typeface="Palatino Linotype" pitchFamily="18" charset="0"/>
              </a:rPr>
              <a:t>These measurements are needed for improved model forecasts!</a:t>
            </a:r>
          </a:p>
          <a:p>
            <a:pPr eaLnBrk="1" hangingPunct="1">
              <a:lnSpc>
                <a:spcPct val="90000"/>
              </a:lnSpc>
            </a:pPr>
            <a:r>
              <a:rPr lang="en-US" sz="2400" dirty="0" err="1" smtClean="0">
                <a:latin typeface="Palatino Linotype" pitchFamily="18" charset="0"/>
              </a:rPr>
              <a:t>Radiosondes</a:t>
            </a:r>
            <a:r>
              <a:rPr lang="en-US" sz="2400" dirty="0" smtClean="0">
                <a:latin typeface="Palatino Linotype" pitchFamily="18" charset="0"/>
              </a:rPr>
              <a:t> released twice a day from stations spaced too far apart</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buFontTx/>
              <a:buNone/>
            </a:pPr>
            <a:r>
              <a:rPr lang="en-US" sz="2400" dirty="0" smtClean="0"/>
              <a:t> </a:t>
            </a:r>
          </a:p>
        </p:txBody>
      </p:sp>
      <p:pic>
        <p:nvPicPr>
          <p:cNvPr id="37891" name="Picture 4" descr="rawinsonde sites"/>
          <p:cNvPicPr>
            <a:picLocks noChangeAspect="1" noChangeArrowheads="1"/>
          </p:cNvPicPr>
          <p:nvPr/>
        </p:nvPicPr>
        <p:blipFill>
          <a:blip r:embed="rId2" cstate="print"/>
          <a:srcRect/>
          <a:stretch>
            <a:fillRect/>
          </a:stretch>
        </p:blipFill>
        <p:spPr bwMode="auto">
          <a:xfrm>
            <a:off x="3200400" y="3157147"/>
            <a:ext cx="5181600" cy="3700853"/>
          </a:xfrm>
          <a:prstGeom prst="rect">
            <a:avLst/>
          </a:prstGeom>
          <a:noFill/>
          <a:ln w="9525">
            <a:noFill/>
            <a:miter lim="800000"/>
            <a:headEnd/>
            <a:tailEnd/>
          </a:ln>
        </p:spPr>
      </p:pic>
      <p:sp>
        <p:nvSpPr>
          <p:cNvPr id="9"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defRPr/>
            </a:pPr>
            <a:r>
              <a:rPr lang="en-US" sz="4400" b="1" kern="0" dirty="0">
                <a:solidFill>
                  <a:schemeClr val="tx2"/>
                </a:solidFill>
                <a:effectLst>
                  <a:outerShdw blurRad="38100" dist="38100" dir="2700000" algn="tl">
                    <a:srgbClr val="C0C0C0"/>
                  </a:outerShdw>
                </a:effectLst>
                <a:latin typeface="Palatino Linotype" pitchFamily="18" charset="0"/>
                <a:ea typeface="+mj-ea"/>
                <a:cs typeface="+mj-cs"/>
              </a:rPr>
              <a:t>Measuring the Upper Atmosphere</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457200" y="152400"/>
            <a:ext cx="8229600" cy="1143000"/>
          </a:xfrm>
        </p:spPr>
        <p:txBody>
          <a:bodyPr/>
          <a:lstStyle/>
          <a:p>
            <a:pPr eaLnBrk="1" hangingPunct="1">
              <a:defRPr/>
            </a:pPr>
            <a:r>
              <a:rPr lang="en-US" b="1" dirty="0" err="1" smtClean="0">
                <a:effectLst>
                  <a:outerShdw blurRad="38100" dist="38100" dir="2700000" algn="tl">
                    <a:srgbClr val="C0C0C0"/>
                  </a:outerShdw>
                </a:effectLst>
                <a:latin typeface="Palatino Linotype" pitchFamily="18" charset="0"/>
              </a:rPr>
              <a:t>Radiosonde</a:t>
            </a:r>
            <a:r>
              <a:rPr lang="en-US" b="1" dirty="0" smtClean="0">
                <a:effectLst>
                  <a:outerShdw blurRad="38100" dist="38100" dir="2700000" algn="tl">
                    <a:srgbClr val="C0C0C0"/>
                  </a:outerShdw>
                </a:effectLst>
                <a:latin typeface="Palatino Linotype" pitchFamily="18" charset="0"/>
              </a:rPr>
              <a:t/>
            </a:r>
            <a:br>
              <a:rPr lang="en-US" b="1" dirty="0" smtClean="0">
                <a:effectLst>
                  <a:outerShdw blurRad="38100" dist="38100" dir="2700000" algn="tl">
                    <a:srgbClr val="C0C0C0"/>
                  </a:outerShdw>
                </a:effectLst>
                <a:latin typeface="Palatino Linotype" pitchFamily="18" charset="0"/>
              </a:rPr>
            </a:br>
            <a:r>
              <a:rPr lang="en-US" sz="1200" dirty="0" smtClean="0"/>
              <a:t> </a:t>
            </a:r>
            <a:r>
              <a:rPr lang="en-US" sz="1000" dirty="0" smtClean="0"/>
              <a:t>photo from apollo.lsc.vsc.edu/classes/met130 – diagram from kelvin.ou.edu/METR%202603/simple%20sounding</a:t>
            </a:r>
          </a:p>
        </p:txBody>
      </p:sp>
      <p:pic>
        <p:nvPicPr>
          <p:cNvPr id="39941" name="Picture 5" descr="sonde_balloon"/>
          <p:cNvPicPr>
            <a:picLocks noChangeAspect="1" noChangeArrowheads="1"/>
          </p:cNvPicPr>
          <p:nvPr/>
        </p:nvPicPr>
        <p:blipFill>
          <a:blip r:embed="rId4" cstate="print"/>
          <a:srcRect/>
          <a:stretch>
            <a:fillRect/>
          </a:stretch>
        </p:blipFill>
        <p:spPr bwMode="auto">
          <a:xfrm>
            <a:off x="2362200" y="1371600"/>
            <a:ext cx="3962400" cy="5181600"/>
          </a:xfrm>
          <a:prstGeom prst="rect">
            <a:avLst/>
          </a:prstGeom>
          <a:noFill/>
          <a:ln w="9525">
            <a:noFill/>
            <a:miter lim="800000"/>
            <a:headEnd/>
            <a:tailEnd/>
          </a:ln>
        </p:spPr>
      </p:pic>
      <p:pic>
        <p:nvPicPr>
          <p:cNvPr id="39942" name="Picture 6" descr="AP290919_SKEW"/>
          <p:cNvPicPr>
            <a:picLocks noChangeAspect="1" noChangeArrowheads="1"/>
          </p:cNvPicPr>
          <p:nvPr/>
        </p:nvPicPr>
        <p:blipFill>
          <a:blip r:embed="rId5" cstate="print"/>
          <a:srcRect l="19986" r="10063"/>
          <a:stretch>
            <a:fillRect/>
          </a:stretch>
        </p:blipFill>
        <p:spPr bwMode="auto">
          <a:xfrm>
            <a:off x="1676400" y="838199"/>
            <a:ext cx="5791200" cy="6130801"/>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 calcmode="lin" valueType="num">
                                      <p:cBhvr additive="base">
                                        <p:cTn id="7" dur="500" fill="hold"/>
                                        <p:tgtEl>
                                          <p:spTgt spid="39942"/>
                                        </p:tgtEl>
                                        <p:attrNameLst>
                                          <p:attrName>ppt_x</p:attrName>
                                        </p:attrNameLst>
                                      </p:cBhvr>
                                      <p:tavLst>
                                        <p:tav tm="0">
                                          <p:val>
                                            <p:strVal val="#ppt_x"/>
                                          </p:val>
                                        </p:tav>
                                        <p:tav tm="100000">
                                          <p:val>
                                            <p:strVal val="#ppt_x"/>
                                          </p:val>
                                        </p:tav>
                                      </p:tavLst>
                                    </p:anim>
                                    <p:anim calcmode="lin" valueType="num">
                                      <p:cBhvr additive="base">
                                        <p:cTn id="8" dur="500" fill="hold"/>
                                        <p:tgtEl>
                                          <p:spTgt spid="39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sz="4000" b="1" smtClean="0">
                <a:effectLst>
                  <a:outerShdw blurRad="38100" dist="38100" dir="2700000" algn="tl">
                    <a:srgbClr val="C0C0C0"/>
                  </a:outerShdw>
                </a:effectLst>
                <a:latin typeface="Palatino Linotype" pitchFamily="18" charset="0"/>
              </a:rPr>
              <a:t>Four Types of Stability</a:t>
            </a:r>
            <a:r>
              <a:rPr lang="en-US" sz="4000" u="sng" smtClean="0"/>
              <a:t/>
            </a:r>
            <a:br>
              <a:rPr lang="en-US" sz="4000" u="sng" smtClean="0"/>
            </a:br>
            <a:r>
              <a:rPr lang="en-US" sz="2400" i="1" smtClean="0"/>
              <a:t>(we cover three of them here)</a:t>
            </a:r>
            <a:endParaRPr lang="en-US" sz="4000" i="1" u="sng" smtClean="0"/>
          </a:p>
        </p:txBody>
      </p:sp>
      <p:sp>
        <p:nvSpPr>
          <p:cNvPr id="41987" name="Rectangle 3"/>
          <p:cNvSpPr>
            <a:spLocks noGrp="1" noChangeArrowheads="1"/>
          </p:cNvSpPr>
          <p:nvPr>
            <p:ph type="body" idx="1"/>
          </p:nvPr>
        </p:nvSpPr>
        <p:spPr/>
        <p:txBody>
          <a:bodyPr/>
          <a:lstStyle/>
          <a:p>
            <a:pPr eaLnBrk="1" hangingPunct="1">
              <a:lnSpc>
                <a:spcPct val="90000"/>
              </a:lnSpc>
            </a:pPr>
            <a:r>
              <a:rPr lang="en-US" smtClean="0">
                <a:latin typeface="Palatino Linotype" pitchFamily="18" charset="0"/>
              </a:rPr>
              <a:t>Absolutely Stable</a:t>
            </a:r>
          </a:p>
          <a:p>
            <a:pPr lvl="1" eaLnBrk="1" hangingPunct="1">
              <a:lnSpc>
                <a:spcPct val="90000"/>
              </a:lnSpc>
            </a:pPr>
            <a:r>
              <a:rPr lang="en-US" smtClean="0">
                <a:latin typeface="Palatino Linotype" pitchFamily="18" charset="0"/>
              </a:rPr>
              <a:t>Stable for </a:t>
            </a:r>
            <a:r>
              <a:rPr lang="en-US" i="1" smtClean="0">
                <a:latin typeface="Palatino Linotype" pitchFamily="18" charset="0"/>
              </a:rPr>
              <a:t>saturated </a:t>
            </a:r>
            <a:r>
              <a:rPr lang="en-US" smtClean="0">
                <a:latin typeface="Palatino Linotype" pitchFamily="18" charset="0"/>
              </a:rPr>
              <a:t>and </a:t>
            </a:r>
            <a:r>
              <a:rPr lang="en-US" i="1" smtClean="0">
                <a:latin typeface="Palatino Linotype" pitchFamily="18" charset="0"/>
              </a:rPr>
              <a:t>unsaturated </a:t>
            </a:r>
            <a:r>
              <a:rPr lang="en-US" smtClean="0">
                <a:latin typeface="Palatino Linotype" pitchFamily="18" charset="0"/>
              </a:rPr>
              <a:t>ascent</a:t>
            </a:r>
          </a:p>
          <a:p>
            <a:pPr eaLnBrk="1" hangingPunct="1">
              <a:lnSpc>
                <a:spcPct val="90000"/>
              </a:lnSpc>
            </a:pPr>
            <a:r>
              <a:rPr lang="en-US" smtClean="0">
                <a:latin typeface="Palatino Linotype" pitchFamily="18" charset="0"/>
              </a:rPr>
              <a:t>Absolutely Unstable</a:t>
            </a:r>
          </a:p>
          <a:p>
            <a:pPr lvl="1" eaLnBrk="1" hangingPunct="1">
              <a:lnSpc>
                <a:spcPct val="90000"/>
              </a:lnSpc>
            </a:pPr>
            <a:r>
              <a:rPr lang="en-US" smtClean="0">
                <a:latin typeface="Palatino Linotype" pitchFamily="18" charset="0"/>
              </a:rPr>
              <a:t>Unstable for </a:t>
            </a:r>
            <a:r>
              <a:rPr lang="en-US" i="1" smtClean="0">
                <a:latin typeface="Palatino Linotype" pitchFamily="18" charset="0"/>
              </a:rPr>
              <a:t>saturated and unsaturated</a:t>
            </a:r>
            <a:r>
              <a:rPr lang="en-US" smtClean="0">
                <a:latin typeface="Palatino Linotype" pitchFamily="18" charset="0"/>
              </a:rPr>
              <a:t> ascent</a:t>
            </a:r>
          </a:p>
          <a:p>
            <a:pPr eaLnBrk="1" hangingPunct="1">
              <a:lnSpc>
                <a:spcPct val="90000"/>
              </a:lnSpc>
            </a:pPr>
            <a:r>
              <a:rPr lang="en-US" smtClean="0">
                <a:latin typeface="Palatino Linotype" pitchFamily="18" charset="0"/>
              </a:rPr>
              <a:t>Neutral Stability</a:t>
            </a:r>
          </a:p>
          <a:p>
            <a:pPr lvl="1" eaLnBrk="1" hangingPunct="1">
              <a:lnSpc>
                <a:spcPct val="90000"/>
              </a:lnSpc>
            </a:pPr>
            <a:r>
              <a:rPr lang="en-US" smtClean="0">
                <a:latin typeface="Palatino Linotype" pitchFamily="18" charset="0"/>
              </a:rPr>
              <a:t>Neither stable or unstable, no net acceleration</a:t>
            </a:r>
          </a:p>
          <a:p>
            <a:pPr lvl="1" eaLnBrk="1" hangingPunct="1">
              <a:lnSpc>
                <a:spcPct val="90000"/>
              </a:lnSpc>
            </a:pPr>
            <a:endParaRPr lang="en-US" smtClean="0">
              <a:latin typeface="Palatino Linotype" pitchFamily="18" charset="0"/>
            </a:endParaRPr>
          </a:p>
          <a:p>
            <a:pPr eaLnBrk="1" hangingPunct="1">
              <a:lnSpc>
                <a:spcPct val="90000"/>
              </a:lnSpc>
              <a:buFontTx/>
              <a:buNone/>
            </a:pPr>
            <a:r>
              <a:rPr lang="en-US" smtClean="0">
                <a:latin typeface="Palatino Linotype" pitchFamily="18" charset="0"/>
              </a:rPr>
              <a:t>(So far, we have only considered unsaturated ascent)</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1" descr="0318"/>
          <p:cNvPicPr>
            <a:picLocks noChangeAspect="1" noChangeArrowheads="1"/>
          </p:cNvPicPr>
          <p:nvPr/>
        </p:nvPicPr>
        <p:blipFill>
          <a:blip r:embed="rId4" cstate="print"/>
          <a:srcRect/>
          <a:stretch>
            <a:fillRect/>
          </a:stretch>
        </p:blipFill>
        <p:spPr bwMode="auto">
          <a:xfrm>
            <a:off x="1814513" y="12700"/>
            <a:ext cx="5514975" cy="6832600"/>
          </a:xfrm>
          <a:prstGeom prst="rect">
            <a:avLst/>
          </a:prstGeom>
          <a:noFill/>
          <a:ln w="9525">
            <a:noFill/>
            <a:miter lim="800000"/>
            <a:headEnd/>
            <a:tailEnd/>
          </a:ln>
        </p:spPr>
      </p:pic>
      <p:sp>
        <p:nvSpPr>
          <p:cNvPr id="32771" name="Rectangle 3" hidden="1"/>
          <p:cNvSpPr>
            <a:spLocks noGrp="1" noChangeArrowheads="1"/>
          </p:cNvSpPr>
          <p:nvPr>
            <p:ph type="title"/>
          </p:nvPr>
        </p:nvSpPr>
        <p:spPr/>
        <p:txBody>
          <a:bodyPr/>
          <a:lstStyle/>
          <a:p>
            <a:pPr eaLnBrk="1" hangingPunct="1"/>
            <a:endParaRPr lang="en-US" smtClean="0"/>
          </a:p>
        </p:txBody>
      </p:sp>
      <p:sp>
        <p:nvSpPr>
          <p:cNvPr id="32772" name="Rectangle 4"/>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b="1"/>
              <a:t>Fig. 3-18, p. 73</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defRPr/>
            </a:pPr>
            <a:r>
              <a:rPr lang="en-US" b="1" smtClean="0">
                <a:solidFill>
                  <a:schemeClr val="tx1"/>
                </a:solidFill>
                <a:effectLst>
                  <a:outerShdw blurRad="38100" dist="38100" dir="2700000" algn="tl">
                    <a:srgbClr val="C0C0C0"/>
                  </a:outerShdw>
                </a:effectLst>
                <a:latin typeface="Palatino Linotype" pitchFamily="18" charset="0"/>
              </a:rPr>
              <a:t>Determining Stability</a:t>
            </a:r>
          </a:p>
        </p:txBody>
      </p:sp>
      <p:sp>
        <p:nvSpPr>
          <p:cNvPr id="40963" name="Rectangle 3"/>
          <p:cNvSpPr>
            <a:spLocks noGrp="1" noChangeArrowheads="1"/>
          </p:cNvSpPr>
          <p:nvPr>
            <p:ph type="body" idx="1"/>
          </p:nvPr>
        </p:nvSpPr>
        <p:spPr/>
        <p:txBody>
          <a:bodyPr/>
          <a:lstStyle/>
          <a:p>
            <a:pPr eaLnBrk="1" hangingPunct="1"/>
            <a:r>
              <a:rPr lang="en-US" dirty="0" smtClean="0">
                <a:latin typeface="Palatino Linotype" pitchFamily="18" charset="0"/>
              </a:rPr>
              <a:t>Compare environmental &amp; parcel temp</a:t>
            </a:r>
          </a:p>
          <a:p>
            <a:pPr eaLnBrk="1" hangingPunct="1">
              <a:buFontTx/>
              <a:buNone/>
            </a:pPr>
            <a:r>
              <a:rPr lang="en-US" sz="2400" dirty="0" smtClean="0"/>
              <a:t>       </a:t>
            </a:r>
            <a:r>
              <a:rPr lang="en-US" sz="2400" u="sng" dirty="0" smtClean="0">
                <a:latin typeface="Palatino Linotype" pitchFamily="18" charset="0"/>
              </a:rPr>
              <a:t>HEIGHT            ENVIRON TEMP      PARCEL  TEMP</a:t>
            </a:r>
          </a:p>
          <a:p>
            <a:pPr eaLnBrk="1" hangingPunct="1">
              <a:buFontTx/>
              <a:buNone/>
            </a:pPr>
            <a:endParaRPr lang="en-US" sz="2400" dirty="0" smtClean="0">
              <a:latin typeface="Palatino Linotype" pitchFamily="18" charset="0"/>
            </a:endParaRPr>
          </a:p>
          <a:p>
            <a:pPr eaLnBrk="1" hangingPunct="1">
              <a:buFontTx/>
              <a:buNone/>
            </a:pPr>
            <a:r>
              <a:rPr lang="en-US" dirty="0" smtClean="0">
                <a:latin typeface="Palatino Linotype" pitchFamily="18" charset="0"/>
              </a:rPr>
              <a:t>      3 km AGL       8 </a:t>
            </a:r>
            <a:r>
              <a:rPr lang="en-US" dirty="0" err="1" smtClean="0">
                <a:latin typeface="Palatino Linotype" pitchFamily="18" charset="0"/>
              </a:rPr>
              <a:t>deg</a:t>
            </a:r>
            <a:r>
              <a:rPr lang="en-US" dirty="0" smtClean="0">
                <a:latin typeface="Palatino Linotype" pitchFamily="18" charset="0"/>
              </a:rPr>
              <a:t> C		         </a:t>
            </a:r>
            <a:r>
              <a:rPr lang="en-US" dirty="0" smtClean="0">
                <a:latin typeface="Palatino Linotype" pitchFamily="18" charset="0"/>
              </a:rPr>
              <a:t>?</a:t>
            </a:r>
            <a:endParaRPr lang="en-US" dirty="0" smtClean="0">
              <a:latin typeface="Palatino Linotype" pitchFamily="18" charset="0"/>
            </a:endParaRPr>
          </a:p>
          <a:p>
            <a:pPr eaLnBrk="1" hangingPunct="1">
              <a:buFontTx/>
              <a:buNone/>
            </a:pPr>
            <a:r>
              <a:rPr lang="en-US" dirty="0" smtClean="0">
                <a:latin typeface="Palatino Linotype" pitchFamily="18" charset="0"/>
              </a:rPr>
              <a:t>      2 km AGL	    15 </a:t>
            </a:r>
            <a:r>
              <a:rPr lang="en-US" dirty="0" err="1" smtClean="0">
                <a:latin typeface="Palatino Linotype" pitchFamily="18" charset="0"/>
              </a:rPr>
              <a:t>deg</a:t>
            </a:r>
            <a:r>
              <a:rPr lang="en-US" dirty="0" smtClean="0">
                <a:latin typeface="Palatino Linotype" pitchFamily="18" charset="0"/>
              </a:rPr>
              <a:t> C		</a:t>
            </a:r>
            <a:r>
              <a:rPr lang="en-US" dirty="0" smtClean="0">
                <a:latin typeface="Palatino Linotype" pitchFamily="18" charset="0"/>
              </a:rPr>
              <a:t>?</a:t>
            </a:r>
            <a:endParaRPr lang="en-US" dirty="0" smtClean="0">
              <a:latin typeface="Palatino Linotype" pitchFamily="18" charset="0"/>
            </a:endParaRPr>
          </a:p>
          <a:p>
            <a:pPr eaLnBrk="1" hangingPunct="1">
              <a:buFontTx/>
              <a:buNone/>
            </a:pPr>
            <a:r>
              <a:rPr lang="en-US" dirty="0" smtClean="0">
                <a:latin typeface="Palatino Linotype" pitchFamily="18" charset="0"/>
              </a:rPr>
              <a:t>	   1 km AGL	    22 </a:t>
            </a:r>
            <a:r>
              <a:rPr lang="en-US" dirty="0" err="1" smtClean="0">
                <a:latin typeface="Palatino Linotype" pitchFamily="18" charset="0"/>
              </a:rPr>
              <a:t>deg</a:t>
            </a:r>
            <a:r>
              <a:rPr lang="en-US" dirty="0" smtClean="0">
                <a:latin typeface="Palatino Linotype" pitchFamily="18" charset="0"/>
              </a:rPr>
              <a:t> C	</a:t>
            </a:r>
            <a:r>
              <a:rPr lang="en-US" dirty="0" smtClean="0">
                <a:latin typeface="Palatino Linotype" pitchFamily="18" charset="0"/>
              </a:rPr>
              <a:t>	?</a:t>
            </a:r>
            <a:endParaRPr lang="en-US" dirty="0" smtClean="0">
              <a:latin typeface="Palatino Linotype" pitchFamily="18" charset="0"/>
            </a:endParaRPr>
          </a:p>
          <a:p>
            <a:pPr eaLnBrk="1" hangingPunct="1">
              <a:buFontTx/>
              <a:buNone/>
            </a:pPr>
            <a:r>
              <a:rPr lang="en-US" dirty="0" smtClean="0">
                <a:latin typeface="Palatino Linotype" pitchFamily="18" charset="0"/>
              </a:rPr>
              <a:t>      SFC		    30 </a:t>
            </a:r>
            <a:r>
              <a:rPr lang="en-US" dirty="0" err="1" smtClean="0">
                <a:latin typeface="Palatino Linotype" pitchFamily="18" charset="0"/>
              </a:rPr>
              <a:t>deg</a:t>
            </a:r>
            <a:r>
              <a:rPr lang="en-US" dirty="0" smtClean="0">
                <a:latin typeface="Palatino Linotype" pitchFamily="18" charset="0"/>
              </a:rPr>
              <a:t> C	        30</a:t>
            </a:r>
          </a:p>
          <a:p>
            <a:pPr eaLnBrk="1" hangingPunct="1">
              <a:buFontTx/>
              <a:buNone/>
            </a:pPr>
            <a:endParaRPr lang="en-US" dirty="0" smtClean="0">
              <a:latin typeface="Palatino Linotype" pitchFamily="18" charset="0"/>
            </a:endParaRPr>
          </a:p>
          <a:p>
            <a:pPr eaLnBrk="1" hangingPunct="1">
              <a:buFontTx/>
              <a:buNone/>
            </a:pPr>
            <a:r>
              <a:rPr lang="en-US" sz="2400" dirty="0" smtClean="0">
                <a:latin typeface="Palatino Linotype" pitchFamily="18" charset="0"/>
              </a:rPr>
              <a:t>What must the parcel temperature be so that it is unstable?</a:t>
            </a:r>
          </a:p>
        </p:txBody>
      </p:sp>
      <p:sp>
        <p:nvSpPr>
          <p:cNvPr id="40964" name="Rectangle 4"/>
          <p:cNvSpPr>
            <a:spLocks noChangeArrowheads="1"/>
          </p:cNvSpPr>
          <p:nvPr/>
        </p:nvSpPr>
        <p:spPr bwMode="auto">
          <a:xfrm>
            <a:off x="914400" y="5410200"/>
            <a:ext cx="7239000" cy="304800"/>
          </a:xfrm>
          <a:prstGeom prst="rect">
            <a:avLst/>
          </a:prstGeom>
          <a:solidFill>
            <a:srgbClr val="993300"/>
          </a:solidFill>
          <a:ln w="9525">
            <a:solidFill>
              <a:schemeClr val="tx1"/>
            </a:solidFill>
            <a:miter lim="800000"/>
            <a:headEnd/>
            <a:tailEnd/>
          </a:ln>
        </p:spPr>
        <p:txBody>
          <a:bodyPr wrap="none" anchor="ctr"/>
          <a:lstStyle/>
          <a:p>
            <a:endParaRPr lang="en-US"/>
          </a:p>
        </p:txBody>
      </p:sp>
      <p:sp>
        <p:nvSpPr>
          <p:cNvPr id="40965" name="AutoShape 5"/>
          <p:cNvSpPr>
            <a:spLocks noChangeArrowheads="1"/>
          </p:cNvSpPr>
          <p:nvPr/>
        </p:nvSpPr>
        <p:spPr bwMode="auto">
          <a:xfrm rot="-5400000">
            <a:off x="-723900" y="4000500"/>
            <a:ext cx="2438400" cy="533400"/>
          </a:xfrm>
          <a:custGeom>
            <a:avLst/>
            <a:gdLst>
              <a:gd name="T0" fmla="*/ 2147483647 w 21600"/>
              <a:gd name="T1" fmla="*/ 0 h 21600"/>
              <a:gd name="T2" fmla="*/ 0 w 21600"/>
              <a:gd name="T3" fmla="*/ 162637799 h 21600"/>
              <a:gd name="T4" fmla="*/ 2147483647 w 21600"/>
              <a:gd name="T5" fmla="*/ 325275598 h 21600"/>
              <a:gd name="T6" fmla="*/ 2147483647 w 21600"/>
              <a:gd name="T7" fmla="*/ 16263779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6781800" y="4191000"/>
            <a:ext cx="762000" cy="584776"/>
          </a:xfrm>
          <a:prstGeom prst="rect">
            <a:avLst/>
          </a:prstGeom>
          <a:solidFill>
            <a:schemeClr val="bg1"/>
          </a:solidFill>
        </p:spPr>
        <p:txBody>
          <a:bodyPr wrap="square" rtlCol="0">
            <a:spAutoFit/>
          </a:bodyPr>
          <a:lstStyle/>
          <a:p>
            <a:r>
              <a:rPr lang="en-US" sz="3200" dirty="0" smtClean="0">
                <a:solidFill>
                  <a:srgbClr val="FF0000"/>
                </a:solidFill>
              </a:rPr>
              <a:t>24</a:t>
            </a:r>
            <a:endParaRPr lang="en-US" sz="3200" dirty="0">
              <a:solidFill>
                <a:srgbClr val="FF0000"/>
              </a:solidFill>
            </a:endParaRPr>
          </a:p>
        </p:txBody>
      </p:sp>
      <p:sp>
        <p:nvSpPr>
          <p:cNvPr id="7" name="TextBox 6"/>
          <p:cNvSpPr txBox="1"/>
          <p:nvPr/>
        </p:nvSpPr>
        <p:spPr>
          <a:xfrm>
            <a:off x="6781800" y="3581400"/>
            <a:ext cx="762000" cy="584776"/>
          </a:xfrm>
          <a:prstGeom prst="rect">
            <a:avLst/>
          </a:prstGeom>
          <a:solidFill>
            <a:schemeClr val="bg1"/>
          </a:solidFill>
        </p:spPr>
        <p:txBody>
          <a:bodyPr wrap="square" rtlCol="0">
            <a:spAutoFit/>
          </a:bodyPr>
          <a:lstStyle/>
          <a:p>
            <a:r>
              <a:rPr lang="en-US" sz="3200" dirty="0" smtClean="0">
                <a:solidFill>
                  <a:srgbClr val="FF0000"/>
                </a:solidFill>
              </a:rPr>
              <a:t>1</a:t>
            </a:r>
            <a:r>
              <a:rPr lang="en-US" sz="3200" dirty="0">
                <a:solidFill>
                  <a:srgbClr val="FF0000"/>
                </a:solidFill>
              </a:rPr>
              <a:t>6</a:t>
            </a:r>
          </a:p>
        </p:txBody>
      </p:sp>
      <p:sp>
        <p:nvSpPr>
          <p:cNvPr id="8" name="TextBox 7"/>
          <p:cNvSpPr txBox="1"/>
          <p:nvPr/>
        </p:nvSpPr>
        <p:spPr>
          <a:xfrm>
            <a:off x="6781800" y="3048000"/>
            <a:ext cx="762000" cy="584776"/>
          </a:xfrm>
          <a:prstGeom prst="rect">
            <a:avLst/>
          </a:prstGeom>
          <a:solidFill>
            <a:schemeClr val="bg1"/>
          </a:solidFill>
        </p:spPr>
        <p:txBody>
          <a:bodyPr wrap="square" rtlCol="0">
            <a:spAutoFit/>
          </a:bodyPr>
          <a:lstStyle/>
          <a:p>
            <a:r>
              <a:rPr lang="en-US" sz="3200" dirty="0">
                <a:solidFill>
                  <a:srgbClr val="FF0000"/>
                </a:solidFill>
              </a:rPr>
              <a:t>9</a:t>
            </a:r>
            <a:endParaRPr lang="en-US" sz="3200" dirty="0">
              <a:solidFill>
                <a:srgbClr val="FF0000"/>
              </a:solidFill>
            </a:endParaRPr>
          </a:p>
        </p:txBody>
      </p:sp>
      <p:sp>
        <p:nvSpPr>
          <p:cNvPr id="3" name="TextBox 2"/>
          <p:cNvSpPr txBox="1"/>
          <p:nvPr/>
        </p:nvSpPr>
        <p:spPr>
          <a:xfrm>
            <a:off x="1676400" y="6324600"/>
            <a:ext cx="6934200" cy="369332"/>
          </a:xfrm>
          <a:prstGeom prst="rect">
            <a:avLst/>
          </a:prstGeom>
          <a:noFill/>
        </p:spPr>
        <p:txBody>
          <a:bodyPr wrap="square" rtlCol="0">
            <a:spAutoFit/>
          </a:bodyPr>
          <a:lstStyle/>
          <a:p>
            <a:r>
              <a:rPr lang="en-US" dirty="0" smtClean="0">
                <a:solidFill>
                  <a:srgbClr val="FF0000"/>
                </a:solidFill>
              </a:rPr>
              <a:t>HAS TO BE WARMER THAN THE ENVIRONMENT</a:t>
            </a:r>
            <a:endParaRPr lang="en-US" dirty="0">
              <a:solidFill>
                <a:srgbClr val="FF0000"/>
              </a:solidFill>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en-US" b="1" smtClean="0">
                <a:solidFill>
                  <a:schemeClr val="tx1"/>
                </a:solidFill>
                <a:effectLst>
                  <a:outerShdw blurRad="38100" dist="38100" dir="2700000" algn="tl">
                    <a:srgbClr val="C0C0C0"/>
                  </a:outerShdw>
                </a:effectLst>
                <a:latin typeface="Palatino Linotype" pitchFamily="18" charset="0"/>
              </a:rPr>
              <a:t>Neutral Stability</a:t>
            </a:r>
          </a:p>
        </p:txBody>
      </p:sp>
      <p:sp>
        <p:nvSpPr>
          <p:cNvPr id="181251" name="Rectangle 3"/>
          <p:cNvSpPr>
            <a:spLocks noGrp="1" noChangeArrowheads="1"/>
          </p:cNvSpPr>
          <p:nvPr>
            <p:ph type="body" idx="1"/>
          </p:nvPr>
        </p:nvSpPr>
        <p:spPr/>
        <p:txBody>
          <a:bodyPr/>
          <a:lstStyle/>
          <a:p>
            <a:pPr eaLnBrk="1" hangingPunct="1">
              <a:buFontTx/>
              <a:buNone/>
              <a:defRPr/>
            </a:pPr>
            <a:r>
              <a:rPr lang="en-US" sz="2400" dirty="0" smtClean="0"/>
              <a:t>       </a:t>
            </a:r>
            <a:r>
              <a:rPr lang="en-US" sz="2400" u="sng" dirty="0" smtClean="0">
                <a:latin typeface="Palatino Linotype" charset="0"/>
              </a:rPr>
              <a:t>HEIGHT         ENVIRON TEMP    PARCEL  TEMP</a:t>
            </a:r>
            <a:r>
              <a:rPr lang="en-US" dirty="0" smtClean="0">
                <a:latin typeface="Palatino Linotype" charset="0"/>
              </a:rPr>
              <a:t> </a:t>
            </a:r>
          </a:p>
          <a:p>
            <a:pPr eaLnBrk="1" hangingPunct="1">
              <a:buFontTx/>
              <a:buNone/>
              <a:defRPr/>
            </a:pPr>
            <a:r>
              <a:rPr lang="en-US" dirty="0" smtClean="0">
                <a:latin typeface="Palatino Linotype" charset="0"/>
              </a:rPr>
              <a:t>	  3 km AGL     0 </a:t>
            </a:r>
            <a:r>
              <a:rPr lang="en-US" dirty="0" err="1" smtClean="0">
                <a:latin typeface="Palatino Linotype" charset="0"/>
              </a:rPr>
              <a:t>deg</a:t>
            </a:r>
            <a:r>
              <a:rPr lang="en-US" dirty="0" smtClean="0">
                <a:latin typeface="Palatino Linotype" charset="0"/>
              </a:rPr>
              <a:t> C            ?</a:t>
            </a:r>
          </a:p>
          <a:p>
            <a:pPr eaLnBrk="1" hangingPunct="1">
              <a:buFontTx/>
              <a:buNone/>
              <a:defRPr/>
            </a:pPr>
            <a:r>
              <a:rPr lang="en-US" dirty="0" smtClean="0">
                <a:latin typeface="Palatino Linotype" charset="0"/>
              </a:rPr>
              <a:t>     2 km AGL     10 </a:t>
            </a:r>
            <a:r>
              <a:rPr lang="en-US" dirty="0" err="1" smtClean="0">
                <a:latin typeface="Palatino Linotype" charset="0"/>
              </a:rPr>
              <a:t>deg</a:t>
            </a:r>
            <a:r>
              <a:rPr lang="en-US" dirty="0" smtClean="0">
                <a:latin typeface="Palatino Linotype" charset="0"/>
              </a:rPr>
              <a:t> C            ?  </a:t>
            </a:r>
          </a:p>
          <a:p>
            <a:pPr eaLnBrk="1" hangingPunct="1">
              <a:buFontTx/>
              <a:buNone/>
              <a:defRPr/>
            </a:pPr>
            <a:r>
              <a:rPr lang="en-US" dirty="0" smtClean="0">
                <a:latin typeface="Palatino Linotype" charset="0"/>
              </a:rPr>
              <a:t>     1 km AGL     20 </a:t>
            </a:r>
            <a:r>
              <a:rPr lang="en-US" dirty="0" err="1" smtClean="0">
                <a:latin typeface="Palatino Linotype" charset="0"/>
              </a:rPr>
              <a:t>deg</a:t>
            </a:r>
            <a:r>
              <a:rPr lang="en-US" dirty="0" smtClean="0">
                <a:latin typeface="Palatino Linotype" charset="0"/>
              </a:rPr>
              <a:t> C            ?</a:t>
            </a:r>
          </a:p>
          <a:p>
            <a:pPr eaLnBrk="1" hangingPunct="1">
              <a:buFontTx/>
              <a:buNone/>
              <a:defRPr/>
            </a:pPr>
            <a:r>
              <a:rPr lang="en-US" dirty="0" smtClean="0">
                <a:latin typeface="Palatino Linotype" charset="0"/>
              </a:rPr>
              <a:t>      SFC               30 </a:t>
            </a:r>
            <a:r>
              <a:rPr lang="en-US" dirty="0" err="1" smtClean="0">
                <a:latin typeface="Palatino Linotype" charset="0"/>
              </a:rPr>
              <a:t>deg</a:t>
            </a:r>
            <a:r>
              <a:rPr lang="en-US" dirty="0" smtClean="0">
                <a:latin typeface="Palatino Linotype" charset="0"/>
              </a:rPr>
              <a:t> C           30</a:t>
            </a:r>
          </a:p>
          <a:p>
            <a:pPr eaLnBrk="1" hangingPunct="1">
              <a:buFontTx/>
              <a:buNone/>
              <a:defRPr/>
            </a:pPr>
            <a:endParaRPr lang="en-US" dirty="0" smtClean="0">
              <a:latin typeface="Palatino Linotype" charset="0"/>
            </a:endParaRPr>
          </a:p>
        </p:txBody>
      </p:sp>
      <p:sp>
        <p:nvSpPr>
          <p:cNvPr id="181252" name="Rectangle 4"/>
          <p:cNvSpPr>
            <a:spLocks noChangeArrowheads="1"/>
          </p:cNvSpPr>
          <p:nvPr/>
        </p:nvSpPr>
        <p:spPr bwMode="auto">
          <a:xfrm>
            <a:off x="685800" y="4572000"/>
            <a:ext cx="7696200" cy="381000"/>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81253" name="AutoShape 5"/>
          <p:cNvSpPr>
            <a:spLocks noChangeArrowheads="1"/>
          </p:cNvSpPr>
          <p:nvPr/>
        </p:nvSpPr>
        <p:spPr bwMode="auto">
          <a:xfrm rot="-5400000">
            <a:off x="-495300" y="2933700"/>
            <a:ext cx="2057400" cy="609600"/>
          </a:xfrm>
          <a:custGeom>
            <a:avLst/>
            <a:gdLst>
              <a:gd name="T0" fmla="*/ 1543050 w 21600"/>
              <a:gd name="T1" fmla="*/ 0 h 21600"/>
              <a:gd name="T2" fmla="*/ 0 w 21600"/>
              <a:gd name="T3" fmla="*/ 304800 h 21600"/>
              <a:gd name="T4" fmla="*/ 1543050 w 21600"/>
              <a:gd name="T5" fmla="*/ 609600 h 21600"/>
              <a:gd name="T6" fmla="*/ 2057400 w 21600"/>
              <a:gd name="T7" fmla="*/ 3048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2" name="TextBox 1"/>
          <p:cNvSpPr txBox="1"/>
          <p:nvPr/>
        </p:nvSpPr>
        <p:spPr>
          <a:xfrm>
            <a:off x="5943600" y="3352800"/>
            <a:ext cx="685800" cy="584776"/>
          </a:xfrm>
          <a:prstGeom prst="rect">
            <a:avLst/>
          </a:prstGeom>
          <a:solidFill>
            <a:srgbClr val="FFFFFF"/>
          </a:solidFill>
        </p:spPr>
        <p:txBody>
          <a:bodyPr wrap="square" rtlCol="0">
            <a:spAutoFit/>
          </a:bodyPr>
          <a:lstStyle/>
          <a:p>
            <a:r>
              <a:rPr lang="en-US" sz="3200" dirty="0" smtClean="0">
                <a:solidFill>
                  <a:srgbClr val="FF0000"/>
                </a:solidFill>
              </a:rPr>
              <a:t>20</a:t>
            </a:r>
            <a:endParaRPr lang="en-US" sz="3200" dirty="0">
              <a:solidFill>
                <a:srgbClr val="FF0000"/>
              </a:solidFill>
            </a:endParaRPr>
          </a:p>
        </p:txBody>
      </p:sp>
      <p:sp>
        <p:nvSpPr>
          <p:cNvPr id="7" name="TextBox 6"/>
          <p:cNvSpPr txBox="1"/>
          <p:nvPr/>
        </p:nvSpPr>
        <p:spPr>
          <a:xfrm>
            <a:off x="6019800" y="2743200"/>
            <a:ext cx="685800" cy="584776"/>
          </a:xfrm>
          <a:prstGeom prst="rect">
            <a:avLst/>
          </a:prstGeom>
          <a:solidFill>
            <a:srgbClr val="FFFFFF"/>
          </a:solidFill>
        </p:spPr>
        <p:txBody>
          <a:bodyPr wrap="square" rtlCol="0">
            <a:spAutoFit/>
          </a:bodyPr>
          <a:lstStyle/>
          <a:p>
            <a:r>
              <a:rPr lang="en-US" sz="3200" dirty="0">
                <a:solidFill>
                  <a:srgbClr val="FF0000"/>
                </a:solidFill>
              </a:rPr>
              <a:t>1</a:t>
            </a:r>
            <a:r>
              <a:rPr lang="en-US" sz="3200" dirty="0" smtClean="0">
                <a:solidFill>
                  <a:srgbClr val="FF0000"/>
                </a:solidFill>
              </a:rPr>
              <a:t>0</a:t>
            </a:r>
            <a:endParaRPr lang="en-US" sz="3200" dirty="0">
              <a:solidFill>
                <a:srgbClr val="FF0000"/>
              </a:solidFill>
            </a:endParaRPr>
          </a:p>
        </p:txBody>
      </p:sp>
      <p:sp>
        <p:nvSpPr>
          <p:cNvPr id="8" name="TextBox 7"/>
          <p:cNvSpPr txBox="1"/>
          <p:nvPr/>
        </p:nvSpPr>
        <p:spPr>
          <a:xfrm>
            <a:off x="6019800" y="2133600"/>
            <a:ext cx="685800" cy="584776"/>
          </a:xfrm>
          <a:prstGeom prst="rect">
            <a:avLst/>
          </a:prstGeom>
          <a:solidFill>
            <a:srgbClr val="FFFFFF"/>
          </a:solidFill>
        </p:spPr>
        <p:txBody>
          <a:bodyPr wrap="square" rtlCol="0">
            <a:spAutoFit/>
          </a:bodyPr>
          <a:lstStyle/>
          <a:p>
            <a:r>
              <a:rPr lang="en-US" sz="3200" dirty="0" smtClean="0">
                <a:solidFill>
                  <a:srgbClr val="FF0000"/>
                </a:solidFill>
              </a:rPr>
              <a:t>0</a:t>
            </a:r>
            <a:endParaRPr lang="en-US" sz="3200" dirty="0">
              <a:solidFill>
                <a:srgbClr val="FF0000"/>
              </a:solidFill>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defRPr/>
            </a:pPr>
            <a:r>
              <a:rPr lang="en-US" b="1" dirty="0" smtClean="0">
                <a:solidFill>
                  <a:schemeClr val="tx1"/>
                </a:solidFill>
                <a:effectLst>
                  <a:outerShdw blurRad="38100" dist="38100" dir="2700000" algn="tl">
                    <a:srgbClr val="C0C0C0"/>
                  </a:outerShdw>
                </a:effectLst>
                <a:latin typeface="Palatino Linotype" pitchFamily="18" charset="0"/>
              </a:rPr>
              <a:t>Absolutely </a:t>
            </a:r>
            <a:r>
              <a:rPr lang="en-US" b="1" dirty="0">
                <a:solidFill>
                  <a:schemeClr val="tx1"/>
                </a:solidFill>
                <a:effectLst>
                  <a:outerShdw blurRad="38100" dist="38100" dir="2700000" algn="tl">
                    <a:srgbClr val="C0C0C0"/>
                  </a:outerShdw>
                </a:effectLst>
                <a:latin typeface="Palatino Linotype" pitchFamily="18" charset="0"/>
              </a:rPr>
              <a:t>S</a:t>
            </a:r>
            <a:r>
              <a:rPr lang="en-US" b="1" dirty="0" smtClean="0">
                <a:solidFill>
                  <a:schemeClr val="tx1"/>
                </a:solidFill>
                <a:effectLst>
                  <a:outerShdw blurRad="38100" dist="38100" dir="2700000" algn="tl">
                    <a:srgbClr val="C0C0C0"/>
                  </a:outerShdw>
                </a:effectLst>
                <a:latin typeface="Palatino Linotype" pitchFamily="18" charset="0"/>
              </a:rPr>
              <a:t>table </a:t>
            </a:r>
            <a:r>
              <a:rPr lang="en-US" b="1" dirty="0" smtClean="0">
                <a:solidFill>
                  <a:schemeClr val="tx1"/>
                </a:solidFill>
                <a:effectLst>
                  <a:outerShdw blurRad="38100" dist="38100" dir="2700000" algn="tl">
                    <a:srgbClr val="C0C0C0"/>
                  </a:outerShdw>
                </a:effectLst>
                <a:latin typeface="Palatino Linotype" pitchFamily="18" charset="0"/>
              </a:rPr>
              <a:t>Layer</a:t>
            </a:r>
          </a:p>
        </p:txBody>
      </p:sp>
      <p:sp>
        <p:nvSpPr>
          <p:cNvPr id="43011" name="Rectangle 3"/>
          <p:cNvSpPr>
            <a:spLocks noGrp="1" noChangeArrowheads="1"/>
          </p:cNvSpPr>
          <p:nvPr>
            <p:ph type="body" idx="1"/>
          </p:nvPr>
        </p:nvSpPr>
        <p:spPr/>
        <p:txBody>
          <a:bodyPr/>
          <a:lstStyle/>
          <a:p>
            <a:pPr eaLnBrk="1" hangingPunct="1">
              <a:buFontTx/>
              <a:buNone/>
            </a:pPr>
            <a:r>
              <a:rPr lang="en-US" sz="2400" dirty="0" smtClean="0"/>
              <a:t>      </a:t>
            </a:r>
            <a:r>
              <a:rPr lang="en-US" sz="2400" u="sng" dirty="0" smtClean="0">
                <a:latin typeface="Palatino Linotype" pitchFamily="18" charset="0"/>
              </a:rPr>
              <a:t>HEIGHT         ENVIRON TEMP    PARCEL  TEMP</a:t>
            </a:r>
            <a:r>
              <a:rPr lang="en-US" u="sng" dirty="0" smtClean="0">
                <a:latin typeface="Palatino Linotype" pitchFamily="18" charset="0"/>
              </a:rPr>
              <a:t> </a:t>
            </a:r>
          </a:p>
          <a:p>
            <a:pPr eaLnBrk="1" hangingPunct="1">
              <a:buFontTx/>
              <a:buNone/>
            </a:pPr>
            <a:r>
              <a:rPr lang="en-US" dirty="0" smtClean="0">
                <a:latin typeface="Palatino Linotype" pitchFamily="18" charset="0"/>
              </a:rPr>
              <a:t>	  3 km AGL     18 </a:t>
            </a:r>
            <a:r>
              <a:rPr lang="en-US" dirty="0" err="1" smtClean="0">
                <a:latin typeface="Palatino Linotype" pitchFamily="18" charset="0"/>
              </a:rPr>
              <a:t>deg</a:t>
            </a:r>
            <a:r>
              <a:rPr lang="en-US" dirty="0" smtClean="0">
                <a:latin typeface="Palatino Linotype" pitchFamily="18" charset="0"/>
              </a:rPr>
              <a:t> C            ?</a:t>
            </a:r>
          </a:p>
          <a:p>
            <a:pPr eaLnBrk="1" hangingPunct="1">
              <a:buFontTx/>
              <a:buNone/>
            </a:pPr>
            <a:r>
              <a:rPr lang="en-US" dirty="0" smtClean="0">
                <a:latin typeface="Palatino Linotype" pitchFamily="18" charset="0"/>
              </a:rPr>
              <a:t>     2 km AGL     22 </a:t>
            </a:r>
            <a:r>
              <a:rPr lang="en-US" dirty="0" err="1" smtClean="0">
                <a:latin typeface="Palatino Linotype" pitchFamily="18" charset="0"/>
              </a:rPr>
              <a:t>deg</a:t>
            </a:r>
            <a:r>
              <a:rPr lang="en-US" dirty="0" smtClean="0">
                <a:latin typeface="Palatino Linotype" pitchFamily="18" charset="0"/>
              </a:rPr>
              <a:t> C            ?  </a:t>
            </a:r>
          </a:p>
          <a:p>
            <a:pPr eaLnBrk="1" hangingPunct="1">
              <a:buFontTx/>
              <a:buNone/>
            </a:pPr>
            <a:r>
              <a:rPr lang="en-US" dirty="0" smtClean="0">
                <a:latin typeface="Palatino Linotype" pitchFamily="18" charset="0"/>
              </a:rPr>
              <a:t>     1 km AGL     26 </a:t>
            </a:r>
            <a:r>
              <a:rPr lang="en-US" dirty="0" err="1" smtClean="0">
                <a:latin typeface="Palatino Linotype" pitchFamily="18" charset="0"/>
              </a:rPr>
              <a:t>deg</a:t>
            </a:r>
            <a:r>
              <a:rPr lang="en-US" dirty="0" smtClean="0">
                <a:latin typeface="Palatino Linotype" pitchFamily="18" charset="0"/>
              </a:rPr>
              <a:t> C            ?</a:t>
            </a:r>
          </a:p>
          <a:p>
            <a:pPr eaLnBrk="1" hangingPunct="1">
              <a:buFontTx/>
              <a:buNone/>
            </a:pPr>
            <a:r>
              <a:rPr lang="en-US" dirty="0" smtClean="0">
                <a:latin typeface="Palatino Linotype" pitchFamily="18" charset="0"/>
              </a:rPr>
              <a:t>      SFC               30 </a:t>
            </a:r>
            <a:r>
              <a:rPr lang="en-US" dirty="0" err="1" smtClean="0">
                <a:latin typeface="Palatino Linotype" pitchFamily="18" charset="0"/>
              </a:rPr>
              <a:t>deg</a:t>
            </a:r>
            <a:r>
              <a:rPr lang="en-US" dirty="0" smtClean="0">
                <a:latin typeface="Palatino Linotype" pitchFamily="18" charset="0"/>
              </a:rPr>
              <a:t> C           30</a:t>
            </a:r>
          </a:p>
          <a:p>
            <a:pPr eaLnBrk="1" hangingPunct="1">
              <a:buFontTx/>
              <a:buNone/>
            </a:pPr>
            <a:endParaRPr lang="en-US" dirty="0" smtClean="0">
              <a:latin typeface="Palatino Linotype" pitchFamily="18" charset="0"/>
            </a:endParaRPr>
          </a:p>
        </p:txBody>
      </p:sp>
      <p:sp>
        <p:nvSpPr>
          <p:cNvPr id="43012" name="Rectangle 4"/>
          <p:cNvSpPr>
            <a:spLocks noChangeArrowheads="1"/>
          </p:cNvSpPr>
          <p:nvPr/>
        </p:nvSpPr>
        <p:spPr bwMode="auto">
          <a:xfrm>
            <a:off x="762000" y="4495800"/>
            <a:ext cx="7772400" cy="533400"/>
          </a:xfrm>
          <a:prstGeom prst="rect">
            <a:avLst/>
          </a:prstGeom>
          <a:solidFill>
            <a:srgbClr val="993300"/>
          </a:solidFill>
          <a:ln w="9525">
            <a:solidFill>
              <a:schemeClr val="tx1"/>
            </a:solidFill>
            <a:miter lim="800000"/>
            <a:headEnd/>
            <a:tailEnd/>
          </a:ln>
        </p:spPr>
        <p:txBody>
          <a:bodyPr wrap="none" anchor="ctr"/>
          <a:lstStyle/>
          <a:p>
            <a:endParaRPr lang="en-US"/>
          </a:p>
        </p:txBody>
      </p:sp>
      <p:sp>
        <p:nvSpPr>
          <p:cNvPr id="43013" name="AutoShape 5"/>
          <p:cNvSpPr>
            <a:spLocks noChangeArrowheads="1"/>
          </p:cNvSpPr>
          <p:nvPr/>
        </p:nvSpPr>
        <p:spPr bwMode="auto">
          <a:xfrm rot="-5400000">
            <a:off x="-609600" y="2895600"/>
            <a:ext cx="2209800" cy="685800"/>
          </a:xfrm>
          <a:custGeom>
            <a:avLst/>
            <a:gdLst>
              <a:gd name="T0" fmla="*/ 2147483647 w 21600"/>
              <a:gd name="T1" fmla="*/ 0 h 21600"/>
              <a:gd name="T2" fmla="*/ 0 w 21600"/>
              <a:gd name="T3" fmla="*/ 345664538 h 21600"/>
              <a:gd name="T4" fmla="*/ 2147483647 w 21600"/>
              <a:gd name="T5" fmla="*/ 691329076 h 21600"/>
              <a:gd name="T6" fmla="*/ 2147483647 w 21600"/>
              <a:gd name="T7" fmla="*/ 34566453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79209" name="Text Box 9"/>
          <p:cNvSpPr txBox="1">
            <a:spLocks noChangeArrowheads="1"/>
          </p:cNvSpPr>
          <p:nvPr/>
        </p:nvSpPr>
        <p:spPr bwMode="auto">
          <a:xfrm>
            <a:off x="0" y="5334000"/>
            <a:ext cx="8839200" cy="830997"/>
          </a:xfrm>
          <a:prstGeom prst="rect">
            <a:avLst/>
          </a:prstGeom>
          <a:noFill/>
          <a:ln w="9525">
            <a:noFill/>
            <a:miter lim="800000"/>
            <a:headEnd/>
            <a:tailEnd/>
          </a:ln>
        </p:spPr>
        <p:txBody>
          <a:bodyPr>
            <a:spAutoFit/>
          </a:bodyPr>
          <a:lstStyle/>
          <a:p>
            <a:r>
              <a:rPr lang="en-US" sz="2400" dirty="0">
                <a:latin typeface="Palatino Linotype" pitchFamily="18" charset="0"/>
              </a:rPr>
              <a:t>As we go up… parcel temperature is always colder than the environment. There is a resistance to vertical displacement</a:t>
            </a:r>
            <a:r>
              <a:rPr lang="en-US" sz="2400" dirty="0" smtClean="0">
                <a:latin typeface="Palatino Linotype" pitchFamily="18" charset="0"/>
              </a:rPr>
              <a:t>…</a:t>
            </a:r>
            <a:endParaRPr lang="en-US" sz="2400" dirty="0">
              <a:latin typeface="Palatino Linotype" pitchFamily="18" charset="0"/>
            </a:endParaRPr>
          </a:p>
        </p:txBody>
      </p:sp>
      <p:sp>
        <p:nvSpPr>
          <p:cNvPr id="7" name="TextBox 6"/>
          <p:cNvSpPr txBox="1"/>
          <p:nvPr/>
        </p:nvSpPr>
        <p:spPr>
          <a:xfrm>
            <a:off x="5943600" y="3352800"/>
            <a:ext cx="685800" cy="584776"/>
          </a:xfrm>
          <a:prstGeom prst="rect">
            <a:avLst/>
          </a:prstGeom>
          <a:solidFill>
            <a:srgbClr val="FFFFFF"/>
          </a:solidFill>
        </p:spPr>
        <p:txBody>
          <a:bodyPr wrap="square" rtlCol="0">
            <a:spAutoFit/>
          </a:bodyPr>
          <a:lstStyle/>
          <a:p>
            <a:r>
              <a:rPr lang="en-US" sz="3200" dirty="0" smtClean="0">
                <a:solidFill>
                  <a:srgbClr val="FF0000"/>
                </a:solidFill>
              </a:rPr>
              <a:t>20</a:t>
            </a:r>
            <a:endParaRPr lang="en-US" sz="3200" dirty="0">
              <a:solidFill>
                <a:srgbClr val="FF0000"/>
              </a:solidFill>
            </a:endParaRPr>
          </a:p>
        </p:txBody>
      </p:sp>
      <p:sp>
        <p:nvSpPr>
          <p:cNvPr id="8" name="TextBox 7"/>
          <p:cNvSpPr txBox="1"/>
          <p:nvPr/>
        </p:nvSpPr>
        <p:spPr>
          <a:xfrm>
            <a:off x="6019800" y="2743200"/>
            <a:ext cx="685800" cy="584776"/>
          </a:xfrm>
          <a:prstGeom prst="rect">
            <a:avLst/>
          </a:prstGeom>
          <a:solidFill>
            <a:srgbClr val="FFFFFF"/>
          </a:solidFill>
        </p:spPr>
        <p:txBody>
          <a:bodyPr wrap="square" rtlCol="0">
            <a:spAutoFit/>
          </a:bodyPr>
          <a:lstStyle/>
          <a:p>
            <a:r>
              <a:rPr lang="en-US" sz="3200" dirty="0">
                <a:solidFill>
                  <a:srgbClr val="FF0000"/>
                </a:solidFill>
              </a:rPr>
              <a:t>1</a:t>
            </a:r>
            <a:r>
              <a:rPr lang="en-US" sz="3200" dirty="0" smtClean="0">
                <a:solidFill>
                  <a:srgbClr val="FF0000"/>
                </a:solidFill>
              </a:rPr>
              <a:t>0</a:t>
            </a:r>
            <a:endParaRPr lang="en-US" sz="3200" dirty="0">
              <a:solidFill>
                <a:srgbClr val="FF0000"/>
              </a:solidFill>
            </a:endParaRPr>
          </a:p>
        </p:txBody>
      </p:sp>
      <p:sp>
        <p:nvSpPr>
          <p:cNvPr id="9" name="TextBox 8"/>
          <p:cNvSpPr txBox="1"/>
          <p:nvPr/>
        </p:nvSpPr>
        <p:spPr>
          <a:xfrm>
            <a:off x="6019800" y="2133600"/>
            <a:ext cx="685800" cy="584776"/>
          </a:xfrm>
          <a:prstGeom prst="rect">
            <a:avLst/>
          </a:prstGeom>
          <a:solidFill>
            <a:srgbClr val="FFFFFF"/>
          </a:solidFill>
        </p:spPr>
        <p:txBody>
          <a:bodyPr wrap="square" rtlCol="0">
            <a:spAutoFit/>
          </a:bodyPr>
          <a:lstStyle/>
          <a:p>
            <a:r>
              <a:rPr lang="en-US" sz="3200" dirty="0" smtClean="0">
                <a:solidFill>
                  <a:srgbClr val="FF0000"/>
                </a:solidFill>
              </a:rPr>
              <a:t>0</a:t>
            </a:r>
            <a:endParaRPr lang="en-US" sz="3200" dirty="0">
              <a:solidFill>
                <a:srgbClr val="FF0000"/>
              </a:solidFill>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9209"/>
                                        </p:tgtEl>
                                        <p:attrNameLst>
                                          <p:attrName>style.visibility</p:attrName>
                                        </p:attrNameLst>
                                      </p:cBhvr>
                                      <p:to>
                                        <p:strVal val="visible"/>
                                      </p:to>
                                    </p:set>
                                    <p:anim calcmode="lin" valueType="num">
                                      <p:cBhvr additive="base">
                                        <p:cTn id="7" dur="500" fill="hold"/>
                                        <p:tgtEl>
                                          <p:spTgt spid="179209"/>
                                        </p:tgtEl>
                                        <p:attrNameLst>
                                          <p:attrName>ppt_x</p:attrName>
                                        </p:attrNameLst>
                                      </p:cBhvr>
                                      <p:tavLst>
                                        <p:tav tm="0">
                                          <p:val>
                                            <p:strVal val="#ppt_x"/>
                                          </p:val>
                                        </p:tav>
                                        <p:tav tm="100000">
                                          <p:val>
                                            <p:strVal val="#ppt_x"/>
                                          </p:val>
                                        </p:tav>
                                      </p:tavLst>
                                    </p:anim>
                                    <p:anim calcmode="lin" valueType="num">
                                      <p:cBhvr additive="base">
                                        <p:cTn id="8" dur="500" fill="hold"/>
                                        <p:tgtEl>
                                          <p:spTgt spid="1792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9" grpId="0"/>
      <p:bldP spid="7" grpId="0" animBg="1"/>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152400"/>
            <a:ext cx="8229600" cy="1143000"/>
          </a:xfrm>
        </p:spPr>
        <p:txBody>
          <a:bodyPr/>
          <a:lstStyle/>
          <a:p>
            <a:pPr eaLnBrk="1" hangingPunct="1">
              <a:defRPr/>
            </a:pPr>
            <a:r>
              <a:rPr lang="en-US" b="1" dirty="0" smtClean="0">
                <a:effectLst>
                  <a:outerShdw blurRad="38100" dist="38100" dir="2700000" algn="tl">
                    <a:srgbClr val="C0C0C0"/>
                  </a:outerShdw>
                </a:effectLst>
                <a:latin typeface="Palatino Linotype" pitchFamily="18" charset="0"/>
              </a:rPr>
              <a:t>Temperature Inversion</a:t>
            </a:r>
            <a:r>
              <a:rPr lang="en-US" dirty="0" smtClean="0"/>
              <a:t/>
            </a:r>
            <a:br>
              <a:rPr lang="en-US" dirty="0" smtClean="0"/>
            </a:br>
            <a:endParaRPr lang="en-US" sz="1000" dirty="0" smtClean="0"/>
          </a:p>
        </p:txBody>
      </p:sp>
      <p:sp>
        <p:nvSpPr>
          <p:cNvPr id="44035" name="Rectangle 3"/>
          <p:cNvSpPr>
            <a:spLocks noGrp="1" noChangeArrowheads="1"/>
          </p:cNvSpPr>
          <p:nvPr>
            <p:ph type="body" sz="half" idx="1"/>
          </p:nvPr>
        </p:nvSpPr>
        <p:spPr>
          <a:xfrm>
            <a:off x="0" y="1265238"/>
            <a:ext cx="4038600" cy="4525962"/>
          </a:xfrm>
        </p:spPr>
        <p:txBody>
          <a:bodyPr/>
          <a:lstStyle/>
          <a:p>
            <a:pPr eaLnBrk="1" hangingPunct="1"/>
            <a:r>
              <a:rPr lang="en-US" sz="2400" dirty="0" smtClean="0">
                <a:latin typeface="Palatino Linotype" pitchFamily="18" charset="0"/>
              </a:rPr>
              <a:t>Extremely Stable</a:t>
            </a:r>
            <a:r>
              <a:rPr lang="en-US" sz="2400" smtClean="0">
                <a:latin typeface="Palatino Linotype" pitchFamily="18" charset="0"/>
              </a:rPr>
              <a:t>; inversions </a:t>
            </a:r>
            <a:r>
              <a:rPr lang="en-US" sz="2400" dirty="0" smtClean="0">
                <a:latin typeface="Palatino Linotype" pitchFamily="18" charset="0"/>
              </a:rPr>
              <a:t>suppress the upward motion of air.</a:t>
            </a:r>
          </a:p>
          <a:p>
            <a:pPr eaLnBrk="1" hangingPunct="1"/>
            <a:endParaRPr lang="en-US" sz="2400" dirty="0" smtClean="0">
              <a:latin typeface="Palatino Linotype" pitchFamily="18" charset="0"/>
            </a:endParaRPr>
          </a:p>
          <a:p>
            <a:pPr eaLnBrk="1" hangingPunct="1"/>
            <a:r>
              <a:rPr lang="en-US" sz="2400" dirty="0" smtClean="0">
                <a:latin typeface="Palatino Linotype" pitchFamily="18" charset="0"/>
              </a:rPr>
              <a:t>One type of inversion</a:t>
            </a:r>
          </a:p>
          <a:p>
            <a:pPr lvl="1" eaLnBrk="1" hangingPunct="1"/>
            <a:r>
              <a:rPr lang="en-US" sz="2400" dirty="0" smtClean="0">
                <a:latin typeface="Palatino Linotype" pitchFamily="18" charset="0"/>
              </a:rPr>
              <a:t>Radiation (nocturnal) Inversion</a:t>
            </a:r>
          </a:p>
          <a:p>
            <a:pPr lvl="1" eaLnBrk="1" hangingPunct="1"/>
            <a:r>
              <a:rPr lang="en-US" sz="2400" dirty="0" smtClean="0">
                <a:latin typeface="Palatino Linotype" pitchFamily="18" charset="0"/>
              </a:rPr>
              <a:t>Ground is cooling quicker than the air above it, as we have lost our solar radiation</a:t>
            </a:r>
          </a:p>
          <a:p>
            <a:pPr eaLnBrk="1" hangingPunct="1">
              <a:buFontTx/>
              <a:buNone/>
            </a:pPr>
            <a:r>
              <a:rPr lang="en-US" sz="2400" dirty="0" smtClean="0"/>
              <a:t>    </a:t>
            </a:r>
          </a:p>
        </p:txBody>
      </p:sp>
      <p:sp>
        <p:nvSpPr>
          <p:cNvPr id="44037" name="Rectangle 7"/>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b="1" dirty="0"/>
              <a:t>Fig. </a:t>
            </a:r>
            <a:r>
              <a:rPr lang="en-US" sz="1400" b="1" dirty="0" smtClean="0"/>
              <a:t>3-21, </a:t>
            </a:r>
            <a:r>
              <a:rPr lang="en-US" sz="1400" b="1" dirty="0"/>
              <a:t>p. </a:t>
            </a:r>
            <a:r>
              <a:rPr lang="en-US" sz="1400" b="1" dirty="0" smtClean="0"/>
              <a:t>88</a:t>
            </a:r>
            <a:endParaRPr lang="en-US" sz="1400" b="1" dirty="0"/>
          </a:p>
        </p:txBody>
      </p:sp>
      <p:pic>
        <p:nvPicPr>
          <p:cNvPr id="7" name="Picture 5" descr="9781284027372_CH03_FIG21.jpg"/>
          <p:cNvPicPr>
            <a:picLocks noChangeAspect="1"/>
          </p:cNvPicPr>
          <p:nvPr/>
        </p:nvPicPr>
        <p:blipFill>
          <a:blip r:embed="rId4" cstate="print"/>
          <a:srcRect/>
          <a:stretch>
            <a:fillRect/>
          </a:stretch>
        </p:blipFill>
        <p:spPr bwMode="auto">
          <a:xfrm>
            <a:off x="4724400" y="1142999"/>
            <a:ext cx="2514600" cy="5625885"/>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b="1" smtClean="0">
                <a:latin typeface="Palatino Linotype" pitchFamily="18" charset="0"/>
              </a:rPr>
              <a:t>RECALL</a:t>
            </a:r>
          </a:p>
        </p:txBody>
      </p:sp>
      <p:sp>
        <p:nvSpPr>
          <p:cNvPr id="3075" name="Rectangle 3"/>
          <p:cNvSpPr>
            <a:spLocks noGrp="1" noChangeArrowheads="1"/>
          </p:cNvSpPr>
          <p:nvPr>
            <p:ph type="body" idx="1"/>
          </p:nvPr>
        </p:nvSpPr>
        <p:spPr/>
        <p:txBody>
          <a:bodyPr/>
          <a:lstStyle/>
          <a:p>
            <a:pPr eaLnBrk="1" hangingPunct="1"/>
            <a:r>
              <a:rPr lang="en-US" smtClean="0">
                <a:latin typeface="Palatino Linotype" pitchFamily="18" charset="0"/>
              </a:rPr>
              <a:t>Temperature: A measure of the average kinetic energy of the molecules in a substance.</a:t>
            </a:r>
          </a:p>
          <a:p>
            <a:pPr eaLnBrk="1" hangingPunct="1"/>
            <a:r>
              <a:rPr lang="en-US" smtClean="0">
                <a:latin typeface="Palatino Linotype" pitchFamily="18" charset="0"/>
              </a:rPr>
              <a:t>A change in the temperature of the air depends on: 1) net energy budget 2) Specific heat 3) whether or not a change of phase has occured</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defRPr/>
            </a:pPr>
            <a:r>
              <a:rPr lang="en-US" b="1" dirty="0" smtClean="0">
                <a:solidFill>
                  <a:schemeClr val="tx1"/>
                </a:solidFill>
                <a:effectLst>
                  <a:outerShdw blurRad="38100" dist="38100" dir="2700000" algn="tl">
                    <a:srgbClr val="C0C0C0"/>
                  </a:outerShdw>
                </a:effectLst>
                <a:latin typeface="Palatino Linotype" pitchFamily="18" charset="0"/>
              </a:rPr>
              <a:t>Temperature Inversion Layer</a:t>
            </a:r>
          </a:p>
        </p:txBody>
      </p:sp>
      <p:sp>
        <p:nvSpPr>
          <p:cNvPr id="45059" name="Rectangle 3"/>
          <p:cNvSpPr>
            <a:spLocks noGrp="1" noChangeArrowheads="1"/>
          </p:cNvSpPr>
          <p:nvPr>
            <p:ph type="body" idx="1"/>
          </p:nvPr>
        </p:nvSpPr>
        <p:spPr/>
        <p:txBody>
          <a:bodyPr/>
          <a:lstStyle/>
          <a:p>
            <a:pPr eaLnBrk="1" hangingPunct="1">
              <a:buFontTx/>
              <a:buNone/>
            </a:pPr>
            <a:r>
              <a:rPr lang="en-US" sz="2400" smtClean="0"/>
              <a:t>       </a:t>
            </a:r>
            <a:r>
              <a:rPr lang="en-US" sz="2400" u="sng" smtClean="0">
                <a:latin typeface="Palatino Linotype" pitchFamily="18" charset="0"/>
              </a:rPr>
              <a:t>HEIGHT         ENVIRON TEMP    PARCEL  TEMP</a:t>
            </a:r>
            <a:r>
              <a:rPr lang="en-US" smtClean="0">
                <a:latin typeface="Palatino Linotype" pitchFamily="18" charset="0"/>
              </a:rPr>
              <a:t> </a:t>
            </a:r>
          </a:p>
          <a:p>
            <a:pPr eaLnBrk="1" hangingPunct="1">
              <a:buFontTx/>
              <a:buNone/>
            </a:pPr>
            <a:r>
              <a:rPr lang="en-US" smtClean="0">
                <a:latin typeface="Palatino Linotype" pitchFamily="18" charset="0"/>
              </a:rPr>
              <a:t>	  3 km AGL     36 deg C            ?</a:t>
            </a:r>
          </a:p>
          <a:p>
            <a:pPr eaLnBrk="1" hangingPunct="1">
              <a:buFontTx/>
              <a:buNone/>
            </a:pPr>
            <a:r>
              <a:rPr lang="en-US" smtClean="0">
                <a:latin typeface="Palatino Linotype" pitchFamily="18" charset="0"/>
              </a:rPr>
              <a:t>     2 km AGL     34 deg C            ?  </a:t>
            </a:r>
          </a:p>
          <a:p>
            <a:pPr eaLnBrk="1" hangingPunct="1">
              <a:buFontTx/>
              <a:buNone/>
            </a:pPr>
            <a:r>
              <a:rPr lang="en-US" smtClean="0">
                <a:latin typeface="Palatino Linotype" pitchFamily="18" charset="0"/>
              </a:rPr>
              <a:t>     1 km AGL     32 deg C            ?</a:t>
            </a:r>
          </a:p>
          <a:p>
            <a:pPr eaLnBrk="1" hangingPunct="1">
              <a:buFontTx/>
              <a:buNone/>
            </a:pPr>
            <a:r>
              <a:rPr lang="en-US" smtClean="0">
                <a:latin typeface="Palatino Linotype" pitchFamily="18" charset="0"/>
              </a:rPr>
              <a:t>      SFC               30 deg C           30</a:t>
            </a:r>
          </a:p>
          <a:p>
            <a:pPr eaLnBrk="1" hangingPunct="1">
              <a:buFontTx/>
              <a:buNone/>
            </a:pPr>
            <a:endParaRPr lang="en-US" smtClean="0">
              <a:latin typeface="Palatino Linotype" pitchFamily="18" charset="0"/>
            </a:endParaRPr>
          </a:p>
        </p:txBody>
      </p:sp>
      <p:sp>
        <p:nvSpPr>
          <p:cNvPr id="45060" name="Rectangle 4"/>
          <p:cNvSpPr>
            <a:spLocks noChangeArrowheads="1"/>
          </p:cNvSpPr>
          <p:nvPr/>
        </p:nvSpPr>
        <p:spPr bwMode="auto">
          <a:xfrm>
            <a:off x="685800" y="4572000"/>
            <a:ext cx="7696200" cy="381000"/>
          </a:xfrm>
          <a:prstGeom prst="rect">
            <a:avLst/>
          </a:prstGeom>
          <a:solidFill>
            <a:srgbClr val="993300"/>
          </a:solidFill>
          <a:ln w="9525">
            <a:solidFill>
              <a:schemeClr val="tx1"/>
            </a:solidFill>
            <a:miter lim="800000"/>
            <a:headEnd/>
            <a:tailEnd/>
          </a:ln>
        </p:spPr>
        <p:txBody>
          <a:bodyPr wrap="none" anchor="ctr"/>
          <a:lstStyle/>
          <a:p>
            <a:endParaRPr lang="en-US"/>
          </a:p>
        </p:txBody>
      </p:sp>
      <p:sp>
        <p:nvSpPr>
          <p:cNvPr id="45061" name="AutoShape 5"/>
          <p:cNvSpPr>
            <a:spLocks noChangeArrowheads="1"/>
          </p:cNvSpPr>
          <p:nvPr/>
        </p:nvSpPr>
        <p:spPr bwMode="auto">
          <a:xfrm rot="-5400000">
            <a:off x="-495300" y="2933700"/>
            <a:ext cx="2057400" cy="609600"/>
          </a:xfrm>
          <a:custGeom>
            <a:avLst/>
            <a:gdLst>
              <a:gd name="T0" fmla="*/ 2147483647 w 21600"/>
              <a:gd name="T1" fmla="*/ 0 h 21600"/>
              <a:gd name="T2" fmla="*/ 0 w 21600"/>
              <a:gd name="T3" fmla="*/ 242771193 h 21600"/>
              <a:gd name="T4" fmla="*/ 2147483647 w 21600"/>
              <a:gd name="T5" fmla="*/ 485542386 h 21600"/>
              <a:gd name="T6" fmla="*/ 2147483647 w 21600"/>
              <a:gd name="T7" fmla="*/ 24277119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TextBox 7"/>
          <p:cNvSpPr txBox="1"/>
          <p:nvPr/>
        </p:nvSpPr>
        <p:spPr>
          <a:xfrm>
            <a:off x="5943600" y="3352800"/>
            <a:ext cx="685800" cy="584776"/>
          </a:xfrm>
          <a:prstGeom prst="rect">
            <a:avLst/>
          </a:prstGeom>
          <a:solidFill>
            <a:srgbClr val="FFFFFF"/>
          </a:solidFill>
        </p:spPr>
        <p:txBody>
          <a:bodyPr wrap="square" rtlCol="0">
            <a:spAutoFit/>
          </a:bodyPr>
          <a:lstStyle/>
          <a:p>
            <a:r>
              <a:rPr lang="en-US" sz="3200" dirty="0" smtClean="0">
                <a:solidFill>
                  <a:srgbClr val="FF0000"/>
                </a:solidFill>
              </a:rPr>
              <a:t>20</a:t>
            </a:r>
            <a:endParaRPr lang="en-US" sz="3200" dirty="0">
              <a:solidFill>
                <a:srgbClr val="FF0000"/>
              </a:solidFill>
            </a:endParaRPr>
          </a:p>
        </p:txBody>
      </p:sp>
      <p:sp>
        <p:nvSpPr>
          <p:cNvPr id="9" name="TextBox 8"/>
          <p:cNvSpPr txBox="1"/>
          <p:nvPr/>
        </p:nvSpPr>
        <p:spPr>
          <a:xfrm>
            <a:off x="6019800" y="2743200"/>
            <a:ext cx="685800" cy="584776"/>
          </a:xfrm>
          <a:prstGeom prst="rect">
            <a:avLst/>
          </a:prstGeom>
          <a:solidFill>
            <a:srgbClr val="FFFFFF"/>
          </a:solidFill>
        </p:spPr>
        <p:txBody>
          <a:bodyPr wrap="square" rtlCol="0">
            <a:spAutoFit/>
          </a:bodyPr>
          <a:lstStyle/>
          <a:p>
            <a:r>
              <a:rPr lang="en-US" sz="3200" dirty="0">
                <a:solidFill>
                  <a:srgbClr val="FF0000"/>
                </a:solidFill>
              </a:rPr>
              <a:t>1</a:t>
            </a:r>
            <a:r>
              <a:rPr lang="en-US" sz="3200" dirty="0" smtClean="0">
                <a:solidFill>
                  <a:srgbClr val="FF0000"/>
                </a:solidFill>
              </a:rPr>
              <a:t>0</a:t>
            </a:r>
            <a:endParaRPr lang="en-US" sz="3200" dirty="0">
              <a:solidFill>
                <a:srgbClr val="FF0000"/>
              </a:solidFill>
            </a:endParaRPr>
          </a:p>
        </p:txBody>
      </p:sp>
      <p:sp>
        <p:nvSpPr>
          <p:cNvPr id="10" name="TextBox 9"/>
          <p:cNvSpPr txBox="1"/>
          <p:nvPr/>
        </p:nvSpPr>
        <p:spPr>
          <a:xfrm>
            <a:off x="6019800" y="2133600"/>
            <a:ext cx="685800" cy="584776"/>
          </a:xfrm>
          <a:prstGeom prst="rect">
            <a:avLst/>
          </a:prstGeom>
          <a:solidFill>
            <a:srgbClr val="FFFFFF"/>
          </a:solidFill>
        </p:spPr>
        <p:txBody>
          <a:bodyPr wrap="square" rtlCol="0">
            <a:spAutoFit/>
          </a:bodyPr>
          <a:lstStyle/>
          <a:p>
            <a:r>
              <a:rPr lang="en-US" sz="3200" dirty="0" smtClean="0">
                <a:solidFill>
                  <a:srgbClr val="FF0000"/>
                </a:solidFill>
              </a:rPr>
              <a:t>0</a:t>
            </a:r>
            <a:endParaRPr lang="en-US" sz="3200" dirty="0">
              <a:solidFill>
                <a:srgbClr val="FF0000"/>
              </a:solidFill>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hidden="1"/>
          <p:cNvSpPr>
            <a:spLocks noGrp="1" noChangeArrowheads="1"/>
          </p:cNvSpPr>
          <p:nvPr>
            <p:ph type="title"/>
          </p:nvPr>
        </p:nvSpPr>
        <p:spPr/>
        <p:txBody>
          <a:bodyPr/>
          <a:lstStyle/>
          <a:p>
            <a:pPr eaLnBrk="1" hangingPunct="1"/>
            <a:endParaRPr lang="en-US" smtClean="0"/>
          </a:p>
        </p:txBody>
      </p:sp>
      <p:sp>
        <p:nvSpPr>
          <p:cNvPr id="46084" name="Rectangle 4"/>
          <p:cNvSpPr>
            <a:spLocks noChangeArrowheads="1"/>
          </p:cNvSpPr>
          <p:nvPr/>
        </p:nvSpPr>
        <p:spPr bwMode="auto">
          <a:xfrm>
            <a:off x="7761288" y="6562725"/>
            <a:ext cx="1382712" cy="295275"/>
          </a:xfrm>
          <a:prstGeom prst="rect">
            <a:avLst/>
          </a:prstGeom>
          <a:noFill/>
          <a:ln w="9525">
            <a:noFill/>
            <a:miter lim="800000"/>
            <a:headEnd/>
            <a:tailEnd/>
          </a:ln>
        </p:spPr>
        <p:txBody>
          <a:bodyPr wrap="none" lIns="82058" tIns="41029" rIns="82058" bIns="41029"/>
          <a:lstStyle/>
          <a:p>
            <a:pPr algn="r" defTabSz="820738" eaLnBrk="0" hangingPunct="0"/>
            <a:r>
              <a:rPr lang="en-US" sz="1400" b="1" dirty="0"/>
              <a:t>Fig. </a:t>
            </a:r>
            <a:r>
              <a:rPr lang="en-US" sz="1400" b="1" dirty="0" smtClean="0"/>
              <a:t>3-23, </a:t>
            </a:r>
            <a:r>
              <a:rPr lang="en-US" sz="1400" b="1" dirty="0"/>
              <a:t>p. </a:t>
            </a:r>
            <a:r>
              <a:rPr lang="en-US" sz="1400" b="1" dirty="0" smtClean="0"/>
              <a:t>90</a:t>
            </a:r>
            <a:endParaRPr lang="en-US" sz="1400" b="1" dirty="0"/>
          </a:p>
        </p:txBody>
      </p:sp>
      <p:pic>
        <p:nvPicPr>
          <p:cNvPr id="5" name="Picture 5" descr="9781284027372_CH03_FIG23.jpg"/>
          <p:cNvPicPr>
            <a:picLocks noChangeAspect="1"/>
          </p:cNvPicPr>
          <p:nvPr/>
        </p:nvPicPr>
        <p:blipFill>
          <a:blip r:embed="rId3" cstate="print"/>
          <a:srcRect/>
          <a:stretch>
            <a:fillRect/>
          </a:stretch>
        </p:blipFill>
        <p:spPr bwMode="auto">
          <a:xfrm>
            <a:off x="-13748" y="1828800"/>
            <a:ext cx="9157748" cy="281939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hidden="1"/>
          <p:cNvSpPr>
            <a:spLocks noGrp="1" noChangeArrowheads="1"/>
          </p:cNvSpPr>
          <p:nvPr>
            <p:ph type="title"/>
          </p:nvPr>
        </p:nvSpPr>
        <p:spPr/>
        <p:txBody>
          <a:bodyPr/>
          <a:lstStyle/>
          <a:p>
            <a:pPr eaLnBrk="1" hangingPunct="1"/>
            <a:endParaRPr lang="en-US" smtClean="0"/>
          </a:p>
        </p:txBody>
      </p:sp>
      <p:sp>
        <p:nvSpPr>
          <p:cNvPr id="47108" name="Rectangle 4"/>
          <p:cNvSpPr>
            <a:spLocks noChangeArrowheads="1"/>
          </p:cNvSpPr>
          <p:nvPr/>
        </p:nvSpPr>
        <p:spPr bwMode="auto">
          <a:xfrm>
            <a:off x="1828800" y="6562725"/>
            <a:ext cx="1382713" cy="295275"/>
          </a:xfrm>
          <a:prstGeom prst="rect">
            <a:avLst/>
          </a:prstGeom>
          <a:noFill/>
          <a:ln w="9525">
            <a:noFill/>
            <a:miter lim="800000"/>
            <a:headEnd/>
            <a:tailEnd/>
          </a:ln>
        </p:spPr>
        <p:txBody>
          <a:bodyPr wrap="none" lIns="82058" tIns="41029" rIns="82058" bIns="41029"/>
          <a:lstStyle/>
          <a:p>
            <a:pPr algn="r" defTabSz="820738" eaLnBrk="0" hangingPunct="0"/>
            <a:r>
              <a:rPr lang="en-US" sz="1400" b="1" dirty="0"/>
              <a:t>Fig. </a:t>
            </a:r>
            <a:r>
              <a:rPr lang="en-US" sz="1400" b="1" dirty="0" smtClean="0"/>
              <a:t>3-22, </a:t>
            </a:r>
            <a:r>
              <a:rPr lang="en-US" sz="1400" b="1" dirty="0"/>
              <a:t>p. </a:t>
            </a:r>
            <a:r>
              <a:rPr lang="en-US" sz="1400" b="1" dirty="0" smtClean="0"/>
              <a:t>89</a:t>
            </a:r>
            <a:endParaRPr lang="en-US" sz="1400" b="1" dirty="0"/>
          </a:p>
        </p:txBody>
      </p:sp>
      <p:sp>
        <p:nvSpPr>
          <p:cNvPr id="8" name="Rectangle 3"/>
          <p:cNvSpPr txBox="1">
            <a:spLocks noChangeArrowheads="1"/>
          </p:cNvSpPr>
          <p:nvPr/>
        </p:nvSpPr>
        <p:spPr>
          <a:xfrm>
            <a:off x="4648200" y="1752600"/>
            <a:ext cx="4267200" cy="3276600"/>
          </a:xfrm>
          <a:prstGeom prst="rect">
            <a:avLst/>
          </a:prstGeom>
        </p:spPr>
        <p:txBody>
          <a:bodyPr/>
          <a:lstStyle/>
          <a:p>
            <a:pPr marL="342900" indent="-342900">
              <a:spcBef>
                <a:spcPct val="20000"/>
              </a:spcBef>
              <a:buFontTx/>
              <a:buChar char="•"/>
              <a:defRPr/>
            </a:pPr>
            <a:r>
              <a:rPr lang="en-US" sz="2400" kern="0" dirty="0">
                <a:latin typeface="Palatino Linotype" pitchFamily="18" charset="0"/>
              </a:rPr>
              <a:t>Since they suppress the upward motion of air, inversions can act as a “cap” or “lid”. </a:t>
            </a:r>
          </a:p>
          <a:p>
            <a:pPr marL="342900" indent="-342900">
              <a:spcBef>
                <a:spcPct val="20000"/>
              </a:spcBef>
              <a:defRPr/>
            </a:pPr>
            <a:endParaRPr lang="en-US" sz="2400" kern="0" dirty="0">
              <a:latin typeface="Palatino Linotype" pitchFamily="18" charset="0"/>
            </a:endParaRPr>
          </a:p>
          <a:p>
            <a:pPr marL="342900" indent="-342900">
              <a:spcBef>
                <a:spcPct val="20000"/>
              </a:spcBef>
              <a:buFontTx/>
              <a:buChar char="•"/>
              <a:defRPr/>
            </a:pPr>
            <a:r>
              <a:rPr lang="en-US" sz="2400" kern="0" dirty="0">
                <a:latin typeface="Palatino Linotype" pitchFamily="18" charset="0"/>
              </a:rPr>
              <a:t>This has implications for  pollution and severe storms </a:t>
            </a:r>
          </a:p>
          <a:p>
            <a:pPr marL="342900" indent="-342900">
              <a:spcBef>
                <a:spcPct val="20000"/>
              </a:spcBef>
              <a:buFontTx/>
              <a:buChar char="•"/>
              <a:defRPr/>
            </a:pPr>
            <a:endParaRPr lang="en-US" sz="2400" kern="0" dirty="0">
              <a:latin typeface="Palatino Linotype" pitchFamily="18" charset="0"/>
            </a:endParaRPr>
          </a:p>
          <a:p>
            <a:pPr marL="342900" indent="-342900">
              <a:spcBef>
                <a:spcPct val="20000"/>
              </a:spcBef>
              <a:defRPr/>
            </a:pPr>
            <a:r>
              <a:rPr lang="en-US" sz="2400" kern="0" dirty="0">
                <a:latin typeface="+mn-lt"/>
              </a:rPr>
              <a:t>    </a:t>
            </a:r>
          </a:p>
        </p:txBody>
      </p:sp>
      <p:pic>
        <p:nvPicPr>
          <p:cNvPr id="47110" name="Picture 8" descr="DSCF1145.JPG"/>
          <p:cNvPicPr>
            <a:picLocks noChangeAspect="1"/>
          </p:cNvPicPr>
          <p:nvPr/>
        </p:nvPicPr>
        <p:blipFill>
          <a:blip r:embed="rId4" cstate="print"/>
          <a:srcRect/>
          <a:stretch>
            <a:fillRect/>
          </a:stretch>
        </p:blipFill>
        <p:spPr bwMode="auto">
          <a:xfrm>
            <a:off x="0" y="0"/>
            <a:ext cx="4724400" cy="3543300"/>
          </a:xfrm>
          <a:prstGeom prst="rect">
            <a:avLst/>
          </a:prstGeom>
          <a:noFill/>
          <a:ln w="9525">
            <a:noFill/>
            <a:miter lim="800000"/>
            <a:headEnd/>
            <a:tailEnd/>
          </a:ln>
        </p:spPr>
      </p:pic>
      <p:pic>
        <p:nvPicPr>
          <p:cNvPr id="7" name="Picture 5" descr="9781284027372_CH03_FIG22.jpg"/>
          <p:cNvPicPr>
            <a:picLocks noChangeAspect="1"/>
          </p:cNvPicPr>
          <p:nvPr/>
        </p:nvPicPr>
        <p:blipFill>
          <a:blip r:embed="rId5" cstate="print"/>
          <a:srcRect/>
          <a:stretch>
            <a:fillRect/>
          </a:stretch>
        </p:blipFill>
        <p:spPr bwMode="auto">
          <a:xfrm>
            <a:off x="0" y="3581400"/>
            <a:ext cx="4724400" cy="2948562"/>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Inversions During Winter</a:t>
            </a:r>
            <a:endParaRPr lang="en-US" dirty="0"/>
          </a:p>
        </p:txBody>
      </p:sp>
      <p:sp>
        <p:nvSpPr>
          <p:cNvPr id="3" name="Rectangle 3"/>
          <p:cNvSpPr txBox="1">
            <a:spLocks noChangeArrowheads="1"/>
          </p:cNvSpPr>
          <p:nvPr/>
        </p:nvSpPr>
        <p:spPr>
          <a:xfrm>
            <a:off x="533400" y="1752600"/>
            <a:ext cx="8382000" cy="4114800"/>
          </a:xfrm>
          <a:prstGeom prst="rect">
            <a:avLst/>
          </a:prstGeom>
        </p:spPr>
        <p:txBody>
          <a:bodyPr/>
          <a:lstStyle/>
          <a:p>
            <a:pPr marL="342900" indent="-342900">
              <a:spcBef>
                <a:spcPct val="20000"/>
              </a:spcBef>
              <a:buFontTx/>
              <a:buChar char="•"/>
              <a:defRPr/>
            </a:pPr>
            <a:r>
              <a:rPr lang="en-US" sz="2400" kern="0" dirty="0" smtClean="0">
                <a:latin typeface="Palatino Linotype" pitchFamily="18" charset="0"/>
              </a:rPr>
              <a:t>VERY important to agriculture</a:t>
            </a:r>
          </a:p>
          <a:p>
            <a:pPr marL="342900" indent="-342900">
              <a:spcBef>
                <a:spcPct val="20000"/>
              </a:spcBef>
              <a:buFontTx/>
              <a:buChar char="•"/>
              <a:defRPr/>
            </a:pPr>
            <a:r>
              <a:rPr lang="en-US" sz="2400" kern="0" dirty="0" smtClean="0">
                <a:latin typeface="Palatino Linotype" pitchFamily="18" charset="0"/>
              </a:rPr>
              <a:t>If the inversion is shallow or temperatures will only be slightly below zero</a:t>
            </a:r>
          </a:p>
          <a:p>
            <a:pPr marL="800100" lvl="1" indent="-342900">
              <a:spcBef>
                <a:spcPct val="20000"/>
              </a:spcBef>
              <a:buFontTx/>
              <a:buChar char="•"/>
              <a:defRPr/>
            </a:pPr>
            <a:r>
              <a:rPr lang="en-US" sz="2400" kern="0" dirty="0" smtClean="0">
                <a:latin typeface="Palatino Linotype" pitchFamily="18" charset="0"/>
              </a:rPr>
              <a:t>Trap long-wave radiation by covering plants</a:t>
            </a:r>
          </a:p>
          <a:p>
            <a:pPr marL="800100" lvl="1" indent="-342900">
              <a:spcBef>
                <a:spcPct val="20000"/>
              </a:spcBef>
              <a:buFontTx/>
              <a:buChar char="•"/>
              <a:defRPr/>
            </a:pPr>
            <a:r>
              <a:rPr lang="en-US" sz="2400" kern="0" dirty="0" smtClean="0">
                <a:latin typeface="Palatino Linotype" pitchFamily="18" charset="0"/>
              </a:rPr>
              <a:t>Supply heat (fires/heaters) to help mix out the inversion, keep the surface warmer</a:t>
            </a:r>
          </a:p>
          <a:p>
            <a:pPr marL="800100" lvl="1" indent="-342900">
              <a:spcBef>
                <a:spcPct val="20000"/>
              </a:spcBef>
              <a:buFontTx/>
              <a:buChar char="•"/>
              <a:defRPr/>
            </a:pPr>
            <a:r>
              <a:rPr lang="en-US" sz="2400" kern="0" dirty="0" smtClean="0">
                <a:latin typeface="Palatino Linotype" pitchFamily="18" charset="0"/>
              </a:rPr>
              <a:t>Mechanically mix air (fans, helicopters)</a:t>
            </a:r>
          </a:p>
          <a:p>
            <a:pPr marL="800100" lvl="1" indent="-342900">
              <a:spcBef>
                <a:spcPct val="20000"/>
              </a:spcBef>
              <a:buFontTx/>
              <a:buChar char="•"/>
              <a:defRPr/>
            </a:pPr>
            <a:r>
              <a:rPr lang="en-US" sz="2400" kern="0" dirty="0" smtClean="0">
                <a:latin typeface="Palatino Linotype" pitchFamily="18" charset="0"/>
              </a:rPr>
              <a:t>Cover with ice (cover with water, water freezes, releases latent heat, keeps plants closer to freezing)</a:t>
            </a:r>
            <a:endParaRPr lang="en-US" sz="2400" kern="0" dirty="0">
              <a:latin typeface="Palatino Linotype" pitchFamily="18" charset="0"/>
            </a:endParaRPr>
          </a:p>
          <a:p>
            <a:pPr marL="342900" indent="-342900">
              <a:spcBef>
                <a:spcPct val="20000"/>
              </a:spcBef>
              <a:defRPr/>
            </a:pPr>
            <a:r>
              <a:rPr lang="en-US" sz="2400" kern="0" dirty="0">
                <a:latin typeface="+mn-lt"/>
              </a:rPr>
              <a:t>    </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defRPr/>
            </a:pPr>
            <a:r>
              <a:rPr lang="en-US" b="1" smtClean="0">
                <a:solidFill>
                  <a:schemeClr val="tx1"/>
                </a:solidFill>
                <a:effectLst>
                  <a:outerShdw blurRad="38100" dist="38100" dir="2700000" algn="tl">
                    <a:srgbClr val="C0C0C0"/>
                  </a:outerShdw>
                </a:effectLst>
                <a:latin typeface="Palatino Linotype" pitchFamily="18" charset="0"/>
              </a:rPr>
              <a:t>Wind Chill Temperature</a:t>
            </a:r>
          </a:p>
        </p:txBody>
      </p:sp>
      <p:sp>
        <p:nvSpPr>
          <p:cNvPr id="48131" name="Rectangle 3"/>
          <p:cNvSpPr>
            <a:spLocks noGrp="1" noChangeArrowheads="1"/>
          </p:cNvSpPr>
          <p:nvPr>
            <p:ph type="body" idx="1"/>
          </p:nvPr>
        </p:nvSpPr>
        <p:spPr/>
        <p:txBody>
          <a:bodyPr/>
          <a:lstStyle/>
          <a:p>
            <a:pPr eaLnBrk="1" hangingPunct="1"/>
            <a:r>
              <a:rPr lang="en-US" smtClean="0">
                <a:latin typeface="Palatino Linotype" pitchFamily="18" charset="0"/>
              </a:rPr>
              <a:t>Definition – The </a:t>
            </a:r>
            <a:r>
              <a:rPr lang="en-US" b="1" smtClean="0">
                <a:latin typeface="Palatino Linotype" pitchFamily="18" charset="0"/>
              </a:rPr>
              <a:t>*apparent</a:t>
            </a:r>
            <a:r>
              <a:rPr lang="en-US" smtClean="0">
                <a:latin typeface="Palatino Linotype" pitchFamily="18" charset="0"/>
              </a:rPr>
              <a:t>* decrease in air temperature due to the motion of air</a:t>
            </a:r>
          </a:p>
          <a:p>
            <a:pPr eaLnBrk="1" hangingPunct="1"/>
            <a:r>
              <a:rPr lang="en-US" smtClean="0">
                <a:latin typeface="Palatino Linotype" pitchFamily="18" charset="0"/>
              </a:rPr>
              <a:t>For example, wind replaces warmer air  near your skin (warmed by your body) with cold air                   MORE HEAT LOSS FROM YOUR BODY!</a:t>
            </a:r>
          </a:p>
        </p:txBody>
      </p:sp>
      <p:sp>
        <p:nvSpPr>
          <p:cNvPr id="48132" name="Line 4"/>
          <p:cNvSpPr>
            <a:spLocks noChangeShapeType="1"/>
          </p:cNvSpPr>
          <p:nvPr/>
        </p:nvSpPr>
        <p:spPr bwMode="auto">
          <a:xfrm>
            <a:off x="3429000" y="3962400"/>
            <a:ext cx="1524000" cy="0"/>
          </a:xfrm>
          <a:prstGeom prst="line">
            <a:avLst/>
          </a:prstGeom>
          <a:noFill/>
          <a:ln w="9525">
            <a:solidFill>
              <a:schemeClr val="tx1"/>
            </a:solidFill>
            <a:round/>
            <a:headEnd/>
            <a:tailEnd type="triangle" w="med" len="med"/>
          </a:ln>
        </p:spPr>
        <p:txBody>
          <a:bodyPr/>
          <a:lstStyle/>
          <a:p>
            <a:endParaRPr lang="en-US"/>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hidden="1"/>
          <p:cNvSpPr>
            <a:spLocks noGrp="1" noChangeArrowheads="1"/>
          </p:cNvSpPr>
          <p:nvPr>
            <p:ph type="title"/>
          </p:nvPr>
        </p:nvSpPr>
        <p:spPr/>
        <p:txBody>
          <a:bodyPr/>
          <a:lstStyle/>
          <a:p>
            <a:pPr eaLnBrk="1" hangingPunct="1"/>
            <a:endParaRPr lang="en-US" smtClean="0"/>
          </a:p>
        </p:txBody>
      </p:sp>
      <p:sp>
        <p:nvSpPr>
          <p:cNvPr id="49156" name="Rectangle 4"/>
          <p:cNvSpPr>
            <a:spLocks noChangeArrowheads="1"/>
          </p:cNvSpPr>
          <p:nvPr/>
        </p:nvSpPr>
        <p:spPr bwMode="auto">
          <a:xfrm>
            <a:off x="7712075" y="6562725"/>
            <a:ext cx="1431925" cy="295275"/>
          </a:xfrm>
          <a:prstGeom prst="rect">
            <a:avLst/>
          </a:prstGeom>
          <a:noFill/>
          <a:ln w="9525">
            <a:noFill/>
            <a:miter lim="800000"/>
            <a:headEnd/>
            <a:tailEnd/>
          </a:ln>
        </p:spPr>
        <p:txBody>
          <a:bodyPr wrap="none" lIns="82058" tIns="41029" rIns="82058" bIns="41029"/>
          <a:lstStyle/>
          <a:p>
            <a:pPr algn="r" defTabSz="820738" eaLnBrk="0" hangingPunct="0"/>
            <a:r>
              <a:rPr lang="en-US" sz="1400" b="1" dirty="0"/>
              <a:t>Table 3-1, p. </a:t>
            </a:r>
            <a:r>
              <a:rPr lang="en-US" sz="1400" b="1" dirty="0" smtClean="0"/>
              <a:t>90</a:t>
            </a:r>
            <a:endParaRPr lang="en-US" sz="1400" b="1" dirty="0"/>
          </a:p>
        </p:txBody>
      </p:sp>
      <p:pic>
        <p:nvPicPr>
          <p:cNvPr id="5" name="Picture 5" descr="9781284027372_CH03_table1.jpg"/>
          <p:cNvPicPr>
            <a:picLocks noChangeAspect="1"/>
          </p:cNvPicPr>
          <p:nvPr/>
        </p:nvPicPr>
        <p:blipFill>
          <a:blip r:embed="rId3" cstate="print"/>
          <a:srcRect/>
          <a:stretch>
            <a:fillRect/>
          </a:stretch>
        </p:blipFill>
        <p:spPr bwMode="auto">
          <a:xfrm>
            <a:off x="685800" y="990600"/>
            <a:ext cx="7905750" cy="502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 </a:t>
            </a:r>
            <a:r>
              <a:rPr lang="en-US" b="1" smtClean="0">
                <a:latin typeface="Palatino Linotype" pitchFamily="18" charset="0"/>
              </a:rPr>
              <a:t>Heat Index</a:t>
            </a:r>
          </a:p>
        </p:txBody>
      </p:sp>
      <p:sp>
        <p:nvSpPr>
          <p:cNvPr id="50179" name="Rectangle 3"/>
          <p:cNvSpPr>
            <a:spLocks noGrp="1" noChangeArrowheads="1"/>
          </p:cNvSpPr>
          <p:nvPr>
            <p:ph type="body" idx="1"/>
          </p:nvPr>
        </p:nvSpPr>
        <p:spPr>
          <a:xfrm>
            <a:off x="457200" y="914400"/>
            <a:ext cx="8229600" cy="4525963"/>
          </a:xfrm>
        </p:spPr>
        <p:txBody>
          <a:bodyPr/>
          <a:lstStyle/>
          <a:p>
            <a:pPr eaLnBrk="1" hangingPunct="1"/>
            <a:r>
              <a:rPr lang="en-US" dirty="0" smtClean="0">
                <a:latin typeface="Palatino Linotype" pitchFamily="18" charset="0"/>
              </a:rPr>
              <a:t>Heat Index – a measure of “apparent temperature” (how hot you feel) based on combined effects of temperature and Relative Humidity (a measure of moisture). </a:t>
            </a:r>
          </a:p>
          <a:p>
            <a:pPr eaLnBrk="1" hangingPunct="1"/>
            <a:endParaRPr lang="en-US" dirty="0" smtClean="0">
              <a:latin typeface="Palatino Linotype" pitchFamily="18" charset="0"/>
            </a:endParaRPr>
          </a:p>
          <a:p>
            <a:pPr eaLnBrk="1" hangingPunct="1"/>
            <a:r>
              <a:rPr lang="en-US" dirty="0" smtClean="0">
                <a:latin typeface="Palatino Linotype" pitchFamily="18" charset="0"/>
              </a:rPr>
              <a:t>High temperature and high moisture content lead to a high heat index. It “feels” hotter because your body can’t cool by evaporation. </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1" descr="04p89"/>
          <p:cNvPicPr>
            <a:picLocks noChangeAspect="1" noChangeArrowheads="1"/>
          </p:cNvPicPr>
          <p:nvPr/>
        </p:nvPicPr>
        <p:blipFill>
          <a:blip r:embed="rId4" cstate="print"/>
          <a:srcRect/>
          <a:stretch>
            <a:fillRect/>
          </a:stretch>
        </p:blipFill>
        <p:spPr bwMode="auto">
          <a:xfrm>
            <a:off x="1498600" y="12700"/>
            <a:ext cx="6146800" cy="6831013"/>
          </a:xfrm>
          <a:prstGeom prst="rect">
            <a:avLst/>
          </a:prstGeom>
          <a:noFill/>
          <a:ln w="9525">
            <a:noFill/>
            <a:miter lim="800000"/>
            <a:headEnd/>
            <a:tailEnd/>
          </a:ln>
        </p:spPr>
      </p:pic>
      <p:sp>
        <p:nvSpPr>
          <p:cNvPr id="51203" name="Rectangle 3" hidden="1"/>
          <p:cNvSpPr>
            <a:spLocks noGrp="1" noChangeArrowheads="1"/>
          </p:cNvSpPr>
          <p:nvPr>
            <p:ph type="title"/>
          </p:nvPr>
        </p:nvSpPr>
        <p:spPr/>
        <p:txBody>
          <a:bodyPr/>
          <a:lstStyle/>
          <a:p>
            <a:pPr eaLnBrk="1" hangingPunct="1"/>
            <a:endParaRPr lang="en-US" smtClean="0"/>
          </a:p>
        </p:txBody>
      </p:sp>
      <p:sp>
        <p:nvSpPr>
          <p:cNvPr id="51204" name="Rectangle 4"/>
          <p:cNvSpPr>
            <a:spLocks noChangeArrowheads="1"/>
          </p:cNvSpPr>
          <p:nvPr/>
        </p:nvSpPr>
        <p:spPr bwMode="auto">
          <a:xfrm>
            <a:off x="7839075" y="6562725"/>
            <a:ext cx="1304925" cy="295275"/>
          </a:xfrm>
          <a:prstGeom prst="rect">
            <a:avLst/>
          </a:prstGeom>
          <a:noFill/>
          <a:ln w="9525">
            <a:noFill/>
            <a:miter lim="800000"/>
            <a:headEnd/>
            <a:tailEnd/>
          </a:ln>
        </p:spPr>
        <p:txBody>
          <a:bodyPr wrap="none" lIns="82058" tIns="41029" rIns="82058" bIns="41029"/>
          <a:lstStyle/>
          <a:p>
            <a:pPr algn="r" defTabSz="820738" eaLnBrk="0" hangingPunct="0"/>
            <a:r>
              <a:rPr lang="en-US" sz="1400" b="1"/>
              <a:t>Box 4-1, p. 89</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b="1" u="sng" dirty="0" smtClean="0">
                <a:latin typeface="Arial" pitchFamily="34" charset="0"/>
              </a:rPr>
              <a:t>Recap</a:t>
            </a:r>
          </a:p>
        </p:txBody>
      </p:sp>
      <p:sp>
        <p:nvSpPr>
          <p:cNvPr id="50179" name="Rectangle 5"/>
          <p:cNvSpPr>
            <a:spLocks noGrp="1" noChangeArrowheads="1"/>
          </p:cNvSpPr>
          <p:nvPr>
            <p:ph type="body" sz="half" idx="1"/>
          </p:nvPr>
        </p:nvSpPr>
        <p:spPr>
          <a:xfrm>
            <a:off x="533400" y="1295400"/>
            <a:ext cx="8229600" cy="5181600"/>
          </a:xfrm>
        </p:spPr>
        <p:txBody>
          <a:bodyPr>
            <a:normAutofit/>
          </a:bodyPr>
          <a:lstStyle/>
          <a:p>
            <a:pPr eaLnBrk="1" hangingPunct="1"/>
            <a:r>
              <a:rPr lang="en-US" sz="2000" dirty="0" smtClean="0">
                <a:latin typeface="Arial" pitchFamily="34" charset="0"/>
              </a:rPr>
              <a:t>Temperature increases if there is a net energy surplus</a:t>
            </a:r>
          </a:p>
          <a:p>
            <a:pPr eaLnBrk="1" hangingPunct="1"/>
            <a:r>
              <a:rPr lang="en-US" sz="2000" dirty="0" smtClean="0">
                <a:latin typeface="Arial" pitchFamily="34" charset="0"/>
              </a:rPr>
              <a:t>Diurnal cycle influenced by solar radiation and </a:t>
            </a:r>
            <a:r>
              <a:rPr lang="en-US" sz="2000" dirty="0" err="1" smtClean="0">
                <a:latin typeface="Arial" pitchFamily="34" charset="0"/>
              </a:rPr>
              <a:t>longwave</a:t>
            </a:r>
            <a:r>
              <a:rPr lang="en-US" sz="2000" dirty="0" smtClean="0">
                <a:latin typeface="Arial" pitchFamily="34" charset="0"/>
              </a:rPr>
              <a:t> radiation</a:t>
            </a:r>
          </a:p>
          <a:p>
            <a:pPr eaLnBrk="1" hangingPunct="1"/>
            <a:r>
              <a:rPr lang="en-US" sz="2000" dirty="0" smtClean="0">
                <a:latin typeface="Arial" pitchFamily="34" charset="0"/>
              </a:rPr>
              <a:t>Annually</a:t>
            </a:r>
          </a:p>
          <a:p>
            <a:pPr lvl="1" eaLnBrk="1" hangingPunct="1"/>
            <a:r>
              <a:rPr lang="en-US" sz="1600" dirty="0" smtClean="0">
                <a:latin typeface="Arial" pitchFamily="34" charset="0"/>
              </a:rPr>
              <a:t>Closer to the equator = higher temps, less range</a:t>
            </a:r>
          </a:p>
          <a:p>
            <a:pPr lvl="1" eaLnBrk="1" hangingPunct="1"/>
            <a:r>
              <a:rPr lang="en-US" sz="1600" dirty="0" smtClean="0">
                <a:latin typeface="Arial" pitchFamily="34" charset="0"/>
              </a:rPr>
              <a:t>Surface type: water = less range than lower specific heat surfaces like sand</a:t>
            </a:r>
          </a:p>
          <a:p>
            <a:pPr lvl="1" eaLnBrk="1" hangingPunct="1"/>
            <a:r>
              <a:rPr lang="en-US" sz="1600" dirty="0" smtClean="0">
                <a:latin typeface="Arial" pitchFamily="34" charset="0"/>
              </a:rPr>
              <a:t>Higher elevation = cooler temps</a:t>
            </a:r>
          </a:p>
          <a:p>
            <a:pPr lvl="1" eaLnBrk="1" hangingPunct="1"/>
            <a:r>
              <a:rPr lang="en-US" sz="1600" dirty="0" smtClean="0">
                <a:latin typeface="Arial" pitchFamily="34" charset="0"/>
              </a:rPr>
              <a:t>Southern slopes = higher temps, more sunlight</a:t>
            </a:r>
          </a:p>
          <a:p>
            <a:pPr lvl="1" eaLnBrk="1" hangingPunct="1"/>
            <a:r>
              <a:rPr lang="en-US" sz="1600" dirty="0" smtClean="0">
                <a:latin typeface="Arial" pitchFamily="34" charset="0"/>
              </a:rPr>
              <a:t>Cloud cover = warmer nights, cooler days</a:t>
            </a:r>
          </a:p>
          <a:p>
            <a:pPr lvl="1" eaLnBrk="1" hangingPunct="1"/>
            <a:r>
              <a:rPr lang="en-US" sz="1600" dirty="0" smtClean="0">
                <a:latin typeface="Arial" pitchFamily="34" charset="0"/>
              </a:rPr>
              <a:t>Advection pattern</a:t>
            </a:r>
          </a:p>
          <a:p>
            <a:pPr eaLnBrk="1" hangingPunct="1"/>
            <a:r>
              <a:rPr lang="en-US" sz="2000" dirty="0" err="1" smtClean="0">
                <a:latin typeface="Arial" pitchFamily="34" charset="0"/>
              </a:rPr>
              <a:t>Interannually</a:t>
            </a:r>
            <a:endParaRPr lang="en-US" sz="2000" dirty="0" smtClean="0">
              <a:latin typeface="Arial" pitchFamily="34" charset="0"/>
            </a:endParaRPr>
          </a:p>
          <a:p>
            <a:pPr lvl="1" eaLnBrk="1" hangingPunct="1"/>
            <a:r>
              <a:rPr lang="en-US" sz="1600" dirty="0" smtClean="0">
                <a:latin typeface="Arial" pitchFamily="34" charset="0"/>
              </a:rPr>
              <a:t>Climate pattern</a:t>
            </a:r>
          </a:p>
          <a:p>
            <a:pPr lvl="1" eaLnBrk="1" hangingPunct="1"/>
            <a:r>
              <a:rPr lang="en-US" sz="1600" dirty="0" smtClean="0">
                <a:latin typeface="Arial" pitchFamily="34" charset="0"/>
              </a:rPr>
              <a:t>Greenhouse gases</a:t>
            </a:r>
          </a:p>
          <a:p>
            <a:pPr lvl="1" eaLnBrk="1" hangingPunct="1"/>
            <a:r>
              <a:rPr lang="en-US" sz="1600" dirty="0" smtClean="0">
                <a:latin typeface="Arial" pitchFamily="34" charset="0"/>
              </a:rPr>
              <a:t>Volcanic eruptions</a:t>
            </a:r>
          </a:p>
          <a:p>
            <a:pPr lvl="1" eaLnBrk="1" hangingPunct="1"/>
            <a:endParaRPr lang="en-US" sz="1600" dirty="0" smtClean="0">
              <a:latin typeface="Arial" pitchFamily="34" charset="0"/>
            </a:endParaRPr>
          </a:p>
          <a:p>
            <a:pPr lvl="1" eaLnBrk="1" hangingPunct="1"/>
            <a:endParaRPr lang="en-US" sz="1600" dirty="0" smtClean="0">
              <a:latin typeface="Arial" pitchFamily="34" charset="0"/>
            </a:endParaRPr>
          </a:p>
          <a:p>
            <a:pPr eaLnBrk="1" hangingPunct="1"/>
            <a:endParaRPr lang="en-US" sz="2000" dirty="0" smtClean="0">
              <a:latin typeface="Arial" pitchFamily="34"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b="1" u="sng" dirty="0" smtClean="0">
                <a:latin typeface="Arial" pitchFamily="34" charset="0"/>
              </a:rPr>
              <a:t>Recap</a:t>
            </a:r>
          </a:p>
        </p:txBody>
      </p:sp>
      <p:sp>
        <p:nvSpPr>
          <p:cNvPr id="50179" name="Rectangle 5"/>
          <p:cNvSpPr>
            <a:spLocks noGrp="1" noChangeArrowheads="1"/>
          </p:cNvSpPr>
          <p:nvPr>
            <p:ph type="body" sz="half" idx="1"/>
          </p:nvPr>
        </p:nvSpPr>
        <p:spPr>
          <a:xfrm>
            <a:off x="533400" y="1295400"/>
            <a:ext cx="8229600" cy="5181600"/>
          </a:xfrm>
        </p:spPr>
        <p:txBody>
          <a:bodyPr>
            <a:normAutofit/>
          </a:bodyPr>
          <a:lstStyle/>
          <a:p>
            <a:pPr eaLnBrk="1" hangingPunct="1"/>
            <a:r>
              <a:rPr lang="en-US" sz="2000" dirty="0" smtClean="0">
                <a:latin typeface="Arial" pitchFamily="34" charset="0"/>
              </a:rPr>
              <a:t>Stability: condition that affects vertical motion</a:t>
            </a:r>
          </a:p>
          <a:p>
            <a:pPr eaLnBrk="1" hangingPunct="1"/>
            <a:r>
              <a:rPr lang="en-US" sz="2000" dirty="0" smtClean="0">
                <a:latin typeface="Arial" pitchFamily="34" charset="0"/>
              </a:rPr>
              <a:t>Unstable: positive buoyancy of a parcel (parcel less dense than environment with </a:t>
            </a:r>
            <a:r>
              <a:rPr lang="en-US" sz="2000" b="1" dirty="0" smtClean="0">
                <a:latin typeface="Arial" pitchFamily="34" charset="0"/>
              </a:rPr>
              <a:t>warmer temperature </a:t>
            </a:r>
            <a:r>
              <a:rPr lang="en-US" sz="2000" dirty="0" smtClean="0">
                <a:latin typeface="Arial" pitchFamily="34" charset="0"/>
              </a:rPr>
              <a:t>or more moisture), positive vertical motion</a:t>
            </a:r>
          </a:p>
          <a:p>
            <a:pPr eaLnBrk="1" hangingPunct="1"/>
            <a:r>
              <a:rPr lang="en-US" sz="2000" dirty="0" smtClean="0">
                <a:latin typeface="Arial" pitchFamily="34" charset="0"/>
              </a:rPr>
              <a:t>Stable: sinking of a parcel, negative buoyancy (parcel more dense than environment with </a:t>
            </a:r>
            <a:r>
              <a:rPr lang="en-US" sz="2000" b="1" dirty="0" smtClean="0">
                <a:latin typeface="Arial" pitchFamily="34" charset="0"/>
              </a:rPr>
              <a:t>cooler temperature</a:t>
            </a:r>
            <a:r>
              <a:rPr lang="en-US" sz="2000" dirty="0" smtClean="0">
                <a:latin typeface="Arial" pitchFamily="34" charset="0"/>
              </a:rPr>
              <a:t>)</a:t>
            </a:r>
          </a:p>
          <a:p>
            <a:pPr eaLnBrk="1" hangingPunct="1"/>
            <a:r>
              <a:rPr lang="en-US" sz="2000" dirty="0" smtClean="0">
                <a:latin typeface="Arial" pitchFamily="34" charset="0"/>
              </a:rPr>
              <a:t>Adiabatic motion</a:t>
            </a:r>
          </a:p>
          <a:p>
            <a:pPr lvl="1" eaLnBrk="1" hangingPunct="1"/>
            <a:r>
              <a:rPr lang="en-US" sz="1600" dirty="0" smtClean="0">
                <a:latin typeface="Arial" pitchFamily="34" charset="0"/>
              </a:rPr>
              <a:t>10 C / </a:t>
            </a:r>
            <a:r>
              <a:rPr lang="en-US" sz="1600" dirty="0" smtClean="0">
                <a:latin typeface="Arial" pitchFamily="34" charset="0"/>
              </a:rPr>
              <a:t>km (dry motion, moist adiabatic motion in Chapter 4)</a:t>
            </a:r>
            <a:endParaRPr lang="en-US" sz="1600" dirty="0" smtClean="0">
              <a:latin typeface="Arial" pitchFamily="34" charset="0"/>
            </a:endParaRPr>
          </a:p>
          <a:p>
            <a:pPr lvl="1" eaLnBrk="1" hangingPunct="1"/>
            <a:r>
              <a:rPr lang="en-US" sz="1600" dirty="0" smtClean="0">
                <a:latin typeface="Arial" pitchFamily="34" charset="0"/>
              </a:rPr>
              <a:t>Energy used to lift parcel</a:t>
            </a:r>
          </a:p>
          <a:p>
            <a:pPr lvl="1" eaLnBrk="1" hangingPunct="1"/>
            <a:r>
              <a:rPr lang="en-US" sz="1600" dirty="0" smtClean="0">
                <a:latin typeface="Arial" pitchFamily="34" charset="0"/>
              </a:rPr>
              <a:t>Parcel expands reducing pressure, kinetic energy transferred to potential</a:t>
            </a:r>
          </a:p>
          <a:p>
            <a:pPr lvl="1" eaLnBrk="1" hangingPunct="1"/>
            <a:r>
              <a:rPr lang="en-US" sz="1600" dirty="0" smtClean="0">
                <a:latin typeface="Arial" pitchFamily="34" charset="0"/>
              </a:rPr>
              <a:t>Temperature cools</a:t>
            </a:r>
          </a:p>
          <a:p>
            <a:pPr eaLnBrk="1" hangingPunct="1"/>
            <a:r>
              <a:rPr lang="en-US" sz="2000" dirty="0" smtClean="0">
                <a:latin typeface="Arial" pitchFamily="34" charset="0"/>
              </a:rPr>
              <a:t>Stability determined by comparing parcel’s theoretical temperature to environmental temperature (determined  by </a:t>
            </a:r>
            <a:r>
              <a:rPr lang="en-US" sz="2000" dirty="0" err="1" smtClean="0">
                <a:latin typeface="Arial" pitchFamily="34" charset="0"/>
              </a:rPr>
              <a:t>radiosonde</a:t>
            </a:r>
            <a:r>
              <a:rPr lang="en-US" sz="2000" dirty="0" smtClean="0">
                <a:latin typeface="Arial" pitchFamily="34" charset="0"/>
              </a:rPr>
              <a:t> measurement)</a:t>
            </a:r>
          </a:p>
          <a:p>
            <a:pPr lvl="1" eaLnBrk="1" hangingPunct="1"/>
            <a:endParaRPr lang="en-US" sz="1600" dirty="0" smtClean="0">
              <a:latin typeface="Arial" pitchFamily="34" charset="0"/>
            </a:endParaRPr>
          </a:p>
          <a:p>
            <a:pPr lvl="1" eaLnBrk="1" hangingPunct="1"/>
            <a:endParaRPr lang="en-US" sz="1600" dirty="0" smtClean="0">
              <a:latin typeface="Arial" pitchFamily="34" charset="0"/>
            </a:endParaRPr>
          </a:p>
          <a:p>
            <a:pPr eaLnBrk="1" hangingPunct="1"/>
            <a:endParaRPr lang="en-US" sz="2000" dirty="0" smtClean="0">
              <a:latin typeface="Arial" pitchFamily="34"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400" b="1">
                <a:solidFill>
                  <a:schemeClr val="tx2"/>
                </a:solidFill>
                <a:latin typeface="Palatino Linotype" charset="0"/>
                <a:ea typeface="ＭＳ Ｐゴシック" charset="0"/>
              </a:rPr>
              <a:t>Measuring Temperature</a:t>
            </a:r>
          </a:p>
        </p:txBody>
      </p:sp>
      <p:sp>
        <p:nvSpPr>
          <p:cNvPr id="116739" name="Rectangle 3"/>
          <p:cNvSpPr>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defRPr/>
            </a:pPr>
            <a:r>
              <a:rPr lang="en-US" sz="3200">
                <a:latin typeface="Palatino Linotype" charset="0"/>
                <a:ea typeface="ＭＳ Ｐゴシック" charset="0"/>
              </a:rPr>
              <a:t>Thermometers</a:t>
            </a:r>
          </a:p>
          <a:p>
            <a:pPr marL="742950" lvl="1" indent="-285750">
              <a:lnSpc>
                <a:spcPct val="90000"/>
              </a:lnSpc>
              <a:spcBef>
                <a:spcPct val="20000"/>
              </a:spcBef>
              <a:buFontTx/>
              <a:buChar char="–"/>
              <a:defRPr/>
            </a:pPr>
            <a:r>
              <a:rPr lang="en-US" sz="2800">
                <a:latin typeface="Palatino Linotype" charset="0"/>
                <a:ea typeface="ＭＳ Ｐゴシック" charset="0"/>
              </a:rPr>
              <a:t>Based on expansion and contraction of liquid</a:t>
            </a:r>
          </a:p>
          <a:p>
            <a:pPr marL="342900" indent="-342900">
              <a:lnSpc>
                <a:spcPct val="90000"/>
              </a:lnSpc>
              <a:spcBef>
                <a:spcPct val="20000"/>
              </a:spcBef>
              <a:buFontTx/>
              <a:buChar char="•"/>
              <a:defRPr/>
            </a:pPr>
            <a:r>
              <a:rPr lang="en-US" sz="3200">
                <a:latin typeface="Palatino Linotype" charset="0"/>
                <a:ea typeface="ＭＳ Ｐゴシック" charset="0"/>
              </a:rPr>
              <a:t>Bimetallic Strips</a:t>
            </a:r>
          </a:p>
          <a:p>
            <a:pPr marL="742950" lvl="1" indent="-285750">
              <a:lnSpc>
                <a:spcPct val="90000"/>
              </a:lnSpc>
              <a:spcBef>
                <a:spcPct val="20000"/>
              </a:spcBef>
              <a:buFontTx/>
              <a:buChar char="–"/>
              <a:defRPr/>
            </a:pPr>
            <a:r>
              <a:rPr lang="en-US" sz="2800">
                <a:latin typeface="Palatino Linotype" charset="0"/>
                <a:ea typeface="ＭＳ Ｐゴシック" charset="0"/>
              </a:rPr>
              <a:t>Based on different expansion and contraction rates of the solid strips</a:t>
            </a:r>
          </a:p>
          <a:p>
            <a:pPr marL="342900" indent="-342900">
              <a:lnSpc>
                <a:spcPct val="90000"/>
              </a:lnSpc>
              <a:spcBef>
                <a:spcPct val="20000"/>
              </a:spcBef>
              <a:buFontTx/>
              <a:buChar char="•"/>
              <a:defRPr/>
            </a:pPr>
            <a:r>
              <a:rPr lang="en-US" sz="3200">
                <a:latin typeface="Palatino Linotype" charset="0"/>
                <a:ea typeface="ＭＳ Ｐゴシック" charset="0"/>
              </a:rPr>
              <a:t>Thermistors</a:t>
            </a:r>
          </a:p>
          <a:p>
            <a:pPr marL="742950" lvl="1" indent="-285750">
              <a:lnSpc>
                <a:spcPct val="90000"/>
              </a:lnSpc>
              <a:spcBef>
                <a:spcPct val="20000"/>
              </a:spcBef>
              <a:buFontTx/>
              <a:buChar char="–"/>
              <a:defRPr/>
            </a:pPr>
            <a:r>
              <a:rPr lang="en-US" sz="2800">
                <a:latin typeface="Palatino Linotype" charset="0"/>
                <a:ea typeface="ＭＳ Ｐゴシック" charset="0"/>
              </a:rPr>
              <a:t>Based on changes in resistance of electrical current proportional to the temperature</a:t>
            </a: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pPr eaLnBrk="1" hangingPunct="1"/>
            <a:r>
              <a:rPr lang="en-US" b="1" u="sng" dirty="0" smtClean="0">
                <a:latin typeface="Arial" pitchFamily="34" charset="0"/>
              </a:rPr>
              <a:t>Recap</a:t>
            </a:r>
          </a:p>
        </p:txBody>
      </p:sp>
      <p:sp>
        <p:nvSpPr>
          <p:cNvPr id="50179" name="Rectangle 5"/>
          <p:cNvSpPr>
            <a:spLocks noGrp="1" noChangeArrowheads="1"/>
          </p:cNvSpPr>
          <p:nvPr>
            <p:ph type="body" sz="half" idx="1"/>
          </p:nvPr>
        </p:nvSpPr>
        <p:spPr>
          <a:xfrm>
            <a:off x="533400" y="1295400"/>
            <a:ext cx="8229600" cy="5181600"/>
          </a:xfrm>
        </p:spPr>
        <p:txBody>
          <a:bodyPr>
            <a:normAutofit/>
          </a:bodyPr>
          <a:lstStyle/>
          <a:p>
            <a:pPr eaLnBrk="1" hangingPunct="1"/>
            <a:r>
              <a:rPr lang="en-US" sz="2000" dirty="0" smtClean="0">
                <a:latin typeface="Arial" pitchFamily="34" charset="0"/>
              </a:rPr>
              <a:t>Absolutely stable: stable for both saturated and unsaturated ascent</a:t>
            </a:r>
          </a:p>
          <a:p>
            <a:pPr eaLnBrk="1" hangingPunct="1"/>
            <a:r>
              <a:rPr lang="en-US" sz="2000" dirty="0" smtClean="0">
                <a:latin typeface="Arial" pitchFamily="34" charset="0"/>
              </a:rPr>
              <a:t>Absolutely unstable: unstable for all ascent</a:t>
            </a:r>
          </a:p>
          <a:p>
            <a:pPr eaLnBrk="1" hangingPunct="1"/>
            <a:r>
              <a:rPr lang="en-US" sz="2000" dirty="0" smtClean="0">
                <a:latin typeface="Arial" pitchFamily="34" charset="0"/>
              </a:rPr>
              <a:t>Neutral stability: no motion</a:t>
            </a:r>
          </a:p>
          <a:p>
            <a:pPr eaLnBrk="1" hangingPunct="1"/>
            <a:r>
              <a:rPr lang="en-US" sz="2000" dirty="0" smtClean="0">
                <a:latin typeface="Arial" pitchFamily="34" charset="0"/>
              </a:rPr>
              <a:t>Inversion: extremely stable, temperature increases with height</a:t>
            </a:r>
          </a:p>
          <a:p>
            <a:pPr lvl="1" eaLnBrk="1" hangingPunct="1"/>
            <a:r>
              <a:rPr lang="en-US" sz="1600" dirty="0" smtClean="0">
                <a:latin typeface="Arial" pitchFamily="34" charset="0"/>
              </a:rPr>
              <a:t>Can be caused by quick </a:t>
            </a:r>
            <a:r>
              <a:rPr lang="en-US" sz="1600" dirty="0" err="1" smtClean="0">
                <a:latin typeface="Arial" pitchFamily="34" charset="0"/>
              </a:rPr>
              <a:t>radiative</a:t>
            </a:r>
            <a:r>
              <a:rPr lang="en-US" sz="1600" dirty="0" smtClean="0">
                <a:latin typeface="Arial" pitchFamily="34" charset="0"/>
              </a:rPr>
              <a:t> cooling at night</a:t>
            </a:r>
          </a:p>
          <a:p>
            <a:pPr lvl="1" eaLnBrk="1" hangingPunct="1"/>
            <a:r>
              <a:rPr lang="en-US" sz="1600" dirty="0" smtClean="0">
                <a:latin typeface="Arial" pitchFamily="34" charset="0"/>
              </a:rPr>
              <a:t>Traps pollution</a:t>
            </a:r>
          </a:p>
          <a:p>
            <a:pPr lvl="1" eaLnBrk="1" hangingPunct="1"/>
            <a:r>
              <a:rPr lang="en-US" sz="1600" dirty="0" smtClean="0">
                <a:latin typeface="Arial" pitchFamily="34" charset="0"/>
              </a:rPr>
              <a:t>“Caps” storms</a:t>
            </a:r>
          </a:p>
          <a:p>
            <a:pPr eaLnBrk="1" hangingPunct="1"/>
            <a:endParaRPr lang="en-US" sz="2000" dirty="0" smtClean="0">
              <a:latin typeface="Arial" pitchFamily="34" charset="0"/>
            </a:endParaRPr>
          </a:p>
          <a:p>
            <a:pPr lvl="1" eaLnBrk="1" hangingPunct="1"/>
            <a:endParaRPr lang="en-US" sz="1600" dirty="0" smtClean="0">
              <a:latin typeface="Arial" pitchFamily="34" charset="0"/>
            </a:endParaRPr>
          </a:p>
          <a:p>
            <a:pPr eaLnBrk="1" hangingPunct="1"/>
            <a:endParaRPr lang="en-US" sz="2000" dirty="0" smtClean="0">
              <a:latin typeface="Arial" pitchFamily="34" charset="0"/>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381000" y="685800"/>
            <a:ext cx="480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400" b="1">
                <a:solidFill>
                  <a:schemeClr val="tx2"/>
                </a:solidFill>
                <a:latin typeface="Palatino Linotype" charset="0"/>
                <a:ea typeface="ＭＳ Ｐゴシック" charset="0"/>
              </a:rPr>
              <a:t>Temperature Shelters</a:t>
            </a:r>
          </a:p>
        </p:txBody>
      </p:sp>
      <p:sp>
        <p:nvSpPr>
          <p:cNvPr id="117763" name="Rectangle 3"/>
          <p:cNvSpPr>
            <a:spLocks noChangeArrowheads="1"/>
          </p:cNvSpPr>
          <p:nvPr/>
        </p:nvSpPr>
        <p:spPr bwMode="auto">
          <a:xfrm>
            <a:off x="76200" y="1981200"/>
            <a:ext cx="464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r>
              <a:rPr lang="en-US" sz="2000">
                <a:latin typeface="Palatino Linotype" pitchFamily="18" charset="0"/>
              </a:rPr>
              <a:t>Temperature is always measured in the shade, therefore a shelter is used.</a:t>
            </a:r>
          </a:p>
          <a:p>
            <a:pPr marL="742950" lvl="1" indent="-285750">
              <a:spcBef>
                <a:spcPct val="20000"/>
              </a:spcBef>
              <a:buFontTx/>
              <a:buChar char="–"/>
            </a:pPr>
            <a:r>
              <a:rPr lang="en-US" sz="2000">
                <a:latin typeface="Palatino Linotype" pitchFamily="18" charset="0"/>
              </a:rPr>
              <a:t>Painted white to increase albedo</a:t>
            </a:r>
          </a:p>
          <a:p>
            <a:pPr marL="742950" lvl="1" indent="-285750">
              <a:spcBef>
                <a:spcPct val="20000"/>
              </a:spcBef>
              <a:buFontTx/>
              <a:buChar char="–"/>
            </a:pPr>
            <a:r>
              <a:rPr lang="en-US" sz="2000">
                <a:latin typeface="Palatino Linotype" pitchFamily="18" charset="0"/>
              </a:rPr>
              <a:t>Paneled with slats to allow airflow</a:t>
            </a:r>
          </a:p>
          <a:p>
            <a:pPr marL="742950" lvl="1" indent="-285750">
              <a:spcBef>
                <a:spcPct val="20000"/>
              </a:spcBef>
              <a:buFontTx/>
              <a:buChar char="–"/>
            </a:pPr>
            <a:r>
              <a:rPr lang="en-US" sz="2000">
                <a:latin typeface="Palatino Linotype" pitchFamily="18" charset="0"/>
              </a:rPr>
              <a:t>Door mounted on north</a:t>
            </a:r>
          </a:p>
          <a:p>
            <a:pPr marL="742950" lvl="1" indent="-285750">
              <a:spcBef>
                <a:spcPct val="20000"/>
              </a:spcBef>
              <a:buFontTx/>
              <a:buChar char="–"/>
            </a:pPr>
            <a:r>
              <a:rPr lang="en-US" sz="2000">
                <a:latin typeface="Palatino Linotype" pitchFamily="18" charset="0"/>
              </a:rPr>
              <a:t>Standardized 1.5 m (~ 5 ft) height</a:t>
            </a:r>
          </a:p>
          <a:p>
            <a:pPr marL="742950" lvl="1" indent="-285750">
              <a:spcBef>
                <a:spcPct val="20000"/>
              </a:spcBef>
              <a:buFontTx/>
              <a:buChar char="–"/>
            </a:pPr>
            <a:r>
              <a:rPr lang="en-US" sz="2000">
                <a:latin typeface="Palatino Linotype" pitchFamily="18" charset="0"/>
              </a:rPr>
              <a:t>Temperatures at this level are referred to as </a:t>
            </a:r>
            <a:r>
              <a:rPr lang="ja-JP" altLang="en-US" sz="2000"/>
              <a:t>“</a:t>
            </a:r>
            <a:r>
              <a:rPr lang="en-US" altLang="ja-JP" sz="2000">
                <a:latin typeface="Palatino Linotype" pitchFamily="18" charset="0"/>
              </a:rPr>
              <a:t>surface temperatures</a:t>
            </a:r>
            <a:r>
              <a:rPr lang="ja-JP" altLang="en-US" sz="2000"/>
              <a:t>”</a:t>
            </a:r>
            <a:endParaRPr lang="en-US" sz="2000">
              <a:latin typeface="Palatino Linotype" pitchFamily="18" charset="0"/>
            </a:endParaRPr>
          </a:p>
        </p:txBody>
      </p:sp>
      <p:pic>
        <p:nvPicPr>
          <p:cNvPr id="10243" name="Picture 4" descr="FIG03_020"/>
          <p:cNvPicPr>
            <a:picLocks noChangeAspect="1" noChangeArrowheads="1"/>
          </p:cNvPicPr>
          <p:nvPr/>
        </p:nvPicPr>
        <p:blipFill>
          <a:blip r:embed="rId4" cstate="print"/>
          <a:srcRect l="25000" t="2000" r="25999" b="2000"/>
          <a:stretch>
            <a:fillRect/>
          </a:stretch>
        </p:blipFill>
        <p:spPr bwMode="auto">
          <a:xfrm>
            <a:off x="5410200" y="609600"/>
            <a:ext cx="3733800" cy="5486400"/>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8" name="Rectangle 4"/>
          <p:cNvSpPr>
            <a:spLocks noGrp="1" noChangeArrowheads="1"/>
          </p:cNvSpPr>
          <p:nvPr>
            <p:ph type="title"/>
          </p:nvPr>
        </p:nvSpPr>
        <p:spPr/>
        <p:txBody>
          <a:bodyPr/>
          <a:lstStyle/>
          <a:p>
            <a:pPr eaLnBrk="1" hangingPunct="1">
              <a:defRPr/>
            </a:pPr>
            <a:r>
              <a:rPr lang="en-US" b="1" smtClean="0">
                <a:latin typeface="Palatino Linotype" charset="0"/>
              </a:rPr>
              <a:t>Measuring Temperature</a:t>
            </a:r>
          </a:p>
        </p:txBody>
      </p:sp>
      <p:pic>
        <p:nvPicPr>
          <p:cNvPr id="216070" name="Picture 6" descr="P5220082"/>
          <p:cNvPicPr>
            <a:picLocks noGrp="1" noChangeAspect="1" noChangeArrowheads="1"/>
          </p:cNvPicPr>
          <p:nvPr>
            <p:ph idx="1"/>
          </p:nvPr>
        </p:nvPicPr>
        <p:blipFill>
          <a:blip r:embed="rId3" cstate="print"/>
          <a:srcRect/>
          <a:stretch>
            <a:fillRect/>
          </a:stretch>
        </p:blipFill>
        <p:spPr>
          <a:xfrm>
            <a:off x="1547813" y="1600200"/>
            <a:ext cx="6048375" cy="4525963"/>
          </a:xfrm>
          <a:noFill/>
        </p:spPr>
      </p:pic>
      <p:sp>
        <p:nvSpPr>
          <p:cNvPr id="216071" name="Oval 7"/>
          <p:cNvSpPr>
            <a:spLocks noChangeArrowheads="1"/>
          </p:cNvSpPr>
          <p:nvPr/>
        </p:nvSpPr>
        <p:spPr bwMode="auto">
          <a:xfrm>
            <a:off x="4114800" y="4800600"/>
            <a:ext cx="1295400" cy="1371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 name="INCLUDESESSION" val="Tru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6605</TotalTime>
  <Words>4393</Words>
  <Application>Microsoft Macintosh PowerPoint</Application>
  <PresentationFormat>On-screen Show (4:3)</PresentationFormat>
  <Paragraphs>526</Paragraphs>
  <Slides>70</Slides>
  <Notes>59</Notes>
  <HiddenSlides>7</HiddenSlides>
  <MMClips>1</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Default Design</vt:lpstr>
      <vt:lpstr>Last Time…</vt:lpstr>
      <vt:lpstr>Last Time…</vt:lpstr>
      <vt:lpstr>Last Time…</vt:lpstr>
      <vt:lpstr>Chapter 3 Temperature</vt:lpstr>
      <vt:lpstr>Chapter 3 Temperature</vt:lpstr>
      <vt:lpstr>RECALL</vt:lpstr>
      <vt:lpstr>PowerPoint Presentation</vt:lpstr>
      <vt:lpstr>PowerPoint Presentation</vt:lpstr>
      <vt:lpstr>Measuring Temperature</vt:lpstr>
      <vt:lpstr>Measuring Temperature</vt:lpstr>
      <vt:lpstr>Recall the energy budget</vt:lpstr>
      <vt:lpstr>Temperature</vt:lpstr>
      <vt:lpstr>Temperature Cycles </vt:lpstr>
      <vt:lpstr>Diurnal Temperature Variations</vt:lpstr>
      <vt:lpstr>PowerPoint Presentation</vt:lpstr>
      <vt:lpstr>Annual Temperature Variations</vt:lpstr>
      <vt:lpstr>Annual Temperature Variations</vt:lpstr>
      <vt:lpstr>Annual Temperature Variations</vt:lpstr>
      <vt:lpstr>PowerPoint Presentation</vt:lpstr>
      <vt:lpstr>Sensible Heating</vt:lpstr>
      <vt:lpstr>Example of Specific Heat</vt:lpstr>
      <vt:lpstr>Temperature Variations</vt:lpstr>
      <vt:lpstr>Annual Temperature Variations</vt:lpstr>
      <vt:lpstr>Annual Temperature Variations: </vt:lpstr>
      <vt:lpstr>Annual Temperature Variations: </vt:lpstr>
      <vt:lpstr>Radiation &amp; Clouds</vt:lpstr>
      <vt:lpstr>Radiation &amp; Clouds</vt:lpstr>
      <vt:lpstr>Annual Temperature Variations: </vt:lpstr>
      <vt:lpstr>Diurnal Temperature Variations</vt:lpstr>
      <vt:lpstr>INTERannual Temperature Variations</vt:lpstr>
      <vt:lpstr>Temperature</vt:lpstr>
      <vt:lpstr>PowerPoint Presentation</vt:lpstr>
      <vt:lpstr>Atmospheric Stability</vt:lpstr>
      <vt:lpstr>Atmospheric Stability</vt:lpstr>
      <vt:lpstr>Atmospheric Stability</vt:lpstr>
      <vt:lpstr>Cumulus(left)/Stratus(right) </vt:lpstr>
      <vt:lpstr>Stability and Motion   apollo.lsc.vsc.edu/classes/met130</vt:lpstr>
      <vt:lpstr>PowerPoint Presentation</vt:lpstr>
      <vt:lpstr>Stability &amp; Buoyancy</vt:lpstr>
      <vt:lpstr>Atmospheric Stability</vt:lpstr>
      <vt:lpstr>Determining Stability</vt:lpstr>
      <vt:lpstr>Determining Stability</vt:lpstr>
      <vt:lpstr>Interim Summary</vt:lpstr>
      <vt:lpstr>Question</vt:lpstr>
      <vt:lpstr>Parcel Temp: Adiabatic Cooling</vt:lpstr>
      <vt:lpstr>Adiabatic Cooling</vt:lpstr>
      <vt:lpstr>PowerPoint Presentation</vt:lpstr>
      <vt:lpstr>Adiabatic Warming</vt:lpstr>
      <vt:lpstr>Another Question</vt:lpstr>
      <vt:lpstr>PowerPoint Presentation</vt:lpstr>
      <vt:lpstr>Radiosonde</vt:lpstr>
      <vt:lpstr>PowerPoint Presentation</vt:lpstr>
      <vt:lpstr>Radiosonde  photo from apollo.lsc.vsc.edu/classes/met130 – diagram from kelvin.ou.edu/METR%202603/simple%20sounding</vt:lpstr>
      <vt:lpstr>Four Types of Stability (we cover three of them here)</vt:lpstr>
      <vt:lpstr>PowerPoint Presentation</vt:lpstr>
      <vt:lpstr>Determining Stability</vt:lpstr>
      <vt:lpstr>Neutral Stability</vt:lpstr>
      <vt:lpstr>Absolutely Stable Layer</vt:lpstr>
      <vt:lpstr>Temperature Inversion </vt:lpstr>
      <vt:lpstr>Temperature Inversion Layer</vt:lpstr>
      <vt:lpstr>PowerPoint Presentation</vt:lpstr>
      <vt:lpstr>PowerPoint Presentation</vt:lpstr>
      <vt:lpstr>Inversions During Winter</vt:lpstr>
      <vt:lpstr>Wind Chill Temperature</vt:lpstr>
      <vt:lpstr>PowerPoint Presentation</vt:lpstr>
      <vt:lpstr> Heat Index</vt:lpstr>
      <vt:lpstr>PowerPoint Presentation</vt:lpstr>
      <vt:lpstr>Recap</vt:lpstr>
      <vt:lpstr>Recap</vt:lpstr>
      <vt:lpstr>Recap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dc:title>
  <dc:creator>Chris Weiss</dc:creator>
  <cp:lastModifiedBy>Aaron Hill</cp:lastModifiedBy>
  <cp:revision>192</cp:revision>
  <dcterms:created xsi:type="dcterms:W3CDTF">2003-07-24T01:04:11Z</dcterms:created>
  <dcterms:modified xsi:type="dcterms:W3CDTF">2017-07-14T15:40:59Z</dcterms:modified>
</cp:coreProperties>
</file>