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327" r:id="rId2"/>
    <p:sldId id="436" r:id="rId3"/>
    <p:sldId id="257" r:id="rId4"/>
    <p:sldId id="259" r:id="rId5"/>
    <p:sldId id="260" r:id="rId6"/>
    <p:sldId id="324" r:id="rId7"/>
    <p:sldId id="301" r:id="rId8"/>
    <p:sldId id="330" r:id="rId9"/>
    <p:sldId id="394" r:id="rId10"/>
    <p:sldId id="261" r:id="rId11"/>
    <p:sldId id="262" r:id="rId12"/>
    <p:sldId id="264" r:id="rId13"/>
    <p:sldId id="320" r:id="rId14"/>
    <p:sldId id="403" r:id="rId15"/>
    <p:sldId id="411" r:id="rId16"/>
    <p:sldId id="404" r:id="rId17"/>
    <p:sldId id="265" r:id="rId18"/>
    <p:sldId id="306" r:id="rId19"/>
    <p:sldId id="406" r:id="rId20"/>
    <p:sldId id="407" r:id="rId21"/>
    <p:sldId id="408" r:id="rId22"/>
    <p:sldId id="409" r:id="rId23"/>
    <p:sldId id="410" r:id="rId24"/>
    <p:sldId id="267" r:id="rId25"/>
    <p:sldId id="419" r:id="rId26"/>
    <p:sldId id="418" r:id="rId27"/>
    <p:sldId id="338" r:id="rId28"/>
    <p:sldId id="271" r:id="rId29"/>
    <p:sldId id="305" r:id="rId30"/>
    <p:sldId id="273" r:id="rId31"/>
    <p:sldId id="303" r:id="rId32"/>
    <p:sldId id="275" r:id="rId33"/>
    <p:sldId id="277" r:id="rId34"/>
    <p:sldId id="314" r:id="rId35"/>
    <p:sldId id="279" r:id="rId36"/>
    <p:sldId id="426" r:id="rId37"/>
    <p:sldId id="339" r:id="rId38"/>
    <p:sldId id="427" r:id="rId39"/>
    <p:sldId id="420" r:id="rId40"/>
    <p:sldId id="315" r:id="rId41"/>
    <p:sldId id="400" r:id="rId42"/>
    <p:sldId id="316" r:id="rId43"/>
    <p:sldId id="425" r:id="rId44"/>
    <p:sldId id="421" r:id="rId45"/>
    <p:sldId id="323" r:id="rId46"/>
    <p:sldId id="310" r:id="rId47"/>
    <p:sldId id="311" r:id="rId48"/>
    <p:sldId id="344" r:id="rId49"/>
    <p:sldId id="345" r:id="rId50"/>
    <p:sldId id="422" r:id="rId51"/>
    <p:sldId id="346" r:id="rId52"/>
    <p:sldId id="347" r:id="rId53"/>
    <p:sldId id="348" r:id="rId54"/>
    <p:sldId id="365" r:id="rId55"/>
    <p:sldId id="349" r:id="rId56"/>
    <p:sldId id="356" r:id="rId57"/>
    <p:sldId id="350" r:id="rId58"/>
    <p:sldId id="351" r:id="rId59"/>
    <p:sldId id="352" r:id="rId60"/>
    <p:sldId id="353" r:id="rId61"/>
    <p:sldId id="354" r:id="rId62"/>
    <p:sldId id="355" r:id="rId63"/>
    <p:sldId id="429" r:id="rId64"/>
    <p:sldId id="428" r:id="rId65"/>
    <p:sldId id="357" r:id="rId66"/>
    <p:sldId id="358" r:id="rId67"/>
    <p:sldId id="360" r:id="rId68"/>
    <p:sldId id="361" r:id="rId69"/>
    <p:sldId id="362" r:id="rId70"/>
    <p:sldId id="364" r:id="rId71"/>
    <p:sldId id="363" r:id="rId72"/>
    <p:sldId id="415" r:id="rId73"/>
    <p:sldId id="424" r:id="rId74"/>
    <p:sldId id="366" r:id="rId75"/>
    <p:sldId id="401" r:id="rId76"/>
    <p:sldId id="373" r:id="rId77"/>
    <p:sldId id="367" r:id="rId78"/>
    <p:sldId id="375" r:id="rId79"/>
    <p:sldId id="376" r:id="rId80"/>
    <p:sldId id="380" r:id="rId81"/>
    <p:sldId id="381" r:id="rId82"/>
    <p:sldId id="414" r:id="rId83"/>
    <p:sldId id="382" r:id="rId84"/>
    <p:sldId id="386" r:id="rId85"/>
    <p:sldId id="385" r:id="rId86"/>
    <p:sldId id="384" r:id="rId87"/>
    <p:sldId id="387" r:id="rId88"/>
    <p:sldId id="430" r:id="rId89"/>
    <p:sldId id="431" r:id="rId90"/>
    <p:sldId id="432" r:id="rId91"/>
    <p:sldId id="433" r:id="rId92"/>
    <p:sldId id="435" r:id="rId93"/>
    <p:sldId id="402" r:id="rId94"/>
  </p:sldIdLst>
  <p:sldSz cx="9144000" cy="6858000" type="screen4x3"/>
  <p:notesSz cx="6858000" cy="9144000"/>
  <p:custDataLst>
    <p:tags r:id="rId9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EBF9"/>
    <a:srgbClr val="00FF00"/>
    <a:srgbClr val="333333"/>
    <a:srgbClr val="5F5F5F"/>
    <a:srgbClr val="FFFF99"/>
    <a:srgbClr val="F8F8F8"/>
    <a:srgbClr val="EAEAE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571" autoAdjust="0"/>
  </p:normalViewPr>
  <p:slideViewPr>
    <p:cSldViewPr>
      <p:cViewPr varScale="1">
        <p:scale>
          <a:sx n="103" d="100"/>
          <a:sy n="103" d="100"/>
        </p:scale>
        <p:origin x="-1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handoutMaster" Target="handoutMasters/handoutMaster1.xml"/><Relationship Id="rId97" Type="http://schemas.openxmlformats.org/officeDocument/2006/relationships/printerSettings" Target="printerSettings/printerSettings1.bin"/><Relationship Id="rId98" Type="http://schemas.openxmlformats.org/officeDocument/2006/relationships/tags" Target="tags/tag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F972598-09F5-4656-B3CC-115BDF30DE7E}" type="slidenum">
              <a:rPr lang="en-US"/>
              <a:pPr>
                <a:defRPr/>
              </a:pPr>
              <a:t>‹#›</a:t>
            </a:fld>
            <a:endParaRPr lang="en-US"/>
          </a:p>
        </p:txBody>
      </p:sp>
    </p:spTree>
    <p:extLst>
      <p:ext uri="{BB962C8B-B14F-4D97-AF65-F5344CB8AC3E}">
        <p14:creationId xmlns:p14="http://schemas.microsoft.com/office/powerpoint/2010/main" val="1864069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D0EFF91-2382-4410-958A-A8F2822A94BF}" type="slidenum">
              <a:rPr lang="en-US"/>
              <a:pPr>
                <a:defRPr/>
              </a:pPr>
              <a:t>‹#›</a:t>
            </a:fld>
            <a:endParaRPr lang="en-US"/>
          </a:p>
        </p:txBody>
      </p:sp>
    </p:spTree>
    <p:extLst>
      <p:ext uri="{BB962C8B-B14F-4D97-AF65-F5344CB8AC3E}">
        <p14:creationId xmlns:p14="http://schemas.microsoft.com/office/powerpoint/2010/main" val="2212764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F7D5311-EB1B-45A5-9C5A-7895BCB616D2}" type="slidenum">
              <a:rPr lang="en-US" smtClean="0">
                <a:latin typeface="Arial" pitchFamily="34" charset="0"/>
              </a:rPr>
              <a:pPr/>
              <a:t>1</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xfrm>
            <a:off x="1143000" y="687388"/>
            <a:ext cx="4572000" cy="3429000"/>
          </a:xfrm>
          <a:ln/>
        </p:spPr>
      </p:sp>
      <p:sp>
        <p:nvSpPr>
          <p:cNvPr id="84996" name="Rectangle 3"/>
          <p:cNvSpPr>
            <a:spLocks noGrp="1" noChangeArrowheads="1"/>
          </p:cNvSpPr>
          <p:nvPr>
            <p:ph type="body" idx="1"/>
          </p:nvPr>
        </p:nvSpPr>
        <p:spPr>
          <a:xfrm>
            <a:off x="912813" y="4343400"/>
            <a:ext cx="5032375" cy="4113213"/>
          </a:xfrm>
          <a:noFill/>
          <a:ln/>
        </p:spPr>
        <p:txBody>
          <a:bodyPr lIns="91426" tIns="45714" rIns="91426" bIns="45714"/>
          <a:lstStyle/>
          <a:p>
            <a:pPr eaLnBrk="1" hangingPunct="1"/>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A27A31D-A3ED-40F6-8A75-8C8583D2AF13}" type="slidenum">
              <a:rPr lang="en-US"/>
              <a:pPr/>
              <a:t>50</a:t>
            </a:fld>
            <a:endParaRPr lang="en-US"/>
          </a:p>
        </p:txBody>
      </p:sp>
      <p:sp>
        <p:nvSpPr>
          <p:cNvPr id="1454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This image shows that atmospheric scattering is a function of  the wavelength of energy incident upon the earth from the sun and the size of the gas molecules, dust particles and water droplets encountered. Nonselective scattering affects all wavelengths of light and produces the white appearance we see in clouds. </a:t>
            </a: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09FD48-92ED-4545-973A-8ACBC6926DD9}" type="slidenum">
              <a:rPr lang="en-US" altLang="en-US" sz="1200"/>
              <a:pPr eaLnBrk="1" hangingPunct="1"/>
              <a:t>63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This picture of ‘earthrise’ from the surface of the moon was taken during the day and shows a black sky. The black sky of the moon is caused by the absence of an atmosphere and the lack of scattering of incoming solar radiation. The bluish tint to the earth is the result of Rayleigh scattering by the earth’s atmosphere. </a:t>
            </a: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01715ED-FF9F-4013-A496-0A0F2F63D5C4}" type="slidenum">
              <a:rPr lang="en-US" altLang="en-US" sz="1200"/>
              <a:pPr eaLnBrk="1" hangingPunct="1"/>
              <a:t>64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88</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89</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90</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91</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00BEDCF-A6DE-4C1D-A282-3A4AEF3DE291}" type="slidenum">
              <a:rPr lang="en-US" smtClean="0">
                <a:latin typeface="Arial" charset="0"/>
              </a:rPr>
              <a:pPr/>
              <a:t>92</a:t>
            </a:fld>
            <a:endParaRPr lang="en-US"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F7D5311-EB1B-45A5-9C5A-7895BCB616D2}" type="slidenum">
              <a:rPr lang="en-US" smtClean="0">
                <a:latin typeface="Arial" pitchFamily="34" charset="0"/>
              </a:rPr>
              <a:pPr/>
              <a:t>2</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xfrm>
            <a:off x="1143000" y="687388"/>
            <a:ext cx="4572000" cy="3429000"/>
          </a:xfrm>
          <a:ln/>
        </p:spPr>
      </p:sp>
      <p:sp>
        <p:nvSpPr>
          <p:cNvPr id="84996" name="Rectangle 3"/>
          <p:cNvSpPr>
            <a:spLocks noGrp="1" noChangeArrowheads="1"/>
          </p:cNvSpPr>
          <p:nvPr>
            <p:ph type="body" idx="1"/>
          </p:nvPr>
        </p:nvSpPr>
        <p:spPr>
          <a:xfrm>
            <a:off x="912813" y="4343400"/>
            <a:ext cx="5032375" cy="4113213"/>
          </a:xfrm>
          <a:noFill/>
          <a:ln/>
        </p:spPr>
        <p:txBody>
          <a:bodyPr lIns="91426" tIns="45714" rIns="91426" bIns="45714"/>
          <a:lstStyle/>
          <a:p>
            <a:pPr eaLnBrk="1" hangingPunct="1"/>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56E6BB5-92AE-4904-B4E0-DD6B438FBA25}" type="slidenum">
              <a:rPr lang="en-US" smtClean="0">
                <a:latin typeface="Arial" pitchFamily="34" charset="0"/>
              </a:rPr>
              <a:pPr/>
              <a:t>8</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xfrm>
            <a:off x="1143000" y="687388"/>
            <a:ext cx="4572000" cy="3429000"/>
          </a:xfrm>
          <a:ln/>
        </p:spPr>
      </p:sp>
      <p:sp>
        <p:nvSpPr>
          <p:cNvPr id="86020" name="Rectangle 3"/>
          <p:cNvSpPr>
            <a:spLocks noGrp="1" noChangeArrowheads="1"/>
          </p:cNvSpPr>
          <p:nvPr>
            <p:ph type="body" idx="1"/>
          </p:nvPr>
        </p:nvSpPr>
        <p:spPr>
          <a:xfrm>
            <a:off x="912813" y="4343400"/>
            <a:ext cx="5032375" cy="4113213"/>
          </a:xfrm>
          <a:noFill/>
          <a:ln/>
        </p:spPr>
        <p:txBody>
          <a:bodyPr lIns="91426" tIns="45714" rIns="91426" bIns="45714"/>
          <a:lstStyle/>
          <a:p>
            <a:pPr eaLnBrk="1" hangingPunct="1"/>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4CB50A4-5D53-42D6-862E-7A4A64F5E5FE}" type="slidenum">
              <a:rPr lang="en-US" smtClean="0">
                <a:latin typeface="Arial" pitchFamily="34" charset="0"/>
              </a:rPr>
              <a:pPr/>
              <a:t>21</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xfrm>
            <a:off x="1143000" y="687388"/>
            <a:ext cx="4572000" cy="3429000"/>
          </a:xfrm>
          <a:ln/>
        </p:spPr>
      </p:sp>
      <p:sp>
        <p:nvSpPr>
          <p:cNvPr id="87044" name="Rectangle 3"/>
          <p:cNvSpPr>
            <a:spLocks noGrp="1" noChangeArrowheads="1"/>
          </p:cNvSpPr>
          <p:nvPr>
            <p:ph type="body" idx="1"/>
          </p:nvPr>
        </p:nvSpPr>
        <p:spPr>
          <a:xfrm>
            <a:off x="912813" y="4343400"/>
            <a:ext cx="5032375" cy="4113213"/>
          </a:xfrm>
          <a:noFill/>
          <a:ln/>
        </p:spPr>
        <p:txBody>
          <a:bodyPr lIns="91426" tIns="45714" rIns="91426" bIns="45714"/>
          <a:lstStyle/>
          <a:p>
            <a:pPr eaLnBrk="1" hangingPunct="1"/>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34EA674-B525-4ED6-BA78-A9585F936B0A}" type="slidenum">
              <a:rPr lang="en-US"/>
              <a:pPr/>
              <a:t>25</a:t>
            </a:fld>
            <a:endParaRPr lang="en-US"/>
          </a:p>
        </p:txBody>
      </p:sp>
      <p:sp>
        <p:nvSpPr>
          <p:cNvPr id="14336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14336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A27A31D-A3ED-40F6-8A75-8C8583D2AF13}" type="slidenum">
              <a:rPr lang="en-US"/>
              <a:pPr/>
              <a:t>26</a:t>
            </a:fld>
            <a:endParaRPr lang="en-US"/>
          </a:p>
        </p:txBody>
      </p:sp>
      <p:sp>
        <p:nvSpPr>
          <p:cNvPr id="1454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endParaRPr lang="el-GR" smtClean="0">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mtClean="0">
                <a:latin typeface="Arial" pitchFamily="34" charset="0"/>
                <a:ea typeface="ＭＳ Ｐゴシック" pitchFamily="34" charset="-128"/>
              </a:rPr>
              <a:t>Aphelion is the term that describes the orbit of a planet when it is farthest from the sun. Perihelion is the term used to describe the closest position of a planet in orbit to the sun. The prefix “</a:t>
            </a:r>
            <a:r>
              <a:rPr lang="en-US" altLang="ja-JP" smtClean="0">
                <a:latin typeface="Arial" pitchFamily="34" charset="0"/>
                <a:ea typeface="ＭＳ Ｐゴシック" pitchFamily="34" charset="-128"/>
              </a:rPr>
              <a:t>apo</a:t>
            </a:r>
            <a:r>
              <a:rPr lang="en-US"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means away, off or apart. The similar word apogee refers to when an object orbiting the earth is farthest away. </a:t>
            </a:r>
            <a:endParaRPr lang="en-US" altLang="en-US" smtClean="0">
              <a:latin typeface="Arial" pitchFamily="34" charset="0"/>
              <a:ea typeface="ＭＳ Ｐゴシック" pitchFamily="34" charset="-128"/>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7633C12-AB33-4FC9-86EC-968D0B266FEC}" type="slidenum">
              <a:rPr lang="en-US" altLang="en-US" sz="1200" smtClean="0"/>
              <a:pPr eaLnBrk="1" hangingPunct="1">
                <a:defRPr/>
              </a:pPr>
              <a:t>36</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A0236E1-8E45-40C2-9499-2950C346FC24}" type="slidenum">
              <a:rPr lang="en-US" smtClean="0">
                <a:latin typeface="Arial" pitchFamily="34" charset="0"/>
              </a:rPr>
              <a:pPr/>
              <a:t>37</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xfrm>
            <a:off x="1143000" y="687388"/>
            <a:ext cx="4572000" cy="3429000"/>
          </a:xfrm>
          <a:ln/>
        </p:spPr>
      </p:sp>
      <p:sp>
        <p:nvSpPr>
          <p:cNvPr id="88068" name="Rectangle 3"/>
          <p:cNvSpPr>
            <a:spLocks noGrp="1" noChangeArrowheads="1"/>
          </p:cNvSpPr>
          <p:nvPr>
            <p:ph type="body" idx="1"/>
          </p:nvPr>
        </p:nvSpPr>
        <p:spPr>
          <a:xfrm>
            <a:off x="912813" y="4343400"/>
            <a:ext cx="5032375" cy="4113213"/>
          </a:xfrm>
          <a:noFill/>
          <a:ln/>
        </p:spPr>
        <p:txBody>
          <a:bodyPr lIns="91426" tIns="45714" rIns="91426" bIns="45714"/>
          <a:lstStyle/>
          <a:p>
            <a:pPr eaLnBrk="1" hangingPunct="1"/>
            <a:endParaRPr lang="el-GR" smtClean="0">
              <a:solidFill>
                <a:srgbClr val="000000"/>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mtClean="0">
                <a:latin typeface="Arial" pitchFamily="34" charset="0"/>
                <a:ea typeface="ＭＳ Ｐゴシック" pitchFamily="34" charset="-128"/>
              </a:rPr>
              <a:t>On December 21, our winter solstice, these effects are reversed as the earth tilts away from the sun. From the time of the autumnal equinox until December 21, the days will get progressively shorter in New York and the sun will set earlier. The shortest day of the year in the northern hemisphere occurs on the winter solstice. In South America the situation is again reversed, a city in Argentina will experience its summer solstice and the condition will be like they were in New York in June. </a:t>
            </a: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5EC3335-DB0F-4F87-918C-59CA1C3FB065}" type="slidenum">
              <a:rPr lang="en-US" altLang="en-US" sz="1200" smtClean="0"/>
              <a:pPr eaLnBrk="1" hangingPunct="1">
                <a:defRPr/>
              </a:pPr>
              <a:t>38</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D1AF4-620F-49D6-9DE2-7DFD0F310D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2A5FA-A857-4B5A-9964-4DEC2D4807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7A0B3-66F5-4D25-A28C-526231E391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37A621-26B9-4CC0-8490-1F0077379D8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BEFAF-5EE5-41F6-BC55-6713777D0AB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BEC4952-545F-4364-8D78-7B35C507418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4DBD6B2-E886-4EB2-8CB1-2867A497DE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E8BD16-0EE0-431D-8BB1-3F465E757F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68BCC-E71A-41AB-BCBF-E93CB36399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5CD319-B5D5-4347-8EBD-400EF7E7B7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864B0E-265D-4436-9742-318AC5E550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953B82-D8CF-428F-80EA-4FF4B995EF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58F21F-6139-4B96-AB18-B5E5742980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A60D64-0C7F-441A-AE20-E9732C4536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E93C2-623F-4F86-96BE-46D7CC0649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64E42C2-091D-40AE-BB92-BE552FD062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3.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tags" Target="../tags/tag18.x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13.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jpe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1.jpeg"/><Relationship Id="rId1" Type="http://schemas.openxmlformats.org/officeDocument/2006/relationships/tags" Target="../tags/tag22.x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12.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4.jpeg"/><Relationship Id="rId1" Type="http://schemas.openxmlformats.org/officeDocument/2006/relationships/tags" Target="../tags/tag26.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5.jpeg"/><Relationship Id="rId1" Type="http://schemas.openxmlformats.org/officeDocument/2006/relationships/tags" Target="../tags/tag27.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12.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12.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hyperlink" Target="http://www.google.com/url?sa=i&amp;rct=j&amp;q=&amp;esrc=s&amp;frm=1&amp;source=images&amp;cd=&amp;cad=rja&amp;docid=2WPD_SN9IusaCM&amp;tbnid=ENEHWDAylwWxvM:&amp;ved=0CAUQjRw&amp;url=http://geology.com/hurricanes/hurricane-names.shtml&amp;ei=mSW7UZ2MAoTc8wTt3YDwCA&amp;bvm=bv.47883778,d.eWU&amp;psig=AFQjCNE1deJitCnBKV-DPIK3iq88Csx2Pw&amp;ust=1371305743103509" TargetMode="External"/><Relationship Id="rId6" Type="http://schemas.openxmlformats.org/officeDocument/2006/relationships/image" Target="../media/image4.png"/><Relationship Id="rId7" Type="http://schemas.openxmlformats.org/officeDocument/2006/relationships/hyperlink" Target="http://www.google.com/url?sa=i&amp;rct=j&amp;q=&amp;esrc=s&amp;frm=1&amp;source=images&amp;cd=&amp;cad=rja&amp;docid=LwVSqbFzcne_qM&amp;tbnid=VB7vD0PAlftsKM:&amp;ved=0CAUQjRw&amp;url=http://www.dosomething.org/tipsandtools/11-facts-about-blizzards&amp;ei=8SW7UcDcB4bg8AT27YHYAg&amp;bvm=bv.47883778,d.eWU&amp;psig=AFQjCNH7E4ySo1KaI9tFoWOJndcrz_sCwg&amp;ust=1371305822928591" TargetMode="External"/><Relationship Id="rId8" Type="http://schemas.openxmlformats.org/officeDocument/2006/relationships/image" Target="../media/image5.jpe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12.xml"/><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tags" Target="../tags/tag32.xml"/><Relationship Id="rId2"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tags" Target="../tags/tag33.xml"/><Relationship Id="rId2"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apod.nasa.gov/apod/ap140319.html" TargetMode="External"/><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6.jpeg"/><Relationship Id="rId1" Type="http://schemas.openxmlformats.org/officeDocument/2006/relationships/tags" Target="../tags/tag37.x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2.xml"/><Relationship Id="rId3"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 Id="rId3" Type="http://schemas.openxmlformats.org/officeDocument/2006/relationships/hyperlink" Target="http://www.youtube.com/watch?v=MXxRcXHI_tI"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5.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2.xml"/><Relationship Id="rId3"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5.jpeg"/><Relationship Id="rId1" Type="http://schemas.openxmlformats.org/officeDocument/2006/relationships/tags" Target="../tags/tag46.xml"/><Relationship Id="rId2"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12.xml"/><Relationship Id="rId3" Type="http://schemas.openxmlformats.org/officeDocument/2006/relationships/image" Target="../media/image45.jpeg"/></Relationships>
</file>

<file path=ppt/slides/_rels/slide53.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Layout" Target="../slideLayouts/slideLayout2.xml"/><Relationship Id="rId3" Type="http://schemas.openxmlformats.org/officeDocument/2006/relationships/image" Target="../media/image46.jpeg"/></Relationships>
</file>

<file path=ppt/slides/_rels/slide55.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Layout" Target="../slideLayouts/slideLayout14.xml"/><Relationship Id="rId3"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Layout" Target="../slideLayouts/slideLayout12.xml"/><Relationship Id="rId3"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Layout" Target="../slideLayouts/slideLayout2.xml"/><Relationship Id="rId3"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Layout" Target="../slideLayouts/slideLayout12.xml"/><Relationship Id="rId3"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5" Type="http://schemas.openxmlformats.org/officeDocument/2006/relationships/image" Target="../media/image53.jpeg"/><Relationship Id="rId6" Type="http://schemas.openxmlformats.org/officeDocument/2006/relationships/image" Target="../media/image54.jpeg"/><Relationship Id="rId1" Type="http://schemas.openxmlformats.org/officeDocument/2006/relationships/tags" Target="../tags/tag55.x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tags" Target="../tags/tag56.x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Layout" Target="../slideLayouts/slideLayout7.xml"/><Relationship Id="rId3" Type="http://schemas.openxmlformats.org/officeDocument/2006/relationships/image" Target="../media/image55.jpeg"/></Relationships>
</file>

<file path=ppt/slides/_rels/slide62.xml.rels><?xml version="1.0" encoding="UTF-8" standalone="yes"?>
<Relationships xmlns="http://schemas.openxmlformats.org/package/2006/relationships"><Relationship Id="rId1" Type="http://schemas.openxmlformats.org/officeDocument/2006/relationships/tags" Target="../tags/tag58.xml"/><Relationship Id="rId2" Type="http://schemas.openxmlformats.org/officeDocument/2006/relationships/slideLayout" Target="../slideLayouts/slideLayout12.xml"/><Relationship Id="rId3"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59.jpeg"/></Relationships>
</file>

<file path=ppt/slides/_rels/slide65.xml.rels><?xml version="1.0" encoding="UTF-8" standalone="yes"?>
<Relationships xmlns="http://schemas.openxmlformats.org/package/2006/relationships"><Relationship Id="rId1" Type="http://schemas.openxmlformats.org/officeDocument/2006/relationships/tags" Target="../tags/tag59.xml"/><Relationship Id="rId2" Type="http://schemas.openxmlformats.org/officeDocument/2006/relationships/slideLayout" Target="../slideLayouts/slideLayout2.xml"/><Relationship Id="rId3" Type="http://schemas.openxmlformats.org/officeDocument/2006/relationships/image" Target="../media/image60.jpeg"/></Relationships>
</file>

<file path=ppt/slides/_rels/slide66.xml.rels><?xml version="1.0" encoding="UTF-8" standalone="yes"?>
<Relationships xmlns="http://schemas.openxmlformats.org/package/2006/relationships"><Relationship Id="rId1" Type="http://schemas.openxmlformats.org/officeDocument/2006/relationships/tags" Target="../tags/tag60.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tags" Target="../tags/tag61.x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tags" Target="../tags/tag62.xml"/><Relationship Id="rId2" Type="http://schemas.openxmlformats.org/officeDocument/2006/relationships/slideLayout" Target="../slideLayouts/slideLayout7.xml"/><Relationship Id="rId3" Type="http://schemas.openxmlformats.org/officeDocument/2006/relationships/image" Target="../media/image61.jpeg"/></Relationships>
</file>

<file path=ppt/slides/_rels/slide69.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tags" Target="../tags/tag64.x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tags" Target="../tags/tag65.xml"/><Relationship Id="rId2" Type="http://schemas.openxmlformats.org/officeDocument/2006/relationships/slideLayout" Target="../slideLayouts/slideLayout2.xml"/><Relationship Id="rId3" Type="http://schemas.openxmlformats.org/officeDocument/2006/relationships/image" Target="../media/image6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74.xml.rels><?xml version="1.0" encoding="UTF-8" standalone="yes"?>
<Relationships xmlns="http://schemas.openxmlformats.org/package/2006/relationships"><Relationship Id="rId1" Type="http://schemas.openxmlformats.org/officeDocument/2006/relationships/tags" Target="../tags/tag66.xml"/><Relationship Id="rId2" Type="http://schemas.openxmlformats.org/officeDocument/2006/relationships/slideLayout" Target="../slideLayouts/slideLayout2.xml"/><Relationship Id="rId3" Type="http://schemas.openxmlformats.org/officeDocument/2006/relationships/image" Target="../media/image64.jpeg"/></Relationships>
</file>

<file path=ppt/slides/_rels/slide75.xml.rels><?xml version="1.0" encoding="UTF-8" standalone="yes"?>
<Relationships xmlns="http://schemas.openxmlformats.org/package/2006/relationships"><Relationship Id="rId1" Type="http://schemas.openxmlformats.org/officeDocument/2006/relationships/tags" Target="../tags/tag67.xml"/><Relationship Id="rId2" Type="http://schemas.openxmlformats.org/officeDocument/2006/relationships/slideLayout" Target="../slideLayouts/slideLayout2.xml"/><Relationship Id="rId3" Type="http://schemas.openxmlformats.org/officeDocument/2006/relationships/image" Target="../media/image64.jpeg"/></Relationships>
</file>

<file path=ppt/slides/_rels/slide76.xml.rels><?xml version="1.0" encoding="UTF-8" standalone="yes"?>
<Relationships xmlns="http://schemas.openxmlformats.org/package/2006/relationships"><Relationship Id="rId1" Type="http://schemas.openxmlformats.org/officeDocument/2006/relationships/tags" Target="../tags/tag68.xml"/><Relationship Id="rId2" Type="http://schemas.openxmlformats.org/officeDocument/2006/relationships/slideLayout" Target="../slideLayouts/slideLayout12.xml"/><Relationship Id="rId3" Type="http://schemas.openxmlformats.org/officeDocument/2006/relationships/image" Target="../media/image65.jpeg"/></Relationships>
</file>

<file path=ppt/slides/_rels/slide77.xml.rels><?xml version="1.0" encoding="UTF-8" standalone="yes"?>
<Relationships xmlns="http://schemas.openxmlformats.org/package/2006/relationships"><Relationship Id="rId1" Type="http://schemas.openxmlformats.org/officeDocument/2006/relationships/tags" Target="../tags/tag69.x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tags" Target="../tags/tag70.x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tags" Target="../tags/tag71.xml"/><Relationship Id="rId2" Type="http://schemas.openxmlformats.org/officeDocument/2006/relationships/slideLayout" Target="../slideLayouts/slideLayout7.xml"/><Relationship Id="rId3" Type="http://schemas.openxmlformats.org/officeDocument/2006/relationships/image" Target="../media/image6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jpe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tags" Target="../tags/tag72.xml"/><Relationship Id="rId2" Type="http://schemas.openxmlformats.org/officeDocument/2006/relationships/slideLayout" Target="../slideLayouts/slideLayout2.xml"/><Relationship Id="rId3" Type="http://schemas.openxmlformats.org/officeDocument/2006/relationships/image" Target="../media/image64.jpeg"/></Relationships>
</file>

<file path=ppt/slides/_rels/slide81.xml.rels><?xml version="1.0" encoding="UTF-8" standalone="yes"?>
<Relationships xmlns="http://schemas.openxmlformats.org/package/2006/relationships"><Relationship Id="rId1" Type="http://schemas.openxmlformats.org/officeDocument/2006/relationships/tags" Target="../tags/tag73.xml"/><Relationship Id="rId2" Type="http://schemas.openxmlformats.org/officeDocument/2006/relationships/slideLayout" Target="../slideLayouts/slideLayout7.xml"/><Relationship Id="rId3" Type="http://schemas.openxmlformats.org/officeDocument/2006/relationships/image" Target="../media/image6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83.xml.rels><?xml version="1.0" encoding="UTF-8" standalone="yes"?>
<Relationships xmlns="http://schemas.openxmlformats.org/package/2006/relationships"><Relationship Id="rId1" Type="http://schemas.openxmlformats.org/officeDocument/2006/relationships/tags" Target="../tags/tag74.x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tags" Target="../tags/tag75.xml"/><Relationship Id="rId2" Type="http://schemas.openxmlformats.org/officeDocument/2006/relationships/slideLayout" Target="../slideLayouts/slideLayout2.xml"/><Relationship Id="rId3" Type="http://schemas.openxmlformats.org/officeDocument/2006/relationships/image" Target="../media/image68.png"/></Relationships>
</file>

<file path=ppt/slides/_rels/slide85.xml.rels><?xml version="1.0" encoding="UTF-8" standalone="yes"?>
<Relationships xmlns="http://schemas.openxmlformats.org/package/2006/relationships"><Relationship Id="rId1" Type="http://schemas.openxmlformats.org/officeDocument/2006/relationships/tags" Target="../tags/tag76.xml"/><Relationship Id="rId2" Type="http://schemas.openxmlformats.org/officeDocument/2006/relationships/slideLayout" Target="../slideLayouts/slideLayout2.xml"/><Relationship Id="rId3" Type="http://schemas.openxmlformats.org/officeDocument/2006/relationships/image" Target="../media/image69.png"/></Relationships>
</file>

<file path=ppt/slides/_rels/slide86.xml.rels><?xml version="1.0" encoding="UTF-8" standalone="yes"?>
<Relationships xmlns="http://schemas.openxmlformats.org/package/2006/relationships"><Relationship Id="rId1" Type="http://schemas.openxmlformats.org/officeDocument/2006/relationships/tags" Target="../tags/tag77.xml"/><Relationship Id="rId2" Type="http://schemas.openxmlformats.org/officeDocument/2006/relationships/slideLayout" Target="../slideLayouts/slideLayout2.xml"/><Relationship Id="rId3" Type="http://schemas.openxmlformats.org/officeDocument/2006/relationships/image" Target="../media/image70.png"/></Relationships>
</file>

<file path=ppt/slides/_rels/slide87.xml.rels><?xml version="1.0" encoding="UTF-8" standalone="yes"?>
<Relationships xmlns="http://schemas.openxmlformats.org/package/2006/relationships"><Relationship Id="rId1" Type="http://schemas.openxmlformats.org/officeDocument/2006/relationships/tags" Target="../tags/tag78.xml"/><Relationship Id="rId2" Type="http://schemas.openxmlformats.org/officeDocument/2006/relationships/slideLayout" Target="../slideLayouts/slideLayout2.xml"/><Relationship Id="rId3" Type="http://schemas.openxmlformats.org/officeDocument/2006/relationships/image" Target="../media/image71.jpeg"/></Relationships>
</file>

<file path=ppt/slides/_rels/slide88.xml.rels><?xml version="1.0" encoding="UTF-8" standalone="yes"?>
<Relationships xmlns="http://schemas.openxmlformats.org/package/2006/relationships"><Relationship Id="rId1" Type="http://schemas.openxmlformats.org/officeDocument/2006/relationships/tags" Target="../tags/tag79.xml"/><Relationship Id="rId2" Type="http://schemas.openxmlformats.org/officeDocument/2006/relationships/slideLayout" Target="../slideLayouts/slideLayout13.xml"/><Relationship Id="rId3" Type="http://schemas.openxmlformats.org/officeDocument/2006/relationships/notesSlide" Target="../notesSlides/notesSlide13.xml"/></Relationships>
</file>

<file path=ppt/slides/_rels/slide89.xml.rels><?xml version="1.0" encoding="UTF-8" standalone="yes"?>
<Relationships xmlns="http://schemas.openxmlformats.org/package/2006/relationships"><Relationship Id="rId1" Type="http://schemas.openxmlformats.org/officeDocument/2006/relationships/tags" Target="../tags/tag80.xml"/><Relationship Id="rId2" Type="http://schemas.openxmlformats.org/officeDocument/2006/relationships/slideLayout" Target="../slideLayouts/slideLayout13.xml"/><Relationship Id="rId3" Type="http://schemas.openxmlformats.org/officeDocument/2006/relationships/notesSlide" Target="../notesSlides/notesSlide14.xml"/></Relationships>
</file>

<file path=ppt/slides/_rel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8.jpeg"/></Relationships>
</file>

<file path=ppt/slides/_rels/slide90.xml.rels><?xml version="1.0" encoding="UTF-8" standalone="yes"?>
<Relationships xmlns="http://schemas.openxmlformats.org/package/2006/relationships"><Relationship Id="rId1" Type="http://schemas.openxmlformats.org/officeDocument/2006/relationships/tags" Target="../tags/tag81.xml"/><Relationship Id="rId2" Type="http://schemas.openxmlformats.org/officeDocument/2006/relationships/slideLayout" Target="../slideLayouts/slideLayout13.xml"/><Relationship Id="rId3" Type="http://schemas.openxmlformats.org/officeDocument/2006/relationships/notesSlide" Target="../notesSlides/notesSlide15.xml"/></Relationships>
</file>

<file path=ppt/slides/_rels/slide91.xml.rels><?xml version="1.0" encoding="UTF-8" standalone="yes"?>
<Relationships xmlns="http://schemas.openxmlformats.org/package/2006/relationships"><Relationship Id="rId1" Type="http://schemas.openxmlformats.org/officeDocument/2006/relationships/tags" Target="../tags/tag82.xml"/><Relationship Id="rId2" Type="http://schemas.openxmlformats.org/officeDocument/2006/relationships/slideLayout" Target="../slideLayouts/slideLayout13.xml"/><Relationship Id="rId3" Type="http://schemas.openxmlformats.org/officeDocument/2006/relationships/notesSlide" Target="../notesSlides/notesSlide16.xml"/></Relationships>
</file>

<file path=ppt/slides/_rels/slide92.xml.rels><?xml version="1.0" encoding="UTF-8" standalone="yes"?>
<Relationships xmlns="http://schemas.openxmlformats.org/package/2006/relationships"><Relationship Id="rId1" Type="http://schemas.openxmlformats.org/officeDocument/2006/relationships/tags" Target="../tags/tag83.xml"/><Relationship Id="rId2" Type="http://schemas.openxmlformats.org/officeDocument/2006/relationships/slideLayout" Target="../slideLayouts/slideLayout13.xml"/><Relationship Id="rId3" Type="http://schemas.openxmlformats.org/officeDocument/2006/relationships/notesSlide" Target="../notesSlides/notesSlide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1" descr="0219"/>
          <p:cNvPicPr>
            <a:picLocks noChangeAspect="1" noChangeArrowheads="1"/>
          </p:cNvPicPr>
          <p:nvPr/>
        </p:nvPicPr>
        <p:blipFill>
          <a:blip r:embed="rId4" cstate="print"/>
          <a:srcRect t="8089"/>
          <a:stretch>
            <a:fillRect/>
          </a:stretch>
        </p:blipFill>
        <p:spPr bwMode="auto">
          <a:xfrm>
            <a:off x="0" y="1435100"/>
            <a:ext cx="9144000" cy="4508500"/>
          </a:xfrm>
          <a:prstGeom prst="rect">
            <a:avLst/>
          </a:prstGeom>
          <a:noFill/>
          <a:ln w="9525">
            <a:noFill/>
            <a:miter lim="800000"/>
            <a:headEnd/>
            <a:tailEnd/>
          </a:ln>
        </p:spPr>
      </p:pic>
      <p:sp>
        <p:nvSpPr>
          <p:cNvPr id="2051" name="Rectangle 3" hidden="1"/>
          <p:cNvSpPr>
            <a:spLocks noGrp="1" noChangeArrowheads="1"/>
          </p:cNvSpPr>
          <p:nvPr>
            <p:ph type="title"/>
          </p:nvPr>
        </p:nvSpPr>
        <p:spPr/>
        <p:txBody>
          <a:bodyPr/>
          <a:lstStyle/>
          <a:p>
            <a:pPr eaLnBrk="1" hangingPunct="1"/>
            <a:endParaRPr lang="en-US" smtClean="0"/>
          </a:p>
        </p:txBody>
      </p:sp>
      <p:sp>
        <p:nvSpPr>
          <p:cNvPr id="122885" name="Rectangle 5"/>
          <p:cNvSpPr>
            <a:spLocks noChangeArrowheads="1"/>
          </p:cNvSpPr>
          <p:nvPr/>
        </p:nvSpPr>
        <p:spPr bwMode="auto">
          <a:xfrm>
            <a:off x="0" y="0"/>
            <a:ext cx="9144000" cy="1470025"/>
          </a:xfrm>
          <a:prstGeom prst="rect">
            <a:avLst/>
          </a:prstGeom>
          <a:gradFill rotWithShape="1">
            <a:gsLst>
              <a:gs pos="0">
                <a:schemeClr val="bg1">
                  <a:alpha val="30000"/>
                </a:schemeClr>
              </a:gs>
              <a:gs pos="100000">
                <a:schemeClr val="bg1">
                  <a:gamma/>
                  <a:shade val="46275"/>
                  <a:invGamma/>
                </a:schemeClr>
              </a:gs>
            </a:gsLst>
            <a:lin ang="5400000" scaled="1"/>
          </a:gradFill>
          <a:ln w="9525">
            <a:noFill/>
            <a:miter lim="800000"/>
            <a:headEnd/>
            <a:tailEnd/>
          </a:ln>
          <a:effectLst/>
        </p:spPr>
        <p:txBody>
          <a:bodyPr anchor="ctr"/>
          <a:lstStyle/>
          <a:p>
            <a:pPr algn="ctr">
              <a:defRPr/>
            </a:pPr>
            <a:r>
              <a:rPr lang="en-US" sz="4000" b="1" dirty="0">
                <a:solidFill>
                  <a:schemeClr val="tx2"/>
                </a:solidFill>
                <a:latin typeface="Tahoma" pitchFamily="34" charset="0"/>
              </a:rPr>
              <a:t>Chapter 2</a:t>
            </a:r>
            <a:br>
              <a:rPr lang="en-US" sz="4000" b="1" dirty="0">
                <a:solidFill>
                  <a:schemeClr val="tx2"/>
                </a:solidFill>
                <a:latin typeface="Tahoma" pitchFamily="34" charset="0"/>
              </a:rPr>
            </a:br>
            <a:r>
              <a:rPr lang="en-US" sz="4000" b="1" dirty="0">
                <a:solidFill>
                  <a:schemeClr val="tx2"/>
                </a:solidFill>
                <a:latin typeface="Tahoma" pitchFamily="34" charset="0"/>
              </a:rPr>
              <a:t>The Energy Cycle</a:t>
            </a:r>
          </a:p>
        </p:txBody>
      </p:sp>
      <p:sp>
        <p:nvSpPr>
          <p:cNvPr id="2053" name="Rectangle 6"/>
          <p:cNvSpPr>
            <a:spLocks noChangeArrowheads="1"/>
          </p:cNvSpPr>
          <p:nvPr/>
        </p:nvSpPr>
        <p:spPr bwMode="auto">
          <a:xfrm>
            <a:off x="0" y="5715000"/>
            <a:ext cx="9144000" cy="1219200"/>
          </a:xfrm>
          <a:prstGeom prst="rect">
            <a:avLst/>
          </a:prstGeom>
          <a:solidFill>
            <a:schemeClr val="bg1"/>
          </a:solidFill>
          <a:ln w="9525">
            <a:noFill/>
            <a:miter lim="800000"/>
            <a:headEnd/>
            <a:tailEnd/>
          </a:ln>
        </p:spPr>
        <p:txBody>
          <a:bodyPr/>
          <a:lstStyle/>
          <a:p>
            <a:pPr marL="342900" indent="-342900" algn="ctr">
              <a:spcBef>
                <a:spcPct val="20000"/>
              </a:spcBef>
            </a:pPr>
            <a:r>
              <a:rPr lang="en-US" sz="3200" b="1" dirty="0">
                <a:latin typeface="Tahoma" pitchFamily="34" charset="0"/>
              </a:rPr>
              <a:t>ATMO 1300</a:t>
            </a:r>
          </a:p>
          <a:p>
            <a:pPr marL="342900" indent="-342900" algn="ctr">
              <a:spcBef>
                <a:spcPct val="20000"/>
              </a:spcBef>
            </a:pPr>
            <a:r>
              <a:rPr lang="en-US" sz="3200" b="1" dirty="0">
                <a:latin typeface="Tahoma" pitchFamily="34" charset="0"/>
              </a:rPr>
              <a:t>Summer </a:t>
            </a:r>
            <a:r>
              <a:rPr lang="en-US" sz="3200" b="1" dirty="0" smtClean="0">
                <a:latin typeface="Tahoma" pitchFamily="34" charset="0"/>
              </a:rPr>
              <a:t>2017</a:t>
            </a:r>
            <a:endParaRPr lang="en-US" sz="3200" b="1" dirty="0">
              <a:latin typeface="Tahoma"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u="sng" smtClean="0">
                <a:latin typeface="Tahoma" pitchFamily="34" charset="0"/>
              </a:rPr>
              <a:t>Energy Transfer Processes</a:t>
            </a:r>
          </a:p>
        </p:txBody>
      </p:sp>
      <p:sp>
        <p:nvSpPr>
          <p:cNvPr id="10243" name="Rectangle 3"/>
          <p:cNvSpPr>
            <a:spLocks noGrp="1" noChangeArrowheads="1"/>
          </p:cNvSpPr>
          <p:nvPr>
            <p:ph type="body" idx="1"/>
          </p:nvPr>
        </p:nvSpPr>
        <p:spPr/>
        <p:txBody>
          <a:bodyPr/>
          <a:lstStyle/>
          <a:p>
            <a:pPr eaLnBrk="1" hangingPunct="1"/>
            <a:endParaRPr lang="en-US" smtClean="0"/>
          </a:p>
          <a:p>
            <a:pPr eaLnBrk="1" hangingPunct="1"/>
            <a:r>
              <a:rPr lang="en-US" b="1" smtClean="0"/>
              <a:t>CONDUCTION</a:t>
            </a:r>
          </a:p>
          <a:p>
            <a:pPr eaLnBrk="1" hangingPunct="1"/>
            <a:endParaRPr lang="en-US" sz="1400" b="1" smtClean="0"/>
          </a:p>
          <a:p>
            <a:pPr eaLnBrk="1" hangingPunct="1"/>
            <a:r>
              <a:rPr lang="en-US" b="1" smtClean="0"/>
              <a:t>ADVECTION</a:t>
            </a:r>
          </a:p>
          <a:p>
            <a:pPr eaLnBrk="1" hangingPunct="1"/>
            <a:endParaRPr lang="en-US" sz="1400" b="1" smtClean="0"/>
          </a:p>
          <a:p>
            <a:pPr eaLnBrk="1" hangingPunct="1"/>
            <a:r>
              <a:rPr lang="en-US" b="1" smtClean="0"/>
              <a:t>CONVECTION</a:t>
            </a:r>
          </a:p>
          <a:p>
            <a:pPr eaLnBrk="1" hangingPunct="1"/>
            <a:endParaRPr lang="en-US" sz="1400" b="1" smtClean="0"/>
          </a:p>
          <a:p>
            <a:pPr eaLnBrk="1" hangingPunct="1"/>
            <a:r>
              <a:rPr lang="en-US" b="1" smtClean="0"/>
              <a:t>LATENT HEATING</a:t>
            </a:r>
          </a:p>
          <a:p>
            <a:pPr eaLnBrk="1" hangingPunct="1"/>
            <a:endParaRPr lang="en-US" sz="1400" b="1" smtClean="0"/>
          </a:p>
          <a:p>
            <a:pPr eaLnBrk="1" hangingPunct="1"/>
            <a:r>
              <a:rPr lang="en-US" b="1" smtClean="0"/>
              <a:t>RADIATION</a:t>
            </a:r>
          </a:p>
        </p:txBody>
      </p:sp>
      <p:pic>
        <p:nvPicPr>
          <p:cNvPr id="10244" name="Picture 5" descr="conduction-2"/>
          <p:cNvPicPr>
            <a:picLocks noChangeAspect="1" noChangeArrowheads="1"/>
          </p:cNvPicPr>
          <p:nvPr/>
        </p:nvPicPr>
        <p:blipFill>
          <a:blip r:embed="rId3" cstate="print"/>
          <a:srcRect/>
          <a:stretch>
            <a:fillRect/>
          </a:stretch>
        </p:blipFill>
        <p:spPr bwMode="auto">
          <a:xfrm>
            <a:off x="4343400" y="1600200"/>
            <a:ext cx="1447800" cy="1524000"/>
          </a:xfrm>
          <a:prstGeom prst="rect">
            <a:avLst/>
          </a:prstGeom>
          <a:noFill/>
          <a:ln w="9525">
            <a:noFill/>
            <a:miter lim="800000"/>
            <a:headEnd/>
            <a:tailEnd/>
          </a:ln>
        </p:spPr>
      </p:pic>
      <p:pic>
        <p:nvPicPr>
          <p:cNvPr id="10245" name="Picture 7" descr="convection"/>
          <p:cNvPicPr>
            <a:picLocks noChangeAspect="1" noChangeArrowheads="1"/>
          </p:cNvPicPr>
          <p:nvPr/>
        </p:nvPicPr>
        <p:blipFill>
          <a:blip r:embed="rId4" cstate="print"/>
          <a:srcRect/>
          <a:stretch>
            <a:fillRect/>
          </a:stretch>
        </p:blipFill>
        <p:spPr bwMode="auto">
          <a:xfrm>
            <a:off x="4191000" y="3124200"/>
            <a:ext cx="1371600" cy="1093788"/>
          </a:xfrm>
          <a:prstGeom prst="rect">
            <a:avLst/>
          </a:prstGeom>
          <a:noFill/>
          <a:ln w="9525">
            <a:noFill/>
            <a:miter lim="800000"/>
            <a:headEnd/>
            <a:tailEnd/>
          </a:ln>
        </p:spPr>
      </p:pic>
      <p:sp>
        <p:nvSpPr>
          <p:cNvPr id="10246" name="AutoShape 8"/>
          <p:cNvSpPr>
            <a:spLocks noChangeArrowheads="1"/>
          </p:cNvSpPr>
          <p:nvPr/>
        </p:nvSpPr>
        <p:spPr bwMode="auto">
          <a:xfrm>
            <a:off x="5715000" y="3429000"/>
            <a:ext cx="990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0247" name="Picture 10" descr="convection_cloud_ex"/>
          <p:cNvPicPr>
            <a:picLocks noChangeAspect="1" noChangeArrowheads="1"/>
          </p:cNvPicPr>
          <p:nvPr/>
        </p:nvPicPr>
        <p:blipFill>
          <a:blip r:embed="rId5" cstate="print"/>
          <a:srcRect/>
          <a:stretch>
            <a:fillRect/>
          </a:stretch>
        </p:blipFill>
        <p:spPr bwMode="auto">
          <a:xfrm>
            <a:off x="6781800" y="2362200"/>
            <a:ext cx="2198688" cy="2405063"/>
          </a:xfrm>
          <a:prstGeom prst="rect">
            <a:avLst/>
          </a:prstGeom>
          <a:noFill/>
          <a:ln w="9525">
            <a:noFill/>
            <a:miter lim="800000"/>
            <a:headEnd/>
            <a:tailEnd/>
          </a:ln>
        </p:spPr>
      </p:pic>
      <p:pic>
        <p:nvPicPr>
          <p:cNvPr id="10248" name="Picture 12" descr="300px-RadiationPenetration2-pn"/>
          <p:cNvPicPr>
            <a:picLocks noChangeAspect="1" noChangeArrowheads="1"/>
          </p:cNvPicPr>
          <p:nvPr/>
        </p:nvPicPr>
        <p:blipFill>
          <a:blip r:embed="rId6" cstate="print"/>
          <a:srcRect/>
          <a:stretch>
            <a:fillRect/>
          </a:stretch>
        </p:blipFill>
        <p:spPr bwMode="auto">
          <a:xfrm>
            <a:off x="7620000" y="5257800"/>
            <a:ext cx="1184275" cy="1295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b="1" u="sng" smtClean="0">
                <a:latin typeface="Tahoma" pitchFamily="34" charset="0"/>
              </a:rPr>
              <a:t>Conduction</a:t>
            </a:r>
          </a:p>
        </p:txBody>
      </p:sp>
      <p:sp>
        <p:nvSpPr>
          <p:cNvPr id="11267" name="Rectangle 5"/>
          <p:cNvSpPr>
            <a:spLocks noGrp="1" noChangeArrowheads="1"/>
          </p:cNvSpPr>
          <p:nvPr>
            <p:ph type="body" sz="half" idx="1"/>
          </p:nvPr>
        </p:nvSpPr>
        <p:spPr>
          <a:xfrm>
            <a:off x="381000" y="1295400"/>
            <a:ext cx="8229600" cy="2209800"/>
          </a:xfrm>
        </p:spPr>
        <p:txBody>
          <a:bodyPr/>
          <a:lstStyle/>
          <a:p>
            <a:pPr eaLnBrk="1" hangingPunct="1"/>
            <a:r>
              <a:rPr lang="en-US" sz="2800" smtClean="0">
                <a:latin typeface="Tahoma" pitchFamily="34" charset="0"/>
              </a:rPr>
              <a:t>Transfer of energy through molecular activity.</a:t>
            </a:r>
          </a:p>
          <a:p>
            <a:pPr eaLnBrk="1" hangingPunct="1"/>
            <a:r>
              <a:rPr lang="en-US" sz="2800" smtClean="0">
                <a:latin typeface="Tahoma" pitchFamily="34" charset="0"/>
              </a:rPr>
              <a:t>Within a substance or direct contact between two substances</a:t>
            </a:r>
          </a:p>
          <a:p>
            <a:pPr eaLnBrk="1" hangingPunct="1"/>
            <a:r>
              <a:rPr lang="en-US" sz="2800" smtClean="0">
                <a:latin typeface="Tahoma" pitchFamily="34" charset="0"/>
              </a:rPr>
              <a:t>Energy transferred from high to low temperature</a:t>
            </a:r>
            <a:endParaRPr lang="en-US" sz="1000" smtClean="0">
              <a:latin typeface="Tahoma" pitchFamily="34" charset="0"/>
            </a:endParaRPr>
          </a:p>
          <a:p>
            <a:pPr eaLnBrk="1" hangingPunct="1">
              <a:buFontTx/>
              <a:buNone/>
            </a:pPr>
            <a:endParaRPr lang="en-US" sz="2800" smtClean="0">
              <a:latin typeface="Tahoma" pitchFamily="34" charset="0"/>
            </a:endParaRPr>
          </a:p>
        </p:txBody>
      </p:sp>
      <p:pic>
        <p:nvPicPr>
          <p:cNvPr id="11268" name="Picture1" descr="0202"/>
          <p:cNvPicPr>
            <a:picLocks noChangeAspect="1" noChangeArrowheads="1"/>
          </p:cNvPicPr>
          <p:nvPr/>
        </p:nvPicPr>
        <p:blipFill>
          <a:blip r:embed="rId3" cstate="print"/>
          <a:srcRect/>
          <a:stretch>
            <a:fillRect/>
          </a:stretch>
        </p:blipFill>
        <p:spPr bwMode="auto">
          <a:xfrm>
            <a:off x="1676400" y="3276600"/>
            <a:ext cx="5321300" cy="3165475"/>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u="sng" smtClean="0">
                <a:latin typeface="Tahoma" pitchFamily="34" charset="0"/>
              </a:rPr>
              <a:t>Conduction</a:t>
            </a:r>
            <a:r>
              <a:rPr lang="en-US" sz="1000" b="1" u="sng" smtClean="0">
                <a:latin typeface="Tahoma" pitchFamily="34" charset="0"/>
              </a:rPr>
              <a:t/>
            </a:r>
            <a:br>
              <a:rPr lang="en-US" sz="1000" b="1" u="sng" smtClean="0">
                <a:latin typeface="Tahoma" pitchFamily="34" charset="0"/>
              </a:rPr>
            </a:br>
            <a:r>
              <a:rPr lang="en-US" sz="1000" u="sng" smtClean="0"/>
              <a:t>Figure from www.ucar.edu/learn</a:t>
            </a:r>
            <a:endParaRPr lang="en-US" u="sng" smtClean="0"/>
          </a:p>
        </p:txBody>
      </p:sp>
      <p:pic>
        <p:nvPicPr>
          <p:cNvPr id="12291" name="Picture 5" descr="conduct"/>
          <p:cNvPicPr>
            <a:picLocks noGrp="1" noChangeAspect="1" noChangeArrowheads="1"/>
          </p:cNvPicPr>
          <p:nvPr>
            <p:ph idx="1"/>
          </p:nvPr>
        </p:nvPicPr>
        <p:blipFill>
          <a:blip r:embed="rId3" cstate="print"/>
          <a:srcRect/>
          <a:stretch>
            <a:fillRect/>
          </a:stretch>
        </p:blipFill>
        <p:spPr>
          <a:xfrm>
            <a:off x="1371600" y="1676400"/>
            <a:ext cx="6248400" cy="4686300"/>
          </a:xfr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u="sng" smtClean="0">
                <a:latin typeface="Tahoma" pitchFamily="34" charset="0"/>
                <a:cs typeface="Tahoma" pitchFamily="34" charset="0"/>
              </a:rPr>
              <a:t>Apply to Atmosphere</a:t>
            </a:r>
          </a:p>
        </p:txBody>
      </p:sp>
      <p:sp>
        <p:nvSpPr>
          <p:cNvPr id="13315" name="Rectangle 3"/>
          <p:cNvSpPr>
            <a:spLocks noGrp="1" noChangeArrowheads="1"/>
          </p:cNvSpPr>
          <p:nvPr>
            <p:ph type="body" idx="1"/>
          </p:nvPr>
        </p:nvSpPr>
        <p:spPr/>
        <p:txBody>
          <a:bodyPr/>
          <a:lstStyle/>
          <a:p>
            <a:pPr eaLnBrk="1" hangingPunct="1"/>
            <a:r>
              <a:rPr lang="en-US" sz="2800" dirty="0" smtClean="0">
                <a:latin typeface="Tahoma" pitchFamily="34" charset="0"/>
                <a:cs typeface="Tahoma" pitchFamily="34" charset="0"/>
              </a:rPr>
              <a:t>Air close to the ground is heated or cooled by contact with the earth’s surface.</a:t>
            </a:r>
            <a:r>
              <a:rPr lang="en-US" dirty="0" smtClean="0"/>
              <a:t> </a:t>
            </a:r>
          </a:p>
          <a:p>
            <a:pPr eaLnBrk="1" hangingPunct="1"/>
            <a:endParaRPr lang="en-US" dirty="0" smtClean="0"/>
          </a:p>
        </p:txBody>
      </p:sp>
      <p:pic>
        <p:nvPicPr>
          <p:cNvPr id="5" name="Picture 5" descr="9781284027372_CH01_FIG14.jpg"/>
          <p:cNvPicPr>
            <a:picLocks noChangeAspect="1"/>
          </p:cNvPicPr>
          <p:nvPr/>
        </p:nvPicPr>
        <p:blipFill>
          <a:blip r:embed="rId3" cstate="print"/>
          <a:srcRect/>
          <a:stretch>
            <a:fillRect/>
          </a:stretch>
        </p:blipFill>
        <p:spPr bwMode="auto">
          <a:xfrm>
            <a:off x="1981200" y="2590800"/>
            <a:ext cx="5257800" cy="4040929"/>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u="sng" smtClean="0">
                <a:latin typeface="Tahoma" pitchFamily="34" charset="0"/>
              </a:rPr>
              <a:t>Energy Transfer Processes</a:t>
            </a:r>
          </a:p>
        </p:txBody>
      </p:sp>
      <p:sp>
        <p:nvSpPr>
          <p:cNvPr id="14339" name="Rectangle 3"/>
          <p:cNvSpPr>
            <a:spLocks noGrp="1" noChangeArrowheads="1"/>
          </p:cNvSpPr>
          <p:nvPr>
            <p:ph type="body" idx="1"/>
          </p:nvPr>
        </p:nvSpPr>
        <p:spPr/>
        <p:txBody>
          <a:bodyPr/>
          <a:lstStyle/>
          <a:p>
            <a:pPr eaLnBrk="1" hangingPunct="1"/>
            <a:endParaRPr lang="en-US" smtClean="0"/>
          </a:p>
          <a:p>
            <a:pPr eaLnBrk="1" hangingPunct="1">
              <a:buFont typeface="Wingdings" pitchFamily="2" charset="2"/>
              <a:buChar char="ü"/>
            </a:pPr>
            <a:r>
              <a:rPr lang="en-US" b="1" smtClean="0"/>
              <a:t>CONDUCTION</a:t>
            </a:r>
          </a:p>
          <a:p>
            <a:pPr eaLnBrk="1" hangingPunct="1"/>
            <a:endParaRPr lang="en-US" sz="1400" b="1" smtClean="0"/>
          </a:p>
          <a:p>
            <a:pPr eaLnBrk="1" hangingPunct="1"/>
            <a:r>
              <a:rPr lang="en-US" b="1" smtClean="0"/>
              <a:t>ADVECTION</a:t>
            </a:r>
          </a:p>
          <a:p>
            <a:pPr eaLnBrk="1" hangingPunct="1"/>
            <a:endParaRPr lang="en-US" sz="1400" b="1" smtClean="0"/>
          </a:p>
          <a:p>
            <a:pPr eaLnBrk="1" hangingPunct="1"/>
            <a:r>
              <a:rPr lang="en-US" b="1" smtClean="0"/>
              <a:t>CONVECTION</a:t>
            </a:r>
          </a:p>
          <a:p>
            <a:pPr eaLnBrk="1" hangingPunct="1"/>
            <a:endParaRPr lang="en-US" sz="1400" b="1" smtClean="0"/>
          </a:p>
          <a:p>
            <a:pPr eaLnBrk="1" hangingPunct="1"/>
            <a:r>
              <a:rPr lang="en-US" b="1" smtClean="0"/>
              <a:t>LATENT HEATING</a:t>
            </a:r>
          </a:p>
          <a:p>
            <a:pPr eaLnBrk="1" hangingPunct="1"/>
            <a:endParaRPr lang="en-US" sz="1400" b="1" smtClean="0"/>
          </a:p>
          <a:p>
            <a:pPr eaLnBrk="1" hangingPunct="1"/>
            <a:r>
              <a:rPr lang="en-US" b="1" smtClean="0"/>
              <a:t>RADIATION</a:t>
            </a:r>
          </a:p>
        </p:txBody>
      </p:sp>
      <p:pic>
        <p:nvPicPr>
          <p:cNvPr id="14340" name="Picture 5" descr="conduction-2"/>
          <p:cNvPicPr>
            <a:picLocks noChangeAspect="1" noChangeArrowheads="1"/>
          </p:cNvPicPr>
          <p:nvPr/>
        </p:nvPicPr>
        <p:blipFill>
          <a:blip r:embed="rId3" cstate="print"/>
          <a:srcRect/>
          <a:stretch>
            <a:fillRect/>
          </a:stretch>
        </p:blipFill>
        <p:spPr bwMode="auto">
          <a:xfrm>
            <a:off x="4343400" y="1600200"/>
            <a:ext cx="1447800" cy="1524000"/>
          </a:xfrm>
          <a:prstGeom prst="rect">
            <a:avLst/>
          </a:prstGeom>
          <a:noFill/>
          <a:ln w="9525">
            <a:noFill/>
            <a:miter lim="800000"/>
            <a:headEnd/>
            <a:tailEnd/>
          </a:ln>
        </p:spPr>
      </p:pic>
      <p:pic>
        <p:nvPicPr>
          <p:cNvPr id="14341" name="Picture 7" descr="convection"/>
          <p:cNvPicPr>
            <a:picLocks noChangeAspect="1" noChangeArrowheads="1"/>
          </p:cNvPicPr>
          <p:nvPr/>
        </p:nvPicPr>
        <p:blipFill>
          <a:blip r:embed="rId4" cstate="print"/>
          <a:srcRect/>
          <a:stretch>
            <a:fillRect/>
          </a:stretch>
        </p:blipFill>
        <p:spPr bwMode="auto">
          <a:xfrm>
            <a:off x="4191000" y="3124200"/>
            <a:ext cx="1371600" cy="1093788"/>
          </a:xfrm>
          <a:prstGeom prst="rect">
            <a:avLst/>
          </a:prstGeom>
          <a:noFill/>
          <a:ln w="9525">
            <a:noFill/>
            <a:miter lim="800000"/>
            <a:headEnd/>
            <a:tailEnd/>
          </a:ln>
        </p:spPr>
      </p:pic>
      <p:sp>
        <p:nvSpPr>
          <p:cNvPr id="14342" name="AutoShape 8"/>
          <p:cNvSpPr>
            <a:spLocks noChangeArrowheads="1"/>
          </p:cNvSpPr>
          <p:nvPr/>
        </p:nvSpPr>
        <p:spPr bwMode="auto">
          <a:xfrm>
            <a:off x="5715000" y="3429000"/>
            <a:ext cx="990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4343" name="Picture 10" descr="convection_cloud_ex"/>
          <p:cNvPicPr>
            <a:picLocks noChangeAspect="1" noChangeArrowheads="1"/>
          </p:cNvPicPr>
          <p:nvPr/>
        </p:nvPicPr>
        <p:blipFill>
          <a:blip r:embed="rId5" cstate="print"/>
          <a:srcRect/>
          <a:stretch>
            <a:fillRect/>
          </a:stretch>
        </p:blipFill>
        <p:spPr bwMode="auto">
          <a:xfrm>
            <a:off x="6781800" y="2362200"/>
            <a:ext cx="2198688" cy="2405063"/>
          </a:xfrm>
          <a:prstGeom prst="rect">
            <a:avLst/>
          </a:prstGeom>
          <a:noFill/>
          <a:ln w="9525">
            <a:noFill/>
            <a:miter lim="800000"/>
            <a:headEnd/>
            <a:tailEnd/>
          </a:ln>
        </p:spPr>
      </p:pic>
      <p:pic>
        <p:nvPicPr>
          <p:cNvPr id="14344" name="Picture 12" descr="300px-RadiationPenetration2-pn"/>
          <p:cNvPicPr>
            <a:picLocks noChangeAspect="1" noChangeArrowheads="1"/>
          </p:cNvPicPr>
          <p:nvPr/>
        </p:nvPicPr>
        <p:blipFill>
          <a:blip r:embed="rId6" cstate="print"/>
          <a:srcRect/>
          <a:stretch>
            <a:fillRect/>
          </a:stretch>
        </p:blipFill>
        <p:spPr bwMode="auto">
          <a:xfrm>
            <a:off x="7620000" y="5257800"/>
            <a:ext cx="1184275" cy="1295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u="sng" smtClean="0">
                <a:latin typeface="Tahoma" pitchFamily="34" charset="0"/>
              </a:rPr>
              <a:t>Advection</a:t>
            </a:r>
          </a:p>
        </p:txBody>
      </p:sp>
      <p:sp>
        <p:nvSpPr>
          <p:cNvPr id="15363" name="Rectangle 3"/>
          <p:cNvSpPr>
            <a:spLocks noGrp="1" noChangeArrowheads="1"/>
          </p:cNvSpPr>
          <p:nvPr>
            <p:ph type="body" idx="1"/>
          </p:nvPr>
        </p:nvSpPr>
        <p:spPr/>
        <p:txBody>
          <a:bodyPr/>
          <a:lstStyle/>
          <a:p>
            <a:pPr eaLnBrk="1" hangingPunct="1"/>
            <a:r>
              <a:rPr lang="en-US" b="1" smtClean="0">
                <a:latin typeface="Tahoma" pitchFamily="34" charset="0"/>
              </a:rPr>
              <a:t>Advection</a:t>
            </a:r>
            <a:r>
              <a:rPr lang="en-US" smtClean="0">
                <a:latin typeface="Tahoma" pitchFamily="34" charset="0"/>
              </a:rPr>
              <a:t> is the </a:t>
            </a:r>
            <a:r>
              <a:rPr lang="en-US" b="1" u="sng" smtClean="0">
                <a:latin typeface="Tahoma" pitchFamily="34" charset="0"/>
              </a:rPr>
              <a:t>horizontal</a:t>
            </a:r>
            <a:r>
              <a:rPr lang="en-US" smtClean="0">
                <a:latin typeface="Tahoma" pitchFamily="34" charset="0"/>
              </a:rPr>
              <a:t> (east-west or north-south) transport of some atmospheric property by the wind (example: temperature, moisture)</a:t>
            </a:r>
          </a:p>
        </p:txBody>
      </p:sp>
      <p:sp>
        <p:nvSpPr>
          <p:cNvPr id="15365" name="Rectangle 5"/>
          <p:cNvSpPr>
            <a:spLocks noChangeArrowheads="1"/>
          </p:cNvSpPr>
          <p:nvPr/>
        </p:nvSpPr>
        <p:spPr bwMode="auto">
          <a:xfrm>
            <a:off x="6759575" y="8580438"/>
            <a:ext cx="906463" cy="198437"/>
          </a:xfrm>
          <a:prstGeom prst="rect">
            <a:avLst/>
          </a:prstGeom>
          <a:noFill/>
          <a:ln w="9525">
            <a:noFill/>
            <a:miter lim="800000"/>
            <a:headEnd/>
            <a:tailEnd/>
          </a:ln>
        </p:spPr>
        <p:txBody>
          <a:bodyPr wrap="none" lIns="82058" tIns="41029" rIns="82058" bIns="41029"/>
          <a:lstStyle/>
          <a:p>
            <a:pPr algn="r" defTabSz="820738" eaLnBrk="0" hangingPunct="0"/>
            <a:r>
              <a:rPr lang="en-US" sz="1400" b="1"/>
              <a:t>Fig. 2-4, p. 31</a:t>
            </a:r>
          </a:p>
        </p:txBody>
      </p:sp>
      <p:sp>
        <p:nvSpPr>
          <p:cNvPr id="15366" name="Rectangle 6"/>
          <p:cNvSpPr>
            <a:spLocks noChangeArrowheads="1"/>
          </p:cNvSpPr>
          <p:nvPr/>
        </p:nvSpPr>
        <p:spPr bwMode="auto">
          <a:xfrm>
            <a:off x="7859713" y="6562725"/>
            <a:ext cx="1284287" cy="295275"/>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2-4, p. </a:t>
            </a:r>
            <a:r>
              <a:rPr lang="en-US" sz="1400" b="1" dirty="0" smtClean="0"/>
              <a:t>38</a:t>
            </a:r>
            <a:endParaRPr lang="en-US" sz="1400" b="1" dirty="0"/>
          </a:p>
        </p:txBody>
      </p:sp>
      <p:pic>
        <p:nvPicPr>
          <p:cNvPr id="8" name="Picture 5" descr="9781284027372_CH02_FIG04.jpg"/>
          <p:cNvPicPr>
            <a:picLocks noChangeAspect="1"/>
          </p:cNvPicPr>
          <p:nvPr/>
        </p:nvPicPr>
        <p:blipFill>
          <a:blip r:embed="rId3" cstate="print"/>
          <a:srcRect/>
          <a:stretch>
            <a:fillRect/>
          </a:stretch>
        </p:blipFill>
        <p:spPr bwMode="auto">
          <a:xfrm>
            <a:off x="457200" y="3733800"/>
            <a:ext cx="8229600" cy="2514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u="sng" smtClean="0">
                <a:latin typeface="Tahoma" pitchFamily="34" charset="0"/>
              </a:rPr>
              <a:t>Energy Transfer Processes</a:t>
            </a:r>
          </a:p>
        </p:txBody>
      </p:sp>
      <p:sp>
        <p:nvSpPr>
          <p:cNvPr id="17411" name="Rectangle 3"/>
          <p:cNvSpPr>
            <a:spLocks noGrp="1" noChangeArrowheads="1"/>
          </p:cNvSpPr>
          <p:nvPr>
            <p:ph type="body" idx="1"/>
          </p:nvPr>
        </p:nvSpPr>
        <p:spPr/>
        <p:txBody>
          <a:bodyPr/>
          <a:lstStyle/>
          <a:p>
            <a:pPr eaLnBrk="1" hangingPunct="1"/>
            <a:endParaRPr lang="en-US" smtClean="0"/>
          </a:p>
          <a:p>
            <a:pPr eaLnBrk="1" hangingPunct="1">
              <a:buFont typeface="Wingdings" pitchFamily="2" charset="2"/>
              <a:buChar char="ü"/>
            </a:pPr>
            <a:r>
              <a:rPr lang="en-US" b="1" smtClean="0"/>
              <a:t>CONDUCTION</a:t>
            </a:r>
          </a:p>
          <a:p>
            <a:pPr eaLnBrk="1" hangingPunct="1"/>
            <a:endParaRPr lang="en-US" sz="1400" b="1" smtClean="0"/>
          </a:p>
          <a:p>
            <a:pPr eaLnBrk="1" hangingPunct="1">
              <a:buFont typeface="Wingdings" pitchFamily="2" charset="2"/>
              <a:buChar char="ü"/>
            </a:pPr>
            <a:r>
              <a:rPr lang="en-US" b="1" smtClean="0"/>
              <a:t>ADVECTION</a:t>
            </a:r>
          </a:p>
          <a:p>
            <a:pPr eaLnBrk="1" hangingPunct="1"/>
            <a:endParaRPr lang="en-US" sz="1400" b="1" smtClean="0"/>
          </a:p>
          <a:p>
            <a:pPr eaLnBrk="1" hangingPunct="1"/>
            <a:r>
              <a:rPr lang="en-US" b="1" smtClean="0"/>
              <a:t>CONVECTION</a:t>
            </a:r>
          </a:p>
          <a:p>
            <a:pPr eaLnBrk="1" hangingPunct="1"/>
            <a:endParaRPr lang="en-US" sz="1400" b="1" smtClean="0"/>
          </a:p>
          <a:p>
            <a:pPr eaLnBrk="1" hangingPunct="1"/>
            <a:r>
              <a:rPr lang="en-US" b="1" smtClean="0"/>
              <a:t>LATENT HEATING</a:t>
            </a:r>
          </a:p>
          <a:p>
            <a:pPr eaLnBrk="1" hangingPunct="1"/>
            <a:endParaRPr lang="en-US" sz="1400" b="1" smtClean="0"/>
          </a:p>
          <a:p>
            <a:pPr eaLnBrk="1" hangingPunct="1"/>
            <a:r>
              <a:rPr lang="en-US" b="1" smtClean="0"/>
              <a:t>RADIATION</a:t>
            </a:r>
          </a:p>
        </p:txBody>
      </p:sp>
      <p:pic>
        <p:nvPicPr>
          <p:cNvPr id="17412" name="Picture 5" descr="conduction-2"/>
          <p:cNvPicPr>
            <a:picLocks noChangeAspect="1" noChangeArrowheads="1"/>
          </p:cNvPicPr>
          <p:nvPr/>
        </p:nvPicPr>
        <p:blipFill>
          <a:blip r:embed="rId3" cstate="print"/>
          <a:srcRect/>
          <a:stretch>
            <a:fillRect/>
          </a:stretch>
        </p:blipFill>
        <p:spPr bwMode="auto">
          <a:xfrm>
            <a:off x="4343400" y="1600200"/>
            <a:ext cx="1447800" cy="1524000"/>
          </a:xfrm>
          <a:prstGeom prst="rect">
            <a:avLst/>
          </a:prstGeom>
          <a:noFill/>
          <a:ln w="9525">
            <a:noFill/>
            <a:miter lim="800000"/>
            <a:headEnd/>
            <a:tailEnd/>
          </a:ln>
        </p:spPr>
      </p:pic>
      <p:pic>
        <p:nvPicPr>
          <p:cNvPr id="17413" name="Picture 7" descr="convection"/>
          <p:cNvPicPr>
            <a:picLocks noChangeAspect="1" noChangeArrowheads="1"/>
          </p:cNvPicPr>
          <p:nvPr/>
        </p:nvPicPr>
        <p:blipFill>
          <a:blip r:embed="rId4" cstate="print"/>
          <a:srcRect/>
          <a:stretch>
            <a:fillRect/>
          </a:stretch>
        </p:blipFill>
        <p:spPr bwMode="auto">
          <a:xfrm>
            <a:off x="4191000" y="3124200"/>
            <a:ext cx="1371600" cy="1093788"/>
          </a:xfrm>
          <a:prstGeom prst="rect">
            <a:avLst/>
          </a:prstGeom>
          <a:noFill/>
          <a:ln w="9525">
            <a:noFill/>
            <a:miter lim="800000"/>
            <a:headEnd/>
            <a:tailEnd/>
          </a:ln>
        </p:spPr>
      </p:pic>
      <p:sp>
        <p:nvSpPr>
          <p:cNvPr id="17414" name="AutoShape 8"/>
          <p:cNvSpPr>
            <a:spLocks noChangeArrowheads="1"/>
          </p:cNvSpPr>
          <p:nvPr/>
        </p:nvSpPr>
        <p:spPr bwMode="auto">
          <a:xfrm>
            <a:off x="5715000" y="3429000"/>
            <a:ext cx="990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7415" name="Picture 10" descr="convection_cloud_ex"/>
          <p:cNvPicPr>
            <a:picLocks noChangeAspect="1" noChangeArrowheads="1"/>
          </p:cNvPicPr>
          <p:nvPr/>
        </p:nvPicPr>
        <p:blipFill>
          <a:blip r:embed="rId5" cstate="print"/>
          <a:srcRect/>
          <a:stretch>
            <a:fillRect/>
          </a:stretch>
        </p:blipFill>
        <p:spPr bwMode="auto">
          <a:xfrm>
            <a:off x="6781800" y="2362200"/>
            <a:ext cx="2198688" cy="2405063"/>
          </a:xfrm>
          <a:prstGeom prst="rect">
            <a:avLst/>
          </a:prstGeom>
          <a:noFill/>
          <a:ln w="9525">
            <a:noFill/>
            <a:miter lim="800000"/>
            <a:headEnd/>
            <a:tailEnd/>
          </a:ln>
        </p:spPr>
      </p:pic>
      <p:pic>
        <p:nvPicPr>
          <p:cNvPr id="17416" name="Picture 12" descr="300px-RadiationPenetration2-pn"/>
          <p:cNvPicPr>
            <a:picLocks noChangeAspect="1" noChangeArrowheads="1"/>
          </p:cNvPicPr>
          <p:nvPr/>
        </p:nvPicPr>
        <p:blipFill>
          <a:blip r:embed="rId6" cstate="print"/>
          <a:srcRect/>
          <a:stretch>
            <a:fillRect/>
          </a:stretch>
        </p:blipFill>
        <p:spPr bwMode="auto">
          <a:xfrm>
            <a:off x="7620000" y="5257800"/>
            <a:ext cx="1184275" cy="1295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eaLnBrk="1" hangingPunct="1">
              <a:defRPr/>
            </a:pPr>
            <a:r>
              <a:rPr lang="en-US" b="1" u="sng" dirty="0" smtClean="0">
                <a:effectLst>
                  <a:outerShdw blurRad="38100" dist="38100" dir="2700000" algn="tl">
                    <a:srgbClr val="C0C0C0"/>
                  </a:outerShdw>
                </a:effectLst>
                <a:latin typeface="Tahoma" pitchFamily="34" charset="0"/>
                <a:ea typeface="Tahoma" pitchFamily="34" charset="0"/>
                <a:cs typeface="Tahoma" pitchFamily="34" charset="0"/>
              </a:rPr>
              <a:t>Convection</a:t>
            </a:r>
            <a:r>
              <a:rPr lang="en-US" sz="1000" u="sng" dirty="0" smtClean="0"/>
              <a:t/>
            </a:r>
            <a:br>
              <a:rPr lang="en-US" sz="1000" u="sng" dirty="0" smtClean="0"/>
            </a:br>
            <a:r>
              <a:rPr lang="en-US" sz="1000" u="sng" dirty="0" smtClean="0"/>
              <a:t>Figure from www.ucar.edu/learn</a:t>
            </a:r>
            <a:endParaRPr lang="en-US" u="sng" dirty="0" smtClean="0"/>
          </a:p>
        </p:txBody>
      </p:sp>
      <p:sp>
        <p:nvSpPr>
          <p:cNvPr id="18435" name="Rectangle 6"/>
          <p:cNvSpPr>
            <a:spLocks noGrp="1" noChangeArrowheads="1"/>
          </p:cNvSpPr>
          <p:nvPr>
            <p:ph type="body" sz="half" idx="1"/>
          </p:nvPr>
        </p:nvSpPr>
        <p:spPr>
          <a:xfrm>
            <a:off x="457200" y="1600200"/>
            <a:ext cx="8229600" cy="1524000"/>
          </a:xfrm>
        </p:spPr>
        <p:txBody>
          <a:bodyPr/>
          <a:lstStyle/>
          <a:p>
            <a:pPr eaLnBrk="1" hangingPunct="1"/>
            <a:r>
              <a:rPr lang="en-US" sz="2800" smtClean="0">
                <a:latin typeface="Tahoma" pitchFamily="34" charset="0"/>
                <a:cs typeface="Tahoma" pitchFamily="34" charset="0"/>
              </a:rPr>
              <a:t>Vertical transfer of energy by the movement of a fluid.</a:t>
            </a:r>
          </a:p>
          <a:p>
            <a:pPr eaLnBrk="1" hangingPunct="1"/>
            <a:r>
              <a:rPr lang="en-US" sz="2800" smtClean="0">
                <a:latin typeface="Tahoma" pitchFamily="34" charset="0"/>
                <a:cs typeface="Tahoma" pitchFamily="34" charset="0"/>
              </a:rPr>
              <a:t>In meteorology-- vertical transport of energy</a:t>
            </a:r>
          </a:p>
        </p:txBody>
      </p:sp>
      <p:pic>
        <p:nvPicPr>
          <p:cNvPr id="18436" name="Picture 9" descr="conpot"/>
          <p:cNvPicPr>
            <a:picLocks noChangeAspect="1" noChangeArrowheads="1"/>
          </p:cNvPicPr>
          <p:nvPr/>
        </p:nvPicPr>
        <p:blipFill>
          <a:blip r:embed="rId3" cstate="print"/>
          <a:srcRect/>
          <a:stretch>
            <a:fillRect/>
          </a:stretch>
        </p:blipFill>
        <p:spPr bwMode="auto">
          <a:xfrm>
            <a:off x="228600" y="3657600"/>
            <a:ext cx="3429000" cy="2971800"/>
          </a:xfrm>
          <a:prstGeom prst="rect">
            <a:avLst/>
          </a:prstGeom>
          <a:noFill/>
          <a:ln w="9525">
            <a:noFill/>
            <a:miter lim="800000"/>
            <a:headEnd/>
            <a:tailEnd/>
          </a:ln>
        </p:spPr>
      </p:pic>
      <p:sp>
        <p:nvSpPr>
          <p:cNvPr id="18438" name="Rectangle 11"/>
          <p:cNvSpPr>
            <a:spLocks noChangeArrowheads="1"/>
          </p:cNvSpPr>
          <p:nvPr/>
        </p:nvSpPr>
        <p:spPr bwMode="auto">
          <a:xfrm>
            <a:off x="8077200" y="6553200"/>
            <a:ext cx="533400" cy="180975"/>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2-3, p. </a:t>
            </a:r>
            <a:r>
              <a:rPr lang="en-US" sz="1400" b="1" dirty="0" smtClean="0"/>
              <a:t>37	</a:t>
            </a:r>
            <a:endParaRPr lang="en-US" sz="1400" b="1" dirty="0"/>
          </a:p>
        </p:txBody>
      </p:sp>
      <p:pic>
        <p:nvPicPr>
          <p:cNvPr id="8" name="Picture 5" descr="9781284027372_CH02_FIG03.jpg"/>
          <p:cNvPicPr>
            <a:picLocks noChangeAspect="1"/>
          </p:cNvPicPr>
          <p:nvPr/>
        </p:nvPicPr>
        <p:blipFill>
          <a:blip r:embed="rId4" cstate="print"/>
          <a:srcRect/>
          <a:stretch>
            <a:fillRect/>
          </a:stretch>
        </p:blipFill>
        <p:spPr bwMode="auto">
          <a:xfrm>
            <a:off x="5867400" y="3200400"/>
            <a:ext cx="852054" cy="3657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u="sng" smtClean="0">
                <a:latin typeface="Tahoma" pitchFamily="34" charset="0"/>
              </a:rPr>
              <a:t>Convection</a:t>
            </a:r>
          </a:p>
        </p:txBody>
      </p:sp>
      <p:sp>
        <p:nvSpPr>
          <p:cNvPr id="19459" name="Rectangle 4"/>
          <p:cNvSpPr>
            <a:spLocks noGrp="1" noChangeArrowheads="1"/>
          </p:cNvSpPr>
          <p:nvPr>
            <p:ph type="body" sz="half" idx="1"/>
          </p:nvPr>
        </p:nvSpPr>
        <p:spPr>
          <a:xfrm>
            <a:off x="381000" y="1295400"/>
            <a:ext cx="8229600" cy="1447800"/>
          </a:xfrm>
        </p:spPr>
        <p:txBody>
          <a:bodyPr/>
          <a:lstStyle/>
          <a:p>
            <a:pPr eaLnBrk="1" hangingPunct="1"/>
            <a:r>
              <a:rPr lang="en-US" sz="2800" b="1" dirty="0" smtClean="0"/>
              <a:t>Air heated by Earth’s surface - conduction</a:t>
            </a:r>
          </a:p>
          <a:p>
            <a:pPr eaLnBrk="1" hangingPunct="1"/>
            <a:r>
              <a:rPr lang="en-US" sz="2800" b="1" dirty="0" smtClean="0"/>
              <a:t>Becomes buoyant and rises – convection</a:t>
            </a:r>
          </a:p>
          <a:p>
            <a:pPr eaLnBrk="1" hangingPunct="1"/>
            <a:r>
              <a:rPr lang="en-US" sz="1000" dirty="0" smtClean="0"/>
              <a:t>Figure from </a:t>
            </a:r>
            <a:r>
              <a:rPr lang="en-US" sz="1000" dirty="0" err="1" smtClean="0"/>
              <a:t>kelvin.ou.edu</a:t>
            </a:r>
            <a:r>
              <a:rPr lang="en-US" sz="1000" dirty="0" smtClean="0"/>
              <a:t>/</a:t>
            </a:r>
            <a:r>
              <a:rPr lang="en-US" sz="1000" dirty="0" err="1" smtClean="0"/>
              <a:t>thermal.jpg</a:t>
            </a:r>
            <a:endParaRPr lang="en-US" sz="1000" dirty="0" smtClean="0"/>
          </a:p>
          <a:p>
            <a:pPr eaLnBrk="1" hangingPunct="1"/>
            <a:r>
              <a:rPr lang="en-US" sz="2800" b="1" dirty="0" smtClean="0"/>
              <a:t>Free vs. Forced convection</a:t>
            </a:r>
          </a:p>
        </p:txBody>
      </p:sp>
      <p:sp>
        <p:nvSpPr>
          <p:cNvPr id="18436" name="Rectangle 5"/>
          <p:cNvSpPr>
            <a:spLocks noGrp="1" noChangeArrowheads="1"/>
          </p:cNvSpPr>
          <p:nvPr>
            <p:ph sz="half" idx="2"/>
          </p:nvPr>
        </p:nvSpPr>
        <p:spPr>
          <a:xfrm>
            <a:off x="457200" y="3276600"/>
            <a:ext cx="2209800" cy="2925763"/>
          </a:xfrm>
        </p:spPr>
        <p:txBody>
          <a:bodyPr/>
          <a:lstStyle/>
          <a:p>
            <a:pPr eaLnBrk="1" hangingPunct="1"/>
            <a:r>
              <a:rPr lang="en-US" sz="2400" dirty="0" smtClean="0"/>
              <a:t>In Atmos. Sci. we call these air </a:t>
            </a:r>
            <a:r>
              <a:rPr lang="en-US" sz="2400" b="1" dirty="0" smtClean="0"/>
              <a:t>parcels</a:t>
            </a:r>
            <a:r>
              <a:rPr lang="en-US" sz="2400" dirty="0" smtClean="0"/>
              <a:t> (or thermals): bubbles of air separate from the environment </a:t>
            </a:r>
          </a:p>
        </p:txBody>
      </p:sp>
      <p:pic>
        <p:nvPicPr>
          <p:cNvPr id="19461" name="Picture 7" descr="thermals"/>
          <p:cNvPicPr>
            <a:picLocks noChangeAspect="1" noChangeArrowheads="1"/>
          </p:cNvPicPr>
          <p:nvPr/>
        </p:nvPicPr>
        <p:blipFill>
          <a:blip r:embed="rId3" cstate="print"/>
          <a:srcRect l="10638"/>
          <a:stretch>
            <a:fillRect/>
          </a:stretch>
        </p:blipFill>
        <p:spPr bwMode="auto">
          <a:xfrm>
            <a:off x="2743200" y="3048000"/>
            <a:ext cx="6400800" cy="3810000"/>
          </a:xfrm>
          <a:prstGeom prst="rect">
            <a:avLst/>
          </a:prstGeom>
          <a:noFill/>
          <a:ln w="9525">
            <a:noFill/>
            <a:miter lim="800000"/>
            <a:headEnd/>
            <a:tailEnd/>
          </a:ln>
        </p:spPr>
      </p:pic>
      <p:cxnSp>
        <p:nvCxnSpPr>
          <p:cNvPr id="7" name="Straight Arrow Connector 6"/>
          <p:cNvCxnSpPr/>
          <p:nvPr/>
        </p:nvCxnSpPr>
        <p:spPr>
          <a:xfrm>
            <a:off x="2133600" y="4267200"/>
            <a:ext cx="1524000" cy="6096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u="sng" smtClean="0">
                <a:latin typeface="Tahoma" pitchFamily="34" charset="0"/>
              </a:rPr>
              <a:t>Energy Transfer Processes</a:t>
            </a:r>
          </a:p>
        </p:txBody>
      </p:sp>
      <p:sp>
        <p:nvSpPr>
          <p:cNvPr id="20483" name="Rectangle 3"/>
          <p:cNvSpPr>
            <a:spLocks noGrp="1" noChangeArrowheads="1"/>
          </p:cNvSpPr>
          <p:nvPr>
            <p:ph type="body" idx="1"/>
          </p:nvPr>
        </p:nvSpPr>
        <p:spPr/>
        <p:txBody>
          <a:bodyPr/>
          <a:lstStyle/>
          <a:p>
            <a:pPr eaLnBrk="1" hangingPunct="1"/>
            <a:endParaRPr lang="en-US" smtClean="0"/>
          </a:p>
          <a:p>
            <a:pPr eaLnBrk="1" hangingPunct="1">
              <a:buFont typeface="Wingdings" pitchFamily="2" charset="2"/>
              <a:buChar char="ü"/>
            </a:pPr>
            <a:r>
              <a:rPr lang="en-US" b="1" smtClean="0"/>
              <a:t>CONDUCTION</a:t>
            </a:r>
          </a:p>
          <a:p>
            <a:pPr eaLnBrk="1" hangingPunct="1"/>
            <a:endParaRPr lang="en-US" sz="1400" b="1" smtClean="0"/>
          </a:p>
          <a:p>
            <a:pPr eaLnBrk="1" hangingPunct="1">
              <a:buFont typeface="Wingdings" pitchFamily="2" charset="2"/>
              <a:buChar char="ü"/>
            </a:pPr>
            <a:r>
              <a:rPr lang="en-US" b="1" smtClean="0"/>
              <a:t>ADVECTION</a:t>
            </a:r>
          </a:p>
          <a:p>
            <a:pPr eaLnBrk="1" hangingPunct="1"/>
            <a:endParaRPr lang="en-US" sz="1400" b="1" smtClean="0"/>
          </a:p>
          <a:p>
            <a:pPr eaLnBrk="1" hangingPunct="1">
              <a:buFont typeface="Wingdings" pitchFamily="2" charset="2"/>
              <a:buChar char="ü"/>
            </a:pPr>
            <a:r>
              <a:rPr lang="en-US" b="1" smtClean="0"/>
              <a:t>CONVECTION</a:t>
            </a:r>
          </a:p>
          <a:p>
            <a:pPr eaLnBrk="1" hangingPunct="1"/>
            <a:endParaRPr lang="en-US" sz="1400" b="1" smtClean="0"/>
          </a:p>
          <a:p>
            <a:pPr eaLnBrk="1" hangingPunct="1"/>
            <a:r>
              <a:rPr lang="en-US" b="1" smtClean="0"/>
              <a:t>LATENT HEATING</a:t>
            </a:r>
          </a:p>
          <a:p>
            <a:pPr eaLnBrk="1" hangingPunct="1"/>
            <a:endParaRPr lang="en-US" sz="1400" b="1" smtClean="0"/>
          </a:p>
          <a:p>
            <a:pPr eaLnBrk="1" hangingPunct="1"/>
            <a:r>
              <a:rPr lang="en-US" b="1" smtClean="0"/>
              <a:t>RADIATION</a:t>
            </a:r>
          </a:p>
        </p:txBody>
      </p:sp>
      <p:pic>
        <p:nvPicPr>
          <p:cNvPr id="20484" name="Picture 5" descr="conduction-2"/>
          <p:cNvPicPr>
            <a:picLocks noChangeAspect="1" noChangeArrowheads="1"/>
          </p:cNvPicPr>
          <p:nvPr/>
        </p:nvPicPr>
        <p:blipFill>
          <a:blip r:embed="rId3" cstate="print"/>
          <a:srcRect/>
          <a:stretch>
            <a:fillRect/>
          </a:stretch>
        </p:blipFill>
        <p:spPr bwMode="auto">
          <a:xfrm>
            <a:off x="4343400" y="1600200"/>
            <a:ext cx="1447800" cy="1524000"/>
          </a:xfrm>
          <a:prstGeom prst="rect">
            <a:avLst/>
          </a:prstGeom>
          <a:noFill/>
          <a:ln w="9525">
            <a:noFill/>
            <a:miter lim="800000"/>
            <a:headEnd/>
            <a:tailEnd/>
          </a:ln>
        </p:spPr>
      </p:pic>
      <p:pic>
        <p:nvPicPr>
          <p:cNvPr id="20485" name="Picture 7" descr="convection"/>
          <p:cNvPicPr>
            <a:picLocks noChangeAspect="1" noChangeArrowheads="1"/>
          </p:cNvPicPr>
          <p:nvPr/>
        </p:nvPicPr>
        <p:blipFill>
          <a:blip r:embed="rId4" cstate="print"/>
          <a:srcRect/>
          <a:stretch>
            <a:fillRect/>
          </a:stretch>
        </p:blipFill>
        <p:spPr bwMode="auto">
          <a:xfrm>
            <a:off x="4191000" y="3124200"/>
            <a:ext cx="1371600" cy="1093788"/>
          </a:xfrm>
          <a:prstGeom prst="rect">
            <a:avLst/>
          </a:prstGeom>
          <a:noFill/>
          <a:ln w="9525">
            <a:noFill/>
            <a:miter lim="800000"/>
            <a:headEnd/>
            <a:tailEnd/>
          </a:ln>
        </p:spPr>
      </p:pic>
      <p:sp>
        <p:nvSpPr>
          <p:cNvPr id="20486" name="AutoShape 8"/>
          <p:cNvSpPr>
            <a:spLocks noChangeArrowheads="1"/>
          </p:cNvSpPr>
          <p:nvPr/>
        </p:nvSpPr>
        <p:spPr bwMode="auto">
          <a:xfrm>
            <a:off x="5715000" y="3429000"/>
            <a:ext cx="990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0487" name="Picture 10" descr="convection_cloud_ex"/>
          <p:cNvPicPr>
            <a:picLocks noChangeAspect="1" noChangeArrowheads="1"/>
          </p:cNvPicPr>
          <p:nvPr/>
        </p:nvPicPr>
        <p:blipFill>
          <a:blip r:embed="rId5" cstate="print"/>
          <a:srcRect/>
          <a:stretch>
            <a:fillRect/>
          </a:stretch>
        </p:blipFill>
        <p:spPr bwMode="auto">
          <a:xfrm>
            <a:off x="6781800" y="2362200"/>
            <a:ext cx="2198688" cy="2405063"/>
          </a:xfrm>
          <a:prstGeom prst="rect">
            <a:avLst/>
          </a:prstGeom>
          <a:noFill/>
          <a:ln w="9525">
            <a:noFill/>
            <a:miter lim="800000"/>
            <a:headEnd/>
            <a:tailEnd/>
          </a:ln>
        </p:spPr>
      </p:pic>
      <p:pic>
        <p:nvPicPr>
          <p:cNvPr id="20488" name="Picture 12" descr="300px-RadiationPenetration2-pn"/>
          <p:cNvPicPr>
            <a:picLocks noChangeAspect="1" noChangeArrowheads="1"/>
          </p:cNvPicPr>
          <p:nvPr/>
        </p:nvPicPr>
        <p:blipFill>
          <a:blip r:embed="rId6" cstate="print"/>
          <a:srcRect/>
          <a:stretch>
            <a:fillRect/>
          </a:stretch>
        </p:blipFill>
        <p:spPr bwMode="auto">
          <a:xfrm>
            <a:off x="7620000" y="5257800"/>
            <a:ext cx="1184275" cy="1295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1" descr="0219"/>
          <p:cNvPicPr>
            <a:picLocks noChangeAspect="1" noChangeArrowheads="1"/>
          </p:cNvPicPr>
          <p:nvPr/>
        </p:nvPicPr>
        <p:blipFill>
          <a:blip r:embed="rId4" cstate="print">
            <a:alphaModFix amt="26000"/>
          </a:blip>
          <a:srcRect t="8089"/>
          <a:stretch>
            <a:fillRect/>
          </a:stretch>
        </p:blipFill>
        <p:spPr bwMode="auto">
          <a:xfrm>
            <a:off x="0" y="1511300"/>
            <a:ext cx="9144000" cy="4508500"/>
          </a:xfrm>
          <a:prstGeom prst="rect">
            <a:avLst/>
          </a:prstGeom>
          <a:noFill/>
          <a:ln w="9525">
            <a:noFill/>
            <a:miter lim="800000"/>
            <a:headEnd/>
            <a:tailEnd/>
          </a:ln>
        </p:spPr>
      </p:pic>
      <p:sp>
        <p:nvSpPr>
          <p:cNvPr id="2051" name="Rectangle 3" hidden="1"/>
          <p:cNvSpPr>
            <a:spLocks noGrp="1" noChangeArrowheads="1"/>
          </p:cNvSpPr>
          <p:nvPr>
            <p:ph type="title"/>
          </p:nvPr>
        </p:nvSpPr>
        <p:spPr/>
        <p:txBody>
          <a:bodyPr/>
          <a:lstStyle/>
          <a:p>
            <a:pPr eaLnBrk="1" hangingPunct="1"/>
            <a:endParaRPr lang="en-US" smtClean="0"/>
          </a:p>
        </p:txBody>
      </p:sp>
      <p:sp>
        <p:nvSpPr>
          <p:cNvPr id="122885" name="Rectangle 5"/>
          <p:cNvSpPr>
            <a:spLocks noChangeArrowheads="1"/>
          </p:cNvSpPr>
          <p:nvPr/>
        </p:nvSpPr>
        <p:spPr bwMode="auto">
          <a:xfrm>
            <a:off x="0" y="0"/>
            <a:ext cx="9144000" cy="1470025"/>
          </a:xfrm>
          <a:prstGeom prst="rect">
            <a:avLst/>
          </a:prstGeom>
          <a:gradFill rotWithShape="1">
            <a:gsLst>
              <a:gs pos="0">
                <a:schemeClr val="bg1">
                  <a:alpha val="30000"/>
                </a:schemeClr>
              </a:gs>
              <a:gs pos="100000">
                <a:schemeClr val="bg1">
                  <a:gamma/>
                  <a:shade val="46275"/>
                  <a:invGamma/>
                </a:schemeClr>
              </a:gs>
            </a:gsLst>
            <a:lin ang="5400000" scaled="1"/>
          </a:gradFill>
          <a:ln w="9525">
            <a:noFill/>
            <a:miter lim="800000"/>
            <a:headEnd/>
            <a:tailEnd/>
          </a:ln>
          <a:effectLst/>
        </p:spPr>
        <p:txBody>
          <a:bodyPr anchor="ctr"/>
          <a:lstStyle/>
          <a:p>
            <a:pPr algn="ctr">
              <a:defRPr/>
            </a:pPr>
            <a:r>
              <a:rPr lang="en-US" sz="4000" b="1" dirty="0">
                <a:solidFill>
                  <a:schemeClr val="tx2"/>
                </a:solidFill>
                <a:latin typeface="Tahoma" pitchFamily="34" charset="0"/>
              </a:rPr>
              <a:t>Chapter 2</a:t>
            </a:r>
            <a:br>
              <a:rPr lang="en-US" sz="4000" b="1" dirty="0">
                <a:solidFill>
                  <a:schemeClr val="tx2"/>
                </a:solidFill>
                <a:latin typeface="Tahoma" pitchFamily="34" charset="0"/>
              </a:rPr>
            </a:br>
            <a:r>
              <a:rPr lang="en-US" sz="4000" b="1" dirty="0">
                <a:solidFill>
                  <a:schemeClr val="tx2"/>
                </a:solidFill>
                <a:latin typeface="Tahoma" pitchFamily="34" charset="0"/>
              </a:rPr>
              <a:t>The Energy Cycle</a:t>
            </a:r>
          </a:p>
        </p:txBody>
      </p:sp>
      <p:sp>
        <p:nvSpPr>
          <p:cNvPr id="2053" name="Rectangle 6"/>
          <p:cNvSpPr>
            <a:spLocks noChangeArrowheads="1"/>
          </p:cNvSpPr>
          <p:nvPr/>
        </p:nvSpPr>
        <p:spPr bwMode="auto">
          <a:xfrm>
            <a:off x="0" y="5715000"/>
            <a:ext cx="9144000" cy="1219200"/>
          </a:xfrm>
          <a:prstGeom prst="rect">
            <a:avLst/>
          </a:prstGeom>
          <a:solidFill>
            <a:schemeClr val="bg1"/>
          </a:solidFill>
          <a:ln w="9525">
            <a:noFill/>
            <a:miter lim="800000"/>
            <a:headEnd/>
            <a:tailEnd/>
          </a:ln>
        </p:spPr>
        <p:txBody>
          <a:bodyPr/>
          <a:lstStyle/>
          <a:p>
            <a:pPr marL="342900" indent="-342900" algn="ctr">
              <a:spcBef>
                <a:spcPct val="20000"/>
              </a:spcBef>
            </a:pPr>
            <a:r>
              <a:rPr lang="en-US" sz="3200" b="1" dirty="0">
                <a:latin typeface="Tahoma" pitchFamily="34" charset="0"/>
              </a:rPr>
              <a:t>ATMO 1300</a:t>
            </a:r>
          </a:p>
          <a:p>
            <a:pPr marL="342900" indent="-342900" algn="ctr">
              <a:spcBef>
                <a:spcPct val="20000"/>
              </a:spcBef>
            </a:pPr>
            <a:r>
              <a:rPr lang="en-US" sz="3200" b="1">
                <a:latin typeface="Tahoma" pitchFamily="34" charset="0"/>
              </a:rPr>
              <a:t>Summer </a:t>
            </a:r>
            <a:r>
              <a:rPr lang="en-US" sz="3200" b="1" smtClean="0">
                <a:latin typeface="Tahoma" pitchFamily="34" charset="0"/>
              </a:rPr>
              <a:t>2017</a:t>
            </a:r>
            <a:endParaRPr lang="en-US" sz="3200" b="1" dirty="0">
              <a:latin typeface="Tahoma" pitchFamily="34" charset="0"/>
            </a:endParaRPr>
          </a:p>
        </p:txBody>
      </p:sp>
      <p:sp>
        <p:nvSpPr>
          <p:cNvPr id="2" name="TextBox 1"/>
          <p:cNvSpPr txBox="1"/>
          <p:nvPr/>
        </p:nvSpPr>
        <p:spPr>
          <a:xfrm>
            <a:off x="1066800" y="1981200"/>
            <a:ext cx="7086600" cy="3108544"/>
          </a:xfrm>
          <a:prstGeom prst="rect">
            <a:avLst/>
          </a:prstGeom>
          <a:noFill/>
        </p:spPr>
        <p:txBody>
          <a:bodyPr wrap="square" rtlCol="0">
            <a:spAutoFit/>
          </a:bodyPr>
          <a:lstStyle/>
          <a:p>
            <a:pPr algn="ctr"/>
            <a:r>
              <a:rPr lang="en-US" sz="2800" dirty="0" smtClean="0"/>
              <a:t>TOPICS</a:t>
            </a:r>
          </a:p>
          <a:p>
            <a:pPr algn="ctr"/>
            <a:endParaRPr lang="en-US" sz="2800" dirty="0" smtClean="0"/>
          </a:p>
          <a:p>
            <a:pPr marL="285750" indent="-285750">
              <a:buFont typeface="Arial"/>
              <a:buChar char="•"/>
            </a:pPr>
            <a:r>
              <a:rPr lang="en-US" sz="2800" dirty="0" smtClean="0"/>
              <a:t>Energy</a:t>
            </a:r>
          </a:p>
          <a:p>
            <a:pPr marL="285750" indent="-285750">
              <a:buFont typeface="Arial"/>
              <a:buChar char="•"/>
            </a:pPr>
            <a:r>
              <a:rPr lang="en-US" sz="2800" dirty="0" smtClean="0"/>
              <a:t>Energy Transfer</a:t>
            </a:r>
          </a:p>
          <a:p>
            <a:pPr marL="285750" indent="-285750">
              <a:buFont typeface="Arial"/>
              <a:buChar char="•"/>
            </a:pPr>
            <a:r>
              <a:rPr lang="en-US" sz="2800" dirty="0" smtClean="0"/>
              <a:t>Seasonal Changes</a:t>
            </a:r>
          </a:p>
          <a:p>
            <a:pPr marL="285750" indent="-285750">
              <a:buFont typeface="Arial"/>
              <a:buChar char="•"/>
            </a:pPr>
            <a:r>
              <a:rPr lang="en-US" sz="2800" dirty="0" smtClean="0"/>
              <a:t>Atmosphere Radiation Properties</a:t>
            </a:r>
          </a:p>
          <a:p>
            <a:pPr marL="285750" indent="-285750">
              <a:buFont typeface="Arial"/>
              <a:buChar char="•"/>
            </a:pPr>
            <a:r>
              <a:rPr lang="en-US" sz="2800" dirty="0" smtClean="0"/>
              <a:t>Energy Budget</a:t>
            </a:r>
          </a:p>
        </p:txBody>
      </p:sp>
    </p:spTree>
    <p:custDataLst>
      <p:tags r:id="rId1"/>
    </p:custDataLst>
    <p:extLst>
      <p:ext uri="{BB962C8B-B14F-4D97-AF65-F5344CB8AC3E}">
        <p14:creationId xmlns:p14="http://schemas.microsoft.com/office/powerpoint/2010/main" val="8431333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4" descr="P9130007"/>
          <p:cNvPicPr>
            <a:picLocks noChangeAspect="1" noChangeArrowheads="1"/>
          </p:cNvPicPr>
          <p:nvPr/>
        </p:nvPicPr>
        <p:blipFill>
          <a:blip r:embed="rId3" cstate="print"/>
          <a:srcRect/>
          <a:stretch>
            <a:fillRect/>
          </a:stretch>
        </p:blipFill>
        <p:spPr bwMode="auto">
          <a:xfrm>
            <a:off x="0" y="0"/>
            <a:ext cx="9144000" cy="6956425"/>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pPr eaLnBrk="1" hangingPunct="1"/>
            <a:r>
              <a:rPr lang="en-US" b="1" u="sng" smtClean="0">
                <a:solidFill>
                  <a:schemeClr val="bg1"/>
                </a:solidFill>
                <a:latin typeface="Tahoma" pitchFamily="34" charset="0"/>
              </a:rPr>
              <a:t>Latent Heating</a:t>
            </a:r>
          </a:p>
        </p:txBody>
      </p:sp>
      <p:sp>
        <p:nvSpPr>
          <p:cNvPr id="21508" name="Rectangle 3"/>
          <p:cNvSpPr>
            <a:spLocks noGrp="1" noChangeArrowheads="1"/>
          </p:cNvSpPr>
          <p:nvPr>
            <p:ph type="body" idx="1"/>
          </p:nvPr>
        </p:nvSpPr>
        <p:spPr/>
        <p:txBody>
          <a:bodyPr/>
          <a:lstStyle/>
          <a:p>
            <a:pPr eaLnBrk="1" hangingPunct="1"/>
            <a:r>
              <a:rPr lang="en-US" sz="2800" smtClean="0">
                <a:solidFill>
                  <a:schemeClr val="bg1"/>
                </a:solidFill>
                <a:latin typeface="Tahoma" pitchFamily="34" charset="0"/>
              </a:rPr>
              <a:t>Latent “heat” is energy needed (from the environment) to change the phase of a substance (ex: liquid to gas)</a:t>
            </a:r>
          </a:p>
          <a:p>
            <a:pPr eaLnBrk="1" hangingPunct="1"/>
            <a:r>
              <a:rPr lang="en-US" sz="2800" smtClean="0">
                <a:solidFill>
                  <a:schemeClr val="bg1"/>
                </a:solidFill>
                <a:latin typeface="Tahoma" pitchFamily="34" charset="0"/>
              </a:rPr>
              <a:t>Latent means “hidden”</a:t>
            </a:r>
          </a:p>
          <a:p>
            <a:pPr eaLnBrk="1" hangingPunct="1"/>
            <a:r>
              <a:rPr lang="en-US" sz="2800" u="sng" smtClean="0">
                <a:solidFill>
                  <a:schemeClr val="bg1"/>
                </a:solidFill>
                <a:latin typeface="Tahoma" pitchFamily="34" charset="0"/>
              </a:rPr>
              <a:t>In the atmosphere, we’re most interested in the change of phase of water.</a:t>
            </a:r>
          </a:p>
          <a:p>
            <a:pPr eaLnBrk="1" hangingPunct="1"/>
            <a:r>
              <a:rPr lang="en-US" sz="2800" smtClean="0">
                <a:solidFill>
                  <a:schemeClr val="bg1"/>
                </a:solidFill>
                <a:latin typeface="Tahoma" pitchFamily="34" charset="0"/>
              </a:rPr>
              <a:t>Energy is either absorbed or released when water changes phase</a:t>
            </a:r>
          </a:p>
          <a:p>
            <a:pPr eaLnBrk="1" hangingPunct="1"/>
            <a:r>
              <a:rPr lang="en-US" sz="2800" b="1" smtClean="0">
                <a:solidFill>
                  <a:schemeClr val="bg1"/>
                </a:solidFill>
                <a:latin typeface="Tahoma" pitchFamily="34" charset="0"/>
              </a:rPr>
              <a:t>HUGE</a:t>
            </a:r>
            <a:r>
              <a:rPr lang="en-US" sz="2800" smtClean="0">
                <a:solidFill>
                  <a:schemeClr val="bg1"/>
                </a:solidFill>
                <a:latin typeface="Tahoma" pitchFamily="34" charset="0"/>
              </a:rPr>
              <a:t> source/sink of energy an atmosphere!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hidden="1"/>
          <p:cNvSpPr>
            <a:spLocks noGrp="1" noChangeArrowheads="1"/>
          </p:cNvSpPr>
          <p:nvPr>
            <p:ph type="title"/>
          </p:nvPr>
        </p:nvSpPr>
        <p:spPr/>
        <p:txBody>
          <a:bodyPr/>
          <a:lstStyle/>
          <a:p>
            <a:pPr eaLnBrk="1" hangingPunct="1"/>
            <a:endParaRPr lang="en-US" smtClean="0"/>
          </a:p>
        </p:txBody>
      </p:sp>
      <p:sp>
        <p:nvSpPr>
          <p:cNvPr id="22532" name="Rectangle 4"/>
          <p:cNvSpPr>
            <a:spLocks noChangeArrowheads="1"/>
          </p:cNvSpPr>
          <p:nvPr/>
        </p:nvSpPr>
        <p:spPr bwMode="auto">
          <a:xfrm>
            <a:off x="7859713" y="6562725"/>
            <a:ext cx="1284287" cy="295275"/>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2-5, p. </a:t>
            </a:r>
            <a:r>
              <a:rPr lang="en-US" sz="1400" b="1" dirty="0" smtClean="0"/>
              <a:t>40</a:t>
            </a:r>
            <a:endParaRPr lang="en-US" sz="1400" b="1" dirty="0"/>
          </a:p>
        </p:txBody>
      </p:sp>
      <p:pic>
        <p:nvPicPr>
          <p:cNvPr id="8" name="Picture 5" descr="9781284027372_CH02_FIG05.jpg"/>
          <p:cNvPicPr>
            <a:picLocks noChangeAspect="1"/>
          </p:cNvPicPr>
          <p:nvPr/>
        </p:nvPicPr>
        <p:blipFill>
          <a:blip r:embed="rId4" cstate="print"/>
          <a:srcRect/>
          <a:stretch>
            <a:fillRect/>
          </a:stretch>
        </p:blipFill>
        <p:spPr bwMode="auto">
          <a:xfrm>
            <a:off x="705283" y="304800"/>
            <a:ext cx="7733435" cy="5943600"/>
          </a:xfrm>
          <a:prstGeom prst="rect">
            <a:avLst/>
          </a:prstGeom>
          <a:noFill/>
          <a:ln w="9525">
            <a:noFill/>
            <a:miter lim="800000"/>
            <a:headEnd/>
            <a:tailEnd/>
          </a:ln>
        </p:spPr>
      </p:pic>
      <p:sp>
        <p:nvSpPr>
          <p:cNvPr id="22534" name="Text Box 6"/>
          <p:cNvSpPr txBox="1">
            <a:spLocks noChangeArrowheads="1"/>
          </p:cNvSpPr>
          <p:nvPr/>
        </p:nvSpPr>
        <p:spPr bwMode="auto">
          <a:xfrm>
            <a:off x="762000" y="5791200"/>
            <a:ext cx="3257550" cy="366713"/>
          </a:xfrm>
          <a:prstGeom prst="rect">
            <a:avLst/>
          </a:prstGeom>
          <a:noFill/>
          <a:ln w="9525">
            <a:noFill/>
            <a:miter lim="800000"/>
            <a:headEnd/>
            <a:tailEnd/>
          </a:ln>
        </p:spPr>
        <p:txBody>
          <a:bodyPr wrap="none">
            <a:spAutoFit/>
          </a:bodyPr>
          <a:lstStyle/>
          <a:p>
            <a:r>
              <a:rPr lang="en-US" b="1" dirty="0"/>
              <a:t>Energy given to atmosphere</a:t>
            </a:r>
          </a:p>
        </p:txBody>
      </p:sp>
      <p:sp>
        <p:nvSpPr>
          <p:cNvPr id="22533" name="Text Box 5"/>
          <p:cNvSpPr txBox="1">
            <a:spLocks noChangeArrowheads="1"/>
          </p:cNvSpPr>
          <p:nvPr/>
        </p:nvSpPr>
        <p:spPr bwMode="auto">
          <a:xfrm>
            <a:off x="4800600" y="5791200"/>
            <a:ext cx="3549650" cy="366713"/>
          </a:xfrm>
          <a:prstGeom prst="rect">
            <a:avLst/>
          </a:prstGeom>
          <a:noFill/>
          <a:ln w="9525">
            <a:noFill/>
            <a:miter lim="800000"/>
            <a:headEnd/>
            <a:tailEnd/>
          </a:ln>
        </p:spPr>
        <p:txBody>
          <a:bodyPr wrap="none">
            <a:spAutoFit/>
          </a:bodyPr>
          <a:lstStyle/>
          <a:p>
            <a:r>
              <a:rPr lang="en-US" b="1" dirty="0"/>
              <a:t>Energy taken from atmosphere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u="sng" smtClean="0">
                <a:latin typeface="Tahoma" pitchFamily="34" charset="0"/>
              </a:rPr>
              <a:t>What Happens to Temp?</a:t>
            </a:r>
            <a:r>
              <a:rPr lang="en-US" sz="1000" b="1" u="sng" smtClean="0">
                <a:latin typeface="Tahoma" pitchFamily="34" charset="0"/>
              </a:rPr>
              <a:t/>
            </a:r>
            <a:br>
              <a:rPr lang="en-US" sz="1000" b="1" u="sng" smtClean="0">
                <a:latin typeface="Tahoma" pitchFamily="34" charset="0"/>
              </a:rPr>
            </a:br>
            <a:r>
              <a:rPr lang="en-US" sz="1000" b="1" u="sng" smtClean="0">
                <a:latin typeface="Tahoma" pitchFamily="34" charset="0"/>
              </a:rPr>
              <a:t>Graph from www.reachoutmichigan.org/funexperiments</a:t>
            </a:r>
            <a:endParaRPr lang="en-US" b="1" u="sng" smtClean="0">
              <a:latin typeface="Tahoma" pitchFamily="34" charset="0"/>
            </a:endParaRPr>
          </a:p>
        </p:txBody>
      </p:sp>
      <p:pic>
        <p:nvPicPr>
          <p:cNvPr id="23556" name="Picture 4" descr="exp7g1"/>
          <p:cNvPicPr>
            <a:picLocks noChangeAspect="1" noChangeArrowheads="1"/>
          </p:cNvPicPr>
          <p:nvPr/>
        </p:nvPicPr>
        <p:blipFill>
          <a:blip r:embed="rId3" cstate="print"/>
          <a:srcRect/>
          <a:stretch>
            <a:fillRect/>
          </a:stretch>
        </p:blipFill>
        <p:spPr bwMode="auto">
          <a:xfrm>
            <a:off x="1524000" y="1752600"/>
            <a:ext cx="6096000" cy="41148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u="sng" smtClean="0">
                <a:latin typeface="Tahoma" pitchFamily="34" charset="0"/>
              </a:rPr>
              <a:t>Energy Transfer Processes</a:t>
            </a:r>
          </a:p>
        </p:txBody>
      </p:sp>
      <p:sp>
        <p:nvSpPr>
          <p:cNvPr id="24579" name="Rectangle 3"/>
          <p:cNvSpPr>
            <a:spLocks noGrp="1" noChangeArrowheads="1"/>
          </p:cNvSpPr>
          <p:nvPr>
            <p:ph type="body" idx="1"/>
          </p:nvPr>
        </p:nvSpPr>
        <p:spPr/>
        <p:txBody>
          <a:bodyPr/>
          <a:lstStyle/>
          <a:p>
            <a:pPr eaLnBrk="1" hangingPunct="1"/>
            <a:endParaRPr lang="en-US" smtClean="0"/>
          </a:p>
          <a:p>
            <a:pPr eaLnBrk="1" hangingPunct="1">
              <a:buFont typeface="Wingdings" pitchFamily="2" charset="2"/>
              <a:buChar char="ü"/>
            </a:pPr>
            <a:r>
              <a:rPr lang="en-US" b="1" smtClean="0"/>
              <a:t>CONDUCTION</a:t>
            </a:r>
          </a:p>
          <a:p>
            <a:pPr eaLnBrk="1" hangingPunct="1"/>
            <a:endParaRPr lang="en-US" sz="1400" b="1" smtClean="0"/>
          </a:p>
          <a:p>
            <a:pPr eaLnBrk="1" hangingPunct="1">
              <a:buFont typeface="Wingdings" pitchFamily="2" charset="2"/>
              <a:buChar char="ü"/>
            </a:pPr>
            <a:r>
              <a:rPr lang="en-US" b="1" smtClean="0"/>
              <a:t>ADVECTION</a:t>
            </a:r>
          </a:p>
          <a:p>
            <a:pPr eaLnBrk="1" hangingPunct="1"/>
            <a:endParaRPr lang="en-US" sz="1400" b="1" smtClean="0"/>
          </a:p>
          <a:p>
            <a:pPr eaLnBrk="1" hangingPunct="1">
              <a:buFont typeface="Wingdings" pitchFamily="2" charset="2"/>
              <a:buChar char="ü"/>
            </a:pPr>
            <a:r>
              <a:rPr lang="en-US" b="1" smtClean="0"/>
              <a:t>CONVECTION</a:t>
            </a:r>
          </a:p>
          <a:p>
            <a:pPr eaLnBrk="1" hangingPunct="1"/>
            <a:endParaRPr lang="en-US" sz="1400" b="1" smtClean="0"/>
          </a:p>
          <a:p>
            <a:pPr eaLnBrk="1" hangingPunct="1">
              <a:buFont typeface="Wingdings" pitchFamily="2" charset="2"/>
              <a:buChar char="ü"/>
            </a:pPr>
            <a:r>
              <a:rPr lang="en-US" b="1" smtClean="0"/>
              <a:t>LATENT HEATING</a:t>
            </a:r>
          </a:p>
          <a:p>
            <a:pPr eaLnBrk="1" hangingPunct="1"/>
            <a:endParaRPr lang="en-US" sz="1400" b="1" smtClean="0"/>
          </a:p>
          <a:p>
            <a:pPr eaLnBrk="1" hangingPunct="1"/>
            <a:r>
              <a:rPr lang="en-US" b="1" smtClean="0"/>
              <a:t>RADIATION</a:t>
            </a:r>
          </a:p>
        </p:txBody>
      </p:sp>
      <p:pic>
        <p:nvPicPr>
          <p:cNvPr id="24580" name="Picture 5" descr="conduction-2"/>
          <p:cNvPicPr>
            <a:picLocks noChangeAspect="1" noChangeArrowheads="1"/>
          </p:cNvPicPr>
          <p:nvPr/>
        </p:nvPicPr>
        <p:blipFill>
          <a:blip r:embed="rId3" cstate="print"/>
          <a:srcRect/>
          <a:stretch>
            <a:fillRect/>
          </a:stretch>
        </p:blipFill>
        <p:spPr bwMode="auto">
          <a:xfrm>
            <a:off x="4343400" y="1600200"/>
            <a:ext cx="1447800" cy="1524000"/>
          </a:xfrm>
          <a:prstGeom prst="rect">
            <a:avLst/>
          </a:prstGeom>
          <a:noFill/>
          <a:ln w="9525">
            <a:noFill/>
            <a:miter lim="800000"/>
            <a:headEnd/>
            <a:tailEnd/>
          </a:ln>
        </p:spPr>
      </p:pic>
      <p:pic>
        <p:nvPicPr>
          <p:cNvPr id="24581" name="Picture 7" descr="convection"/>
          <p:cNvPicPr>
            <a:picLocks noChangeAspect="1" noChangeArrowheads="1"/>
          </p:cNvPicPr>
          <p:nvPr/>
        </p:nvPicPr>
        <p:blipFill>
          <a:blip r:embed="rId4" cstate="print"/>
          <a:srcRect/>
          <a:stretch>
            <a:fillRect/>
          </a:stretch>
        </p:blipFill>
        <p:spPr bwMode="auto">
          <a:xfrm>
            <a:off x="4191000" y="3124200"/>
            <a:ext cx="1371600" cy="1093788"/>
          </a:xfrm>
          <a:prstGeom prst="rect">
            <a:avLst/>
          </a:prstGeom>
          <a:noFill/>
          <a:ln w="9525">
            <a:noFill/>
            <a:miter lim="800000"/>
            <a:headEnd/>
            <a:tailEnd/>
          </a:ln>
        </p:spPr>
      </p:pic>
      <p:sp>
        <p:nvSpPr>
          <p:cNvPr id="24582" name="AutoShape 8"/>
          <p:cNvSpPr>
            <a:spLocks noChangeArrowheads="1"/>
          </p:cNvSpPr>
          <p:nvPr/>
        </p:nvSpPr>
        <p:spPr bwMode="auto">
          <a:xfrm>
            <a:off x="5715000" y="3429000"/>
            <a:ext cx="990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24583" name="Picture 10" descr="convection_cloud_ex"/>
          <p:cNvPicPr>
            <a:picLocks noChangeAspect="1" noChangeArrowheads="1"/>
          </p:cNvPicPr>
          <p:nvPr/>
        </p:nvPicPr>
        <p:blipFill>
          <a:blip r:embed="rId5" cstate="print"/>
          <a:srcRect/>
          <a:stretch>
            <a:fillRect/>
          </a:stretch>
        </p:blipFill>
        <p:spPr bwMode="auto">
          <a:xfrm>
            <a:off x="6781800" y="2362200"/>
            <a:ext cx="2198688" cy="2405063"/>
          </a:xfrm>
          <a:prstGeom prst="rect">
            <a:avLst/>
          </a:prstGeom>
          <a:noFill/>
          <a:ln w="9525">
            <a:noFill/>
            <a:miter lim="800000"/>
            <a:headEnd/>
            <a:tailEnd/>
          </a:ln>
        </p:spPr>
      </p:pic>
      <p:pic>
        <p:nvPicPr>
          <p:cNvPr id="24584" name="Picture 12" descr="300px-RadiationPenetration2-pn"/>
          <p:cNvPicPr>
            <a:picLocks noChangeAspect="1" noChangeArrowheads="1"/>
          </p:cNvPicPr>
          <p:nvPr/>
        </p:nvPicPr>
        <p:blipFill>
          <a:blip r:embed="rId6" cstate="print"/>
          <a:srcRect/>
          <a:stretch>
            <a:fillRect/>
          </a:stretch>
        </p:blipFill>
        <p:spPr bwMode="auto">
          <a:xfrm>
            <a:off x="7620000" y="5257800"/>
            <a:ext cx="1184275" cy="1295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u="sng" smtClean="0">
                <a:latin typeface="Tahoma" pitchFamily="34" charset="0"/>
              </a:rPr>
              <a:t>Radiation</a:t>
            </a:r>
          </a:p>
        </p:txBody>
      </p:sp>
      <p:sp>
        <p:nvSpPr>
          <p:cNvPr id="25603" name="Rectangle 4"/>
          <p:cNvSpPr>
            <a:spLocks noGrp="1" noChangeArrowheads="1"/>
          </p:cNvSpPr>
          <p:nvPr>
            <p:ph type="body" sz="half" idx="1"/>
          </p:nvPr>
        </p:nvSpPr>
        <p:spPr/>
        <p:txBody>
          <a:bodyPr/>
          <a:lstStyle/>
          <a:p>
            <a:pPr eaLnBrk="1" hangingPunct="1"/>
            <a:r>
              <a:rPr lang="en-US" sz="2800" dirty="0" smtClean="0">
                <a:latin typeface="Tahoma" pitchFamily="34" charset="0"/>
              </a:rPr>
              <a:t>The transfer of energy by electromagnetic waves</a:t>
            </a:r>
          </a:p>
          <a:p>
            <a:pPr eaLnBrk="1" hangingPunct="1">
              <a:buFontTx/>
              <a:buNone/>
            </a:pPr>
            <a:endParaRPr lang="en-US" sz="2800" dirty="0" smtClean="0">
              <a:latin typeface="Tahoma" pitchFamily="34" charset="0"/>
            </a:endParaRPr>
          </a:p>
          <a:p>
            <a:pPr eaLnBrk="1" hangingPunct="1"/>
            <a:r>
              <a:rPr lang="en-US" sz="2800" dirty="0" smtClean="0">
                <a:latin typeface="Tahoma" pitchFamily="34" charset="0"/>
              </a:rPr>
              <a:t>No material substance transferred</a:t>
            </a:r>
          </a:p>
          <a:p>
            <a:pPr eaLnBrk="1" hangingPunct="1"/>
            <a:r>
              <a:rPr lang="en-US" sz="2800" dirty="0" err="1" smtClean="0">
                <a:latin typeface="Tahoma" pitchFamily="34" charset="0"/>
              </a:rPr>
              <a:t>Absored</a:t>
            </a:r>
            <a:r>
              <a:rPr lang="en-US" sz="2800" dirty="0" smtClean="0">
                <a:latin typeface="Tahoma" pitchFamily="34" charset="0"/>
              </a:rPr>
              <a:t>, Reflected, Transmitted, Scattered</a:t>
            </a:r>
            <a:endParaRPr lang="en-US" sz="1000" dirty="0" smtClean="0"/>
          </a:p>
          <a:p>
            <a:pPr eaLnBrk="1" hangingPunct="1"/>
            <a:endParaRPr lang="en-US" sz="1000" dirty="0" smtClean="0"/>
          </a:p>
          <a:p>
            <a:pPr eaLnBrk="1" hangingPunct="1"/>
            <a:endParaRPr lang="en-US" sz="1000" dirty="0" smtClean="0"/>
          </a:p>
          <a:p>
            <a:pPr eaLnBrk="1" hangingPunct="1"/>
            <a:r>
              <a:rPr lang="en-US" sz="1000" dirty="0" smtClean="0"/>
              <a:t>Figure from </a:t>
            </a:r>
            <a:r>
              <a:rPr lang="en-US" sz="1000" dirty="0" err="1" smtClean="0"/>
              <a:t>www.geo.mtu.edu</a:t>
            </a:r>
            <a:r>
              <a:rPr lang="en-US" sz="1000" dirty="0" smtClean="0"/>
              <a:t>/</a:t>
            </a:r>
            <a:r>
              <a:rPr lang="en-US" sz="1000" dirty="0" err="1" smtClean="0"/>
              <a:t>rs</a:t>
            </a:r>
            <a:r>
              <a:rPr lang="en-US" sz="1000" dirty="0" smtClean="0"/>
              <a:t>/back/spectrum</a:t>
            </a:r>
            <a:endParaRPr lang="en-US" sz="2800" dirty="0" smtClean="0"/>
          </a:p>
        </p:txBody>
      </p:sp>
      <p:pic>
        <p:nvPicPr>
          <p:cNvPr id="25604" name="Picture 12" descr="e_mag"/>
          <p:cNvPicPr>
            <a:picLocks noChangeAspect="1" noChangeArrowheads="1"/>
          </p:cNvPicPr>
          <p:nvPr/>
        </p:nvPicPr>
        <p:blipFill>
          <a:blip r:embed="rId3" cstate="print"/>
          <a:srcRect/>
          <a:stretch>
            <a:fillRect/>
          </a:stretch>
        </p:blipFill>
        <p:spPr bwMode="auto">
          <a:xfrm>
            <a:off x="4495800" y="1752600"/>
            <a:ext cx="4438650" cy="3657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hidden="1"/>
          <p:cNvSpPr>
            <a:spLocks noGrp="1" noChangeArrowheads="1"/>
          </p:cNvSpPr>
          <p:nvPr>
            <p:ph type="title"/>
          </p:nvPr>
        </p:nvSpPr>
        <p:spPr/>
        <p:txBody>
          <a:bodyPr/>
          <a:lstStyle/>
          <a:p>
            <a:pPr eaLnBrk="1" hangingPunct="1">
              <a:defRPr/>
            </a:pPr>
            <a:endParaRPr lang="en-US" smtClean="0"/>
          </a:p>
        </p:txBody>
      </p:sp>
      <p:sp>
        <p:nvSpPr>
          <p:cNvPr id="142341"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b="1" u="sng">
                <a:solidFill>
                  <a:schemeClr val="tx2"/>
                </a:solidFill>
                <a:latin typeface="Tahoma" charset="0"/>
                <a:ea typeface="ＭＳ Ｐゴシック" charset="0"/>
              </a:rPr>
              <a:t>Properties of Waves</a:t>
            </a:r>
          </a:p>
        </p:txBody>
      </p:sp>
      <p:sp>
        <p:nvSpPr>
          <p:cNvPr id="142342" name="Rectangle 6"/>
          <p:cNvSpPr>
            <a:spLocks noChangeArrowheads="1"/>
          </p:cNvSpPr>
          <p:nvPr/>
        </p:nvSpPr>
        <p:spPr bwMode="auto">
          <a:xfrm>
            <a:off x="533400" y="5410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2800">
                <a:latin typeface="Tahoma" pitchFamily="34" charset="0"/>
              </a:rPr>
              <a:t>Wavelength = distance between crests / troughs</a:t>
            </a:r>
          </a:p>
          <a:p>
            <a:pPr marL="342900" indent="-342900">
              <a:spcBef>
                <a:spcPct val="20000"/>
              </a:spcBef>
              <a:buFontTx/>
              <a:buChar char="•"/>
            </a:pPr>
            <a:r>
              <a:rPr lang="en-US" sz="2800">
                <a:latin typeface="Tahoma" pitchFamily="34" charset="0"/>
              </a:rPr>
              <a:t>Amplitude = </a:t>
            </a:r>
            <a:r>
              <a:rPr lang="ja-JP" altLang="en-US" sz="2800"/>
              <a:t>“</a:t>
            </a:r>
            <a:r>
              <a:rPr lang="en-US" altLang="ja-JP" sz="2800">
                <a:latin typeface="Tahoma" pitchFamily="34" charset="0"/>
              </a:rPr>
              <a:t>intensity</a:t>
            </a:r>
            <a:r>
              <a:rPr lang="ja-JP" altLang="en-US" sz="2800"/>
              <a:t>”</a:t>
            </a:r>
            <a:r>
              <a:rPr lang="en-US" altLang="ja-JP" sz="2800">
                <a:latin typeface="Tahoma" pitchFamily="34" charset="0"/>
              </a:rPr>
              <a:t> of wave</a:t>
            </a:r>
            <a:endParaRPr lang="en-US" altLang="ja-JP" sz="1000">
              <a:latin typeface="Tahoma" pitchFamily="34" charset="0"/>
            </a:endParaRPr>
          </a:p>
          <a:p>
            <a:pPr marL="342900" indent="-342900">
              <a:spcBef>
                <a:spcPct val="20000"/>
              </a:spcBef>
              <a:buFontTx/>
              <a:buChar char="•"/>
            </a:pPr>
            <a:endParaRPr lang="en-US" sz="1000">
              <a:latin typeface="Tahoma" pitchFamily="34" charset="0"/>
            </a:endParaRPr>
          </a:p>
          <a:p>
            <a:pPr marL="342900" indent="-342900">
              <a:spcBef>
                <a:spcPct val="20000"/>
              </a:spcBef>
              <a:buFontTx/>
              <a:buChar char="•"/>
            </a:pPr>
            <a:endParaRPr lang="en-US" sz="1000"/>
          </a:p>
          <a:p>
            <a:pPr marL="342900" indent="-342900">
              <a:spcBef>
                <a:spcPct val="20000"/>
              </a:spcBef>
            </a:pPr>
            <a:endParaRPr lang="en-US" sz="2800"/>
          </a:p>
        </p:txBody>
      </p:sp>
      <p:pic>
        <p:nvPicPr>
          <p:cNvPr id="8" name="Picture 5" descr="9781284027372_CH02_FIG06.jpg"/>
          <p:cNvPicPr>
            <a:picLocks noChangeAspect="1"/>
          </p:cNvPicPr>
          <p:nvPr/>
        </p:nvPicPr>
        <p:blipFill>
          <a:blip r:embed="rId4" cstate="print"/>
          <a:srcRect/>
          <a:stretch>
            <a:fillRect/>
          </a:stretch>
        </p:blipFill>
        <p:spPr bwMode="auto">
          <a:xfrm>
            <a:off x="1219200" y="1828800"/>
            <a:ext cx="7315200" cy="3479800"/>
          </a:xfrm>
          <a:prstGeom prst="rect">
            <a:avLst/>
          </a:prstGeom>
          <a:noFill/>
          <a:ln w="9525">
            <a:noFill/>
            <a:miter lim="800000"/>
            <a:headEnd/>
            <a:tailEnd/>
          </a:ln>
        </p:spPr>
      </p:pic>
      <p:sp>
        <p:nvSpPr>
          <p:cNvPr id="142340" name="Rectangle 4"/>
          <p:cNvSpPr>
            <a:spLocks noChangeArrowheads="1"/>
          </p:cNvSpPr>
          <p:nvPr/>
        </p:nvSpPr>
        <p:spPr bwMode="auto">
          <a:xfrm>
            <a:off x="7696200" y="5105400"/>
            <a:ext cx="12842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2-6, p. </a:t>
            </a:r>
            <a:r>
              <a:rPr lang="en-US" sz="1400" b="1" dirty="0" smtClean="0">
                <a:latin typeface="Arial" charset="0"/>
                <a:ea typeface="ＭＳ Ｐゴシック" charset="0"/>
              </a:rPr>
              <a:t>40</a:t>
            </a:r>
            <a:endParaRPr lang="en-US" sz="1400" b="1" dirty="0">
              <a:latin typeface="Arial" charset="0"/>
              <a:ea typeface="ＭＳ Ｐゴシック" charset="0"/>
            </a:endParaRPr>
          </a:p>
        </p:txBody>
      </p:sp>
      <p:sp>
        <p:nvSpPr>
          <p:cNvPr id="9" name="TextBox 8"/>
          <p:cNvSpPr txBox="1"/>
          <p:nvPr/>
        </p:nvSpPr>
        <p:spPr>
          <a:xfrm>
            <a:off x="4191000" y="4114800"/>
            <a:ext cx="1295400" cy="369332"/>
          </a:xfrm>
          <a:prstGeom prst="rect">
            <a:avLst/>
          </a:prstGeom>
          <a:noFill/>
        </p:spPr>
        <p:txBody>
          <a:bodyPr wrap="square" rtlCol="0">
            <a:spAutoFit/>
          </a:bodyPr>
          <a:lstStyle/>
          <a:p>
            <a:r>
              <a:rPr lang="en-US" b="1" dirty="0" smtClean="0"/>
              <a:t>Trough</a:t>
            </a:r>
            <a:endParaRPr lang="en-US" b="1" dirty="0"/>
          </a:p>
        </p:txBody>
      </p:sp>
      <p:cxnSp>
        <p:nvCxnSpPr>
          <p:cNvPr id="11" name="Straight Arrow Connector 10"/>
          <p:cNvCxnSpPr>
            <a:stCxn id="9" idx="1"/>
          </p:cNvCxnSpPr>
          <p:nvPr/>
        </p:nvCxnSpPr>
        <p:spPr>
          <a:xfrm flipH="1" flipV="1">
            <a:off x="3962400" y="3962400"/>
            <a:ext cx="228600" cy="3370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hidden="1"/>
          <p:cNvSpPr>
            <a:spLocks noGrp="1" noChangeArrowheads="1"/>
          </p:cNvSpPr>
          <p:nvPr>
            <p:ph type="title"/>
          </p:nvPr>
        </p:nvSpPr>
        <p:spPr/>
        <p:txBody>
          <a:bodyPr/>
          <a:lstStyle/>
          <a:p>
            <a:pPr eaLnBrk="1" hangingPunct="1">
              <a:defRPr/>
            </a:pPr>
            <a:endParaRPr lang="en-US" smtClean="0"/>
          </a:p>
        </p:txBody>
      </p:sp>
      <p:sp>
        <p:nvSpPr>
          <p:cNvPr id="144388" name="Rectangle 4"/>
          <p:cNvSpPr>
            <a:spLocks noChangeArrowheads="1"/>
          </p:cNvSpPr>
          <p:nvPr/>
        </p:nvSpPr>
        <p:spPr bwMode="auto">
          <a:xfrm>
            <a:off x="7859713" y="6562725"/>
            <a:ext cx="12842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2-7, p. </a:t>
            </a:r>
            <a:r>
              <a:rPr lang="en-US" sz="1400" b="1" dirty="0" smtClean="0">
                <a:latin typeface="Arial" charset="0"/>
                <a:ea typeface="ＭＳ Ｐゴシック" charset="0"/>
              </a:rPr>
              <a:t>41</a:t>
            </a:r>
            <a:endParaRPr lang="en-US" sz="1400" b="1" dirty="0">
              <a:latin typeface="Arial" charset="0"/>
              <a:ea typeface="ＭＳ Ｐゴシック" charset="0"/>
            </a:endParaRPr>
          </a:p>
        </p:txBody>
      </p:sp>
      <p:sp>
        <p:nvSpPr>
          <p:cNvPr id="144389" name="Rectangle 5"/>
          <p:cNvSpPr>
            <a:spLocks noChangeArrowheads="1"/>
          </p:cNvSpPr>
          <p:nvPr/>
        </p:nvSpPr>
        <p:spPr bwMode="auto">
          <a:xfrm>
            <a:off x="6096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a:solidFill>
                  <a:schemeClr val="tx2"/>
                </a:solidFill>
                <a:latin typeface="Arial" charset="0"/>
                <a:ea typeface="ＭＳ Ｐゴシック" charset="0"/>
              </a:rPr>
              <a:t/>
            </a:r>
            <a:br>
              <a:rPr lang="en-US" sz="4400" u="sng">
                <a:solidFill>
                  <a:schemeClr val="tx2"/>
                </a:solidFill>
                <a:latin typeface="Arial" charset="0"/>
                <a:ea typeface="ＭＳ Ｐゴシック" charset="0"/>
              </a:rPr>
            </a:br>
            <a:r>
              <a:rPr lang="en-US" sz="4400" b="1" u="sng">
                <a:solidFill>
                  <a:schemeClr val="tx2"/>
                </a:solidFill>
                <a:latin typeface="Tahoma" charset="0"/>
                <a:ea typeface="ＭＳ Ｐゴシック" charset="0"/>
              </a:rPr>
              <a:t>Electromagnetic Spectrum</a:t>
            </a:r>
            <a:r>
              <a:rPr lang="en-US" sz="1000" b="1" u="sng">
                <a:solidFill>
                  <a:schemeClr val="tx2"/>
                </a:solidFill>
                <a:latin typeface="Tahoma" charset="0"/>
                <a:ea typeface="ＭＳ Ｐゴシック" charset="0"/>
              </a:rPr>
              <a:t/>
            </a:r>
            <a:br>
              <a:rPr lang="en-US" sz="1000" b="1" u="sng">
                <a:solidFill>
                  <a:schemeClr val="tx2"/>
                </a:solidFill>
                <a:latin typeface="Tahoma" charset="0"/>
                <a:ea typeface="ＭＳ Ｐゴシック" charset="0"/>
              </a:rPr>
            </a:br>
            <a:endParaRPr lang="en-US" sz="4400" b="1" u="sng">
              <a:solidFill>
                <a:schemeClr val="tx2"/>
              </a:solidFill>
              <a:latin typeface="Tahoma" charset="0"/>
              <a:ea typeface="ＭＳ Ｐゴシック" charset="0"/>
            </a:endParaRPr>
          </a:p>
        </p:txBody>
      </p:sp>
      <p:pic>
        <p:nvPicPr>
          <p:cNvPr id="7" name="Picture 5" descr="9781284027372_CH02_FIG07.jpg"/>
          <p:cNvPicPr>
            <a:picLocks noChangeAspect="1"/>
          </p:cNvPicPr>
          <p:nvPr/>
        </p:nvPicPr>
        <p:blipFill>
          <a:blip r:embed="rId4" cstate="print"/>
          <a:srcRect/>
          <a:stretch>
            <a:fillRect/>
          </a:stretch>
        </p:blipFill>
        <p:spPr bwMode="auto">
          <a:xfrm>
            <a:off x="304800" y="990599"/>
            <a:ext cx="8686800" cy="5393921"/>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u="sng" smtClean="0">
                <a:latin typeface="Tahoma" pitchFamily="34" charset="0"/>
              </a:rPr>
              <a:t>Radiation Law #1</a:t>
            </a:r>
          </a:p>
        </p:txBody>
      </p:sp>
      <p:sp>
        <p:nvSpPr>
          <p:cNvPr id="26627" name="Rectangle 3"/>
          <p:cNvSpPr>
            <a:spLocks noGrp="1" noChangeArrowheads="1"/>
          </p:cNvSpPr>
          <p:nvPr>
            <p:ph type="body" idx="1"/>
          </p:nvPr>
        </p:nvSpPr>
        <p:spPr/>
        <p:txBody>
          <a:bodyPr/>
          <a:lstStyle/>
          <a:p>
            <a:pPr eaLnBrk="1" hangingPunct="1"/>
            <a:r>
              <a:rPr lang="en-US" b="1" smtClean="0">
                <a:latin typeface="Tahoma" pitchFamily="34" charset="0"/>
              </a:rPr>
              <a:t>ALL objects above 0 deg K (absolute zero) emit radiation!</a:t>
            </a:r>
          </a:p>
        </p:txBody>
      </p:sp>
      <p:sp>
        <p:nvSpPr>
          <p:cNvPr id="26629" name="Rectangle 5"/>
          <p:cNvSpPr>
            <a:spLocks noChangeArrowheads="1"/>
          </p:cNvSpPr>
          <p:nvPr/>
        </p:nvSpPr>
        <p:spPr bwMode="auto">
          <a:xfrm>
            <a:off x="7696200" y="6553200"/>
            <a:ext cx="785813" cy="112713"/>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2-9, p. </a:t>
            </a:r>
            <a:r>
              <a:rPr lang="en-US" sz="1400" b="1" dirty="0" smtClean="0"/>
              <a:t>43</a:t>
            </a:r>
            <a:endParaRPr lang="en-US" sz="1400" b="1" dirty="0"/>
          </a:p>
        </p:txBody>
      </p:sp>
      <p:pic>
        <p:nvPicPr>
          <p:cNvPr id="7" name="Picture 5" descr="9781284027372_CH02_FIG09.jpg"/>
          <p:cNvPicPr>
            <a:picLocks noChangeAspect="1"/>
          </p:cNvPicPr>
          <p:nvPr/>
        </p:nvPicPr>
        <p:blipFill>
          <a:blip r:embed="rId3" cstate="print"/>
          <a:srcRect/>
          <a:stretch>
            <a:fillRect/>
          </a:stretch>
        </p:blipFill>
        <p:spPr bwMode="auto">
          <a:xfrm>
            <a:off x="2667000" y="2667000"/>
            <a:ext cx="4311650" cy="3975352"/>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p:txBody>
          <a:bodyPr/>
          <a:lstStyle/>
          <a:p>
            <a:pPr eaLnBrk="1" hangingPunct="1"/>
            <a:r>
              <a:rPr lang="en-US" b="1" u="sng" smtClean="0">
                <a:latin typeface="Tahoma" pitchFamily="34" charset="0"/>
              </a:rPr>
              <a:t>Laws Governing Radiation</a:t>
            </a:r>
          </a:p>
        </p:txBody>
      </p:sp>
      <p:sp>
        <p:nvSpPr>
          <p:cNvPr id="27651" name="Rectangle 12"/>
          <p:cNvSpPr>
            <a:spLocks noGrp="1" noChangeArrowheads="1"/>
          </p:cNvSpPr>
          <p:nvPr>
            <p:ph type="body" sz="half" idx="1"/>
          </p:nvPr>
        </p:nvSpPr>
        <p:spPr/>
        <p:txBody>
          <a:bodyPr/>
          <a:lstStyle/>
          <a:p>
            <a:pPr eaLnBrk="1" hangingPunct="1"/>
            <a:endParaRPr lang="en-US" sz="2800" smtClean="0"/>
          </a:p>
          <a:p>
            <a:pPr eaLnBrk="1" hangingPunct="1"/>
            <a:r>
              <a:rPr lang="en-US" sz="2800" b="1" smtClean="0"/>
              <a:t>Stefan-Boltzmann Law</a:t>
            </a:r>
          </a:p>
          <a:p>
            <a:pPr eaLnBrk="1" hangingPunct="1"/>
            <a:r>
              <a:rPr lang="en-US" sz="2800" b="1" smtClean="0"/>
              <a:t>Wien’s Law</a:t>
            </a:r>
          </a:p>
          <a:p>
            <a:pPr eaLnBrk="1" hangingPunct="1"/>
            <a:r>
              <a:rPr lang="en-US" sz="2800" b="1" smtClean="0"/>
              <a:t>Laws strictly apply to “black bodies” only</a:t>
            </a:r>
            <a:endParaRPr lang="en-US" sz="1000" b="1" smtClean="0"/>
          </a:p>
          <a:p>
            <a:pPr eaLnBrk="1" hangingPunct="1"/>
            <a:endParaRPr lang="en-US" sz="1000" b="1" smtClean="0"/>
          </a:p>
          <a:p>
            <a:pPr eaLnBrk="1" hangingPunct="1"/>
            <a:endParaRPr lang="en-US" sz="1000" b="1" smtClean="0"/>
          </a:p>
          <a:p>
            <a:pPr eaLnBrk="1" hangingPunct="1"/>
            <a:endParaRPr lang="en-US" sz="1000" smtClean="0"/>
          </a:p>
          <a:p>
            <a:pPr eaLnBrk="1" hangingPunct="1"/>
            <a:r>
              <a:rPr lang="en-US" sz="1000" smtClean="0"/>
              <a:t>Figure from apollo.lsc.vsc.edu/classes/met130</a:t>
            </a:r>
            <a:endParaRPr lang="en-US" sz="2800" smtClean="0"/>
          </a:p>
        </p:txBody>
      </p:sp>
      <p:sp>
        <p:nvSpPr>
          <p:cNvPr id="27652" name="Rectangle 13"/>
          <p:cNvSpPr>
            <a:spLocks noGrp="1" noChangeArrowheads="1"/>
          </p:cNvSpPr>
          <p:nvPr>
            <p:ph sz="half" idx="2"/>
          </p:nvPr>
        </p:nvSpPr>
        <p:spPr/>
        <p:txBody>
          <a:bodyPr/>
          <a:lstStyle/>
          <a:p>
            <a:pPr eaLnBrk="1" hangingPunct="1"/>
            <a:endParaRPr lang="en-US" sz="2800" smtClean="0"/>
          </a:p>
        </p:txBody>
      </p:sp>
      <p:pic>
        <p:nvPicPr>
          <p:cNvPr id="27653" name="Picture 15" descr="bb_schem"/>
          <p:cNvPicPr>
            <a:picLocks noChangeAspect="1" noChangeArrowheads="1"/>
          </p:cNvPicPr>
          <p:nvPr/>
        </p:nvPicPr>
        <p:blipFill>
          <a:blip r:embed="rId3" cstate="print"/>
          <a:srcRect/>
          <a:stretch>
            <a:fillRect/>
          </a:stretch>
        </p:blipFill>
        <p:spPr bwMode="auto">
          <a:xfrm>
            <a:off x="4648200" y="1524000"/>
            <a:ext cx="4114800" cy="5181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u="sng" smtClean="0">
                <a:latin typeface="Tahoma" pitchFamily="34" charset="0"/>
              </a:rPr>
              <a:t>Stefan-Boltzmann Law</a:t>
            </a:r>
          </a:p>
        </p:txBody>
      </p:sp>
      <p:sp>
        <p:nvSpPr>
          <p:cNvPr id="28675" name="Rectangle 4"/>
          <p:cNvSpPr>
            <a:spLocks noGrp="1" noChangeArrowheads="1"/>
          </p:cNvSpPr>
          <p:nvPr>
            <p:ph type="body" sz="half" idx="1"/>
          </p:nvPr>
        </p:nvSpPr>
        <p:spPr/>
        <p:txBody>
          <a:bodyPr/>
          <a:lstStyle/>
          <a:p>
            <a:pPr eaLnBrk="1" hangingPunct="1"/>
            <a:r>
              <a:rPr lang="en-US" b="1" smtClean="0"/>
              <a:t>I = </a:t>
            </a:r>
            <a:r>
              <a:rPr lang="el-GR" b="1" smtClean="0">
                <a:cs typeface="Arial" pitchFamily="34" charset="0"/>
              </a:rPr>
              <a:t>σ</a:t>
            </a:r>
            <a:r>
              <a:rPr lang="en-US" b="1" smtClean="0">
                <a:cs typeface="Arial" pitchFamily="34" charset="0"/>
              </a:rPr>
              <a:t> T </a:t>
            </a:r>
            <a:r>
              <a:rPr lang="en-US" b="1" baseline="30000" smtClean="0">
                <a:cs typeface="Arial" pitchFamily="34" charset="0"/>
              </a:rPr>
              <a:t>4 </a:t>
            </a:r>
          </a:p>
          <a:p>
            <a:pPr eaLnBrk="1" hangingPunct="1"/>
            <a:endParaRPr lang="en-US" sz="2800" b="1" baseline="30000" smtClean="0">
              <a:cs typeface="Arial" pitchFamily="34" charset="0"/>
            </a:endParaRPr>
          </a:p>
          <a:p>
            <a:pPr eaLnBrk="1" hangingPunct="1"/>
            <a:r>
              <a:rPr lang="en-US" sz="2800" smtClean="0">
                <a:latin typeface="Tahoma" pitchFamily="34" charset="0"/>
                <a:cs typeface="Arial" pitchFamily="34" charset="0"/>
              </a:rPr>
              <a:t>The total amount of </a:t>
            </a:r>
            <a:r>
              <a:rPr lang="en-US" sz="2800" smtClean="0">
                <a:solidFill>
                  <a:srgbClr val="00FF00"/>
                </a:solidFill>
                <a:latin typeface="Tahoma" pitchFamily="34" charset="0"/>
                <a:cs typeface="Arial" pitchFamily="34" charset="0"/>
              </a:rPr>
              <a:t>energy</a:t>
            </a:r>
            <a:r>
              <a:rPr lang="en-US" sz="2800" smtClean="0">
                <a:latin typeface="Tahoma" pitchFamily="34" charset="0"/>
                <a:cs typeface="Arial" pitchFamily="34" charset="0"/>
              </a:rPr>
              <a:t> </a:t>
            </a:r>
            <a:r>
              <a:rPr lang="en-US" sz="2800" smtClean="0">
                <a:solidFill>
                  <a:srgbClr val="00FF00"/>
                </a:solidFill>
                <a:latin typeface="Tahoma" pitchFamily="34" charset="0"/>
                <a:cs typeface="Arial" pitchFamily="34" charset="0"/>
              </a:rPr>
              <a:t>emitted</a:t>
            </a:r>
            <a:r>
              <a:rPr lang="en-US" sz="2800" smtClean="0">
                <a:latin typeface="Tahoma" pitchFamily="34" charset="0"/>
                <a:cs typeface="Arial" pitchFamily="34" charset="0"/>
              </a:rPr>
              <a:t> by an object is proportional to its </a:t>
            </a:r>
            <a:r>
              <a:rPr lang="en-US" sz="2800" smtClean="0">
                <a:solidFill>
                  <a:srgbClr val="FF0000"/>
                </a:solidFill>
                <a:latin typeface="Tahoma" pitchFamily="34" charset="0"/>
                <a:cs typeface="Arial" pitchFamily="34" charset="0"/>
              </a:rPr>
              <a:t>temperature</a:t>
            </a:r>
          </a:p>
          <a:p>
            <a:pPr eaLnBrk="1" hangingPunct="1"/>
            <a:r>
              <a:rPr lang="en-US" sz="2800" smtClean="0">
                <a:latin typeface="Tahoma" pitchFamily="34" charset="0"/>
                <a:cs typeface="Arial" pitchFamily="34" charset="0"/>
              </a:rPr>
              <a:t>Note exponential on T: if something is 20 times hotter, it emits (20)^4, or 160,000 times more energy. </a:t>
            </a:r>
            <a:endParaRPr lang="el-GR" sz="2800" smtClean="0">
              <a:latin typeface="Tahoma" pitchFamily="34" charset="0"/>
              <a:cs typeface="Arial" pitchFamily="34" charset="0"/>
            </a:endParaRPr>
          </a:p>
        </p:txBody>
      </p:sp>
      <p:pic>
        <p:nvPicPr>
          <p:cNvPr id="28677" name="Picture 7" descr="planck"/>
          <p:cNvPicPr>
            <a:picLocks noChangeAspect="1" noChangeArrowheads="1"/>
          </p:cNvPicPr>
          <p:nvPr/>
        </p:nvPicPr>
        <p:blipFill>
          <a:blip r:embed="rId3" cstate="print"/>
          <a:srcRect/>
          <a:stretch>
            <a:fillRect/>
          </a:stretch>
        </p:blipFill>
        <p:spPr bwMode="auto">
          <a:xfrm>
            <a:off x="4648200" y="1600200"/>
            <a:ext cx="4267200" cy="4800600"/>
          </a:xfrm>
          <a:prstGeom prst="rect">
            <a:avLst/>
          </a:prstGeom>
          <a:noFill/>
          <a:ln w="9525">
            <a:noFill/>
            <a:miter lim="800000"/>
            <a:headEnd/>
            <a:tailEnd/>
          </a:ln>
        </p:spPr>
      </p:pic>
      <p:sp>
        <p:nvSpPr>
          <p:cNvPr id="85000" name="Text Box 8"/>
          <p:cNvSpPr txBox="1">
            <a:spLocks noChangeArrowheads="1"/>
          </p:cNvSpPr>
          <p:nvPr/>
        </p:nvSpPr>
        <p:spPr bwMode="auto">
          <a:xfrm>
            <a:off x="7146925" y="2855913"/>
            <a:ext cx="1466850" cy="641350"/>
          </a:xfrm>
          <a:prstGeom prst="rect">
            <a:avLst/>
          </a:prstGeom>
          <a:noFill/>
          <a:ln w="9525">
            <a:noFill/>
            <a:miter lim="800000"/>
            <a:headEnd/>
            <a:tailEnd/>
          </a:ln>
        </p:spPr>
        <p:txBody>
          <a:bodyPr wrap="none">
            <a:spAutoFit/>
          </a:bodyPr>
          <a:lstStyle/>
          <a:p>
            <a:r>
              <a:rPr lang="en-US"/>
              <a:t>Sun’s Temp:</a:t>
            </a:r>
          </a:p>
          <a:p>
            <a:r>
              <a:rPr lang="en-US"/>
              <a:t>5880 K</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blinds(horizontal)">
                                      <p:cBhvr>
                                        <p:cTn id="7" dur="500"/>
                                        <p:tgtEl>
                                          <p:spTgt spid="85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u="sng" smtClean="0">
                <a:latin typeface="Tahoma" pitchFamily="34" charset="0"/>
              </a:rPr>
              <a:t>This sounds boring…why is it important?</a:t>
            </a:r>
          </a:p>
        </p:txBody>
      </p:sp>
      <p:sp>
        <p:nvSpPr>
          <p:cNvPr id="3075" name="Rectangle 3"/>
          <p:cNvSpPr>
            <a:spLocks noGrp="1" noChangeArrowheads="1"/>
          </p:cNvSpPr>
          <p:nvPr>
            <p:ph type="body" sz="half" idx="1"/>
          </p:nvPr>
        </p:nvSpPr>
        <p:spPr>
          <a:xfrm>
            <a:off x="457200" y="1600200"/>
            <a:ext cx="4038600" cy="5257800"/>
          </a:xfrm>
        </p:spPr>
        <p:txBody>
          <a:bodyPr/>
          <a:lstStyle/>
          <a:p>
            <a:pPr eaLnBrk="1" hangingPunct="1"/>
            <a:r>
              <a:rPr lang="en-US" sz="2400" smtClean="0">
                <a:latin typeface="Tahoma" pitchFamily="34" charset="0"/>
              </a:rPr>
              <a:t>The transfer of the sun’s energy through the atmosphere affects almost every aspect of weather (seasons, climate, severe weather, etc) </a:t>
            </a:r>
          </a:p>
          <a:p>
            <a:pPr eaLnBrk="1" hangingPunct="1"/>
            <a:r>
              <a:rPr lang="en-US" sz="2400" smtClean="0">
                <a:latin typeface="Tahoma" pitchFamily="34" charset="0"/>
              </a:rPr>
              <a:t>Important concepts:</a:t>
            </a:r>
          </a:p>
          <a:p>
            <a:pPr eaLnBrk="1" hangingPunct="1">
              <a:buFontTx/>
              <a:buNone/>
            </a:pPr>
            <a:r>
              <a:rPr lang="en-US" sz="2400" smtClean="0">
                <a:latin typeface="Tahoma" pitchFamily="34" charset="0"/>
              </a:rPr>
              <a:t>      the energy balance    (what goes in/out?)</a:t>
            </a:r>
          </a:p>
          <a:p>
            <a:pPr eaLnBrk="1" hangingPunct="1">
              <a:buFontTx/>
              <a:buNone/>
            </a:pPr>
            <a:r>
              <a:rPr lang="en-US" sz="2400" smtClean="0">
                <a:latin typeface="Tahoma" pitchFamily="34" charset="0"/>
              </a:rPr>
              <a:t>      energy conversion </a:t>
            </a:r>
          </a:p>
          <a:p>
            <a:pPr eaLnBrk="1" hangingPunct="1">
              <a:buFontTx/>
              <a:buNone/>
            </a:pPr>
            <a:r>
              <a:rPr lang="en-US" sz="2400" smtClean="0">
                <a:latin typeface="Tahoma" pitchFamily="34" charset="0"/>
              </a:rPr>
              <a:t>      atmospheric motion</a:t>
            </a:r>
          </a:p>
        </p:txBody>
      </p:sp>
      <p:pic>
        <p:nvPicPr>
          <p:cNvPr id="3076" name="Picture 6" descr="sun_tour"/>
          <p:cNvPicPr>
            <a:picLocks noChangeAspect="1" noChangeArrowheads="1"/>
          </p:cNvPicPr>
          <p:nvPr/>
        </p:nvPicPr>
        <p:blipFill>
          <a:blip r:embed="rId3" cstate="print"/>
          <a:srcRect/>
          <a:stretch>
            <a:fillRect/>
          </a:stretch>
        </p:blipFill>
        <p:spPr bwMode="auto">
          <a:xfrm>
            <a:off x="5715000" y="1676400"/>
            <a:ext cx="2441575" cy="2362200"/>
          </a:xfrm>
          <a:prstGeom prst="rect">
            <a:avLst/>
          </a:prstGeom>
          <a:noFill/>
          <a:ln w="9525">
            <a:noFill/>
            <a:miter lim="800000"/>
            <a:headEnd/>
            <a:tailEnd/>
          </a:ln>
        </p:spPr>
      </p:pic>
      <p:pic>
        <p:nvPicPr>
          <p:cNvPr id="3077" name="Picture 4" descr="DSCF1026.JPG"/>
          <p:cNvPicPr>
            <a:picLocks noChangeAspect="1"/>
          </p:cNvPicPr>
          <p:nvPr/>
        </p:nvPicPr>
        <p:blipFill>
          <a:blip r:embed="rId4" cstate="print"/>
          <a:srcRect/>
          <a:stretch>
            <a:fillRect/>
          </a:stretch>
        </p:blipFill>
        <p:spPr bwMode="auto">
          <a:xfrm>
            <a:off x="4343400" y="4343400"/>
            <a:ext cx="1524000" cy="1143000"/>
          </a:xfrm>
          <a:prstGeom prst="rect">
            <a:avLst/>
          </a:prstGeom>
          <a:noFill/>
          <a:ln w="9525">
            <a:noFill/>
            <a:miter lim="800000"/>
            <a:headEnd/>
            <a:tailEnd/>
          </a:ln>
        </p:spPr>
      </p:pic>
      <p:pic>
        <p:nvPicPr>
          <p:cNvPr id="3078" name="Picture 7" descr="http://geology.com/hurricanes/named-hurricane-fran.gif">
            <a:hlinkClick r:id="rId5"/>
          </p:cNvPr>
          <p:cNvPicPr>
            <a:picLocks noChangeAspect="1" noChangeArrowheads="1"/>
          </p:cNvPicPr>
          <p:nvPr/>
        </p:nvPicPr>
        <p:blipFill>
          <a:blip r:embed="rId6" cstate="print"/>
          <a:srcRect/>
          <a:stretch>
            <a:fillRect/>
          </a:stretch>
        </p:blipFill>
        <p:spPr bwMode="auto">
          <a:xfrm>
            <a:off x="5715000" y="5578475"/>
            <a:ext cx="1600200" cy="1279525"/>
          </a:xfrm>
          <a:prstGeom prst="rect">
            <a:avLst/>
          </a:prstGeom>
          <a:noFill/>
          <a:ln w="9525">
            <a:noFill/>
            <a:miter lim="800000"/>
            <a:headEnd/>
            <a:tailEnd/>
          </a:ln>
        </p:spPr>
      </p:pic>
      <p:pic>
        <p:nvPicPr>
          <p:cNvPr id="3079" name="Picture 9" descr="http://www.dosomething.org/files/styles/blog_landscape/public/pictures/97691030.jpg?itok=N5dEJF7V">
            <a:hlinkClick r:id="rId7"/>
          </p:cNvPr>
          <p:cNvPicPr>
            <a:picLocks noChangeAspect="1" noChangeArrowheads="1"/>
          </p:cNvPicPr>
          <p:nvPr/>
        </p:nvPicPr>
        <p:blipFill>
          <a:blip r:embed="rId8" cstate="print"/>
          <a:srcRect/>
          <a:stretch>
            <a:fillRect/>
          </a:stretch>
        </p:blipFill>
        <p:spPr bwMode="auto">
          <a:xfrm>
            <a:off x="7086600" y="4114800"/>
            <a:ext cx="2057400" cy="1379538"/>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u="sng" smtClean="0">
                <a:latin typeface="Tahoma" pitchFamily="34" charset="0"/>
              </a:rPr>
              <a:t>Wien’s Law</a:t>
            </a:r>
          </a:p>
        </p:txBody>
      </p:sp>
      <p:sp>
        <p:nvSpPr>
          <p:cNvPr id="29699" name="Rectangle 4"/>
          <p:cNvSpPr>
            <a:spLocks noGrp="1" noChangeArrowheads="1"/>
          </p:cNvSpPr>
          <p:nvPr>
            <p:ph type="body" sz="half" idx="1"/>
          </p:nvPr>
        </p:nvSpPr>
        <p:spPr/>
        <p:txBody>
          <a:bodyPr/>
          <a:lstStyle/>
          <a:p>
            <a:pPr eaLnBrk="1" hangingPunct="1"/>
            <a:r>
              <a:rPr lang="en-US" sz="2800" smtClean="0"/>
              <a:t> </a:t>
            </a:r>
            <a:r>
              <a:rPr lang="el-GR" sz="3600" smtClean="0">
                <a:latin typeface="Tahoma" pitchFamily="34" charset="0"/>
                <a:cs typeface="Arial" pitchFamily="34" charset="0"/>
              </a:rPr>
              <a:t>λ</a:t>
            </a:r>
            <a:r>
              <a:rPr lang="en-US" sz="3600" baseline="-25000" smtClean="0">
                <a:latin typeface="Tahoma" pitchFamily="34" charset="0"/>
                <a:cs typeface="Arial" pitchFamily="34" charset="0"/>
              </a:rPr>
              <a:t>max </a:t>
            </a:r>
            <a:r>
              <a:rPr lang="en-US" sz="3600" smtClean="0">
                <a:latin typeface="Tahoma" pitchFamily="34" charset="0"/>
                <a:cs typeface="Arial" pitchFamily="34" charset="0"/>
              </a:rPr>
              <a:t>= C / T 	</a:t>
            </a:r>
            <a:r>
              <a:rPr lang="en-US" sz="2000" smtClean="0">
                <a:latin typeface="Tahoma" pitchFamily="34" charset="0"/>
                <a:cs typeface="Arial" pitchFamily="34" charset="0"/>
              </a:rPr>
              <a:t>C=constant=2900</a:t>
            </a:r>
          </a:p>
          <a:p>
            <a:pPr lvl="2" eaLnBrk="1" hangingPunct="1">
              <a:buFontTx/>
              <a:buNone/>
            </a:pPr>
            <a:r>
              <a:rPr lang="en-US" smtClean="0">
                <a:latin typeface="Tahoma" pitchFamily="34" charset="0"/>
                <a:cs typeface="Arial" pitchFamily="34" charset="0"/>
              </a:rPr>
              <a:t>T=temperature (K)</a:t>
            </a:r>
          </a:p>
          <a:p>
            <a:pPr eaLnBrk="1" hangingPunct="1"/>
            <a:r>
              <a:rPr lang="en-US" smtClean="0">
                <a:latin typeface="Tahoma" pitchFamily="34" charset="0"/>
                <a:cs typeface="Arial" pitchFamily="34" charset="0"/>
              </a:rPr>
              <a:t>The wavelength of maximum emission is inversely proportional to temperature</a:t>
            </a:r>
            <a:endParaRPr lang="en-US" sz="1000" smtClean="0">
              <a:latin typeface="Tahoma" pitchFamily="34" charset="0"/>
              <a:cs typeface="Arial" pitchFamily="34" charset="0"/>
            </a:endParaRPr>
          </a:p>
          <a:p>
            <a:pPr eaLnBrk="1" hangingPunct="1"/>
            <a:endParaRPr lang="en-US" sz="1000" smtClean="0">
              <a:latin typeface="Tahoma" pitchFamily="34" charset="0"/>
              <a:cs typeface="Arial" pitchFamily="34" charset="0"/>
            </a:endParaRPr>
          </a:p>
          <a:p>
            <a:pPr eaLnBrk="1" hangingPunct="1"/>
            <a:endParaRPr lang="en-US" sz="1000" smtClean="0">
              <a:cs typeface="Arial" pitchFamily="34" charset="0"/>
            </a:endParaRPr>
          </a:p>
          <a:p>
            <a:pPr eaLnBrk="1" hangingPunct="1"/>
            <a:r>
              <a:rPr lang="en-US" sz="1000" smtClean="0">
                <a:cs typeface="Arial" pitchFamily="34" charset="0"/>
              </a:rPr>
              <a:t>Graphic from www.cira.colostate.edu/ramm/goes39</a:t>
            </a:r>
            <a:endParaRPr lang="el-GR" smtClean="0">
              <a:cs typeface="Arial" pitchFamily="34" charset="0"/>
            </a:endParaRPr>
          </a:p>
        </p:txBody>
      </p:sp>
      <p:sp>
        <p:nvSpPr>
          <p:cNvPr id="29701" name="Rectangle 17"/>
          <p:cNvSpPr>
            <a:spLocks noChangeArrowheads="1"/>
          </p:cNvSpPr>
          <p:nvPr/>
        </p:nvSpPr>
        <p:spPr bwMode="auto">
          <a:xfrm>
            <a:off x="8153400" y="6400800"/>
            <a:ext cx="814388" cy="227013"/>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2-8, p. </a:t>
            </a:r>
            <a:r>
              <a:rPr lang="en-US" sz="1400" b="1" dirty="0" smtClean="0"/>
              <a:t>42</a:t>
            </a:r>
            <a:endParaRPr lang="en-US" sz="1400" b="1" dirty="0"/>
          </a:p>
        </p:txBody>
      </p:sp>
      <p:pic>
        <p:nvPicPr>
          <p:cNvPr id="7" name="Picture 5" descr="9781284027372_CH02_FIG08.jpg"/>
          <p:cNvPicPr>
            <a:picLocks noChangeAspect="1"/>
          </p:cNvPicPr>
          <p:nvPr/>
        </p:nvPicPr>
        <p:blipFill>
          <a:blip r:embed="rId3" cstate="print"/>
          <a:srcRect/>
          <a:stretch>
            <a:fillRect/>
          </a:stretch>
        </p:blipFill>
        <p:spPr bwMode="auto">
          <a:xfrm>
            <a:off x="4876800" y="1371600"/>
            <a:ext cx="3556000" cy="5029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u="sng" smtClean="0">
                <a:latin typeface="Tahoma" pitchFamily="34" charset="0"/>
              </a:rPr>
              <a:t>What Wien’s Law Tells Us</a:t>
            </a:r>
          </a:p>
        </p:txBody>
      </p:sp>
      <p:sp>
        <p:nvSpPr>
          <p:cNvPr id="30723" name="Rectangle 3"/>
          <p:cNvSpPr>
            <a:spLocks noGrp="1" noChangeArrowheads="1"/>
          </p:cNvSpPr>
          <p:nvPr>
            <p:ph type="body" sz="half" idx="1"/>
          </p:nvPr>
        </p:nvSpPr>
        <p:spPr/>
        <p:txBody>
          <a:bodyPr/>
          <a:lstStyle/>
          <a:p>
            <a:pPr eaLnBrk="1" hangingPunct="1"/>
            <a:r>
              <a:rPr lang="en-US" sz="2400" smtClean="0">
                <a:latin typeface="Tahoma" pitchFamily="34" charset="0"/>
              </a:rPr>
              <a:t>For the sun:  </a:t>
            </a:r>
            <a:r>
              <a:rPr lang="el-GR" sz="2400" smtClean="0">
                <a:latin typeface="Tahoma" pitchFamily="34" charset="0"/>
                <a:cs typeface="Arial" pitchFamily="34" charset="0"/>
              </a:rPr>
              <a:t>λ</a:t>
            </a:r>
            <a:r>
              <a:rPr lang="en-US" sz="2400" baseline="-25000" smtClean="0">
                <a:latin typeface="Tahoma" pitchFamily="34" charset="0"/>
                <a:cs typeface="Arial" pitchFamily="34" charset="0"/>
              </a:rPr>
              <a:t>max </a:t>
            </a:r>
            <a:r>
              <a:rPr lang="en-US" sz="2400" smtClean="0">
                <a:latin typeface="Tahoma" pitchFamily="34" charset="0"/>
                <a:cs typeface="Arial" pitchFamily="34" charset="0"/>
              </a:rPr>
              <a:t> is in </a:t>
            </a:r>
            <a:r>
              <a:rPr lang="en-US" sz="2400" i="1" smtClean="0">
                <a:latin typeface="Tahoma" pitchFamily="34" charset="0"/>
                <a:cs typeface="Arial" pitchFamily="34" charset="0"/>
              </a:rPr>
              <a:t>visible</a:t>
            </a:r>
            <a:r>
              <a:rPr lang="en-US" sz="2400" smtClean="0">
                <a:latin typeface="Tahoma" pitchFamily="34" charset="0"/>
                <a:cs typeface="Arial" pitchFamily="34" charset="0"/>
              </a:rPr>
              <a:t> region (significant ultraviolet (UV) component)</a:t>
            </a:r>
            <a:endParaRPr lang="el-GR" sz="2400" baseline="-25000" smtClean="0">
              <a:latin typeface="Tahoma" pitchFamily="34" charset="0"/>
              <a:cs typeface="Arial" pitchFamily="34" charset="0"/>
            </a:endParaRPr>
          </a:p>
          <a:p>
            <a:pPr eaLnBrk="1" hangingPunct="1"/>
            <a:r>
              <a:rPr lang="en-US" sz="2400" smtClean="0">
                <a:latin typeface="Tahoma" pitchFamily="34" charset="0"/>
              </a:rPr>
              <a:t>Called shortwave radiation</a:t>
            </a:r>
          </a:p>
          <a:p>
            <a:pPr eaLnBrk="1" hangingPunct="1">
              <a:buFontTx/>
              <a:buNone/>
            </a:pPr>
            <a:endParaRPr lang="en-US" sz="2400" smtClean="0">
              <a:latin typeface="Tahoma" pitchFamily="34" charset="0"/>
            </a:endParaRPr>
          </a:p>
          <a:p>
            <a:pPr eaLnBrk="1" hangingPunct="1"/>
            <a:r>
              <a:rPr lang="en-US" sz="2400" smtClean="0">
                <a:latin typeface="Tahoma" pitchFamily="34" charset="0"/>
                <a:cs typeface="Tahoma" pitchFamily="34" charset="0"/>
              </a:rPr>
              <a:t>For the earth</a:t>
            </a:r>
            <a:r>
              <a:rPr lang="en-US" sz="2400" i="1" smtClean="0">
                <a:latin typeface="Tahoma" pitchFamily="34" charset="0"/>
                <a:cs typeface="Tahoma" pitchFamily="34" charset="0"/>
              </a:rPr>
              <a:t>:  </a:t>
            </a:r>
            <a:r>
              <a:rPr lang="el-GR" sz="2400" smtClean="0">
                <a:latin typeface="Tahoma" pitchFamily="34" charset="0"/>
                <a:cs typeface="Tahoma" pitchFamily="34" charset="0"/>
              </a:rPr>
              <a:t>λ</a:t>
            </a:r>
            <a:r>
              <a:rPr lang="en-US" sz="2400" baseline="-25000" smtClean="0">
                <a:latin typeface="Tahoma" pitchFamily="34" charset="0"/>
                <a:cs typeface="Tahoma" pitchFamily="34" charset="0"/>
              </a:rPr>
              <a:t>max </a:t>
            </a:r>
            <a:r>
              <a:rPr lang="en-US" sz="2400" smtClean="0">
                <a:latin typeface="Tahoma" pitchFamily="34" charset="0"/>
                <a:cs typeface="Tahoma" pitchFamily="34" charset="0"/>
              </a:rPr>
              <a:t> is in </a:t>
            </a:r>
            <a:r>
              <a:rPr lang="en-US" sz="2400" i="1" smtClean="0">
                <a:latin typeface="Tahoma" pitchFamily="34" charset="0"/>
                <a:cs typeface="Tahoma" pitchFamily="34" charset="0"/>
              </a:rPr>
              <a:t>infrared</a:t>
            </a:r>
            <a:r>
              <a:rPr lang="en-US" sz="2400" smtClean="0">
                <a:latin typeface="Tahoma" pitchFamily="34" charset="0"/>
                <a:cs typeface="Tahoma" pitchFamily="34" charset="0"/>
              </a:rPr>
              <a:t> region</a:t>
            </a:r>
          </a:p>
          <a:p>
            <a:pPr eaLnBrk="1" hangingPunct="1"/>
            <a:r>
              <a:rPr lang="en-US" sz="2400" smtClean="0">
                <a:latin typeface="Tahoma" pitchFamily="34" charset="0"/>
                <a:cs typeface="Tahoma" pitchFamily="34" charset="0"/>
              </a:rPr>
              <a:t>Called longwave radiation</a:t>
            </a:r>
          </a:p>
        </p:txBody>
      </p:sp>
      <p:pic>
        <p:nvPicPr>
          <p:cNvPr id="30724" name="Picture 6" descr="Vis2"/>
          <p:cNvPicPr>
            <a:picLocks noGrp="1" noChangeAspect="1" noChangeArrowheads="1"/>
          </p:cNvPicPr>
          <p:nvPr>
            <p:ph sz="quarter" idx="2"/>
          </p:nvPr>
        </p:nvPicPr>
        <p:blipFill>
          <a:blip r:embed="rId3" cstate="print"/>
          <a:srcRect/>
          <a:stretch>
            <a:fillRect/>
          </a:stretch>
        </p:blipFill>
        <p:spPr>
          <a:xfrm>
            <a:off x="5027613" y="1600200"/>
            <a:ext cx="3279775" cy="2185988"/>
          </a:xfrm>
          <a:noFill/>
        </p:spPr>
      </p:pic>
      <p:pic>
        <p:nvPicPr>
          <p:cNvPr id="30725" name="Picture 7" descr="IR"/>
          <p:cNvPicPr>
            <a:picLocks noGrp="1" noChangeAspect="1" noChangeArrowheads="1"/>
          </p:cNvPicPr>
          <p:nvPr>
            <p:ph sz="quarter" idx="3"/>
          </p:nvPr>
        </p:nvPicPr>
        <p:blipFill>
          <a:blip r:embed="rId4" cstate="print"/>
          <a:srcRect/>
          <a:stretch>
            <a:fillRect/>
          </a:stretch>
        </p:blipFill>
        <p:spPr>
          <a:xfrm>
            <a:off x="5026025" y="3938588"/>
            <a:ext cx="3281363" cy="2187575"/>
          </a:xfr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u="sng" smtClean="0">
                <a:solidFill>
                  <a:srgbClr val="FFFF00"/>
                </a:solidFill>
              </a:rPr>
              <a:t>Application</a:t>
            </a:r>
          </a:p>
        </p:txBody>
      </p:sp>
      <p:sp>
        <p:nvSpPr>
          <p:cNvPr id="31747" name="Rectangle 5"/>
          <p:cNvSpPr>
            <a:spLocks noGrp="1" noChangeArrowheads="1"/>
          </p:cNvSpPr>
          <p:nvPr>
            <p:ph sz="half" idx="1"/>
          </p:nvPr>
        </p:nvSpPr>
        <p:spPr/>
        <p:txBody>
          <a:bodyPr/>
          <a:lstStyle/>
          <a:p>
            <a:pPr eaLnBrk="1" hangingPunct="1"/>
            <a:endParaRPr lang="en-US" smtClean="0"/>
          </a:p>
        </p:txBody>
      </p:sp>
      <p:sp>
        <p:nvSpPr>
          <p:cNvPr id="31748" name="Rectangle 6"/>
          <p:cNvSpPr>
            <a:spLocks noGrp="1" noChangeArrowheads="1"/>
          </p:cNvSpPr>
          <p:nvPr>
            <p:ph sz="half" idx="2"/>
          </p:nvPr>
        </p:nvSpPr>
        <p:spPr/>
        <p:txBody>
          <a:bodyPr/>
          <a:lstStyle/>
          <a:p>
            <a:pPr eaLnBrk="1" hangingPunct="1"/>
            <a:endParaRPr lang="en-US" smtClean="0"/>
          </a:p>
        </p:txBody>
      </p:sp>
      <p:pic>
        <p:nvPicPr>
          <p:cNvPr id="31749" name="Picture 13" descr="VIS"/>
          <p:cNvPicPr>
            <a:picLocks noChangeAspect="1" noChangeArrowheads="1"/>
          </p:cNvPicPr>
          <p:nvPr/>
        </p:nvPicPr>
        <p:blipFill>
          <a:blip r:embed="rId3" cstate="print"/>
          <a:srcRect/>
          <a:stretch>
            <a:fillRect/>
          </a:stretch>
        </p:blipFill>
        <p:spPr bwMode="auto">
          <a:xfrm>
            <a:off x="152400" y="1371600"/>
            <a:ext cx="4343400" cy="4343400"/>
          </a:xfrm>
          <a:prstGeom prst="rect">
            <a:avLst/>
          </a:prstGeom>
          <a:noFill/>
          <a:ln w="9525">
            <a:noFill/>
            <a:miter lim="800000"/>
            <a:headEnd/>
            <a:tailEnd/>
          </a:ln>
        </p:spPr>
      </p:pic>
      <p:pic>
        <p:nvPicPr>
          <p:cNvPr id="31750" name="Picture 14" descr="IR"/>
          <p:cNvPicPr>
            <a:picLocks noChangeAspect="1" noChangeArrowheads="1"/>
          </p:cNvPicPr>
          <p:nvPr/>
        </p:nvPicPr>
        <p:blipFill>
          <a:blip r:embed="rId4" cstate="print"/>
          <a:srcRect/>
          <a:stretch>
            <a:fillRect/>
          </a:stretch>
        </p:blipFill>
        <p:spPr bwMode="auto">
          <a:xfrm>
            <a:off x="4648200" y="1333500"/>
            <a:ext cx="4419600" cy="4419600"/>
          </a:xfrm>
          <a:prstGeom prst="rect">
            <a:avLst/>
          </a:prstGeom>
          <a:noFill/>
          <a:ln w="9525">
            <a:noFill/>
            <a:miter lim="800000"/>
            <a:headEnd/>
            <a:tailEnd/>
          </a:ln>
        </p:spPr>
      </p:pic>
      <p:sp>
        <p:nvSpPr>
          <p:cNvPr id="31751" name="Text Box 15"/>
          <p:cNvSpPr txBox="1">
            <a:spLocks noChangeArrowheads="1"/>
          </p:cNvSpPr>
          <p:nvPr/>
        </p:nvSpPr>
        <p:spPr bwMode="auto">
          <a:xfrm>
            <a:off x="1050925" y="6186488"/>
            <a:ext cx="2571750" cy="366712"/>
          </a:xfrm>
          <a:prstGeom prst="rect">
            <a:avLst/>
          </a:prstGeom>
          <a:noFill/>
          <a:ln w="9525">
            <a:noFill/>
            <a:miter lim="800000"/>
            <a:headEnd/>
            <a:tailEnd/>
          </a:ln>
        </p:spPr>
        <p:txBody>
          <a:bodyPr wrap="none">
            <a:spAutoFit/>
          </a:bodyPr>
          <a:lstStyle/>
          <a:p>
            <a:r>
              <a:rPr lang="en-US">
                <a:solidFill>
                  <a:schemeClr val="bg1"/>
                </a:solidFill>
              </a:rPr>
              <a:t>VISIBLE satellite image</a:t>
            </a:r>
          </a:p>
        </p:txBody>
      </p:sp>
      <p:sp>
        <p:nvSpPr>
          <p:cNvPr id="31752" name="Text Box 16"/>
          <p:cNvSpPr txBox="1">
            <a:spLocks noChangeArrowheads="1"/>
          </p:cNvSpPr>
          <p:nvPr/>
        </p:nvSpPr>
        <p:spPr bwMode="auto">
          <a:xfrm>
            <a:off x="5410200" y="6186488"/>
            <a:ext cx="2876550" cy="366712"/>
          </a:xfrm>
          <a:prstGeom prst="rect">
            <a:avLst/>
          </a:prstGeom>
          <a:noFill/>
          <a:ln w="9525">
            <a:noFill/>
            <a:miter lim="800000"/>
            <a:headEnd/>
            <a:tailEnd/>
          </a:ln>
        </p:spPr>
        <p:txBody>
          <a:bodyPr wrap="none">
            <a:spAutoFit/>
          </a:bodyPr>
          <a:lstStyle/>
          <a:p>
            <a:r>
              <a:rPr lang="en-US">
                <a:solidFill>
                  <a:schemeClr val="bg1"/>
                </a:solidFill>
              </a:rPr>
              <a:t>INFRARED satellite image</a:t>
            </a:r>
          </a:p>
        </p:txBody>
      </p:sp>
      <p:sp>
        <p:nvSpPr>
          <p:cNvPr id="31753" name="Text Box 17"/>
          <p:cNvSpPr txBox="1">
            <a:spLocks noChangeArrowheads="1"/>
          </p:cNvSpPr>
          <p:nvPr/>
        </p:nvSpPr>
        <p:spPr bwMode="auto">
          <a:xfrm>
            <a:off x="2438400" y="2438400"/>
            <a:ext cx="336550" cy="366713"/>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1754" name="Text Box 18"/>
          <p:cNvSpPr txBox="1">
            <a:spLocks noChangeArrowheads="1"/>
          </p:cNvSpPr>
          <p:nvPr/>
        </p:nvSpPr>
        <p:spPr bwMode="auto">
          <a:xfrm>
            <a:off x="7010400" y="2438400"/>
            <a:ext cx="336550" cy="366713"/>
          </a:xfrm>
          <a:prstGeom prst="rect">
            <a:avLst/>
          </a:prstGeom>
          <a:noFill/>
          <a:ln w="9525">
            <a:noFill/>
            <a:miter lim="800000"/>
            <a:headEnd/>
            <a:tailEnd/>
          </a:ln>
        </p:spPr>
        <p:txBody>
          <a:bodyPr wrap="none">
            <a:spAutoFit/>
          </a:bodyPr>
          <a:lstStyle/>
          <a:p>
            <a:r>
              <a:rPr lang="en-US">
                <a:solidFill>
                  <a:srgbClr val="FF0000"/>
                </a:solidFill>
              </a:rPr>
              <a:t>X</a:t>
            </a:r>
          </a:p>
        </p:txBody>
      </p:sp>
      <p:sp>
        <p:nvSpPr>
          <p:cNvPr id="31755" name="Text Box 19"/>
          <p:cNvSpPr txBox="1">
            <a:spLocks noChangeArrowheads="1"/>
          </p:cNvSpPr>
          <p:nvPr/>
        </p:nvSpPr>
        <p:spPr bwMode="auto">
          <a:xfrm>
            <a:off x="8001000" y="2514600"/>
            <a:ext cx="336550" cy="366713"/>
          </a:xfrm>
          <a:prstGeom prst="rect">
            <a:avLst/>
          </a:prstGeom>
          <a:noFill/>
          <a:ln w="9525">
            <a:noFill/>
            <a:miter lim="800000"/>
            <a:headEnd/>
            <a:tailEnd/>
          </a:ln>
        </p:spPr>
        <p:txBody>
          <a:bodyPr wrap="none">
            <a:spAutoFit/>
          </a:bodyPr>
          <a:lstStyle/>
          <a:p>
            <a:r>
              <a:rPr lang="en-US">
                <a:solidFill>
                  <a:srgbClr val="00FF00"/>
                </a:solidFill>
              </a:rPr>
              <a:t>X</a:t>
            </a:r>
          </a:p>
        </p:txBody>
      </p:sp>
      <p:sp>
        <p:nvSpPr>
          <p:cNvPr id="31756" name="Text Box 20"/>
          <p:cNvSpPr txBox="1">
            <a:spLocks noChangeArrowheads="1"/>
          </p:cNvSpPr>
          <p:nvPr/>
        </p:nvSpPr>
        <p:spPr bwMode="auto">
          <a:xfrm>
            <a:off x="3429000" y="2528888"/>
            <a:ext cx="336550" cy="366712"/>
          </a:xfrm>
          <a:prstGeom prst="rect">
            <a:avLst/>
          </a:prstGeom>
          <a:noFill/>
          <a:ln w="9525">
            <a:noFill/>
            <a:miter lim="800000"/>
            <a:headEnd/>
            <a:tailEnd/>
          </a:ln>
        </p:spPr>
        <p:txBody>
          <a:bodyPr wrap="none">
            <a:spAutoFit/>
          </a:bodyPr>
          <a:lstStyle/>
          <a:p>
            <a:r>
              <a:rPr lang="en-US">
                <a:solidFill>
                  <a:srgbClr val="00FF00"/>
                </a:solidFill>
              </a:rPr>
              <a:t>X</a:t>
            </a:r>
          </a:p>
        </p:txBody>
      </p:sp>
      <p:sp>
        <p:nvSpPr>
          <p:cNvPr id="31757" name="Text Box 21"/>
          <p:cNvSpPr txBox="1">
            <a:spLocks noChangeArrowheads="1"/>
          </p:cNvSpPr>
          <p:nvPr/>
        </p:nvSpPr>
        <p:spPr bwMode="auto">
          <a:xfrm>
            <a:off x="4648200" y="5791200"/>
            <a:ext cx="603250" cy="366713"/>
          </a:xfrm>
          <a:prstGeom prst="rect">
            <a:avLst/>
          </a:prstGeom>
          <a:noFill/>
          <a:ln w="9525">
            <a:noFill/>
            <a:miter lim="800000"/>
            <a:headEnd/>
            <a:tailEnd/>
          </a:ln>
        </p:spPr>
        <p:txBody>
          <a:bodyPr wrap="none">
            <a:spAutoFit/>
          </a:bodyPr>
          <a:lstStyle/>
          <a:p>
            <a:r>
              <a:rPr lang="en-US">
                <a:solidFill>
                  <a:schemeClr val="accent2"/>
                </a:solidFill>
              </a:rPr>
              <a:t>cold</a:t>
            </a:r>
          </a:p>
        </p:txBody>
      </p:sp>
      <p:sp>
        <p:nvSpPr>
          <p:cNvPr id="31758" name="Text Box 22"/>
          <p:cNvSpPr txBox="1">
            <a:spLocks noChangeArrowheads="1"/>
          </p:cNvSpPr>
          <p:nvPr/>
        </p:nvSpPr>
        <p:spPr bwMode="auto">
          <a:xfrm>
            <a:off x="8229600" y="5715000"/>
            <a:ext cx="742950" cy="366713"/>
          </a:xfrm>
          <a:prstGeom prst="rect">
            <a:avLst/>
          </a:prstGeom>
          <a:noFill/>
          <a:ln w="9525">
            <a:noFill/>
            <a:miter lim="800000"/>
            <a:headEnd/>
            <a:tailEnd/>
          </a:ln>
        </p:spPr>
        <p:txBody>
          <a:bodyPr wrap="none">
            <a:spAutoFit/>
          </a:bodyPr>
          <a:lstStyle/>
          <a:p>
            <a:r>
              <a:rPr lang="en-US">
                <a:solidFill>
                  <a:srgbClr val="FF0000"/>
                </a:solidFill>
              </a:rPr>
              <a:t>warm</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u="sng" smtClean="0">
                <a:latin typeface="Tahoma" pitchFamily="34" charset="0"/>
              </a:rPr>
              <a:t>Insolation</a:t>
            </a:r>
          </a:p>
        </p:txBody>
      </p:sp>
      <p:sp>
        <p:nvSpPr>
          <p:cNvPr id="32771" name="Rectangle 3"/>
          <p:cNvSpPr>
            <a:spLocks noGrp="1" noChangeArrowheads="1"/>
          </p:cNvSpPr>
          <p:nvPr>
            <p:ph type="body" idx="1"/>
          </p:nvPr>
        </p:nvSpPr>
        <p:spPr/>
        <p:txBody>
          <a:bodyPr/>
          <a:lstStyle/>
          <a:p>
            <a:pPr eaLnBrk="1" hangingPunct="1"/>
            <a:r>
              <a:rPr lang="en-US" sz="2800" dirty="0" smtClean="0">
                <a:latin typeface="Tahoma" pitchFamily="34" charset="0"/>
              </a:rPr>
              <a:t>Incoming solar radiation</a:t>
            </a:r>
          </a:p>
          <a:p>
            <a:pPr eaLnBrk="1" hangingPunct="1"/>
            <a:r>
              <a:rPr lang="en-US" sz="2800" dirty="0" err="1" smtClean="0">
                <a:latin typeface="Tahoma" pitchFamily="34" charset="0"/>
              </a:rPr>
              <a:t>Insolation</a:t>
            </a:r>
            <a:r>
              <a:rPr lang="en-US" sz="2800" dirty="0" smtClean="0">
                <a:latin typeface="Tahoma" pitchFamily="34" charset="0"/>
              </a:rPr>
              <a:t> is simply the amount of energy incoming from the sun per square area (W / m</a:t>
            </a:r>
            <a:r>
              <a:rPr lang="en-US" sz="2800" baseline="30000" dirty="0" smtClean="0">
                <a:latin typeface="Tahoma" pitchFamily="34" charset="0"/>
              </a:rPr>
              <a:t>2</a:t>
            </a:r>
            <a:r>
              <a:rPr lang="en-US" sz="2800" dirty="0" smtClean="0">
                <a:latin typeface="Tahoma" pitchFamily="34" charset="0"/>
              </a:rPr>
              <a:t>) </a:t>
            </a:r>
          </a:p>
          <a:p>
            <a:pPr eaLnBrk="1" hangingPunct="1">
              <a:buFontTx/>
              <a:buNone/>
            </a:pPr>
            <a:r>
              <a:rPr lang="en-US" sz="2800" dirty="0" smtClean="0">
                <a:latin typeface="Tahoma" pitchFamily="34" charset="0"/>
                <a:cs typeface="Arial" pitchFamily="34" charset="0"/>
              </a:rPr>
              <a:t>•</a:t>
            </a:r>
            <a:r>
              <a:rPr lang="en-US" sz="2800" dirty="0" smtClean="0">
                <a:latin typeface="Tahoma" pitchFamily="34" charset="0"/>
              </a:rPr>
              <a:t>  Depends on:</a:t>
            </a:r>
          </a:p>
          <a:p>
            <a:pPr eaLnBrk="1" hangingPunct="1">
              <a:buFontTx/>
              <a:buNone/>
            </a:pPr>
            <a:r>
              <a:rPr lang="en-US" sz="2800" dirty="0" smtClean="0">
                <a:latin typeface="Tahoma" pitchFamily="34" charset="0"/>
              </a:rPr>
              <a:t>       1.  Length of day</a:t>
            </a:r>
          </a:p>
          <a:p>
            <a:pPr eaLnBrk="1" hangingPunct="1">
              <a:buFontTx/>
              <a:buNone/>
            </a:pPr>
            <a:r>
              <a:rPr lang="en-US" sz="2800" dirty="0" smtClean="0">
                <a:latin typeface="Tahoma" pitchFamily="34" charset="0"/>
              </a:rPr>
              <a:t>       2.  Solar angle </a:t>
            </a:r>
          </a:p>
          <a:p>
            <a:pPr eaLnBrk="1" hangingPunct="1">
              <a:buFontTx/>
              <a:buNone/>
            </a:pPr>
            <a:r>
              <a:rPr lang="en-US" sz="2800" dirty="0" smtClean="0">
                <a:latin typeface="Tahoma" pitchFamily="34" charset="0"/>
              </a:rPr>
              <a:t>                  Beam spreading </a:t>
            </a:r>
          </a:p>
          <a:p>
            <a:pPr eaLnBrk="1" hangingPunct="1">
              <a:buFontTx/>
              <a:buNone/>
            </a:pPr>
            <a:r>
              <a:rPr lang="en-US" sz="2800" dirty="0" smtClean="0">
                <a:latin typeface="Tahoma" pitchFamily="34" charset="0"/>
              </a:rPr>
              <a:t>                  Beam depletion</a:t>
            </a:r>
          </a:p>
          <a:p>
            <a:pPr eaLnBrk="1" hangingPunct="1">
              <a:buFontTx/>
              <a:buNone/>
            </a:pPr>
            <a:r>
              <a:rPr lang="en-US" sz="2800" dirty="0" smtClean="0">
                <a:latin typeface="Tahoma" pitchFamily="34" charset="0"/>
              </a:rPr>
              <a:t>       3.  Distance of earth from sun (minor)</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u="sng" smtClean="0">
                <a:latin typeface="Tahoma" pitchFamily="34" charset="0"/>
              </a:rPr>
              <a:t>Seasons</a:t>
            </a:r>
          </a:p>
        </p:txBody>
      </p:sp>
      <p:sp>
        <p:nvSpPr>
          <p:cNvPr id="33795" name="Rectangle 3"/>
          <p:cNvSpPr>
            <a:spLocks noGrp="1" noChangeArrowheads="1"/>
          </p:cNvSpPr>
          <p:nvPr>
            <p:ph type="body" idx="1"/>
          </p:nvPr>
        </p:nvSpPr>
        <p:spPr/>
        <p:txBody>
          <a:bodyPr/>
          <a:lstStyle/>
          <a:p>
            <a:pPr eaLnBrk="1" hangingPunct="1"/>
            <a:r>
              <a:rPr lang="en-US" smtClean="0">
                <a:latin typeface="Tahoma" pitchFamily="34" charset="0"/>
              </a:rPr>
              <a:t>Length of day and solar angle are related to the seasons</a:t>
            </a:r>
          </a:p>
          <a:p>
            <a:pPr eaLnBrk="1" hangingPunct="1"/>
            <a:r>
              <a:rPr lang="en-US" smtClean="0">
                <a:latin typeface="Tahoma" pitchFamily="34" charset="0"/>
              </a:rPr>
              <a:t>Earth revolves around the sun</a:t>
            </a:r>
          </a:p>
          <a:p>
            <a:pPr eaLnBrk="1" hangingPunct="1"/>
            <a:r>
              <a:rPr lang="en-US" smtClean="0">
                <a:latin typeface="Tahoma" pitchFamily="34" charset="0"/>
              </a:rPr>
              <a:t>Earth is tilted on its axis 23 ½ degrees.</a:t>
            </a:r>
          </a:p>
          <a:p>
            <a:pPr eaLnBrk="1" hangingPunct="1"/>
            <a:r>
              <a:rPr lang="en-US" smtClean="0">
                <a:latin typeface="Tahoma" pitchFamily="34" charset="0"/>
              </a:rPr>
              <a:t>This tilt causes the 4 seasons.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u="sng" dirty="0" smtClean="0">
                <a:latin typeface="Tahoma" pitchFamily="34" charset="0"/>
              </a:rPr>
              <a:t>Earth-Sun Geometry</a:t>
            </a:r>
            <a:r>
              <a:rPr lang="en-US" sz="1000" b="1" u="sng" dirty="0" smtClean="0">
                <a:latin typeface="Tahoma" pitchFamily="34" charset="0"/>
              </a:rPr>
              <a:t/>
            </a:r>
            <a:br>
              <a:rPr lang="en-US" sz="1000" b="1" u="sng" dirty="0" smtClean="0">
                <a:latin typeface="Tahoma" pitchFamily="34" charset="0"/>
              </a:rPr>
            </a:br>
            <a:endParaRPr lang="en-US" u="sng" dirty="0" smtClean="0"/>
          </a:p>
        </p:txBody>
      </p:sp>
      <p:pic>
        <p:nvPicPr>
          <p:cNvPr id="10" name="Picture 5" descr="9781284027372_CH02_FIG11.jpg"/>
          <p:cNvPicPr>
            <a:picLocks noChangeAspect="1"/>
          </p:cNvPicPr>
          <p:nvPr/>
        </p:nvPicPr>
        <p:blipFill>
          <a:blip r:embed="rId3" cstate="print"/>
          <a:srcRect/>
          <a:stretch>
            <a:fillRect/>
          </a:stretch>
        </p:blipFill>
        <p:spPr bwMode="auto">
          <a:xfrm>
            <a:off x="1447800" y="990600"/>
            <a:ext cx="6511925" cy="5695687"/>
          </a:xfrm>
          <a:prstGeom prst="rect">
            <a:avLst/>
          </a:prstGeom>
          <a:noFill/>
          <a:ln w="9525">
            <a:noFill/>
            <a:miter lim="800000"/>
            <a:headEnd/>
            <a:tailEnd/>
          </a:ln>
        </p:spPr>
      </p:pic>
      <p:sp>
        <p:nvSpPr>
          <p:cNvPr id="11" name="Rectangle 4"/>
          <p:cNvSpPr>
            <a:spLocks noChangeArrowheads="1"/>
          </p:cNvSpPr>
          <p:nvPr/>
        </p:nvSpPr>
        <p:spPr bwMode="auto">
          <a:xfrm>
            <a:off x="7859713" y="6562725"/>
            <a:ext cx="12842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2-11, </a:t>
            </a:r>
            <a:r>
              <a:rPr lang="en-US" sz="1400" b="1" dirty="0">
                <a:latin typeface="Arial" charset="0"/>
                <a:ea typeface="ＭＳ Ｐゴシック" charset="0"/>
              </a:rPr>
              <a:t>p. </a:t>
            </a:r>
            <a:r>
              <a:rPr lang="en-US" sz="1400" b="1" dirty="0" smtClean="0">
                <a:latin typeface="Arial" charset="0"/>
                <a:ea typeface="ＭＳ Ｐゴシック" charset="0"/>
              </a:rPr>
              <a:t>48</a:t>
            </a:r>
            <a:endParaRPr lang="en-US" sz="1400" b="1" dirty="0">
              <a:latin typeface="Arial" charset="0"/>
              <a:ea typeface="ＭＳ Ｐゴシック" charset="0"/>
            </a:endParaRPr>
          </a:p>
        </p:txBody>
      </p:sp>
      <p:sp>
        <p:nvSpPr>
          <p:cNvPr id="12" name="TextBox 11"/>
          <p:cNvSpPr txBox="1"/>
          <p:nvPr/>
        </p:nvSpPr>
        <p:spPr>
          <a:xfrm>
            <a:off x="6934200" y="2895600"/>
            <a:ext cx="2057400" cy="338554"/>
          </a:xfrm>
          <a:prstGeom prst="rect">
            <a:avLst/>
          </a:prstGeom>
          <a:noFill/>
        </p:spPr>
        <p:txBody>
          <a:bodyPr wrap="square" rtlCol="0">
            <a:spAutoFit/>
          </a:bodyPr>
          <a:lstStyle/>
          <a:p>
            <a:r>
              <a:rPr lang="en-US" sz="1600" b="1" dirty="0" smtClean="0"/>
              <a:t>Closest to the sun</a:t>
            </a:r>
            <a:endParaRPr lang="en-US" sz="1600" b="1" dirty="0"/>
          </a:p>
        </p:txBody>
      </p:sp>
      <p:sp>
        <p:nvSpPr>
          <p:cNvPr id="13" name="TextBox 12"/>
          <p:cNvSpPr txBox="1"/>
          <p:nvPr/>
        </p:nvSpPr>
        <p:spPr>
          <a:xfrm>
            <a:off x="0" y="3276600"/>
            <a:ext cx="2057400" cy="338554"/>
          </a:xfrm>
          <a:prstGeom prst="rect">
            <a:avLst/>
          </a:prstGeom>
          <a:noFill/>
        </p:spPr>
        <p:txBody>
          <a:bodyPr wrap="square" rtlCol="0">
            <a:spAutoFit/>
          </a:bodyPr>
          <a:lstStyle/>
          <a:p>
            <a:r>
              <a:rPr lang="en-US" sz="1600" b="1" dirty="0" smtClean="0"/>
              <a:t>Farthest to the sun</a:t>
            </a:r>
            <a:endParaRPr lang="en-US" sz="1600" b="1" dirty="0"/>
          </a:p>
        </p:txBody>
      </p:sp>
      <p:sp>
        <p:nvSpPr>
          <p:cNvPr id="14" name="Rectangle 13"/>
          <p:cNvSpPr/>
          <p:nvPr/>
        </p:nvSpPr>
        <p:spPr>
          <a:xfrm>
            <a:off x="0" y="6488668"/>
            <a:ext cx="4506362" cy="369332"/>
          </a:xfrm>
          <a:prstGeom prst="rect">
            <a:avLst/>
          </a:prstGeom>
        </p:spPr>
        <p:txBody>
          <a:bodyPr wrap="none">
            <a:spAutoFit/>
          </a:bodyPr>
          <a:lstStyle/>
          <a:p>
            <a:r>
              <a:rPr lang="en-US" dirty="0" smtClean="0">
                <a:hlinkClick r:id="rId4"/>
              </a:rPr>
              <a:t>http://apod.nasa.gov/apod/ap140319.html</a:t>
            </a:r>
            <a:r>
              <a:rPr lang="en-US" dirty="0" smtClean="0"/>
              <a:t> </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1524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en-US" u="sng" smtClean="0">
                <a:solidFill>
                  <a:schemeClr val="tx1"/>
                </a:solidFill>
              </a:rPr>
              <a:t>Earth – Sun Distance</a:t>
            </a:r>
            <a:r>
              <a:rPr lang="en-US" altLang="en-US" sz="1000" smtClean="0">
                <a:solidFill>
                  <a:schemeClr val="tx1"/>
                </a:solidFill>
              </a:rPr>
              <a:t>  </a:t>
            </a:r>
            <a:br>
              <a:rPr lang="en-US" altLang="en-US" sz="1000" smtClean="0">
                <a:solidFill>
                  <a:schemeClr val="tx1"/>
                </a:solidFill>
              </a:rPr>
            </a:br>
            <a:r>
              <a:rPr lang="en-US" altLang="en-US" sz="1000" smtClean="0">
                <a:solidFill>
                  <a:srgbClr val="000000"/>
                </a:solidFill>
              </a:rPr>
              <a:t>Figure from spaceweather.com/swpod2005/06jul05/Ayiomamitis1</a:t>
            </a:r>
          </a:p>
        </p:txBody>
      </p:sp>
      <p:pic>
        <p:nvPicPr>
          <p:cNvPr id="71683" name="Picture 4" descr="Ayiomamitis1"/>
          <p:cNvPicPr>
            <a:picLocks noChangeAspect="1" noChangeArrowheads="1"/>
          </p:cNvPicPr>
          <p:nvPr/>
        </p:nvPicPr>
        <p:blipFill>
          <a:blip r:embed="rId3" cstate="print"/>
          <a:srcRect/>
          <a:stretch>
            <a:fillRect/>
          </a:stretch>
        </p:blipFill>
        <p:spPr bwMode="auto">
          <a:xfrm>
            <a:off x="1143000" y="1524000"/>
            <a:ext cx="7086600" cy="5105400"/>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hidden="1"/>
          <p:cNvSpPr>
            <a:spLocks noGrp="1" noChangeArrowheads="1"/>
          </p:cNvSpPr>
          <p:nvPr>
            <p:ph type="title"/>
          </p:nvPr>
        </p:nvSpPr>
        <p:spPr/>
        <p:txBody>
          <a:bodyPr/>
          <a:lstStyle/>
          <a:p>
            <a:pPr eaLnBrk="1" hangingPunct="1"/>
            <a:endParaRPr lang="en-US" smtClean="0"/>
          </a:p>
        </p:txBody>
      </p:sp>
      <p:sp>
        <p:nvSpPr>
          <p:cNvPr id="35844" name="Rectangle 4"/>
          <p:cNvSpPr>
            <a:spLocks noChangeArrowheads="1"/>
          </p:cNvSpPr>
          <p:nvPr/>
        </p:nvSpPr>
        <p:spPr bwMode="auto">
          <a:xfrm>
            <a:off x="7761288" y="6562725"/>
            <a:ext cx="1382712" cy="295275"/>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2-12, p. </a:t>
            </a:r>
            <a:r>
              <a:rPr lang="en-US" sz="1400" b="1" dirty="0" smtClean="0"/>
              <a:t>50</a:t>
            </a:r>
            <a:endParaRPr lang="en-US" sz="1400" b="1" dirty="0"/>
          </a:p>
        </p:txBody>
      </p:sp>
      <p:sp>
        <p:nvSpPr>
          <p:cNvPr id="35845" name="Text Box 6"/>
          <p:cNvSpPr txBox="1">
            <a:spLocks noChangeArrowheads="1"/>
          </p:cNvSpPr>
          <p:nvPr/>
        </p:nvSpPr>
        <p:spPr bwMode="auto">
          <a:xfrm>
            <a:off x="7086600" y="3048000"/>
            <a:ext cx="1758950" cy="641350"/>
          </a:xfrm>
          <a:prstGeom prst="rect">
            <a:avLst/>
          </a:prstGeom>
          <a:noFill/>
          <a:ln w="9525">
            <a:noFill/>
            <a:miter lim="800000"/>
            <a:headEnd/>
            <a:tailEnd/>
          </a:ln>
        </p:spPr>
        <p:txBody>
          <a:bodyPr wrap="none">
            <a:spAutoFit/>
          </a:bodyPr>
          <a:lstStyle/>
          <a:p>
            <a:r>
              <a:rPr lang="en-US"/>
              <a:t>spring, summer</a:t>
            </a:r>
          </a:p>
          <a:p>
            <a:r>
              <a:rPr lang="en-US"/>
              <a:t>      equinox</a:t>
            </a:r>
          </a:p>
        </p:txBody>
      </p:sp>
      <p:sp>
        <p:nvSpPr>
          <p:cNvPr id="35846" name="Text Box 7"/>
          <p:cNvSpPr txBox="1">
            <a:spLocks noChangeArrowheads="1"/>
          </p:cNvSpPr>
          <p:nvPr/>
        </p:nvSpPr>
        <p:spPr bwMode="auto">
          <a:xfrm>
            <a:off x="6792074" y="953869"/>
            <a:ext cx="2351926" cy="646331"/>
          </a:xfrm>
          <a:prstGeom prst="rect">
            <a:avLst/>
          </a:prstGeom>
          <a:noFill/>
          <a:ln w="9525">
            <a:noFill/>
            <a:miter lim="800000"/>
            <a:headEnd/>
            <a:tailEnd/>
          </a:ln>
        </p:spPr>
        <p:txBody>
          <a:bodyPr wrap="none">
            <a:spAutoFit/>
          </a:bodyPr>
          <a:lstStyle/>
          <a:p>
            <a:r>
              <a:rPr lang="en-US" dirty="0" smtClean="0"/>
              <a:t>Northern hemisphere</a:t>
            </a:r>
          </a:p>
          <a:p>
            <a:r>
              <a:rPr lang="en-US" dirty="0" smtClean="0"/>
              <a:t>summer solstice</a:t>
            </a:r>
            <a:endParaRPr lang="en-US" dirty="0"/>
          </a:p>
        </p:txBody>
      </p:sp>
      <p:sp>
        <p:nvSpPr>
          <p:cNvPr id="35847" name="Text Box 8"/>
          <p:cNvSpPr txBox="1">
            <a:spLocks noChangeArrowheads="1"/>
          </p:cNvSpPr>
          <p:nvPr/>
        </p:nvSpPr>
        <p:spPr bwMode="auto">
          <a:xfrm>
            <a:off x="7086600" y="5257800"/>
            <a:ext cx="1685077" cy="369332"/>
          </a:xfrm>
          <a:prstGeom prst="rect">
            <a:avLst/>
          </a:prstGeom>
          <a:noFill/>
          <a:ln w="9525">
            <a:noFill/>
            <a:miter lim="800000"/>
            <a:headEnd/>
            <a:tailEnd/>
          </a:ln>
        </p:spPr>
        <p:txBody>
          <a:bodyPr wrap="none">
            <a:spAutoFit/>
          </a:bodyPr>
          <a:lstStyle/>
          <a:p>
            <a:r>
              <a:rPr lang="en-US" dirty="0" smtClean="0"/>
              <a:t>winter solstice</a:t>
            </a:r>
            <a:endParaRPr lang="en-US" dirty="0"/>
          </a:p>
        </p:txBody>
      </p:sp>
      <p:pic>
        <p:nvPicPr>
          <p:cNvPr id="9" name="Picture 5" descr="9781284027372_CH02_FIG12.jpg"/>
          <p:cNvPicPr>
            <a:picLocks noChangeAspect="1"/>
          </p:cNvPicPr>
          <p:nvPr/>
        </p:nvPicPr>
        <p:blipFill>
          <a:blip r:embed="rId4" cstate="print"/>
          <a:srcRect/>
          <a:stretch>
            <a:fillRect/>
          </a:stretch>
        </p:blipFill>
        <p:spPr bwMode="auto">
          <a:xfrm>
            <a:off x="1066800" y="0"/>
            <a:ext cx="5771284" cy="6858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t>Period of Daylight</a:t>
            </a:r>
          </a:p>
        </p:txBody>
      </p:sp>
      <p:sp>
        <p:nvSpPr>
          <p:cNvPr id="31749" name="Text Box 5"/>
          <p:cNvSpPr txBox="1">
            <a:spLocks noChangeArrowheads="1"/>
          </p:cNvSpPr>
          <p:nvPr/>
        </p:nvSpPr>
        <p:spPr bwMode="auto">
          <a:xfrm>
            <a:off x="3733800" y="6324600"/>
            <a:ext cx="3444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a:solidFill>
                  <a:srgbClr val="000000"/>
                </a:solidFill>
                <a:ea typeface="ＭＳ Ｐゴシック" charset="0"/>
                <a:cs typeface="ＭＳ Ｐゴシック" charset="0"/>
              </a:rPr>
              <a:t>Winter solstice</a:t>
            </a:r>
          </a:p>
        </p:txBody>
      </p:sp>
      <p:pic>
        <p:nvPicPr>
          <p:cNvPr id="76804" name="Picture 4"/>
          <p:cNvPicPr>
            <a:picLocks noChangeAspect="1"/>
          </p:cNvPicPr>
          <p:nvPr/>
        </p:nvPicPr>
        <p:blipFill>
          <a:blip r:embed="rId3" cstate="print"/>
          <a:srcRect/>
          <a:stretch>
            <a:fillRect/>
          </a:stretch>
        </p:blipFill>
        <p:spPr bwMode="auto">
          <a:xfrm>
            <a:off x="457200" y="1447800"/>
            <a:ext cx="8385175" cy="495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of Daylight</a:t>
            </a:r>
            <a:endParaRPr lang="en-US" dirty="0"/>
          </a:p>
        </p:txBody>
      </p:sp>
      <p:pic>
        <p:nvPicPr>
          <p:cNvPr id="4" name="Picture 5" descr="9781284027372_CH02_Fig16.jpg"/>
          <p:cNvPicPr>
            <a:picLocks noChangeAspect="1"/>
          </p:cNvPicPr>
          <p:nvPr/>
        </p:nvPicPr>
        <p:blipFill>
          <a:blip r:embed="rId2" cstate="print"/>
          <a:srcRect/>
          <a:stretch>
            <a:fillRect/>
          </a:stretch>
        </p:blipFill>
        <p:spPr bwMode="auto">
          <a:xfrm>
            <a:off x="381000" y="1828800"/>
            <a:ext cx="8229600" cy="3956050"/>
          </a:xfrm>
          <a:prstGeom prst="rect">
            <a:avLst/>
          </a:prstGeom>
          <a:noFill/>
          <a:ln w="9525">
            <a:noFill/>
            <a:miter lim="800000"/>
            <a:headEnd/>
            <a:tailEnd/>
          </a:ln>
        </p:spPr>
      </p:pic>
      <p:sp>
        <p:nvSpPr>
          <p:cNvPr id="5" name="Rectangle 4"/>
          <p:cNvSpPr>
            <a:spLocks noChangeArrowheads="1"/>
          </p:cNvSpPr>
          <p:nvPr/>
        </p:nvSpPr>
        <p:spPr bwMode="auto">
          <a:xfrm>
            <a:off x="7859713" y="6562725"/>
            <a:ext cx="12842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2-16, </a:t>
            </a:r>
            <a:r>
              <a:rPr lang="en-US" sz="1400" b="1" dirty="0">
                <a:latin typeface="Arial" charset="0"/>
                <a:ea typeface="ＭＳ Ｐゴシック" charset="0"/>
              </a:rPr>
              <a:t>p. </a:t>
            </a:r>
            <a:r>
              <a:rPr lang="en-US" sz="1400" b="1" dirty="0" smtClean="0">
                <a:latin typeface="Arial" charset="0"/>
                <a:ea typeface="ＭＳ Ｐゴシック" charset="0"/>
              </a:rPr>
              <a:t>50</a:t>
            </a:r>
            <a:endParaRPr lang="en-US" sz="1400" b="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u="sng" smtClean="0">
                <a:latin typeface="Tahoma" pitchFamily="34" charset="0"/>
              </a:rPr>
              <a:t>So what is “energy” ? </a:t>
            </a:r>
          </a:p>
        </p:txBody>
      </p:sp>
      <p:sp>
        <p:nvSpPr>
          <p:cNvPr id="4099" name="Rectangle 3"/>
          <p:cNvSpPr>
            <a:spLocks noGrp="1" noChangeArrowheads="1"/>
          </p:cNvSpPr>
          <p:nvPr>
            <p:ph type="body" idx="1"/>
          </p:nvPr>
        </p:nvSpPr>
        <p:spPr/>
        <p:txBody>
          <a:bodyPr/>
          <a:lstStyle/>
          <a:p>
            <a:pPr eaLnBrk="1" hangingPunct="1"/>
            <a:r>
              <a:rPr lang="en-US" dirty="0" smtClean="0">
                <a:latin typeface="Tahoma" pitchFamily="34" charset="0"/>
              </a:rPr>
              <a:t>Energy is the ability or capacity to do work.</a:t>
            </a:r>
          </a:p>
          <a:p>
            <a:pPr eaLnBrk="1" hangingPunct="1"/>
            <a:r>
              <a:rPr lang="en-US" dirty="0" smtClean="0">
                <a:latin typeface="Tahoma" pitchFamily="34" charset="0"/>
              </a:rPr>
              <a:t>Work = Force x Distance</a:t>
            </a:r>
          </a:p>
          <a:p>
            <a:pPr eaLnBrk="1" hangingPunct="1">
              <a:buFontTx/>
              <a:buNone/>
            </a:pPr>
            <a:endParaRPr lang="en-US" dirty="0" smtClean="0">
              <a:latin typeface="Tahoma" pitchFamily="34" charset="0"/>
            </a:endParaRPr>
          </a:p>
          <a:p>
            <a:pPr eaLnBrk="1" hangingPunct="1"/>
            <a:r>
              <a:rPr lang="en-US" dirty="0" smtClean="0">
                <a:latin typeface="Tahoma" pitchFamily="34" charset="0"/>
              </a:rPr>
              <a:t>Law of Conservation of Energy:  </a:t>
            </a:r>
          </a:p>
          <a:p>
            <a:pPr eaLnBrk="1" hangingPunct="1">
              <a:buFontTx/>
              <a:buNone/>
            </a:pPr>
            <a:r>
              <a:rPr lang="en-US" dirty="0" smtClean="0">
                <a:latin typeface="Tahoma" pitchFamily="34" charset="0"/>
              </a:rPr>
              <a:t>      </a:t>
            </a:r>
            <a:r>
              <a:rPr lang="en-US" b="1" dirty="0" smtClean="0">
                <a:latin typeface="Tahoma" pitchFamily="34" charset="0"/>
              </a:rPr>
              <a:t>Energy can neither be created nor</a:t>
            </a:r>
          </a:p>
          <a:p>
            <a:pPr eaLnBrk="1" hangingPunct="1">
              <a:buFontTx/>
              <a:buNone/>
            </a:pPr>
            <a:r>
              <a:rPr lang="en-US" b="1" dirty="0" smtClean="0">
                <a:latin typeface="Tahoma" pitchFamily="34" charset="0"/>
              </a:rPr>
              <a:t>      destroyed.</a:t>
            </a:r>
          </a:p>
        </p:txBody>
      </p:sp>
      <p:sp>
        <p:nvSpPr>
          <p:cNvPr id="4" name="TextBox 3"/>
          <p:cNvSpPr txBox="1"/>
          <p:nvPr/>
        </p:nvSpPr>
        <p:spPr>
          <a:xfrm>
            <a:off x="2286000" y="3276600"/>
            <a:ext cx="1295400" cy="400110"/>
          </a:xfrm>
          <a:prstGeom prst="rect">
            <a:avLst/>
          </a:prstGeom>
          <a:noFill/>
          <a:ln w="38100">
            <a:solidFill>
              <a:schemeClr val="tx1"/>
            </a:solidFill>
          </a:ln>
        </p:spPr>
        <p:txBody>
          <a:bodyPr wrap="square" rtlCol="0">
            <a:spAutoFit/>
          </a:bodyPr>
          <a:lstStyle/>
          <a:p>
            <a:r>
              <a:rPr lang="en-US" sz="2000" b="1" dirty="0" smtClean="0"/>
              <a:t>(F = ma)</a:t>
            </a:r>
            <a:endParaRPr lang="en-US" sz="20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u="sng" smtClean="0">
                <a:latin typeface="Tahoma" pitchFamily="34" charset="0"/>
              </a:rPr>
              <a:t>Solar Zenith Angle</a:t>
            </a:r>
          </a:p>
        </p:txBody>
      </p:sp>
      <p:sp>
        <p:nvSpPr>
          <p:cNvPr id="37891" name="Rectangle 3"/>
          <p:cNvSpPr>
            <a:spLocks noGrp="1" noChangeArrowheads="1"/>
          </p:cNvSpPr>
          <p:nvPr>
            <p:ph type="body" idx="1"/>
          </p:nvPr>
        </p:nvSpPr>
        <p:spPr/>
        <p:txBody>
          <a:bodyPr/>
          <a:lstStyle/>
          <a:p>
            <a:pPr eaLnBrk="1" hangingPunct="1"/>
            <a:r>
              <a:rPr lang="en-US" smtClean="0">
                <a:latin typeface="Tahoma" pitchFamily="34" charset="0"/>
              </a:rPr>
              <a:t>The sun’s angle of departure from directly overhead</a:t>
            </a:r>
          </a:p>
          <a:p>
            <a:pPr eaLnBrk="1" hangingPunct="1"/>
            <a:r>
              <a:rPr lang="en-US" smtClean="0">
                <a:latin typeface="Tahoma" pitchFamily="34" charset="0"/>
              </a:rPr>
              <a:t>Directly overhead = 0 deg</a:t>
            </a:r>
          </a:p>
          <a:p>
            <a:pPr eaLnBrk="1" hangingPunct="1"/>
            <a:r>
              <a:rPr lang="en-US" smtClean="0">
                <a:latin typeface="Tahoma" pitchFamily="34" charset="0"/>
              </a:rPr>
              <a:t>Horizon = 90 deg</a:t>
            </a:r>
          </a:p>
          <a:p>
            <a:pPr eaLnBrk="1" hangingPunct="1"/>
            <a:r>
              <a:rPr lang="en-US" smtClean="0">
                <a:latin typeface="Tahoma" pitchFamily="34" charset="0"/>
              </a:rPr>
              <a:t>Varies seasonally and daily</a:t>
            </a:r>
          </a:p>
          <a:p>
            <a:pPr eaLnBrk="1" hangingPunct="1"/>
            <a:r>
              <a:rPr lang="en-US" smtClean="0">
                <a:latin typeface="Tahoma" pitchFamily="34" charset="0"/>
              </a:rPr>
              <a:t>Related to beam spreading and beam depletion.</a:t>
            </a:r>
          </a:p>
          <a:p>
            <a:pPr eaLnBrk="1" hangingPunct="1"/>
            <a:endParaRPr lang="en-US" smtClean="0">
              <a:latin typeface="Tahoma"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u="sng" smtClean="0">
                <a:solidFill>
                  <a:schemeClr val="bg1"/>
                </a:solidFill>
              </a:rPr>
              <a:t>Beam Spreading</a:t>
            </a:r>
            <a:r>
              <a:rPr lang="en-US" sz="1000" smtClean="0">
                <a:solidFill>
                  <a:schemeClr val="bg1"/>
                </a:solidFill>
              </a:rPr>
              <a:t/>
            </a:r>
            <a:br>
              <a:rPr lang="en-US" sz="1000" smtClean="0">
                <a:solidFill>
                  <a:schemeClr val="bg1"/>
                </a:solidFill>
              </a:rPr>
            </a:br>
            <a:r>
              <a:rPr lang="en-US" sz="1000" smtClean="0">
                <a:solidFill>
                  <a:schemeClr val="bg1"/>
                </a:solidFill>
              </a:rPr>
              <a:t>Figure from www.geog.ucsb.edu/~joel/g110_w03/chapt02/sun_angle/agburt2_02_16.jpg</a:t>
            </a:r>
          </a:p>
        </p:txBody>
      </p:sp>
      <p:pic>
        <p:nvPicPr>
          <p:cNvPr id="5" name="Picture 5" descr="9781284027372_CH02_FIG14.jpg"/>
          <p:cNvPicPr>
            <a:picLocks noChangeAspect="1"/>
          </p:cNvPicPr>
          <p:nvPr/>
        </p:nvPicPr>
        <p:blipFill>
          <a:blip r:embed="rId3" cstate="print"/>
          <a:srcRect/>
          <a:stretch>
            <a:fillRect/>
          </a:stretch>
        </p:blipFill>
        <p:spPr bwMode="auto">
          <a:xfrm>
            <a:off x="1981200" y="990600"/>
            <a:ext cx="5057775" cy="5029200"/>
          </a:xfrm>
          <a:prstGeom prst="rect">
            <a:avLst/>
          </a:prstGeom>
          <a:noFill/>
          <a:ln w="9525">
            <a:noFill/>
            <a:miter lim="800000"/>
            <a:headEnd/>
            <a:tailEnd/>
          </a:ln>
        </p:spPr>
      </p:pic>
      <p:sp>
        <p:nvSpPr>
          <p:cNvPr id="6" name="Rectangle 4"/>
          <p:cNvSpPr>
            <a:spLocks noChangeArrowheads="1"/>
          </p:cNvSpPr>
          <p:nvPr/>
        </p:nvSpPr>
        <p:spPr bwMode="auto">
          <a:xfrm>
            <a:off x="7761288" y="6562725"/>
            <a:ext cx="1382712" cy="295275"/>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a:t>
            </a:r>
            <a:r>
              <a:rPr lang="en-US" sz="1400" b="1" dirty="0" smtClean="0"/>
              <a:t>2-14, </a:t>
            </a:r>
            <a:r>
              <a:rPr lang="en-US" sz="1400" b="1" dirty="0"/>
              <a:t>p. </a:t>
            </a:r>
            <a:r>
              <a:rPr lang="en-US" sz="1400" b="1" dirty="0" smtClean="0"/>
              <a:t>51</a:t>
            </a:r>
            <a:endParaRPr lang="en-US" sz="14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b="1" u="sng" smtClean="0">
                <a:latin typeface="Tahoma" pitchFamily="34" charset="0"/>
              </a:rPr>
              <a:t>Seasonal Variation of Solar Zenith Angle</a:t>
            </a:r>
            <a:br>
              <a:rPr lang="en-US" sz="2800" b="1" u="sng" smtClean="0">
                <a:latin typeface="Tahoma" pitchFamily="34" charset="0"/>
              </a:rPr>
            </a:br>
            <a:endParaRPr lang="en-US" sz="2800" b="1" u="sng" smtClean="0">
              <a:latin typeface="Tahoma" pitchFamily="34" charset="0"/>
            </a:endParaRPr>
          </a:p>
        </p:txBody>
      </p:sp>
      <p:pic>
        <p:nvPicPr>
          <p:cNvPr id="38915" name="Picture1" descr="0214"/>
          <p:cNvPicPr>
            <a:picLocks noChangeAspect="1" noChangeArrowheads="1"/>
          </p:cNvPicPr>
          <p:nvPr/>
        </p:nvPicPr>
        <p:blipFill>
          <a:blip r:embed="rId3" cstate="print"/>
          <a:srcRect/>
          <a:stretch>
            <a:fillRect/>
          </a:stretch>
        </p:blipFill>
        <p:spPr bwMode="auto">
          <a:xfrm>
            <a:off x="703263" y="1066800"/>
            <a:ext cx="7454900" cy="5472113"/>
          </a:xfrm>
          <a:prstGeom prst="rect">
            <a:avLst/>
          </a:prstGeom>
          <a:noFill/>
          <a:ln w="9525">
            <a:noFill/>
            <a:miter lim="800000"/>
            <a:headEnd/>
            <a:tailEnd/>
          </a:ln>
        </p:spPr>
      </p:pic>
      <p:sp>
        <p:nvSpPr>
          <p:cNvPr id="38916" name="Rectangle 6"/>
          <p:cNvSpPr>
            <a:spLocks noChangeArrowheads="1"/>
          </p:cNvSpPr>
          <p:nvPr/>
        </p:nvSpPr>
        <p:spPr bwMode="auto">
          <a:xfrm>
            <a:off x="7848600" y="6469063"/>
            <a:ext cx="1149350" cy="209550"/>
          </a:xfrm>
          <a:prstGeom prst="rect">
            <a:avLst/>
          </a:prstGeom>
          <a:noFill/>
          <a:ln w="9525">
            <a:noFill/>
            <a:miter lim="800000"/>
            <a:headEnd/>
            <a:tailEnd/>
          </a:ln>
        </p:spPr>
        <p:txBody>
          <a:bodyPr wrap="none" lIns="82058" tIns="41029" rIns="82058" bIns="41029"/>
          <a:lstStyle/>
          <a:p>
            <a:pPr algn="r" defTabSz="820738" eaLnBrk="0" hangingPunct="0"/>
            <a:r>
              <a:rPr lang="en-US" sz="1400" b="1" dirty="0" smtClean="0"/>
              <a:t> 2</a:t>
            </a:r>
            <a:r>
              <a:rPr lang="en-US" sz="1400" b="1" baseline="30000" dirty="0" smtClean="0"/>
              <a:t>nd</a:t>
            </a:r>
            <a:r>
              <a:rPr lang="en-US" sz="1400" b="1" dirty="0" smtClean="0"/>
              <a:t> edition: Fig</a:t>
            </a:r>
            <a:r>
              <a:rPr lang="en-US" sz="1400" b="1" dirty="0"/>
              <a:t>. 2-14, p. 43</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6" name="Picture 2" descr="World Map with Longitude and Latitude, Tropic of Cancer and Capricorn, Equator Map, Prime Meridian"/>
          <p:cNvPicPr>
            <a:picLocks noChangeAspect="1" noChangeArrowheads="1"/>
          </p:cNvPicPr>
          <p:nvPr/>
        </p:nvPicPr>
        <p:blipFill>
          <a:blip r:embed="rId2" cstate="print"/>
          <a:srcRect/>
          <a:stretch>
            <a:fillRect/>
          </a:stretch>
        </p:blipFill>
        <p:spPr bwMode="auto">
          <a:xfrm>
            <a:off x="0" y="0"/>
            <a:ext cx="9131608" cy="4495800"/>
          </a:xfrm>
          <a:prstGeom prst="rect">
            <a:avLst/>
          </a:prstGeom>
          <a:noFill/>
        </p:spPr>
      </p:pic>
      <p:sp>
        <p:nvSpPr>
          <p:cNvPr id="8" name="Rectangle 7"/>
          <p:cNvSpPr/>
          <p:nvPr/>
        </p:nvSpPr>
        <p:spPr>
          <a:xfrm>
            <a:off x="2133600" y="4953000"/>
            <a:ext cx="4572000" cy="646331"/>
          </a:xfrm>
          <a:prstGeom prst="rect">
            <a:avLst/>
          </a:prstGeom>
        </p:spPr>
        <p:txBody>
          <a:bodyPr>
            <a:spAutoFit/>
          </a:bodyPr>
          <a:lstStyle/>
          <a:p>
            <a:r>
              <a:rPr lang="en-US" dirty="0" smtClean="0">
                <a:hlinkClick r:id="rId3"/>
              </a:rPr>
              <a:t>Winter Solstice in the Arctic. Fairbanks, Alaska. Time-lapse video. - YouTube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at the Top of the Atmosphere</a:t>
            </a:r>
            <a:endParaRPr lang="en-US" dirty="0"/>
          </a:p>
        </p:txBody>
      </p:sp>
      <p:pic>
        <p:nvPicPr>
          <p:cNvPr id="4" name="Picture 5" descr="9781284027372_CH02_Fig17.jpg"/>
          <p:cNvPicPr>
            <a:picLocks noChangeAspect="1"/>
          </p:cNvPicPr>
          <p:nvPr/>
        </p:nvPicPr>
        <p:blipFill>
          <a:blip r:embed="rId2" cstate="print"/>
          <a:srcRect/>
          <a:stretch>
            <a:fillRect/>
          </a:stretch>
        </p:blipFill>
        <p:spPr bwMode="auto">
          <a:xfrm>
            <a:off x="533400" y="1905000"/>
            <a:ext cx="8229600" cy="3575050"/>
          </a:xfrm>
          <a:prstGeom prst="rect">
            <a:avLst/>
          </a:prstGeom>
          <a:noFill/>
          <a:ln w="9525">
            <a:noFill/>
            <a:miter lim="800000"/>
            <a:headEnd/>
            <a:tailEnd/>
          </a:ln>
        </p:spPr>
      </p:pic>
      <p:sp>
        <p:nvSpPr>
          <p:cNvPr id="5" name="Rectangle 4"/>
          <p:cNvSpPr>
            <a:spLocks noChangeArrowheads="1"/>
          </p:cNvSpPr>
          <p:nvPr/>
        </p:nvSpPr>
        <p:spPr bwMode="auto">
          <a:xfrm>
            <a:off x="7761288" y="6562725"/>
            <a:ext cx="1382712" cy="295275"/>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a:t>
            </a:r>
            <a:r>
              <a:rPr lang="en-US" sz="1400" b="1" dirty="0" smtClean="0"/>
              <a:t>2-17, </a:t>
            </a:r>
            <a:r>
              <a:rPr lang="en-US" sz="1400" b="1" dirty="0"/>
              <a:t>p. </a:t>
            </a:r>
            <a:r>
              <a:rPr lang="en-US" sz="1400" b="1" dirty="0" smtClean="0"/>
              <a:t>52</a:t>
            </a:r>
            <a:endParaRPr lang="en-US" sz="1400" b="1"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u="sng" smtClean="0">
                <a:latin typeface="Tahoma" pitchFamily="34" charset="0"/>
              </a:rPr>
              <a:t>Beam Depletion</a:t>
            </a:r>
          </a:p>
        </p:txBody>
      </p:sp>
      <p:sp>
        <p:nvSpPr>
          <p:cNvPr id="39939" name="Rectangle 3"/>
          <p:cNvSpPr>
            <a:spLocks noGrp="1" noChangeArrowheads="1"/>
          </p:cNvSpPr>
          <p:nvPr>
            <p:ph type="body" idx="1"/>
          </p:nvPr>
        </p:nvSpPr>
        <p:spPr/>
        <p:txBody>
          <a:bodyPr/>
          <a:lstStyle/>
          <a:p>
            <a:pPr eaLnBrk="1" hangingPunct="1"/>
            <a:r>
              <a:rPr lang="en-US" smtClean="0">
                <a:latin typeface="Tahoma" pitchFamily="34" charset="0"/>
              </a:rPr>
              <a:t>Refers to a </a:t>
            </a:r>
            <a:r>
              <a:rPr lang="en-US" b="1" i="1" smtClean="0">
                <a:latin typeface="Tahoma" pitchFamily="34" charset="0"/>
              </a:rPr>
              <a:t>weakening</a:t>
            </a:r>
            <a:r>
              <a:rPr lang="en-US" b="1" smtClean="0">
                <a:latin typeface="Tahoma" pitchFamily="34" charset="0"/>
              </a:rPr>
              <a:t> </a:t>
            </a:r>
            <a:r>
              <a:rPr lang="en-US" smtClean="0">
                <a:latin typeface="Tahoma" pitchFamily="34" charset="0"/>
              </a:rPr>
              <a:t>of solar energy as the sun’s rays pass through the atmosphere.  </a:t>
            </a:r>
          </a:p>
          <a:p>
            <a:pPr eaLnBrk="1" hangingPunct="1"/>
            <a:endParaRPr lang="en-US" smtClean="0">
              <a:latin typeface="Tahoma" pitchFamily="34" charset="0"/>
            </a:endParaRPr>
          </a:p>
          <a:p>
            <a:pPr eaLnBrk="1" hangingPunct="1"/>
            <a:r>
              <a:rPr lang="en-US" smtClean="0">
                <a:latin typeface="Tahoma" pitchFamily="34" charset="0"/>
              </a:rPr>
              <a:t>A greater amount of beam depletion occurs with a lower sun angle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b="1" u="sng" smtClean="0">
                <a:latin typeface="Tahoma" pitchFamily="34" charset="0"/>
              </a:rPr>
              <a:t>Beam Depletion</a:t>
            </a:r>
            <a:r>
              <a:rPr lang="en-US" sz="1000" smtClean="0"/>
              <a:t/>
            </a:r>
            <a:br>
              <a:rPr lang="en-US" sz="1000" smtClean="0"/>
            </a:br>
            <a:r>
              <a:rPr lang="en-US" sz="1000" smtClean="0"/>
              <a:t>Figure from www.geog.ucsb.edu/~joel/g110_w03/chapt02/sun_angle/agburt2_02_17a.jpg</a:t>
            </a:r>
          </a:p>
        </p:txBody>
      </p:sp>
      <p:sp>
        <p:nvSpPr>
          <p:cNvPr id="40963" name="Rectangle 5"/>
          <p:cNvSpPr>
            <a:spLocks noGrp="1" noChangeArrowheads="1"/>
          </p:cNvSpPr>
          <p:nvPr>
            <p:ph idx="1"/>
          </p:nvPr>
        </p:nvSpPr>
        <p:spPr/>
        <p:txBody>
          <a:bodyPr/>
          <a:lstStyle/>
          <a:p>
            <a:pPr eaLnBrk="1" hangingPunct="1"/>
            <a:endParaRPr lang="en-US" smtClean="0"/>
          </a:p>
        </p:txBody>
      </p:sp>
      <p:pic>
        <p:nvPicPr>
          <p:cNvPr id="40964" name="Picture 7" descr="agburt2_02_17a"/>
          <p:cNvPicPr>
            <a:picLocks noChangeAspect="1" noChangeArrowheads="1"/>
          </p:cNvPicPr>
          <p:nvPr/>
        </p:nvPicPr>
        <p:blipFill>
          <a:blip r:embed="rId3" cstate="print"/>
          <a:srcRect/>
          <a:stretch>
            <a:fillRect/>
          </a:stretch>
        </p:blipFill>
        <p:spPr bwMode="auto">
          <a:xfrm>
            <a:off x="381000" y="1524000"/>
            <a:ext cx="8458200" cy="48768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b="1" u="sng" smtClean="0">
                <a:latin typeface="Tahoma" pitchFamily="34" charset="0"/>
              </a:rPr>
              <a:t>Beam Depletion</a:t>
            </a:r>
            <a:r>
              <a:rPr lang="en-US" sz="1000" smtClean="0"/>
              <a:t/>
            </a:r>
            <a:br>
              <a:rPr lang="en-US" sz="1000" smtClean="0"/>
            </a:br>
            <a:r>
              <a:rPr lang="en-US" sz="1000" smtClean="0"/>
              <a:t>Figure from www.geog.ucsb.edu/~joel/g110_w03/chapt02/sun_angle/agburt2_02_17b.jpg</a:t>
            </a:r>
          </a:p>
        </p:txBody>
      </p:sp>
      <p:pic>
        <p:nvPicPr>
          <p:cNvPr id="41988" name="Picture 7" descr="agburt2_02_17b"/>
          <p:cNvPicPr>
            <a:picLocks noChangeAspect="1" noChangeArrowheads="1"/>
          </p:cNvPicPr>
          <p:nvPr/>
        </p:nvPicPr>
        <p:blipFill>
          <a:blip r:embed="rId3" cstate="print"/>
          <a:srcRect/>
          <a:stretch>
            <a:fillRect/>
          </a:stretch>
        </p:blipFill>
        <p:spPr bwMode="auto">
          <a:xfrm>
            <a:off x="304800" y="2057400"/>
            <a:ext cx="8610600" cy="3581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u="sng" smtClean="0">
                <a:latin typeface="Tahoma" pitchFamily="34" charset="0"/>
              </a:rPr>
              <a:t>Overview</a:t>
            </a:r>
          </a:p>
        </p:txBody>
      </p:sp>
      <p:sp>
        <p:nvSpPr>
          <p:cNvPr id="43011" name="Rectangle 3"/>
          <p:cNvSpPr>
            <a:spLocks noGrp="1" noChangeArrowheads="1"/>
          </p:cNvSpPr>
          <p:nvPr>
            <p:ph type="body" idx="1"/>
          </p:nvPr>
        </p:nvSpPr>
        <p:spPr/>
        <p:txBody>
          <a:bodyPr/>
          <a:lstStyle/>
          <a:p>
            <a:pPr eaLnBrk="1" hangingPunct="1"/>
            <a:r>
              <a:rPr lang="en-US" smtClean="0">
                <a:latin typeface="Tahoma" pitchFamily="34" charset="0"/>
              </a:rPr>
              <a:t>On average, there is a global energy balance between incoming solar radiation and outgoing terrestrial (from the earth) radiation.  </a:t>
            </a:r>
          </a:p>
          <a:p>
            <a:pPr eaLnBrk="1" hangingPunct="1"/>
            <a:endParaRPr lang="en-US" smtClean="0">
              <a:latin typeface="Tahoma" pitchFamily="34" charset="0"/>
            </a:endParaRPr>
          </a:p>
          <a:p>
            <a:pPr eaLnBrk="1" hangingPunct="1"/>
            <a:r>
              <a:rPr lang="en-US" smtClean="0">
                <a:latin typeface="Tahoma" pitchFamily="34" charset="0"/>
              </a:rPr>
              <a:t>We are going to investigate how this energy balance is achieved.</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4000" b="1" u="sng" smtClean="0">
                <a:latin typeface="Tahoma" pitchFamily="34" charset="0"/>
              </a:rPr>
              <a:t>Interaction of Radiation with Earth’s Atmosphere</a:t>
            </a:r>
          </a:p>
        </p:txBody>
      </p:sp>
      <p:sp>
        <p:nvSpPr>
          <p:cNvPr id="44035" name="Rectangle 3"/>
          <p:cNvSpPr>
            <a:spLocks noGrp="1" noChangeArrowheads="1"/>
          </p:cNvSpPr>
          <p:nvPr>
            <p:ph type="body" idx="1"/>
          </p:nvPr>
        </p:nvSpPr>
        <p:spPr/>
        <p:txBody>
          <a:bodyPr/>
          <a:lstStyle/>
          <a:p>
            <a:pPr eaLnBrk="1" hangingPunct="1"/>
            <a:r>
              <a:rPr lang="en-US" smtClean="0">
                <a:latin typeface="Tahoma" pitchFamily="34" charset="0"/>
              </a:rPr>
              <a:t>What happens to solar radiation as it passes through the atmosphere?</a:t>
            </a:r>
          </a:p>
          <a:p>
            <a:pPr eaLnBrk="1" hangingPunct="1"/>
            <a:endParaRPr lang="en-US" smtClean="0">
              <a:latin typeface="Tahoma" pitchFamily="34" charset="0"/>
            </a:endParaRPr>
          </a:p>
          <a:p>
            <a:pPr eaLnBrk="1" hangingPunct="1"/>
            <a:r>
              <a:rPr lang="en-US" smtClean="0">
                <a:latin typeface="Tahoma" pitchFamily="34" charset="0"/>
              </a:rPr>
              <a:t>What happens to radiation emitted by the earth?</a:t>
            </a:r>
          </a:p>
          <a:p>
            <a:pPr eaLnBrk="1" hangingPunct="1"/>
            <a:r>
              <a:rPr lang="en-US" smtClean="0">
                <a:latin typeface="Tahoma" pitchFamily="34" charset="0"/>
              </a:rPr>
              <a:t>But first, …</a:t>
            </a:r>
          </a:p>
          <a:p>
            <a:pPr algn="ctr" eaLnBrk="1" hangingPunct="1">
              <a:buFontTx/>
              <a:buNone/>
            </a:pPr>
            <a:r>
              <a:rPr lang="en-US" smtClean="0">
                <a:latin typeface="Tahoma" pitchFamily="34" charset="0"/>
              </a:rPr>
              <a:t>A-R-T-S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u="sng" smtClean="0">
                <a:latin typeface="Tahoma" pitchFamily="34" charset="0"/>
              </a:rPr>
              <a:t>Two Kinds of Energy</a:t>
            </a:r>
          </a:p>
        </p:txBody>
      </p:sp>
      <p:sp>
        <p:nvSpPr>
          <p:cNvPr id="5123" name="Rectangle 3"/>
          <p:cNvSpPr>
            <a:spLocks noGrp="1" noChangeArrowheads="1"/>
          </p:cNvSpPr>
          <p:nvPr>
            <p:ph type="body" idx="1"/>
          </p:nvPr>
        </p:nvSpPr>
        <p:spPr/>
        <p:txBody>
          <a:bodyPr/>
          <a:lstStyle/>
          <a:p>
            <a:pPr eaLnBrk="1" hangingPunct="1">
              <a:lnSpc>
                <a:spcPct val="90000"/>
              </a:lnSpc>
            </a:pPr>
            <a:r>
              <a:rPr lang="en-US" sz="2400" b="1" dirty="0" smtClean="0">
                <a:latin typeface="Tahoma" pitchFamily="34" charset="0"/>
              </a:rPr>
              <a:t>KINETIC ENERGY</a:t>
            </a:r>
            <a:r>
              <a:rPr lang="en-US" sz="2400" dirty="0" smtClean="0">
                <a:latin typeface="Tahoma" pitchFamily="34" charset="0"/>
              </a:rPr>
              <a:t> – energy due to motion…  kinematics = “the wind”</a:t>
            </a:r>
          </a:p>
          <a:p>
            <a:pPr lvl="1" eaLnBrk="1" hangingPunct="1">
              <a:lnSpc>
                <a:spcPct val="90000"/>
              </a:lnSpc>
            </a:pPr>
            <a:r>
              <a:rPr lang="en-US" sz="2000" dirty="0" smtClean="0">
                <a:latin typeface="Tahoma" pitchFamily="34" charset="0"/>
              </a:rPr>
              <a:t>Depends on mass and velocity</a:t>
            </a:r>
          </a:p>
          <a:p>
            <a:pPr lvl="1" eaLnBrk="1" hangingPunct="1">
              <a:lnSpc>
                <a:spcPct val="90000"/>
              </a:lnSpc>
            </a:pPr>
            <a:r>
              <a:rPr lang="en-US" sz="2000" dirty="0" smtClean="0">
                <a:latin typeface="Tahoma" pitchFamily="34" charset="0"/>
              </a:rPr>
              <a:t>This is why trucks have lower gas mileage than scooters</a:t>
            </a:r>
          </a:p>
          <a:p>
            <a:pPr eaLnBrk="1" hangingPunct="1">
              <a:lnSpc>
                <a:spcPct val="90000"/>
              </a:lnSpc>
            </a:pPr>
            <a:endParaRPr lang="en-US" sz="2400" dirty="0" smtClean="0">
              <a:latin typeface="Tahoma" pitchFamily="34" charset="0"/>
            </a:endParaRPr>
          </a:p>
          <a:p>
            <a:pPr eaLnBrk="1" hangingPunct="1">
              <a:lnSpc>
                <a:spcPct val="90000"/>
              </a:lnSpc>
            </a:pPr>
            <a:r>
              <a:rPr lang="en-US" sz="2400" b="1" dirty="0" smtClean="0">
                <a:latin typeface="Tahoma" pitchFamily="34" charset="0"/>
              </a:rPr>
              <a:t>POTENTIAL ENERGY</a:t>
            </a:r>
            <a:r>
              <a:rPr lang="en-US" sz="2400" dirty="0" smtClean="0">
                <a:latin typeface="Tahoma" pitchFamily="34" charset="0"/>
              </a:rPr>
              <a:t> – energy due to an object’s position or configuration.  </a:t>
            </a:r>
          </a:p>
          <a:p>
            <a:pPr lvl="1" eaLnBrk="1" hangingPunct="1">
              <a:lnSpc>
                <a:spcPct val="90000"/>
              </a:lnSpc>
            </a:pPr>
            <a:r>
              <a:rPr lang="en-US" sz="2000" dirty="0" smtClean="0">
                <a:latin typeface="Tahoma" pitchFamily="34" charset="0"/>
              </a:rPr>
              <a:t>Example: holding a rock over the edge of a cliff. </a:t>
            </a:r>
          </a:p>
          <a:p>
            <a:pPr lvl="1" eaLnBrk="1" hangingPunct="1">
              <a:lnSpc>
                <a:spcPct val="90000"/>
              </a:lnSpc>
            </a:pPr>
            <a:r>
              <a:rPr lang="en-US" sz="2000" dirty="0" smtClean="0">
                <a:latin typeface="Tahoma" pitchFamily="34" charset="0"/>
              </a:rPr>
              <a:t>Example: a bomb before it explodes. </a:t>
            </a:r>
          </a:p>
          <a:p>
            <a:pPr lvl="1" eaLnBrk="1" hangingPunct="1">
              <a:lnSpc>
                <a:spcPct val="90000"/>
              </a:lnSpc>
            </a:pPr>
            <a:r>
              <a:rPr lang="en-US" sz="2000" dirty="0" smtClean="0">
                <a:latin typeface="Tahoma" pitchFamily="34" charset="0"/>
              </a:rPr>
              <a:t>Stored energy</a:t>
            </a:r>
          </a:p>
          <a:p>
            <a:pPr lvl="1" eaLnBrk="1" hangingPunct="1">
              <a:lnSpc>
                <a:spcPct val="90000"/>
              </a:lnSpc>
            </a:pPr>
            <a:endParaRPr lang="en-US" sz="2400" dirty="0" smtClean="0">
              <a:latin typeface="Tahoma" pitchFamily="34" charset="0"/>
            </a:endParaRPr>
          </a:p>
          <a:p>
            <a:pPr eaLnBrk="1" hangingPunct="1">
              <a:lnSpc>
                <a:spcPct val="90000"/>
              </a:lnSpc>
            </a:pPr>
            <a:r>
              <a:rPr lang="en-US" sz="2400" dirty="0" smtClean="0">
                <a:latin typeface="Tahoma" pitchFamily="34" charset="0"/>
              </a:rPr>
              <a:t>Constantly converting between these forms of energy (NOTE: </a:t>
            </a:r>
            <a:r>
              <a:rPr lang="en-US" sz="2400" b="1" dirty="0" smtClean="0">
                <a:latin typeface="Tahoma" pitchFamily="34" charset="0"/>
              </a:rPr>
              <a:t>energy is not being created, just converted</a:t>
            </a:r>
            <a:r>
              <a:rPr lang="en-US" sz="2400" dirty="0" smtClean="0">
                <a:latin typeface="Tahoma" pitchFamily="34" charset="0"/>
              </a:rPr>
              <a:t>)</a:t>
            </a:r>
          </a:p>
          <a:p>
            <a:pPr eaLnBrk="1" hangingPunct="1">
              <a:lnSpc>
                <a:spcPct val="90000"/>
              </a:lnSpc>
              <a:buFontTx/>
              <a:buNone/>
            </a:pPr>
            <a:r>
              <a:rPr lang="en-US" sz="2400" dirty="0" smtClean="0">
                <a:latin typeface="Tahoma" pitchFamily="34" charset="0"/>
              </a:rPr>
              <a:t>    </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hidden="1"/>
          <p:cNvSpPr>
            <a:spLocks noGrp="1" noChangeArrowheads="1"/>
          </p:cNvSpPr>
          <p:nvPr>
            <p:ph type="title"/>
          </p:nvPr>
        </p:nvSpPr>
        <p:spPr/>
        <p:txBody>
          <a:bodyPr/>
          <a:lstStyle/>
          <a:p>
            <a:pPr eaLnBrk="1" hangingPunct="1">
              <a:defRPr/>
            </a:pPr>
            <a:endParaRPr lang="en-US" smtClean="0"/>
          </a:p>
        </p:txBody>
      </p:sp>
      <p:sp>
        <p:nvSpPr>
          <p:cNvPr id="144388" name="Rectangle 4"/>
          <p:cNvSpPr>
            <a:spLocks noChangeArrowheads="1"/>
          </p:cNvSpPr>
          <p:nvPr/>
        </p:nvSpPr>
        <p:spPr bwMode="auto">
          <a:xfrm>
            <a:off x="7859713" y="6562725"/>
            <a:ext cx="12842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2-7, p. </a:t>
            </a:r>
            <a:r>
              <a:rPr lang="en-US" sz="1400" b="1" dirty="0" smtClean="0">
                <a:latin typeface="Arial" charset="0"/>
                <a:ea typeface="ＭＳ Ｐゴシック" charset="0"/>
              </a:rPr>
              <a:t>41</a:t>
            </a:r>
            <a:endParaRPr lang="en-US" sz="1400" b="1" dirty="0">
              <a:latin typeface="Arial" charset="0"/>
              <a:ea typeface="ＭＳ Ｐゴシック" charset="0"/>
            </a:endParaRPr>
          </a:p>
        </p:txBody>
      </p:sp>
      <p:sp>
        <p:nvSpPr>
          <p:cNvPr id="144389" name="Rectangle 5"/>
          <p:cNvSpPr>
            <a:spLocks noChangeArrowheads="1"/>
          </p:cNvSpPr>
          <p:nvPr/>
        </p:nvSpPr>
        <p:spPr bwMode="auto">
          <a:xfrm>
            <a:off x="6096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a:solidFill>
                  <a:schemeClr val="tx2"/>
                </a:solidFill>
                <a:latin typeface="Arial" charset="0"/>
                <a:ea typeface="ＭＳ Ｐゴシック" charset="0"/>
              </a:rPr>
              <a:t/>
            </a:r>
            <a:br>
              <a:rPr lang="en-US" sz="4400" u="sng">
                <a:solidFill>
                  <a:schemeClr val="tx2"/>
                </a:solidFill>
                <a:latin typeface="Arial" charset="0"/>
                <a:ea typeface="ＭＳ Ｐゴシック" charset="0"/>
              </a:rPr>
            </a:br>
            <a:r>
              <a:rPr lang="en-US" sz="4400" b="1" u="sng">
                <a:solidFill>
                  <a:schemeClr val="tx2"/>
                </a:solidFill>
                <a:latin typeface="Tahoma" charset="0"/>
                <a:ea typeface="ＭＳ Ｐゴシック" charset="0"/>
              </a:rPr>
              <a:t>Electromagnetic Spectrum</a:t>
            </a:r>
            <a:r>
              <a:rPr lang="en-US" sz="1000" b="1" u="sng">
                <a:solidFill>
                  <a:schemeClr val="tx2"/>
                </a:solidFill>
                <a:latin typeface="Tahoma" charset="0"/>
                <a:ea typeface="ＭＳ Ｐゴシック" charset="0"/>
              </a:rPr>
              <a:t/>
            </a:r>
            <a:br>
              <a:rPr lang="en-US" sz="1000" b="1" u="sng">
                <a:solidFill>
                  <a:schemeClr val="tx2"/>
                </a:solidFill>
                <a:latin typeface="Tahoma" charset="0"/>
                <a:ea typeface="ＭＳ Ｐゴシック" charset="0"/>
              </a:rPr>
            </a:br>
            <a:endParaRPr lang="en-US" sz="4400" b="1" u="sng">
              <a:solidFill>
                <a:schemeClr val="tx2"/>
              </a:solidFill>
              <a:latin typeface="Tahoma" charset="0"/>
              <a:ea typeface="ＭＳ Ｐゴシック" charset="0"/>
            </a:endParaRPr>
          </a:p>
        </p:txBody>
      </p:sp>
      <p:pic>
        <p:nvPicPr>
          <p:cNvPr id="7" name="Picture 5" descr="9781284027372_CH02_FIG07.jpg"/>
          <p:cNvPicPr>
            <a:picLocks noChangeAspect="1"/>
          </p:cNvPicPr>
          <p:nvPr/>
        </p:nvPicPr>
        <p:blipFill>
          <a:blip r:embed="rId4" cstate="print"/>
          <a:srcRect/>
          <a:stretch>
            <a:fillRect/>
          </a:stretch>
        </p:blipFill>
        <p:spPr bwMode="auto">
          <a:xfrm>
            <a:off x="304800" y="990599"/>
            <a:ext cx="8686800" cy="5393921"/>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b="1" u="sng" smtClean="0">
                <a:latin typeface="Tahoma" pitchFamily="34" charset="0"/>
              </a:rPr>
              <a:t>Processes Affecting Radiation</a:t>
            </a:r>
          </a:p>
        </p:txBody>
      </p:sp>
      <p:sp>
        <p:nvSpPr>
          <p:cNvPr id="47107" name="Rectangle 3"/>
          <p:cNvSpPr>
            <a:spLocks noGrp="1" noChangeArrowheads="1"/>
          </p:cNvSpPr>
          <p:nvPr>
            <p:ph type="body" idx="1"/>
          </p:nvPr>
        </p:nvSpPr>
        <p:spPr/>
        <p:txBody>
          <a:bodyPr/>
          <a:lstStyle/>
          <a:p>
            <a:pPr eaLnBrk="1" hangingPunct="1"/>
            <a:r>
              <a:rPr lang="en-US" b="1" dirty="0" smtClean="0">
                <a:solidFill>
                  <a:srgbClr val="FF0000"/>
                </a:solidFill>
                <a:latin typeface="Tahoma" pitchFamily="34" charset="0"/>
              </a:rPr>
              <a:t>A</a:t>
            </a:r>
            <a:r>
              <a:rPr lang="en-US" dirty="0" smtClean="0">
                <a:latin typeface="Tahoma" pitchFamily="34" charset="0"/>
              </a:rPr>
              <a:t>bsorption</a:t>
            </a:r>
          </a:p>
          <a:p>
            <a:pPr eaLnBrk="1" hangingPunct="1"/>
            <a:endParaRPr lang="en-US" dirty="0" smtClean="0">
              <a:latin typeface="Tahoma" pitchFamily="34" charset="0"/>
            </a:endParaRPr>
          </a:p>
          <a:p>
            <a:pPr eaLnBrk="1" hangingPunct="1"/>
            <a:r>
              <a:rPr lang="en-US" b="1" dirty="0" smtClean="0">
                <a:solidFill>
                  <a:srgbClr val="FF0000"/>
                </a:solidFill>
                <a:latin typeface="Tahoma" pitchFamily="34" charset="0"/>
              </a:rPr>
              <a:t>R</a:t>
            </a:r>
            <a:r>
              <a:rPr lang="en-US" dirty="0" smtClean="0">
                <a:latin typeface="Tahoma" pitchFamily="34" charset="0"/>
              </a:rPr>
              <a:t>eflection</a:t>
            </a:r>
          </a:p>
          <a:p>
            <a:pPr eaLnBrk="1" hangingPunct="1"/>
            <a:endParaRPr lang="en-US" dirty="0" smtClean="0">
              <a:latin typeface="Tahoma" pitchFamily="34" charset="0"/>
            </a:endParaRPr>
          </a:p>
          <a:p>
            <a:pPr eaLnBrk="1" hangingPunct="1"/>
            <a:r>
              <a:rPr lang="en-US" b="1" dirty="0" smtClean="0">
                <a:solidFill>
                  <a:srgbClr val="FF0000"/>
                </a:solidFill>
                <a:latin typeface="Tahoma" pitchFamily="34" charset="0"/>
              </a:rPr>
              <a:t>T</a:t>
            </a:r>
            <a:r>
              <a:rPr lang="en-US" dirty="0" smtClean="0">
                <a:latin typeface="Tahoma" pitchFamily="34" charset="0"/>
              </a:rPr>
              <a:t>ransmission</a:t>
            </a:r>
          </a:p>
          <a:p>
            <a:pPr eaLnBrk="1" hangingPunct="1"/>
            <a:endParaRPr lang="en-US" dirty="0" smtClean="0">
              <a:latin typeface="Tahoma" pitchFamily="34" charset="0"/>
            </a:endParaRPr>
          </a:p>
          <a:p>
            <a:pPr eaLnBrk="1" hangingPunct="1"/>
            <a:r>
              <a:rPr lang="en-US" b="1" dirty="0" smtClean="0">
                <a:solidFill>
                  <a:srgbClr val="FF0000"/>
                </a:solidFill>
                <a:latin typeface="Tahoma" pitchFamily="34" charset="0"/>
              </a:rPr>
              <a:t>S</a:t>
            </a:r>
            <a:r>
              <a:rPr lang="en-US" dirty="0" smtClean="0">
                <a:latin typeface="Tahoma" pitchFamily="34" charset="0"/>
              </a:rPr>
              <a:t>cattering (see pp.153-155)</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u="sng" smtClean="0">
                <a:latin typeface="Tahoma" pitchFamily="34" charset="0"/>
              </a:rPr>
              <a:t>Absorption</a:t>
            </a:r>
          </a:p>
        </p:txBody>
      </p:sp>
      <p:sp>
        <p:nvSpPr>
          <p:cNvPr id="48131" name="Rectangle 3"/>
          <p:cNvSpPr>
            <a:spLocks noGrp="1" noChangeArrowheads="1"/>
          </p:cNvSpPr>
          <p:nvPr>
            <p:ph type="body" sz="half" idx="1"/>
          </p:nvPr>
        </p:nvSpPr>
        <p:spPr>
          <a:xfrm>
            <a:off x="457200" y="1112838"/>
            <a:ext cx="4038600" cy="4525962"/>
          </a:xfrm>
        </p:spPr>
        <p:txBody>
          <a:bodyPr/>
          <a:lstStyle/>
          <a:p>
            <a:pPr eaLnBrk="1" hangingPunct="1"/>
            <a:endParaRPr lang="en-US" sz="2800" dirty="0" smtClean="0"/>
          </a:p>
          <a:p>
            <a:pPr eaLnBrk="1" hangingPunct="1"/>
            <a:r>
              <a:rPr lang="en-US" sz="2400" dirty="0" smtClean="0">
                <a:latin typeface="Tahoma" pitchFamily="34" charset="0"/>
              </a:rPr>
              <a:t>Absorber gains energy.</a:t>
            </a:r>
          </a:p>
          <a:p>
            <a:pPr eaLnBrk="1" hangingPunct="1"/>
            <a:endParaRPr lang="en-US" sz="2400" dirty="0" smtClean="0">
              <a:latin typeface="Tahoma" pitchFamily="34" charset="0"/>
            </a:endParaRPr>
          </a:p>
          <a:p>
            <a:pPr eaLnBrk="1" hangingPunct="1"/>
            <a:r>
              <a:rPr lang="en-US" sz="2400" dirty="0" smtClean="0">
                <a:latin typeface="Tahoma" pitchFamily="34" charset="0"/>
              </a:rPr>
              <a:t>Temperature usually increases. </a:t>
            </a:r>
          </a:p>
          <a:p>
            <a:pPr eaLnBrk="1" hangingPunct="1"/>
            <a:endParaRPr lang="en-US" sz="2400" dirty="0" smtClean="0">
              <a:latin typeface="Tahoma" pitchFamily="34" charset="0"/>
            </a:endParaRPr>
          </a:p>
          <a:p>
            <a:pPr eaLnBrk="1" hangingPunct="1"/>
            <a:r>
              <a:rPr lang="en-US" sz="2400" dirty="0" smtClean="0">
                <a:latin typeface="Tahoma" pitchFamily="34" charset="0"/>
              </a:rPr>
              <a:t>Atmosphere absorbs infrared energy. </a:t>
            </a:r>
          </a:p>
          <a:p>
            <a:pPr eaLnBrk="1" hangingPunct="1"/>
            <a:endParaRPr lang="en-US" sz="2400" dirty="0" smtClean="0">
              <a:latin typeface="Tahoma" pitchFamily="34" charset="0"/>
            </a:endParaRPr>
          </a:p>
          <a:p>
            <a:pPr eaLnBrk="1" hangingPunct="1"/>
            <a:r>
              <a:rPr lang="en-US" sz="2400" dirty="0" err="1" smtClean="0">
                <a:latin typeface="Tahoma" pitchFamily="34" charset="0"/>
              </a:rPr>
              <a:t>Photodissociation</a:t>
            </a:r>
            <a:r>
              <a:rPr lang="en-US" sz="2400" dirty="0" smtClean="0">
                <a:latin typeface="Tahoma" pitchFamily="34" charset="0"/>
              </a:rPr>
              <a:t> when UV radiation is involved (CFCs and ozone hole). </a:t>
            </a:r>
          </a:p>
          <a:p>
            <a:pPr eaLnBrk="1" hangingPunct="1"/>
            <a:endParaRPr lang="en-US" sz="2800" dirty="0" smtClean="0">
              <a:latin typeface="Tahoma" pitchFamily="34" charset="0"/>
            </a:endParaRPr>
          </a:p>
          <a:p>
            <a:pPr eaLnBrk="1" hangingPunct="1"/>
            <a:endParaRPr lang="en-US" sz="2800" dirty="0" smtClean="0">
              <a:latin typeface="Tahoma" pitchFamily="34" charset="0"/>
            </a:endParaRPr>
          </a:p>
          <a:p>
            <a:pPr eaLnBrk="1" hangingPunct="1"/>
            <a:endParaRPr lang="en-US" sz="1000" dirty="0" smtClean="0">
              <a:latin typeface="Tahoma" pitchFamily="34" charset="0"/>
            </a:endParaRPr>
          </a:p>
          <a:p>
            <a:pPr eaLnBrk="1" hangingPunct="1"/>
            <a:endParaRPr lang="en-US" sz="1000" dirty="0" smtClean="0"/>
          </a:p>
          <a:p>
            <a:pPr eaLnBrk="1" hangingPunct="1"/>
            <a:endParaRPr lang="en-US" sz="1000" dirty="0" smtClean="0"/>
          </a:p>
          <a:p>
            <a:pPr eaLnBrk="1" hangingPunct="1"/>
            <a:endParaRPr lang="en-US" sz="1000" dirty="0" smtClean="0"/>
          </a:p>
          <a:p>
            <a:pPr eaLnBrk="1" hangingPunct="1"/>
            <a:endParaRPr lang="en-US" sz="1000" dirty="0" smtClean="0"/>
          </a:p>
        </p:txBody>
      </p:sp>
      <p:pic>
        <p:nvPicPr>
          <p:cNvPr id="48133" name="Picture 5" descr="mon-title"/>
          <p:cNvPicPr>
            <a:picLocks noChangeAspect="1" noChangeArrowheads="1"/>
          </p:cNvPicPr>
          <p:nvPr/>
        </p:nvPicPr>
        <p:blipFill>
          <a:blip r:embed="rId3" cstate="print"/>
          <a:srcRect/>
          <a:stretch>
            <a:fillRect/>
          </a:stretch>
        </p:blipFill>
        <p:spPr bwMode="auto">
          <a:xfrm>
            <a:off x="4495800" y="2286000"/>
            <a:ext cx="4419600" cy="3581400"/>
          </a:xfrm>
          <a:prstGeom prst="rect">
            <a:avLst/>
          </a:prstGeom>
          <a:noFill/>
          <a:ln w="9525">
            <a:noFill/>
            <a:miter lim="800000"/>
            <a:headEnd/>
            <a:tailEnd/>
          </a:ln>
        </p:spPr>
      </p:pic>
      <p:sp>
        <p:nvSpPr>
          <p:cNvPr id="6" name="Rectangle 5"/>
          <p:cNvSpPr/>
          <p:nvPr/>
        </p:nvSpPr>
        <p:spPr>
          <a:xfrm>
            <a:off x="3505200" y="5934670"/>
            <a:ext cx="5638800" cy="923330"/>
          </a:xfrm>
          <a:prstGeom prst="rect">
            <a:avLst/>
          </a:prstGeom>
        </p:spPr>
        <p:txBody>
          <a:bodyPr wrap="square">
            <a:spAutoFit/>
          </a:bodyPr>
          <a:lstStyle/>
          <a:p>
            <a:pPr eaLnBrk="1" hangingPunct="1">
              <a:defRPr/>
            </a:pPr>
            <a:r>
              <a:rPr lang="en-US" dirty="0" smtClean="0"/>
              <a:t>Graphic from: bufunation.com/images/monroe.html</a:t>
            </a:r>
            <a:endParaRPr lang="en-US" sz="54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1" u="sng" smtClean="0">
                <a:latin typeface="Tahoma" pitchFamily="34" charset="0"/>
              </a:rPr>
              <a:t>Selective Absorption</a:t>
            </a:r>
          </a:p>
        </p:txBody>
      </p:sp>
      <p:sp>
        <p:nvSpPr>
          <p:cNvPr id="49155" name="Rectangle 3"/>
          <p:cNvSpPr>
            <a:spLocks noGrp="1" noChangeArrowheads="1"/>
          </p:cNvSpPr>
          <p:nvPr>
            <p:ph type="body" idx="1"/>
          </p:nvPr>
        </p:nvSpPr>
        <p:spPr/>
        <p:txBody>
          <a:bodyPr/>
          <a:lstStyle/>
          <a:p>
            <a:pPr eaLnBrk="1" hangingPunct="1"/>
            <a:r>
              <a:rPr lang="en-US" smtClean="0">
                <a:latin typeface="Tahoma" pitchFamily="34" charset="0"/>
              </a:rPr>
              <a:t>Atmospheric gases absorb radiation only at certain wavelengths.</a:t>
            </a:r>
          </a:p>
          <a:p>
            <a:pPr eaLnBrk="1" hangingPunct="1"/>
            <a:endParaRPr lang="en-US" smtClean="0">
              <a:latin typeface="Tahoma" pitchFamily="34" charset="0"/>
            </a:endParaRPr>
          </a:p>
          <a:p>
            <a:pPr eaLnBrk="1" hangingPunct="1"/>
            <a:r>
              <a:rPr lang="en-US" smtClean="0">
                <a:latin typeface="Tahoma" pitchFamily="34" charset="0"/>
              </a:rPr>
              <a:t>Gases in the atmosphere are not equivalent in their ability to absorb solar radiation</a:t>
            </a:r>
          </a:p>
          <a:p>
            <a:pPr eaLnBrk="1" hangingPunct="1"/>
            <a:endParaRPr lang="en-US" smtClean="0">
              <a:latin typeface="Tahoma" pitchFamily="34" charset="0"/>
            </a:endParaRPr>
          </a:p>
          <a:p>
            <a:pPr eaLnBrk="1" hangingPunct="1"/>
            <a:r>
              <a:rPr lang="en-US" smtClean="0">
                <a:latin typeface="Tahoma" pitchFamily="34" charset="0"/>
              </a:rPr>
              <a:t>Solar radiation has a range of wavelengths</a:t>
            </a:r>
          </a:p>
          <a:p>
            <a:pPr eaLnBrk="1" hangingPunct="1"/>
            <a:endParaRPr lang="en-US" smtClean="0">
              <a:latin typeface="Tahoma" pitchFamily="34" charset="0"/>
            </a:endParaRPr>
          </a:p>
          <a:p>
            <a:pPr eaLnBrk="1" hangingPunct="1">
              <a:buFontTx/>
              <a:buNone/>
            </a:pPr>
            <a:endParaRPr lang="en-US" baseline="-25000" smtClean="0">
              <a:latin typeface="Tahoma" pitchFamily="34" charset="0"/>
            </a:endParaRPr>
          </a:p>
          <a:p>
            <a:pPr eaLnBrk="1" hangingPunct="1">
              <a:buFontTx/>
              <a:buNone/>
            </a:pPr>
            <a:endParaRPr lang="en-US" baseline="-25000" smtClean="0"/>
          </a:p>
          <a:p>
            <a:pPr eaLnBrk="1" hangingPunct="1"/>
            <a:endParaRPr lang="en-US" baseline="-25000" smtClean="0"/>
          </a:p>
          <a:p>
            <a:pPr eaLnBrk="1" hangingPunct="1"/>
            <a:endParaRPr lang="en-US" baseline="-25000" smtClean="0"/>
          </a:p>
          <a:p>
            <a:pPr eaLnBrk="1" hangingPunct="1"/>
            <a:endParaRPr lang="en-US" baseline="-2500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descr="Macintosh HD:Applications:Microsoft Office 2004:Office:PPT_IB_SupportFiles:Images:89275_CH02_Fig19.jpg"/>
          <p:cNvPicPr>
            <a:picLocks noGrp="1" noChangeAspect="1" noChangeArrowheads="1"/>
          </p:cNvPicPr>
          <p:nvPr>
            <p:ph idx="1"/>
          </p:nvPr>
        </p:nvPicPr>
        <p:blipFill>
          <a:blip r:embed="rId3" cstate="print"/>
          <a:srcRect/>
          <a:stretch>
            <a:fillRect/>
          </a:stretch>
        </p:blipFill>
        <p:spPr>
          <a:xfrm>
            <a:off x="1219200" y="0"/>
            <a:ext cx="6705600" cy="6826250"/>
          </a:xfrm>
          <a:noFill/>
        </p:spPr>
      </p:pic>
      <p:sp>
        <p:nvSpPr>
          <p:cNvPr id="4" name="Rectangle 4"/>
          <p:cNvSpPr>
            <a:spLocks noChangeArrowheads="1"/>
          </p:cNvSpPr>
          <p:nvPr/>
        </p:nvSpPr>
        <p:spPr bwMode="auto">
          <a:xfrm>
            <a:off x="7859713" y="6562725"/>
            <a:ext cx="12842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2-19, </a:t>
            </a:r>
            <a:r>
              <a:rPr lang="en-US" sz="1400" b="1" dirty="0">
                <a:latin typeface="Arial" charset="0"/>
                <a:ea typeface="ＭＳ Ｐゴシック" charset="0"/>
              </a:rPr>
              <a:t>p. </a:t>
            </a:r>
            <a:r>
              <a:rPr lang="en-US" sz="1400" b="1" dirty="0" smtClean="0">
                <a:latin typeface="Arial" charset="0"/>
                <a:ea typeface="ＭＳ Ｐゴシック" charset="0"/>
              </a:rPr>
              <a:t>54</a:t>
            </a:r>
            <a:endParaRPr lang="en-US" sz="1400" b="1" dirty="0">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u="sng" smtClean="0">
                <a:latin typeface="Tahoma" pitchFamily="34" charset="0"/>
              </a:rPr>
              <a:t>Reflection</a:t>
            </a:r>
          </a:p>
        </p:txBody>
      </p:sp>
      <p:sp>
        <p:nvSpPr>
          <p:cNvPr id="51203" name="Rectangle 3"/>
          <p:cNvSpPr>
            <a:spLocks noGrp="1" noChangeArrowheads="1"/>
          </p:cNvSpPr>
          <p:nvPr>
            <p:ph type="body" sz="half" idx="1"/>
          </p:nvPr>
        </p:nvSpPr>
        <p:spPr/>
        <p:txBody>
          <a:bodyPr/>
          <a:lstStyle/>
          <a:p>
            <a:pPr eaLnBrk="1" hangingPunct="1">
              <a:lnSpc>
                <a:spcPct val="80000"/>
              </a:lnSpc>
            </a:pPr>
            <a:r>
              <a:rPr lang="en-US" sz="2400" dirty="0" smtClean="0">
                <a:latin typeface="Tahoma" pitchFamily="34" charset="0"/>
              </a:rPr>
              <a:t>Energy that is “sent back”; Mirrors are good reflectors as are clouds for solar radiation. </a:t>
            </a:r>
          </a:p>
          <a:p>
            <a:pPr eaLnBrk="1" hangingPunct="1">
              <a:lnSpc>
                <a:spcPct val="80000"/>
              </a:lnSpc>
              <a:buFontTx/>
              <a:buNone/>
            </a:pPr>
            <a:endParaRPr lang="en-US" sz="2400" dirty="0" smtClean="0">
              <a:latin typeface="Tahoma" pitchFamily="34" charset="0"/>
            </a:endParaRPr>
          </a:p>
          <a:p>
            <a:pPr eaLnBrk="1" hangingPunct="1">
              <a:lnSpc>
                <a:spcPct val="80000"/>
              </a:lnSpc>
            </a:pPr>
            <a:r>
              <a:rPr lang="en-US" sz="2400" dirty="0" smtClean="0">
                <a:latin typeface="Tahoma" pitchFamily="34" charset="0"/>
              </a:rPr>
              <a:t>All substances reflect light with varying effectiveness </a:t>
            </a:r>
          </a:p>
          <a:p>
            <a:pPr eaLnBrk="1" hangingPunct="1">
              <a:lnSpc>
                <a:spcPct val="80000"/>
              </a:lnSpc>
              <a:buFontTx/>
              <a:buNone/>
            </a:pPr>
            <a:r>
              <a:rPr lang="en-US" sz="2400" dirty="0" smtClean="0">
                <a:latin typeface="Tahoma" pitchFamily="34" charset="0"/>
              </a:rPr>
              <a:t>    (the </a:t>
            </a:r>
            <a:r>
              <a:rPr lang="en-US" sz="2400" b="1" i="1" dirty="0" smtClean="0">
                <a:latin typeface="Tahoma" pitchFamily="34" charset="0"/>
              </a:rPr>
              <a:t>albedo </a:t>
            </a:r>
            <a:r>
              <a:rPr lang="en-US" sz="2400" dirty="0" smtClean="0">
                <a:latin typeface="Tahoma" pitchFamily="34" charset="0"/>
              </a:rPr>
              <a:t>of the substance)</a:t>
            </a:r>
          </a:p>
          <a:p>
            <a:pPr eaLnBrk="1" hangingPunct="1">
              <a:lnSpc>
                <a:spcPct val="80000"/>
              </a:lnSpc>
              <a:buFontTx/>
              <a:buNone/>
            </a:pPr>
            <a:endParaRPr lang="en-US" sz="2400" dirty="0" smtClean="0">
              <a:latin typeface="Tahoma" pitchFamily="34" charset="0"/>
            </a:endParaRPr>
          </a:p>
          <a:p>
            <a:pPr eaLnBrk="1" hangingPunct="1">
              <a:lnSpc>
                <a:spcPct val="80000"/>
              </a:lnSpc>
            </a:pPr>
            <a:r>
              <a:rPr lang="en-US" sz="2400" dirty="0" smtClean="0">
                <a:latin typeface="Tahoma" pitchFamily="34" charset="0"/>
              </a:rPr>
              <a:t>Albedo describes the percentage of light that is reflected.</a:t>
            </a:r>
          </a:p>
          <a:p>
            <a:pPr lvl="1" eaLnBrk="1" hangingPunct="1">
              <a:lnSpc>
                <a:spcPct val="80000"/>
              </a:lnSpc>
            </a:pPr>
            <a:r>
              <a:rPr lang="en-US" sz="2000" dirty="0" smtClean="0">
                <a:latin typeface="Tahoma" pitchFamily="34" charset="0"/>
              </a:rPr>
              <a:t>Fresh Snow = 90 % </a:t>
            </a:r>
          </a:p>
          <a:p>
            <a:pPr lvl="1" eaLnBrk="1" hangingPunct="1">
              <a:lnSpc>
                <a:spcPct val="80000"/>
              </a:lnSpc>
            </a:pPr>
            <a:r>
              <a:rPr lang="en-US" sz="2000" dirty="0" smtClean="0">
                <a:latin typeface="Tahoma" pitchFamily="34" charset="0"/>
              </a:rPr>
              <a:t>Asphalt = 5% </a:t>
            </a:r>
          </a:p>
        </p:txBody>
      </p:sp>
      <p:pic>
        <p:nvPicPr>
          <p:cNvPr id="51206" name="Picture 6" descr="reflection"/>
          <p:cNvPicPr>
            <a:picLocks noChangeAspect="1" noChangeArrowheads="1"/>
          </p:cNvPicPr>
          <p:nvPr/>
        </p:nvPicPr>
        <p:blipFill>
          <a:blip r:embed="rId3" cstate="print"/>
          <a:srcRect/>
          <a:stretch>
            <a:fillRect/>
          </a:stretch>
        </p:blipFill>
        <p:spPr bwMode="auto">
          <a:xfrm>
            <a:off x="4572000" y="2590800"/>
            <a:ext cx="4211638" cy="2438400"/>
          </a:xfrm>
          <a:prstGeom prst="rect">
            <a:avLst/>
          </a:prstGeom>
          <a:noFill/>
          <a:ln w="9525">
            <a:noFill/>
            <a:miter lim="800000"/>
            <a:headEnd/>
            <a:tailEnd/>
          </a:ln>
        </p:spPr>
      </p:pic>
      <p:sp>
        <p:nvSpPr>
          <p:cNvPr id="7" name="Rectangle 6"/>
          <p:cNvSpPr/>
          <p:nvPr/>
        </p:nvSpPr>
        <p:spPr>
          <a:xfrm>
            <a:off x="4572000" y="6593312"/>
            <a:ext cx="4572000" cy="264688"/>
          </a:xfrm>
          <a:prstGeom prst="rect">
            <a:avLst/>
          </a:prstGeom>
        </p:spPr>
        <p:txBody>
          <a:bodyPr>
            <a:spAutoFit/>
          </a:bodyPr>
          <a:lstStyle/>
          <a:p>
            <a:pPr eaLnBrk="1" hangingPunct="1">
              <a:lnSpc>
                <a:spcPct val="80000"/>
              </a:lnSpc>
            </a:pPr>
            <a:r>
              <a:rPr lang="en-US" sz="1400" dirty="0" smtClean="0"/>
              <a:t>figure from apollo.lsc.usc.edu/classes/met130</a:t>
            </a:r>
            <a:endParaRPr lang="en-US" sz="44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u="sng" smtClean="0">
                <a:latin typeface="Tahoma" pitchFamily="34" charset="0"/>
              </a:rPr>
              <a:t>Transmission</a:t>
            </a:r>
          </a:p>
        </p:txBody>
      </p:sp>
      <p:sp>
        <p:nvSpPr>
          <p:cNvPr id="52227" name="Rectangle 3"/>
          <p:cNvSpPr>
            <a:spLocks noGrp="1" noChangeArrowheads="1"/>
          </p:cNvSpPr>
          <p:nvPr>
            <p:ph type="body" sz="half" idx="1"/>
          </p:nvPr>
        </p:nvSpPr>
        <p:spPr/>
        <p:txBody>
          <a:bodyPr/>
          <a:lstStyle/>
          <a:p>
            <a:pPr eaLnBrk="1" hangingPunct="1"/>
            <a:endParaRPr lang="en-US" sz="2800" smtClean="0"/>
          </a:p>
          <a:p>
            <a:pPr eaLnBrk="1" hangingPunct="1"/>
            <a:r>
              <a:rPr lang="en-US" sz="2800" smtClean="0">
                <a:latin typeface="Tahoma" pitchFamily="34" charset="0"/>
              </a:rPr>
              <a:t>The movement of EM radiation through the atmosphere without absorption or scattering.</a:t>
            </a:r>
          </a:p>
          <a:p>
            <a:pPr eaLnBrk="1" hangingPunct="1"/>
            <a:r>
              <a:rPr lang="en-US" sz="2800" smtClean="0">
                <a:latin typeface="Tahoma" pitchFamily="34" charset="0"/>
              </a:rPr>
              <a:t>The atmosphere is transparent to visible light.</a:t>
            </a:r>
            <a:r>
              <a:rPr lang="en-US" sz="1000" smtClean="0"/>
              <a:t> </a:t>
            </a:r>
            <a:endParaRPr lang="en-US" sz="2800" smtClean="0"/>
          </a:p>
        </p:txBody>
      </p:sp>
      <p:pic>
        <p:nvPicPr>
          <p:cNvPr id="52229" name="Picture 5" descr="transmission"/>
          <p:cNvPicPr>
            <a:picLocks noChangeAspect="1" noChangeArrowheads="1"/>
          </p:cNvPicPr>
          <p:nvPr/>
        </p:nvPicPr>
        <p:blipFill>
          <a:blip r:embed="rId3" cstate="print"/>
          <a:srcRect/>
          <a:stretch>
            <a:fillRect/>
          </a:stretch>
        </p:blipFill>
        <p:spPr bwMode="auto">
          <a:xfrm>
            <a:off x="5105400" y="2590800"/>
            <a:ext cx="3581400" cy="2133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1" u="sng" smtClean="0">
                <a:latin typeface="Tahoma" pitchFamily="34" charset="0"/>
              </a:rPr>
              <a:t> Scattering</a:t>
            </a:r>
          </a:p>
        </p:txBody>
      </p:sp>
      <p:sp>
        <p:nvSpPr>
          <p:cNvPr id="53251" name="Rectangle 3"/>
          <p:cNvSpPr>
            <a:spLocks noGrp="1" noChangeArrowheads="1"/>
          </p:cNvSpPr>
          <p:nvPr>
            <p:ph type="body" idx="1"/>
          </p:nvPr>
        </p:nvSpPr>
        <p:spPr>
          <a:xfrm>
            <a:off x="228600" y="914400"/>
            <a:ext cx="8229600" cy="4525963"/>
          </a:xfrm>
        </p:spPr>
        <p:txBody>
          <a:bodyPr/>
          <a:lstStyle/>
          <a:p>
            <a:pPr eaLnBrk="1" hangingPunct="1"/>
            <a:endParaRPr lang="en-US" smtClean="0"/>
          </a:p>
          <a:p>
            <a:pPr eaLnBrk="1" hangingPunct="1">
              <a:lnSpc>
                <a:spcPct val="80000"/>
              </a:lnSpc>
            </a:pPr>
            <a:r>
              <a:rPr lang="en-US" sz="3600" smtClean="0">
                <a:latin typeface="Tahoma" pitchFamily="34" charset="0"/>
              </a:rPr>
              <a:t>Scattering is the redirection of energy; No energy is absorbed</a:t>
            </a:r>
          </a:p>
          <a:p>
            <a:pPr eaLnBrk="1" hangingPunct="1">
              <a:lnSpc>
                <a:spcPct val="80000"/>
              </a:lnSpc>
            </a:pPr>
            <a:endParaRPr lang="en-US" sz="3600" smtClean="0">
              <a:latin typeface="Tahoma" pitchFamily="34" charset="0"/>
            </a:endParaRPr>
          </a:p>
          <a:p>
            <a:pPr eaLnBrk="1" hangingPunct="1">
              <a:lnSpc>
                <a:spcPct val="80000"/>
              </a:lnSpc>
            </a:pPr>
            <a:r>
              <a:rPr lang="en-US" sz="3600" smtClean="0">
                <a:latin typeface="Tahoma" pitchFamily="34" charset="0"/>
              </a:rPr>
              <a:t>Three types: </a:t>
            </a:r>
          </a:p>
          <a:p>
            <a:pPr lvl="1" eaLnBrk="1" hangingPunct="1"/>
            <a:r>
              <a:rPr lang="en-US" smtClean="0">
                <a:latin typeface="Tahoma" pitchFamily="34" charset="0"/>
              </a:rPr>
              <a:t>Rayleigh</a:t>
            </a:r>
            <a:endParaRPr lang="en-US" sz="3600" smtClean="0">
              <a:latin typeface="Tahoma" pitchFamily="34" charset="0"/>
            </a:endParaRPr>
          </a:p>
          <a:p>
            <a:pPr lvl="1" eaLnBrk="1" hangingPunct="1"/>
            <a:r>
              <a:rPr lang="en-US" smtClean="0">
                <a:latin typeface="Tahoma" pitchFamily="34" charset="0"/>
              </a:rPr>
              <a:t>Mie</a:t>
            </a:r>
          </a:p>
          <a:p>
            <a:pPr lvl="1" eaLnBrk="1" hangingPunct="1"/>
            <a:r>
              <a:rPr lang="en-US" smtClean="0">
                <a:latin typeface="Tahoma" pitchFamily="34" charset="0"/>
              </a:rPr>
              <a:t>Nonselective </a:t>
            </a:r>
          </a:p>
          <a:p>
            <a:pPr lvl="1" eaLnBrk="1" hangingPunct="1"/>
            <a:endParaRPr lang="en-US" smtClean="0">
              <a:latin typeface="Tahoma" pitchFamily="34" charset="0"/>
            </a:endParaRPr>
          </a:p>
        </p:txBody>
      </p:sp>
      <p:pic>
        <p:nvPicPr>
          <p:cNvPr id="53252" name="Picture 7" descr="sct1"/>
          <p:cNvPicPr>
            <a:picLocks noChangeAspect="1" noChangeArrowheads="1"/>
          </p:cNvPicPr>
          <p:nvPr/>
        </p:nvPicPr>
        <p:blipFill>
          <a:blip r:embed="rId3" cstate="print"/>
          <a:srcRect/>
          <a:stretch>
            <a:fillRect/>
          </a:stretch>
        </p:blipFill>
        <p:spPr bwMode="auto">
          <a:xfrm>
            <a:off x="3886200" y="3200400"/>
            <a:ext cx="4572000" cy="2971800"/>
          </a:xfrm>
          <a:prstGeom prst="rect">
            <a:avLst/>
          </a:prstGeom>
          <a:noFill/>
          <a:ln w="9525">
            <a:noFill/>
            <a:miter lim="800000"/>
            <a:headEnd/>
            <a:tailEnd/>
          </a:ln>
        </p:spPr>
      </p:pic>
      <p:sp>
        <p:nvSpPr>
          <p:cNvPr id="5" name="Rectangle 4"/>
          <p:cNvSpPr/>
          <p:nvPr/>
        </p:nvSpPr>
        <p:spPr>
          <a:xfrm>
            <a:off x="4572000" y="6568690"/>
            <a:ext cx="4572000" cy="289310"/>
          </a:xfrm>
          <a:prstGeom prst="rect">
            <a:avLst/>
          </a:prstGeom>
        </p:spPr>
        <p:txBody>
          <a:bodyPr>
            <a:spAutoFit/>
          </a:bodyPr>
          <a:lstStyle/>
          <a:p>
            <a:pPr eaLnBrk="1" hangingPunct="1">
              <a:lnSpc>
                <a:spcPct val="80000"/>
              </a:lnSpc>
              <a:buFontTx/>
              <a:buNone/>
            </a:pPr>
            <a:r>
              <a:rPr lang="en-US" sz="1600" dirty="0" smtClean="0"/>
              <a:t>figure from ww2010.atmos.uiuc.edu</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u="sng" smtClean="0">
                <a:latin typeface="Tahoma" pitchFamily="34" charset="0"/>
              </a:rPr>
              <a:t>Rayleigh Scattering</a:t>
            </a:r>
          </a:p>
        </p:txBody>
      </p:sp>
      <p:sp>
        <p:nvSpPr>
          <p:cNvPr id="54275" name="Rectangle 3"/>
          <p:cNvSpPr>
            <a:spLocks noGrp="1" noChangeArrowheads="1"/>
          </p:cNvSpPr>
          <p:nvPr>
            <p:ph type="body" sz="half" idx="1"/>
          </p:nvPr>
        </p:nvSpPr>
        <p:spPr/>
        <p:txBody>
          <a:bodyPr/>
          <a:lstStyle/>
          <a:p>
            <a:pPr eaLnBrk="1" hangingPunct="1"/>
            <a:r>
              <a:rPr lang="en-US" sz="2400" smtClean="0">
                <a:latin typeface="Tahoma" pitchFamily="34" charset="0"/>
              </a:rPr>
              <a:t>Size of object is small compared to the wavelength of energy. Ex:  O</a:t>
            </a:r>
            <a:r>
              <a:rPr lang="en-US" sz="2400" baseline="-25000" smtClean="0">
                <a:latin typeface="Tahoma" pitchFamily="34" charset="0"/>
              </a:rPr>
              <a:t>2</a:t>
            </a:r>
            <a:r>
              <a:rPr lang="en-US" sz="2400" smtClean="0">
                <a:latin typeface="Tahoma" pitchFamily="34" charset="0"/>
              </a:rPr>
              <a:t> and N</a:t>
            </a:r>
            <a:r>
              <a:rPr lang="en-US" sz="2400" baseline="-25000" smtClean="0">
                <a:latin typeface="Tahoma" pitchFamily="34" charset="0"/>
              </a:rPr>
              <a:t>2</a:t>
            </a:r>
            <a:r>
              <a:rPr lang="en-US" sz="2400" smtClean="0">
                <a:latin typeface="Tahoma" pitchFamily="34" charset="0"/>
              </a:rPr>
              <a:t> molecules (really, any gas).</a:t>
            </a:r>
          </a:p>
          <a:p>
            <a:pPr eaLnBrk="1" hangingPunct="1"/>
            <a:endParaRPr lang="en-US" sz="2400" smtClean="0">
              <a:latin typeface="Tahoma" pitchFamily="34" charset="0"/>
            </a:endParaRPr>
          </a:p>
          <a:p>
            <a:pPr eaLnBrk="1" hangingPunct="1"/>
            <a:r>
              <a:rPr lang="en-US" sz="2400" smtClean="0">
                <a:latin typeface="Tahoma" pitchFamily="34" charset="0"/>
              </a:rPr>
              <a:t>More effective for shorter wavelengths.</a:t>
            </a:r>
          </a:p>
          <a:p>
            <a:pPr eaLnBrk="1" hangingPunct="1"/>
            <a:endParaRPr lang="en-US" sz="2400" smtClean="0">
              <a:latin typeface="Tahoma" pitchFamily="34" charset="0"/>
            </a:endParaRPr>
          </a:p>
          <a:p>
            <a:pPr eaLnBrk="1" hangingPunct="1"/>
            <a:r>
              <a:rPr lang="en-US" sz="2400" smtClean="0">
                <a:latin typeface="Tahoma" pitchFamily="34" charset="0"/>
              </a:rPr>
              <a:t>Energy scattered forward and backward</a:t>
            </a:r>
            <a:endParaRPr lang="en-US" sz="900" smtClean="0">
              <a:latin typeface="Tahoma" pitchFamily="34" charset="0"/>
            </a:endParaRPr>
          </a:p>
          <a:p>
            <a:pPr eaLnBrk="1" hangingPunct="1">
              <a:buFontTx/>
              <a:buNone/>
            </a:pPr>
            <a:endParaRPr lang="en-US" sz="900" smtClean="0"/>
          </a:p>
          <a:p>
            <a:pPr eaLnBrk="1" hangingPunct="1"/>
            <a:endParaRPr lang="en-US" sz="900" smtClean="0"/>
          </a:p>
          <a:p>
            <a:pPr eaLnBrk="1" hangingPunct="1"/>
            <a:endParaRPr lang="en-US" sz="900" smtClean="0"/>
          </a:p>
          <a:p>
            <a:pPr eaLnBrk="1" hangingPunct="1">
              <a:buFontTx/>
              <a:buNone/>
            </a:pPr>
            <a:endParaRPr lang="en-US" sz="2400" smtClean="0"/>
          </a:p>
          <a:p>
            <a:pPr eaLnBrk="1" hangingPunct="1"/>
            <a:endParaRPr lang="en-US" sz="2400" smtClean="0"/>
          </a:p>
        </p:txBody>
      </p:sp>
      <p:pic>
        <p:nvPicPr>
          <p:cNvPr id="54277" name="Picture 5" descr="rayleigh"/>
          <p:cNvPicPr>
            <a:picLocks noChangeAspect="1" noChangeArrowheads="1"/>
          </p:cNvPicPr>
          <p:nvPr/>
        </p:nvPicPr>
        <p:blipFill>
          <a:blip r:embed="rId3" cstate="print"/>
          <a:srcRect/>
          <a:stretch>
            <a:fillRect/>
          </a:stretch>
        </p:blipFill>
        <p:spPr bwMode="auto">
          <a:xfrm>
            <a:off x="4648200" y="2133600"/>
            <a:ext cx="4038600" cy="3581400"/>
          </a:xfrm>
          <a:prstGeom prst="rect">
            <a:avLst/>
          </a:prstGeom>
          <a:noFill/>
          <a:ln w="9525">
            <a:noFill/>
            <a:miter lim="800000"/>
            <a:headEnd/>
            <a:tailEnd/>
          </a:ln>
        </p:spPr>
      </p:pic>
      <p:sp>
        <p:nvSpPr>
          <p:cNvPr id="6" name="Rectangle 5"/>
          <p:cNvSpPr/>
          <p:nvPr/>
        </p:nvSpPr>
        <p:spPr>
          <a:xfrm>
            <a:off x="4572000" y="6550223"/>
            <a:ext cx="4572000" cy="307777"/>
          </a:xfrm>
          <a:prstGeom prst="rect">
            <a:avLst/>
          </a:prstGeom>
        </p:spPr>
        <p:txBody>
          <a:bodyPr>
            <a:spAutoFit/>
          </a:bodyPr>
          <a:lstStyle/>
          <a:p>
            <a:pPr eaLnBrk="1" hangingPunct="1">
              <a:defRPr/>
            </a:pPr>
            <a:r>
              <a:rPr lang="en-US" sz="1400" dirty="0" smtClean="0"/>
              <a:t>Figure from apollo.lsc.usc.edu/classes/met130</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04800"/>
            <a:ext cx="8229600" cy="1143000"/>
          </a:xfrm>
        </p:spPr>
        <p:txBody>
          <a:bodyPr/>
          <a:lstStyle/>
          <a:p>
            <a:pPr eaLnBrk="1" hangingPunct="1"/>
            <a:r>
              <a:rPr lang="en-US" b="1" u="sng" smtClean="0">
                <a:latin typeface="Tahoma" pitchFamily="34" charset="0"/>
              </a:rPr>
              <a:t>Application</a:t>
            </a:r>
            <a:r>
              <a:rPr lang="en-US" sz="1000" b="1" u="sng" smtClean="0">
                <a:latin typeface="Tahoma" pitchFamily="34" charset="0"/>
              </a:rPr>
              <a:t/>
            </a:r>
            <a:br>
              <a:rPr lang="en-US" sz="1000" b="1" u="sng" smtClean="0">
                <a:latin typeface="Tahoma" pitchFamily="34" charset="0"/>
              </a:rPr>
            </a:br>
            <a:endParaRPr lang="en-US" u="sng" smtClean="0"/>
          </a:p>
        </p:txBody>
      </p:sp>
      <p:pic>
        <p:nvPicPr>
          <p:cNvPr id="55300" name="Picture 6" descr="02redsunset"/>
          <p:cNvPicPr>
            <a:picLocks noChangeAspect="1" noChangeArrowheads="1"/>
          </p:cNvPicPr>
          <p:nvPr/>
        </p:nvPicPr>
        <p:blipFill>
          <a:blip r:embed="rId3" cstate="print"/>
          <a:srcRect/>
          <a:stretch>
            <a:fillRect/>
          </a:stretch>
        </p:blipFill>
        <p:spPr bwMode="auto">
          <a:xfrm>
            <a:off x="4724400" y="2057400"/>
            <a:ext cx="3886200" cy="3429000"/>
          </a:xfrm>
          <a:prstGeom prst="rect">
            <a:avLst/>
          </a:prstGeom>
          <a:noFill/>
          <a:ln w="9525">
            <a:noFill/>
            <a:miter lim="800000"/>
            <a:headEnd/>
            <a:tailEnd/>
          </a:ln>
        </p:spPr>
      </p:pic>
      <p:pic>
        <p:nvPicPr>
          <p:cNvPr id="55301" name="Picture 8" descr="P5090024"/>
          <p:cNvPicPr>
            <a:picLocks noGrp="1" noChangeAspect="1" noChangeArrowheads="1"/>
          </p:cNvPicPr>
          <p:nvPr>
            <p:ph sz="quarter" idx="1"/>
          </p:nvPr>
        </p:nvPicPr>
        <p:blipFill>
          <a:blip r:embed="rId4" cstate="print"/>
          <a:srcRect/>
          <a:stretch>
            <a:fillRect/>
          </a:stretch>
        </p:blipFill>
        <p:spPr>
          <a:xfrm>
            <a:off x="457200" y="3733800"/>
            <a:ext cx="3886200" cy="2909888"/>
          </a:xfrm>
          <a:noFill/>
        </p:spPr>
      </p:pic>
      <p:pic>
        <p:nvPicPr>
          <p:cNvPr id="55302" name="Picture 10" descr="Lake Dillon3"/>
          <p:cNvPicPr>
            <a:picLocks noGrp="1" noChangeAspect="1" noChangeArrowheads="1"/>
          </p:cNvPicPr>
          <p:nvPr>
            <p:ph sz="quarter" idx="2"/>
          </p:nvPr>
        </p:nvPicPr>
        <p:blipFill>
          <a:blip r:embed="rId5" cstate="print"/>
          <a:srcRect/>
          <a:stretch>
            <a:fillRect/>
          </a:stretch>
        </p:blipFill>
        <p:spPr>
          <a:xfrm>
            <a:off x="990600" y="1447800"/>
            <a:ext cx="2924175" cy="2187575"/>
          </a:xfrm>
          <a:noFill/>
        </p:spPr>
      </p:pic>
      <p:pic>
        <p:nvPicPr>
          <p:cNvPr id="162827" name="Picture 11" descr="P6080018"/>
          <p:cNvPicPr>
            <a:picLocks noChangeAspect="1" noChangeArrowheads="1"/>
          </p:cNvPicPr>
          <p:nvPr/>
        </p:nvPicPr>
        <p:blipFill>
          <a:blip r:embed="rId6" cstate="print"/>
          <a:srcRect/>
          <a:stretch>
            <a:fillRect/>
          </a:stretch>
        </p:blipFill>
        <p:spPr bwMode="auto">
          <a:xfrm>
            <a:off x="228600" y="2133600"/>
            <a:ext cx="4343400" cy="3249613"/>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2827"/>
                                        </p:tgtEl>
                                        <p:attrNameLst>
                                          <p:attrName>style.visibility</p:attrName>
                                        </p:attrNameLst>
                                      </p:cBhvr>
                                      <p:to>
                                        <p:strVal val="visible"/>
                                      </p:to>
                                    </p:set>
                                    <p:anim calcmode="lin" valueType="num">
                                      <p:cBhvr additive="base">
                                        <p:cTn id="7" dur="500" fill="hold"/>
                                        <p:tgtEl>
                                          <p:spTgt spid="162827"/>
                                        </p:tgtEl>
                                        <p:attrNameLst>
                                          <p:attrName>ppt_x</p:attrName>
                                        </p:attrNameLst>
                                      </p:cBhvr>
                                      <p:tavLst>
                                        <p:tav tm="0">
                                          <p:val>
                                            <p:strVal val="#ppt_x"/>
                                          </p:val>
                                        </p:tav>
                                        <p:tav tm="100000">
                                          <p:val>
                                            <p:strVal val="#ppt_x"/>
                                          </p:val>
                                        </p:tav>
                                      </p:tavLst>
                                    </p:anim>
                                    <p:anim calcmode="lin" valueType="num">
                                      <p:cBhvr additive="base">
                                        <p:cTn id="8" dur="500" fill="hold"/>
                                        <p:tgtEl>
                                          <p:spTgt spid="162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b="1" u="sng" smtClean="0">
                <a:latin typeface="Tahoma" pitchFamily="34" charset="0"/>
              </a:rPr>
              <a:t>Wind Energy</a:t>
            </a:r>
          </a:p>
        </p:txBody>
      </p:sp>
      <p:pic>
        <p:nvPicPr>
          <p:cNvPr id="6147" name="Picture 8" descr="100_0504"/>
          <p:cNvPicPr>
            <a:picLocks noGrp="1" noChangeAspect="1" noChangeArrowheads="1"/>
          </p:cNvPicPr>
          <p:nvPr>
            <p:ph idx="1"/>
          </p:nvPr>
        </p:nvPicPr>
        <p:blipFill>
          <a:blip r:embed="rId3" cstate="print"/>
          <a:srcRect/>
          <a:stretch>
            <a:fillRect/>
          </a:stretch>
        </p:blipFill>
        <p:spPr>
          <a:xfrm>
            <a:off x="1554163" y="1600200"/>
            <a:ext cx="6034087" cy="4525963"/>
          </a:xfr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b="1" u="sng" smtClean="0">
                <a:latin typeface="Tahoma" pitchFamily="34" charset="0"/>
              </a:rPr>
              <a:t>Mie Scattering</a:t>
            </a:r>
          </a:p>
        </p:txBody>
      </p:sp>
      <p:sp>
        <p:nvSpPr>
          <p:cNvPr id="56323" name="Rectangle 3"/>
          <p:cNvSpPr>
            <a:spLocks noGrp="1" noChangeArrowheads="1"/>
          </p:cNvSpPr>
          <p:nvPr>
            <p:ph type="body" idx="1"/>
          </p:nvPr>
        </p:nvSpPr>
        <p:spPr/>
        <p:txBody>
          <a:bodyPr/>
          <a:lstStyle/>
          <a:p>
            <a:pPr eaLnBrk="1" hangingPunct="1">
              <a:lnSpc>
                <a:spcPct val="90000"/>
              </a:lnSpc>
            </a:pPr>
            <a:r>
              <a:rPr lang="en-US" sz="2800" dirty="0" smtClean="0">
                <a:latin typeface="Tahoma" pitchFamily="34" charset="0"/>
              </a:rPr>
              <a:t>Scattering by aerosols in atmosphere</a:t>
            </a:r>
          </a:p>
          <a:p>
            <a:pPr eaLnBrk="1" hangingPunct="1">
              <a:lnSpc>
                <a:spcPct val="90000"/>
              </a:lnSpc>
            </a:pPr>
            <a:endParaRPr lang="en-US" sz="2800" dirty="0" smtClean="0">
              <a:latin typeface="Tahoma" pitchFamily="34" charset="0"/>
            </a:endParaRPr>
          </a:p>
          <a:p>
            <a:pPr eaLnBrk="1" hangingPunct="1">
              <a:lnSpc>
                <a:spcPct val="90000"/>
              </a:lnSpc>
            </a:pPr>
            <a:r>
              <a:rPr lang="en-US" sz="2800" dirty="0" smtClean="0">
                <a:latin typeface="Tahoma" pitchFamily="34" charset="0"/>
              </a:rPr>
              <a:t>Scatters forward predominately</a:t>
            </a:r>
          </a:p>
          <a:p>
            <a:pPr eaLnBrk="1" hangingPunct="1">
              <a:lnSpc>
                <a:spcPct val="90000"/>
              </a:lnSpc>
            </a:pPr>
            <a:endParaRPr lang="en-US" sz="2800" dirty="0" smtClean="0">
              <a:latin typeface="Tahoma" pitchFamily="34" charset="0"/>
            </a:endParaRPr>
          </a:p>
          <a:p>
            <a:pPr eaLnBrk="1" hangingPunct="1">
              <a:lnSpc>
                <a:spcPct val="90000"/>
              </a:lnSpc>
            </a:pPr>
            <a:r>
              <a:rPr lang="en-US" sz="2800" dirty="0" smtClean="0">
                <a:latin typeface="Tahoma" pitchFamily="34" charset="0"/>
              </a:rPr>
              <a:t>Size of scattering object is comparable to wavelength</a:t>
            </a:r>
          </a:p>
          <a:p>
            <a:pPr eaLnBrk="1" hangingPunct="1">
              <a:lnSpc>
                <a:spcPct val="90000"/>
              </a:lnSpc>
            </a:pPr>
            <a:endParaRPr lang="en-US" sz="2800" dirty="0" smtClean="0">
              <a:latin typeface="Tahoma" charset="0"/>
            </a:endParaRPr>
          </a:p>
          <a:p>
            <a:pPr eaLnBrk="1" hangingPunct="1">
              <a:lnSpc>
                <a:spcPct val="90000"/>
              </a:lnSpc>
            </a:pPr>
            <a:r>
              <a:rPr lang="en-US" sz="2800" dirty="0" smtClean="0">
                <a:latin typeface="Tahoma" charset="0"/>
              </a:rPr>
              <a:t>Non-selective scattering (relatively, compared to Rayleigh) - makes sky appear gray</a:t>
            </a:r>
          </a:p>
          <a:p>
            <a:pPr eaLnBrk="1" hangingPunct="1">
              <a:lnSpc>
                <a:spcPct val="90000"/>
              </a:lnSpc>
              <a:buNone/>
            </a:pPr>
            <a:endParaRPr lang="en-US" sz="2800" dirty="0" smtClean="0">
              <a:latin typeface="Tahoma" pitchFamily="34" charset="0"/>
            </a:endParaRPr>
          </a:p>
          <a:p>
            <a:pPr eaLnBrk="1" hangingPunct="1">
              <a:lnSpc>
                <a:spcPct val="90000"/>
              </a:lnSpc>
              <a:buFontTx/>
              <a:buNone/>
            </a:pPr>
            <a:endParaRPr lang="en-US" sz="2800" dirty="0" smtClean="0">
              <a:latin typeface="Tahoma"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03_0SI-1-1"/>
          <p:cNvPicPr>
            <a:picLocks noChangeAspect="1" noChangeArrowheads="1"/>
          </p:cNvPicPr>
          <p:nvPr/>
        </p:nvPicPr>
        <p:blipFill>
          <a:blip r:embed="rId3" cstate="print"/>
          <a:srcRect l="999" t="4666" r="999" b="4666"/>
          <a:stretch>
            <a:fillRect/>
          </a:stretch>
        </p:blipFill>
        <p:spPr bwMode="auto">
          <a:xfrm>
            <a:off x="1066800" y="1219200"/>
            <a:ext cx="7315200" cy="507365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b="1" u="sng" smtClean="0">
                <a:latin typeface="Tahoma" pitchFamily="34" charset="0"/>
              </a:rPr>
              <a:t>Nonselective  Scattering</a:t>
            </a:r>
          </a:p>
        </p:txBody>
      </p:sp>
      <p:sp>
        <p:nvSpPr>
          <p:cNvPr id="58371" name="Rectangle 3"/>
          <p:cNvSpPr>
            <a:spLocks noGrp="1" noChangeArrowheads="1"/>
          </p:cNvSpPr>
          <p:nvPr>
            <p:ph type="body" sz="half" idx="1"/>
          </p:nvPr>
        </p:nvSpPr>
        <p:spPr/>
        <p:txBody>
          <a:bodyPr/>
          <a:lstStyle/>
          <a:p>
            <a:pPr eaLnBrk="1" hangingPunct="1"/>
            <a:r>
              <a:rPr lang="en-US" sz="2400" b="1" dirty="0" smtClean="0">
                <a:latin typeface="Tahoma" pitchFamily="34" charset="0"/>
              </a:rPr>
              <a:t>Also called “geometric scattering” </a:t>
            </a:r>
          </a:p>
          <a:p>
            <a:pPr eaLnBrk="1" hangingPunct="1"/>
            <a:endParaRPr lang="en-US" sz="2400" b="1" dirty="0" smtClean="0">
              <a:latin typeface="Tahoma" pitchFamily="34" charset="0"/>
            </a:endParaRPr>
          </a:p>
          <a:p>
            <a:pPr eaLnBrk="1" hangingPunct="1"/>
            <a:r>
              <a:rPr lang="en-US" sz="2400" b="1" dirty="0" smtClean="0">
                <a:latin typeface="Tahoma" pitchFamily="34" charset="0"/>
              </a:rPr>
              <a:t>Due to water droplets found in clouds</a:t>
            </a:r>
          </a:p>
          <a:p>
            <a:pPr eaLnBrk="1" hangingPunct="1"/>
            <a:endParaRPr lang="en-US" sz="2400" b="1" dirty="0" smtClean="0">
              <a:latin typeface="Tahoma" pitchFamily="34" charset="0"/>
            </a:endParaRPr>
          </a:p>
          <a:p>
            <a:pPr eaLnBrk="1" hangingPunct="1"/>
            <a:r>
              <a:rPr lang="en-US" sz="2400" b="1" dirty="0" smtClean="0">
                <a:latin typeface="Tahoma" pitchFamily="34" charset="0"/>
              </a:rPr>
              <a:t>Not  as dependent on wavelength</a:t>
            </a:r>
          </a:p>
          <a:p>
            <a:pPr eaLnBrk="1" hangingPunct="1"/>
            <a:endParaRPr lang="en-US" sz="2400" b="1" dirty="0" smtClean="0">
              <a:latin typeface="Tahoma" pitchFamily="34" charset="0"/>
            </a:endParaRPr>
          </a:p>
          <a:p>
            <a:pPr eaLnBrk="1" hangingPunct="1">
              <a:buFontTx/>
              <a:buNone/>
            </a:pPr>
            <a:r>
              <a:rPr lang="en-US" sz="2400" b="1" dirty="0" smtClean="0">
                <a:latin typeface="Tahoma" pitchFamily="34" charset="0"/>
                <a:sym typeface="Wingdings" pitchFamily="2" charset="2"/>
              </a:rPr>
              <a:t>This is </a:t>
            </a:r>
            <a:r>
              <a:rPr lang="en-US" sz="2400" b="1" dirty="0" smtClean="0">
                <a:latin typeface="Tahoma" pitchFamily="34" charset="0"/>
              </a:rPr>
              <a:t>why clouds appear white or gray</a:t>
            </a:r>
          </a:p>
          <a:p>
            <a:pPr eaLnBrk="1" hangingPunct="1">
              <a:buFontTx/>
              <a:buNone/>
            </a:pPr>
            <a:endParaRPr lang="en-US" sz="2400" dirty="0" smtClean="0"/>
          </a:p>
        </p:txBody>
      </p:sp>
      <p:pic>
        <p:nvPicPr>
          <p:cNvPr id="58373" name="Picture 5" descr="cloud_scatter"/>
          <p:cNvPicPr>
            <a:picLocks noChangeAspect="1" noChangeArrowheads="1"/>
          </p:cNvPicPr>
          <p:nvPr/>
        </p:nvPicPr>
        <p:blipFill>
          <a:blip r:embed="rId3" cstate="print"/>
          <a:srcRect/>
          <a:stretch>
            <a:fillRect/>
          </a:stretch>
        </p:blipFill>
        <p:spPr bwMode="auto">
          <a:xfrm>
            <a:off x="4648200" y="1828800"/>
            <a:ext cx="4267200" cy="4114800"/>
          </a:xfrm>
          <a:prstGeom prst="rect">
            <a:avLst/>
          </a:prstGeom>
          <a:noFill/>
          <a:ln w="9525">
            <a:noFill/>
            <a:miter lim="800000"/>
            <a:headEnd/>
            <a:tailEnd/>
          </a:ln>
        </p:spPr>
      </p:pic>
      <p:sp>
        <p:nvSpPr>
          <p:cNvPr id="6" name="Rectangle 5"/>
          <p:cNvSpPr/>
          <p:nvPr/>
        </p:nvSpPr>
        <p:spPr>
          <a:xfrm>
            <a:off x="4572000" y="6550223"/>
            <a:ext cx="4572000" cy="307777"/>
          </a:xfrm>
          <a:prstGeom prst="rect">
            <a:avLst/>
          </a:prstGeom>
        </p:spPr>
        <p:txBody>
          <a:bodyPr>
            <a:spAutoFit/>
          </a:bodyPr>
          <a:lstStyle/>
          <a:p>
            <a:pPr eaLnBrk="1" hangingPunct="1"/>
            <a:r>
              <a:rPr lang="en-US" sz="1400" dirty="0" smtClean="0"/>
              <a:t>Figure from apollo.lsc.vsc.edu/classes/met130</a:t>
            </a:r>
            <a:endParaRPr lang="en-US" sz="44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a:extLst>
            <a:ext uri="{FAA26D3D-D897-4be2-8F04-BA451C77F1D7}">
              <ma14:placeholderFlag xmlns:ma14="http://schemas.microsoft.com/office/mac/drawingml/2011/main" val="1"/>
            </a:ext>
          </a:extLst>
        </p:spPr>
        <p:txBody>
          <a:bodyPr/>
          <a:lstStyle/>
          <a:p>
            <a:pPr eaLnBrk="1" hangingPunct="1">
              <a:defRPr/>
            </a:pPr>
            <a:r>
              <a:rPr lang="en-US" smtClean="0"/>
              <a:t>Scattering and Reflection</a:t>
            </a:r>
          </a:p>
        </p:txBody>
      </p:sp>
      <p:pic>
        <p:nvPicPr>
          <p:cNvPr id="18329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4071938"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Box 7"/>
          <p:cNvSpPr txBox="1">
            <a:spLocks noChangeArrowheads="1"/>
          </p:cNvSpPr>
          <p:nvPr/>
        </p:nvSpPr>
        <p:spPr bwMode="auto">
          <a:xfrm>
            <a:off x="5254625" y="6397625"/>
            <a:ext cx="1831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t>www.topex.ucsd.edu</a:t>
            </a:r>
          </a:p>
        </p:txBody>
      </p:sp>
      <p:sp>
        <p:nvSpPr>
          <p:cNvPr id="183300" name="TextBox 8"/>
          <p:cNvSpPr txBox="1">
            <a:spLocks noChangeArrowheads="1"/>
          </p:cNvSpPr>
          <p:nvPr/>
        </p:nvSpPr>
        <p:spPr bwMode="auto">
          <a:xfrm>
            <a:off x="4419600" y="1676400"/>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(O</a:t>
            </a:r>
            <a:r>
              <a:rPr lang="en-US" altLang="en-US" sz="1800" baseline="-25000"/>
              <a:t>2</a:t>
            </a:r>
            <a:r>
              <a:rPr lang="en-US" altLang="en-US" sz="1800"/>
              <a:t>, N</a:t>
            </a:r>
            <a:r>
              <a:rPr lang="en-US" altLang="en-US" sz="1800" baseline="-25000"/>
              <a:t>2</a:t>
            </a:r>
            <a:r>
              <a:rPr lang="en-US" altLang="en-US" sz="1800"/>
              <a:t>)</a:t>
            </a:r>
          </a:p>
        </p:txBody>
      </p:sp>
      <p:sp>
        <p:nvSpPr>
          <p:cNvPr id="6" name="TextBox 5"/>
          <p:cNvSpPr txBox="1"/>
          <p:nvPr/>
        </p:nvSpPr>
        <p:spPr>
          <a:xfrm>
            <a:off x="4348163" y="5257800"/>
            <a:ext cx="3957637" cy="646113"/>
          </a:xfrm>
          <a:prstGeom prst="rect">
            <a:avLst/>
          </a:prstGeom>
          <a:noFill/>
        </p:spPr>
        <p:txBody>
          <a:bodyPr wrap="none">
            <a:spAutoFit/>
          </a:bodyPr>
          <a:lstStyle/>
          <a:p>
            <a:pPr>
              <a:defRPr/>
            </a:pPr>
            <a:r>
              <a:rPr lang="en-US" dirty="0">
                <a:latin typeface="Arial" charset="0"/>
                <a:ea typeface="ＭＳ Ｐゴシック" charset="0"/>
                <a:cs typeface="ＭＳ Ｐゴシック" charset="0"/>
              </a:rPr>
              <a:t>All wavelengths of light are scattered</a:t>
            </a:r>
          </a:p>
          <a:p>
            <a:pPr marL="285750" indent="-285750">
              <a:buFont typeface="Arial"/>
              <a:buChar char="•"/>
              <a:defRPr/>
            </a:pPr>
            <a:r>
              <a:rPr lang="en-US" dirty="0">
                <a:latin typeface="Arial" charset="0"/>
                <a:ea typeface="ＭＳ Ｐゴシック" charset="0"/>
                <a:cs typeface="ＭＳ Ｐゴシック" charset="0"/>
              </a:rPr>
              <a:t>Makes clouds appear white</a:t>
            </a:r>
          </a:p>
        </p:txBody>
      </p:sp>
      <p:sp>
        <p:nvSpPr>
          <p:cNvPr id="10" name="TextBox 9"/>
          <p:cNvSpPr txBox="1"/>
          <p:nvPr/>
        </p:nvSpPr>
        <p:spPr>
          <a:xfrm>
            <a:off x="2308225" y="5297488"/>
            <a:ext cx="1044575" cy="646112"/>
          </a:xfrm>
          <a:prstGeom prst="rect">
            <a:avLst/>
          </a:prstGeom>
          <a:solidFill>
            <a:schemeClr val="bg1">
              <a:lumMod val="85000"/>
            </a:schemeClr>
          </a:solidFill>
        </p:spPr>
        <p:txBody>
          <a:bodyPr wrap="none">
            <a:spAutoFit/>
          </a:bodyPr>
          <a:lstStyle/>
          <a:p>
            <a:pPr>
              <a:defRPr/>
            </a:pPr>
            <a:r>
              <a:rPr lang="en-US" dirty="0">
                <a:latin typeface="Arial" charset="0"/>
                <a:ea typeface="ＭＳ Ｐゴシック" charset="0"/>
                <a:cs typeface="ＭＳ Ｐゴシック" charset="0"/>
              </a:rPr>
              <a:t>Water</a:t>
            </a:r>
          </a:p>
          <a:p>
            <a:pPr>
              <a:defRPr/>
            </a:pPr>
            <a:r>
              <a:rPr lang="en-US" dirty="0">
                <a:latin typeface="Arial" charset="0"/>
                <a:ea typeface="ＭＳ Ｐゴシック" charset="0"/>
                <a:cs typeface="ＭＳ Ｐゴシック" charset="0"/>
              </a:rPr>
              <a:t>Droplets</a:t>
            </a:r>
          </a:p>
        </p:txBody>
      </p:sp>
      <p:pic>
        <p:nvPicPr>
          <p:cNvPr id="18330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066800"/>
            <a:ext cx="3103563" cy="414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9302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1143000"/>
          </a:xfrm>
        </p:spPr>
        <p:txBody>
          <a:bodyPr/>
          <a:lstStyle/>
          <a:p>
            <a:r>
              <a:rPr lang="en-US" altLang="en-US" sz="4000" smtClean="0"/>
              <a:t>The Moon’s Sky is Black. Why??? </a:t>
            </a:r>
            <a:br>
              <a:rPr lang="en-US" altLang="en-US" sz="4000" smtClean="0"/>
            </a:br>
            <a:endParaRPr lang="en-US" altLang="en-US" sz="4000" smtClean="0"/>
          </a:p>
        </p:txBody>
      </p:sp>
      <p:pic>
        <p:nvPicPr>
          <p:cNvPr id="175106" name="Picture 2" descr="UWC_6e_Figure_03_04_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752600"/>
            <a:ext cx="7010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981325" y="1306513"/>
            <a:ext cx="3309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no atmosphere = no scattering </a:t>
            </a:r>
          </a:p>
        </p:txBody>
      </p:sp>
    </p:spTree>
    <p:extLst>
      <p:ext uri="{BB962C8B-B14F-4D97-AF65-F5344CB8AC3E}">
        <p14:creationId xmlns:p14="http://schemas.microsoft.com/office/powerpoint/2010/main" val="2818002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P608001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7938" name="Rectangle 2"/>
          <p:cNvSpPr>
            <a:spLocks noGrp="1" noChangeArrowheads="1"/>
          </p:cNvSpPr>
          <p:nvPr>
            <p:ph type="title"/>
          </p:nvPr>
        </p:nvSpPr>
        <p:spPr/>
        <p:txBody>
          <a:bodyPr/>
          <a:lstStyle/>
          <a:p>
            <a:pPr eaLnBrk="1" hangingPunct="1">
              <a:defRPr/>
            </a:pPr>
            <a:r>
              <a:rPr lang="en-US" b="1" u="sng" smtClean="0">
                <a:solidFill>
                  <a:schemeClr val="bg1"/>
                </a:solidFill>
                <a:effectLst>
                  <a:outerShdw blurRad="38100" dist="38100" dir="2700000" algn="tl">
                    <a:srgbClr val="C0C0C0"/>
                  </a:outerShdw>
                </a:effectLst>
                <a:latin typeface="Tahoma" pitchFamily="34" charset="0"/>
              </a:rPr>
              <a:t>Okay, So What?</a:t>
            </a:r>
          </a:p>
        </p:txBody>
      </p:sp>
      <p:sp>
        <p:nvSpPr>
          <p:cNvPr id="167939" name="Rectangle 3"/>
          <p:cNvSpPr>
            <a:spLocks noGrp="1" noChangeArrowheads="1"/>
          </p:cNvSpPr>
          <p:nvPr>
            <p:ph type="body" idx="1"/>
          </p:nvPr>
        </p:nvSpPr>
        <p:spPr/>
        <p:txBody>
          <a:bodyPr/>
          <a:lstStyle/>
          <a:p>
            <a:pPr eaLnBrk="1" hangingPunct="1">
              <a:lnSpc>
                <a:spcPct val="90000"/>
              </a:lnSpc>
              <a:defRPr/>
            </a:pPr>
            <a:r>
              <a:rPr lang="en-US" b="1" smtClean="0">
                <a:solidFill>
                  <a:schemeClr val="bg1"/>
                </a:solidFill>
                <a:effectLst>
                  <a:outerShdw blurRad="38100" dist="38100" dir="2700000" algn="tl">
                    <a:srgbClr val="C0C0C0"/>
                  </a:outerShdw>
                </a:effectLst>
                <a:latin typeface="Tahoma" pitchFamily="34" charset="0"/>
              </a:rPr>
              <a:t>How do we apply these processes to help our understanding of the energy balance of the earth-atmosphere system?</a:t>
            </a:r>
          </a:p>
          <a:p>
            <a:pPr eaLnBrk="1" hangingPunct="1">
              <a:lnSpc>
                <a:spcPct val="90000"/>
              </a:lnSpc>
              <a:defRPr/>
            </a:pPr>
            <a:endParaRPr lang="en-US" smtClean="0">
              <a:solidFill>
                <a:schemeClr val="bg1"/>
              </a:solidFill>
              <a:effectLst>
                <a:outerShdw blurRad="38100" dist="38100" dir="2700000" algn="tl">
                  <a:srgbClr val="C0C0C0"/>
                </a:outerShdw>
              </a:effectLst>
            </a:endParaRPr>
          </a:p>
          <a:p>
            <a:pPr eaLnBrk="1" hangingPunct="1">
              <a:lnSpc>
                <a:spcPct val="90000"/>
              </a:lnSpc>
              <a:defRPr/>
            </a:pPr>
            <a:r>
              <a:rPr lang="en-US" b="1" smtClean="0">
                <a:solidFill>
                  <a:schemeClr val="bg1"/>
                </a:solidFill>
                <a:effectLst>
                  <a:outerShdw blurRad="38100" dist="38100" dir="2700000" algn="tl">
                    <a:srgbClr val="C0C0C0"/>
                  </a:outerShdw>
                </a:effectLst>
                <a:latin typeface="Tahoma" pitchFamily="34" charset="0"/>
              </a:rPr>
              <a:t>Let’s look at what happens to solar radiation (shortwave radiation) and  terrestrial radiation (longwave radiation).</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b="1" u="sng" smtClean="0">
                <a:latin typeface="Tahoma" pitchFamily="34" charset="0"/>
              </a:rPr>
              <a:t>Solar Radiation</a:t>
            </a:r>
          </a:p>
        </p:txBody>
      </p:sp>
      <p:sp>
        <p:nvSpPr>
          <p:cNvPr id="60419" name="Rectangle 3"/>
          <p:cNvSpPr>
            <a:spLocks noGrp="1" noChangeArrowheads="1"/>
          </p:cNvSpPr>
          <p:nvPr>
            <p:ph type="body" idx="1"/>
          </p:nvPr>
        </p:nvSpPr>
        <p:spPr/>
        <p:txBody>
          <a:bodyPr/>
          <a:lstStyle/>
          <a:p>
            <a:pPr eaLnBrk="1" hangingPunct="1"/>
            <a:r>
              <a:rPr lang="en-US" smtClean="0">
                <a:latin typeface="Tahoma" pitchFamily="34" charset="0"/>
              </a:rPr>
              <a:t>When it enters the atmosphere…..</a:t>
            </a:r>
          </a:p>
          <a:p>
            <a:pPr lvl="1" eaLnBrk="1" hangingPunct="1"/>
            <a:r>
              <a:rPr lang="en-US" smtClean="0">
                <a:latin typeface="Tahoma" pitchFamily="34" charset="0"/>
              </a:rPr>
              <a:t>Absorbed by: gases (O</a:t>
            </a:r>
            <a:r>
              <a:rPr lang="en-US" baseline="-25000" smtClean="0">
                <a:latin typeface="Tahoma" pitchFamily="34" charset="0"/>
              </a:rPr>
              <a:t>3</a:t>
            </a:r>
            <a:r>
              <a:rPr lang="en-US" smtClean="0">
                <a:latin typeface="Tahoma" pitchFamily="34" charset="0"/>
              </a:rPr>
              <a:t>, H</a:t>
            </a:r>
            <a:r>
              <a:rPr lang="en-US" baseline="-25000" smtClean="0">
                <a:latin typeface="Tahoma" pitchFamily="34" charset="0"/>
              </a:rPr>
              <a:t>2</a:t>
            </a:r>
            <a:r>
              <a:rPr lang="en-US" smtClean="0">
                <a:latin typeface="Tahoma" pitchFamily="34" charset="0"/>
              </a:rPr>
              <a:t>O) and surface </a:t>
            </a:r>
          </a:p>
          <a:p>
            <a:pPr lvl="1" eaLnBrk="1" hangingPunct="1"/>
            <a:endParaRPr lang="en-US" smtClean="0">
              <a:latin typeface="Tahoma" pitchFamily="34" charset="0"/>
            </a:endParaRPr>
          </a:p>
          <a:p>
            <a:pPr lvl="1" eaLnBrk="1" hangingPunct="1"/>
            <a:r>
              <a:rPr lang="en-US" smtClean="0">
                <a:latin typeface="Tahoma" pitchFamily="34" charset="0"/>
              </a:rPr>
              <a:t>Reflected by surface and cloud tops</a:t>
            </a:r>
          </a:p>
          <a:p>
            <a:pPr lvl="1" eaLnBrk="1" hangingPunct="1"/>
            <a:endParaRPr lang="en-US" smtClean="0">
              <a:latin typeface="Tahoma" pitchFamily="34" charset="0"/>
            </a:endParaRPr>
          </a:p>
          <a:p>
            <a:pPr lvl="1" eaLnBrk="1" hangingPunct="1"/>
            <a:r>
              <a:rPr lang="en-US" smtClean="0">
                <a:latin typeface="Tahoma" pitchFamily="34" charset="0"/>
              </a:rPr>
              <a:t>Transmission: Visible part of the EM spectrum is transmitted</a:t>
            </a:r>
          </a:p>
          <a:p>
            <a:pPr lvl="1" eaLnBrk="1" hangingPunct="1"/>
            <a:endParaRPr lang="en-US" smtClean="0">
              <a:latin typeface="Tahoma" pitchFamily="34" charset="0"/>
            </a:endParaRPr>
          </a:p>
          <a:p>
            <a:pPr lvl="1" eaLnBrk="1" hangingPunct="1"/>
            <a:r>
              <a:rPr lang="en-US" smtClean="0">
                <a:latin typeface="Tahoma" pitchFamily="34" charset="0"/>
              </a:rPr>
              <a:t>Scattered by  gases, aerosols, clouds</a:t>
            </a:r>
          </a:p>
          <a:p>
            <a:pPr eaLnBrk="1" hangingPunct="1"/>
            <a:endParaRPr lang="en-US" baseline="-25000" smtClean="0">
              <a:latin typeface="Tahoma"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b="1" u="sng" smtClean="0">
                <a:latin typeface="Tahoma" pitchFamily="34" charset="0"/>
              </a:rPr>
              <a:t>Solar Radiation (cont’d)</a:t>
            </a:r>
          </a:p>
        </p:txBody>
      </p:sp>
      <p:sp>
        <p:nvSpPr>
          <p:cNvPr id="61443" name="Rectangle 3"/>
          <p:cNvSpPr>
            <a:spLocks noGrp="1" noChangeArrowheads="1"/>
          </p:cNvSpPr>
          <p:nvPr>
            <p:ph type="body" idx="1"/>
          </p:nvPr>
        </p:nvSpPr>
        <p:spPr/>
        <p:txBody>
          <a:bodyPr/>
          <a:lstStyle/>
          <a:p>
            <a:pPr eaLnBrk="1" hangingPunct="1"/>
            <a:r>
              <a:rPr lang="en-US" smtClean="0">
                <a:latin typeface="Tahoma" pitchFamily="34" charset="0"/>
              </a:rPr>
              <a:t>The peak in solar radiation occurs in the visible part of the spectrum, but there is still plenty of energy in the ultraviolet (harmful! i.e. Sunburn, skin cancer etc…)</a:t>
            </a:r>
          </a:p>
          <a:p>
            <a:pPr eaLnBrk="1" hangingPunct="1"/>
            <a:endParaRPr lang="en-US" smtClean="0">
              <a:latin typeface="Tahoma" pitchFamily="34" charset="0"/>
            </a:endParaRPr>
          </a:p>
          <a:p>
            <a:pPr eaLnBrk="1" hangingPunct="1"/>
            <a:r>
              <a:rPr lang="en-US" smtClean="0">
                <a:latin typeface="Tahoma" pitchFamily="34" charset="0"/>
              </a:rPr>
              <a:t>The atmosphere is nearly transparent to visible radiation…but not so much so for other wavelengths.</a:t>
            </a:r>
          </a:p>
          <a:p>
            <a:pPr eaLnBrk="1" hangingPunct="1"/>
            <a:endParaRPr lang="en-US" smtClean="0">
              <a:latin typeface="Tahoma"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a:r>
              <a:rPr lang="en-US" sz="4000" b="1" u="sng">
                <a:solidFill>
                  <a:schemeClr val="tx2"/>
                </a:solidFill>
                <a:latin typeface="Tahoma" pitchFamily="34" charset="0"/>
              </a:rPr>
              <a:t>The Fate of Solar Radiation</a:t>
            </a:r>
          </a:p>
        </p:txBody>
      </p:sp>
      <p:sp>
        <p:nvSpPr>
          <p:cNvPr id="62467" name="Rectangle 3"/>
          <p:cNvSpPr>
            <a:spLocks noChangeArrowheads="1"/>
          </p:cNvSpPr>
          <p:nvPr/>
        </p:nvSpPr>
        <p:spPr bwMode="auto">
          <a:xfrm>
            <a:off x="228600" y="1219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800">
                <a:latin typeface="Tahoma" pitchFamily="34" charset="0"/>
              </a:rPr>
              <a:t>100 Units Available</a:t>
            </a:r>
          </a:p>
          <a:p>
            <a:pPr marL="742950" lvl="1" indent="-285750">
              <a:spcBef>
                <a:spcPct val="20000"/>
              </a:spcBef>
              <a:buFontTx/>
              <a:buChar char="–"/>
            </a:pPr>
            <a:r>
              <a:rPr lang="en-US" sz="2400">
                <a:latin typeface="Tahoma" pitchFamily="34" charset="0"/>
              </a:rPr>
              <a:t>25 are absorbed by the atmosphere</a:t>
            </a:r>
          </a:p>
          <a:p>
            <a:pPr marL="742950" lvl="1" indent="-285750">
              <a:spcBef>
                <a:spcPct val="20000"/>
              </a:spcBef>
              <a:buFontTx/>
              <a:buChar char="–"/>
            </a:pPr>
            <a:r>
              <a:rPr lang="en-US" sz="2400">
                <a:latin typeface="Tahoma" pitchFamily="34" charset="0"/>
              </a:rPr>
              <a:t>19 are reflected by cloud cover into space</a:t>
            </a:r>
          </a:p>
          <a:p>
            <a:pPr marL="742950" lvl="1" indent="-285750">
              <a:spcBef>
                <a:spcPct val="20000"/>
              </a:spcBef>
              <a:buFontTx/>
              <a:buChar char="–"/>
            </a:pPr>
            <a:r>
              <a:rPr lang="en-US" sz="2400">
                <a:latin typeface="Tahoma" pitchFamily="34" charset="0"/>
              </a:rPr>
              <a:t>6 are reflected by the atmospheric gases and aerosols into space</a:t>
            </a:r>
          </a:p>
          <a:p>
            <a:pPr marL="742950" lvl="1" indent="-285750">
              <a:spcBef>
                <a:spcPct val="20000"/>
              </a:spcBef>
              <a:buFontTx/>
              <a:buChar char="–"/>
            </a:pPr>
            <a:r>
              <a:rPr lang="en-US" sz="2400">
                <a:latin typeface="Tahoma" pitchFamily="34" charset="0"/>
              </a:rPr>
              <a:t>5 are reflected into space by the ground</a:t>
            </a:r>
          </a:p>
          <a:p>
            <a:pPr marL="742950" lvl="1" indent="-285750">
              <a:spcBef>
                <a:spcPct val="20000"/>
              </a:spcBef>
              <a:buFontTx/>
              <a:buChar char="–"/>
            </a:pPr>
            <a:r>
              <a:rPr lang="en-US" sz="2400">
                <a:latin typeface="Tahoma" pitchFamily="34" charset="0"/>
              </a:rPr>
              <a:t>45 are absorbed by the surface</a:t>
            </a:r>
          </a:p>
        </p:txBody>
      </p:sp>
      <p:pic>
        <p:nvPicPr>
          <p:cNvPr id="62468" name="Picture 4" descr="FIG03_004"/>
          <p:cNvPicPr>
            <a:picLocks noChangeAspect="1" noChangeArrowheads="1"/>
          </p:cNvPicPr>
          <p:nvPr/>
        </p:nvPicPr>
        <p:blipFill>
          <a:blip r:embed="rId3" cstate="print"/>
          <a:srcRect l="999" t="22000" r="2000" b="19333"/>
          <a:stretch>
            <a:fillRect/>
          </a:stretch>
        </p:blipFill>
        <p:spPr bwMode="auto">
          <a:xfrm>
            <a:off x="4114800" y="2209800"/>
            <a:ext cx="4876800" cy="2932113"/>
          </a:xfrm>
          <a:prstGeom prst="rect">
            <a:avLst/>
          </a:prstGeom>
          <a:noFill/>
          <a:ln w="9525">
            <a:noFill/>
            <a:miter lim="800000"/>
            <a:headEnd/>
            <a:tailEnd/>
          </a:ln>
        </p:spPr>
      </p:pic>
      <p:cxnSp>
        <p:nvCxnSpPr>
          <p:cNvPr id="8" name="Straight Arrow Connector 7"/>
          <p:cNvCxnSpPr/>
          <p:nvPr/>
        </p:nvCxnSpPr>
        <p:spPr>
          <a:xfrm>
            <a:off x="4343400" y="5943600"/>
            <a:ext cx="10668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867400" y="5715000"/>
            <a:ext cx="2743200" cy="369888"/>
          </a:xfrm>
          <a:prstGeom prst="rect">
            <a:avLst/>
          </a:prstGeom>
          <a:noFill/>
          <a:ln w="9525">
            <a:noFill/>
            <a:miter lim="800000"/>
            <a:headEnd/>
            <a:tailEnd/>
          </a:ln>
        </p:spPr>
        <p:txBody>
          <a:bodyPr>
            <a:spAutoFit/>
          </a:bodyPr>
          <a:lstStyle/>
          <a:p>
            <a:r>
              <a:rPr lang="en-US"/>
              <a:t>All are variable!  </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b="1" u="sng" smtClean="0">
                <a:latin typeface="Tahoma" pitchFamily="34" charset="0"/>
              </a:rPr>
              <a:t>Terrestrial Radiation</a:t>
            </a:r>
          </a:p>
        </p:txBody>
      </p:sp>
      <p:sp>
        <p:nvSpPr>
          <p:cNvPr id="63491" name="Rectangle 3"/>
          <p:cNvSpPr>
            <a:spLocks noGrp="1" noChangeArrowheads="1"/>
          </p:cNvSpPr>
          <p:nvPr>
            <p:ph type="body" idx="1"/>
          </p:nvPr>
        </p:nvSpPr>
        <p:spPr/>
        <p:txBody>
          <a:bodyPr/>
          <a:lstStyle/>
          <a:p>
            <a:pPr eaLnBrk="1" hangingPunct="1"/>
            <a:r>
              <a:rPr lang="en-US" dirty="0" smtClean="0">
                <a:latin typeface="Tahoma" pitchFamily="34" charset="0"/>
              </a:rPr>
              <a:t>The peak in terrestrial radiation occurs in the infrared region (Wien's Law) .</a:t>
            </a:r>
          </a:p>
          <a:p>
            <a:pPr eaLnBrk="1" hangingPunct="1"/>
            <a:endParaRPr lang="en-US" dirty="0" smtClean="0">
              <a:latin typeface="Tahoma" pitchFamily="34" charset="0"/>
            </a:endParaRPr>
          </a:p>
          <a:p>
            <a:pPr eaLnBrk="1" hangingPunct="1"/>
            <a:r>
              <a:rPr lang="en-US" dirty="0" smtClean="0">
                <a:latin typeface="Tahoma" pitchFamily="34" charset="0"/>
              </a:rPr>
              <a:t>What happens to this outgoing </a:t>
            </a:r>
            <a:r>
              <a:rPr lang="en-US" dirty="0" err="1" smtClean="0">
                <a:latin typeface="Tahoma" pitchFamily="34" charset="0"/>
              </a:rPr>
              <a:t>longwave</a:t>
            </a:r>
            <a:r>
              <a:rPr lang="en-US" dirty="0" smtClean="0">
                <a:latin typeface="Tahoma" pitchFamily="34" charset="0"/>
              </a:rPr>
              <a:t> radiation emitted by earth?</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u="sng" smtClean="0">
                <a:latin typeface="Tahoma" pitchFamily="34" charset="0"/>
              </a:rPr>
              <a:t>Temperature vs. Heat</a:t>
            </a:r>
          </a:p>
        </p:txBody>
      </p:sp>
      <p:sp>
        <p:nvSpPr>
          <p:cNvPr id="7171" name="Rectangle 3"/>
          <p:cNvSpPr>
            <a:spLocks noGrp="1" noChangeArrowheads="1"/>
          </p:cNvSpPr>
          <p:nvPr>
            <p:ph type="body" idx="1"/>
          </p:nvPr>
        </p:nvSpPr>
        <p:spPr/>
        <p:txBody>
          <a:bodyPr/>
          <a:lstStyle/>
          <a:p>
            <a:pPr eaLnBrk="1" hangingPunct="1"/>
            <a:r>
              <a:rPr lang="en-US" sz="2800" dirty="0" smtClean="0">
                <a:latin typeface="Tahoma" pitchFamily="34" charset="0"/>
              </a:rPr>
              <a:t>Temperature: A measure of the average kinetic energy of the molecules of a substance.</a:t>
            </a:r>
          </a:p>
          <a:p>
            <a:pPr eaLnBrk="1" hangingPunct="1"/>
            <a:endParaRPr lang="en-US" sz="2800" dirty="0" smtClean="0">
              <a:latin typeface="Tahoma" pitchFamily="34" charset="0"/>
            </a:endParaRPr>
          </a:p>
          <a:p>
            <a:pPr eaLnBrk="1" hangingPunct="1"/>
            <a:r>
              <a:rPr lang="en-US" sz="2800" dirty="0" smtClean="0">
                <a:latin typeface="Tahoma" pitchFamily="34" charset="0"/>
              </a:rPr>
              <a:t>Heat: The energy produced by the motion of those molecules.</a:t>
            </a:r>
          </a:p>
          <a:p>
            <a:pPr eaLnBrk="1" hangingPunct="1"/>
            <a:endParaRPr lang="en-US" sz="2800" dirty="0" smtClean="0">
              <a:latin typeface="Tahoma" pitchFamily="34" charset="0"/>
            </a:endParaRPr>
          </a:p>
          <a:p>
            <a:pPr eaLnBrk="1" hangingPunct="1"/>
            <a:r>
              <a:rPr lang="en-US" sz="2800" dirty="0" smtClean="0">
                <a:latin typeface="Tahoma" pitchFamily="34" charset="0"/>
              </a:rPr>
              <a:t>Temperature scales:  </a:t>
            </a:r>
          </a:p>
          <a:p>
            <a:pPr eaLnBrk="1" hangingPunct="1">
              <a:buFontTx/>
              <a:buNone/>
            </a:pPr>
            <a:r>
              <a:rPr lang="en-US" sz="2800" dirty="0" smtClean="0">
                <a:latin typeface="Tahoma" pitchFamily="34" charset="0"/>
              </a:rPr>
              <a:t>       </a:t>
            </a:r>
            <a:r>
              <a:rPr lang="en-US" sz="2800" baseline="30000" dirty="0" smtClean="0">
                <a:latin typeface="Tahoma" pitchFamily="34" charset="0"/>
              </a:rPr>
              <a:t>0</a:t>
            </a:r>
            <a:r>
              <a:rPr lang="en-US" sz="2800" dirty="0" smtClean="0">
                <a:latin typeface="Tahoma" pitchFamily="34" charset="0"/>
              </a:rPr>
              <a:t>F - Fahrenheit</a:t>
            </a:r>
          </a:p>
          <a:p>
            <a:pPr eaLnBrk="1" hangingPunct="1">
              <a:buFontTx/>
              <a:buNone/>
            </a:pPr>
            <a:r>
              <a:rPr lang="en-US" sz="2800" dirty="0" smtClean="0">
                <a:latin typeface="Tahoma" pitchFamily="34" charset="0"/>
              </a:rPr>
              <a:t>       </a:t>
            </a:r>
            <a:r>
              <a:rPr lang="en-US" sz="2800" baseline="30000" dirty="0" smtClean="0">
                <a:latin typeface="Tahoma" pitchFamily="34" charset="0"/>
              </a:rPr>
              <a:t>0</a:t>
            </a:r>
            <a:r>
              <a:rPr lang="en-US" sz="2800" dirty="0" smtClean="0">
                <a:latin typeface="Tahoma" pitchFamily="34" charset="0"/>
              </a:rPr>
              <a:t>C - Celsius</a:t>
            </a:r>
          </a:p>
          <a:p>
            <a:pPr eaLnBrk="1" hangingPunct="1">
              <a:buFontTx/>
              <a:buNone/>
            </a:pPr>
            <a:r>
              <a:rPr lang="en-US" sz="2800" dirty="0" smtClean="0">
                <a:latin typeface="Tahoma" pitchFamily="34" charset="0"/>
              </a:rPr>
              <a:t>       </a:t>
            </a:r>
            <a:r>
              <a:rPr lang="en-US" sz="2800" baseline="30000" dirty="0" smtClean="0">
                <a:latin typeface="Tahoma" pitchFamily="34" charset="0"/>
              </a:rPr>
              <a:t>0</a:t>
            </a:r>
            <a:r>
              <a:rPr lang="en-US" sz="2800" dirty="0" smtClean="0">
                <a:latin typeface="Tahoma" pitchFamily="34" charset="0"/>
              </a:rPr>
              <a:t>K – Kelvin</a:t>
            </a:r>
          </a:p>
          <a:p>
            <a:pPr eaLnBrk="1" hangingPunct="1">
              <a:buFontTx/>
              <a:buNone/>
            </a:pPr>
            <a:r>
              <a:rPr lang="en-US" sz="2800" dirty="0" smtClean="0">
                <a:latin typeface="Tahoma" pitchFamily="34" charset="0"/>
              </a:rPr>
              <a:t>                         </a:t>
            </a:r>
            <a:endParaRPr lang="en-US" sz="2800" dirty="0" smtClean="0">
              <a:latin typeface="Tahoma" pitchFamily="34" charset="0"/>
              <a:cs typeface="Arial" pitchFamily="34" charset="0"/>
            </a:endParaRPr>
          </a:p>
        </p:txBody>
      </p:sp>
      <p:graphicFrame>
        <p:nvGraphicFramePr>
          <p:cNvPr id="4" name="Table 3"/>
          <p:cNvGraphicFramePr>
            <a:graphicFrameLocks noGrp="1"/>
          </p:cNvGraphicFramePr>
          <p:nvPr/>
        </p:nvGraphicFramePr>
        <p:xfrm>
          <a:off x="4191000" y="4876800"/>
          <a:ext cx="4876800" cy="1911854"/>
        </p:xfrm>
        <a:graphic>
          <a:graphicData uri="http://schemas.openxmlformats.org/drawingml/2006/table">
            <a:tbl>
              <a:tblPr firstRow="1" bandRow="1">
                <a:tableStyleId>{073A0DAA-6AF3-43AB-8588-CEC1D06C72B9}</a:tableStyleId>
              </a:tblPr>
              <a:tblGrid>
                <a:gridCol w="838200"/>
                <a:gridCol w="1143000"/>
                <a:gridCol w="990600"/>
                <a:gridCol w="929640"/>
                <a:gridCol w="975360"/>
              </a:tblGrid>
              <a:tr h="585843">
                <a:tc>
                  <a:txBody>
                    <a:bodyPr/>
                    <a:lstStyle/>
                    <a:p>
                      <a:pPr algn="ctr"/>
                      <a:r>
                        <a:rPr lang="en-US" dirty="0" smtClean="0"/>
                        <a:t>Scale </a:t>
                      </a:r>
                      <a:endParaRPr lang="en-US" dirty="0"/>
                    </a:p>
                  </a:txBody>
                  <a:tcPr/>
                </a:tc>
                <a:tc>
                  <a:txBody>
                    <a:bodyPr/>
                    <a:lstStyle/>
                    <a:p>
                      <a:pPr algn="ctr"/>
                      <a:r>
                        <a:rPr lang="en-US" dirty="0" smtClean="0"/>
                        <a:t>Freezing Point </a:t>
                      </a:r>
                      <a:endParaRPr lang="en-US" dirty="0"/>
                    </a:p>
                  </a:txBody>
                  <a:tcPr/>
                </a:tc>
                <a:tc>
                  <a:txBody>
                    <a:bodyPr/>
                    <a:lstStyle/>
                    <a:p>
                      <a:pPr algn="ctr"/>
                      <a:r>
                        <a:rPr lang="en-US" dirty="0" smtClean="0"/>
                        <a:t>Boiling Point </a:t>
                      </a:r>
                      <a:endParaRPr lang="en-US" dirty="0"/>
                    </a:p>
                  </a:txBody>
                  <a:tcPr/>
                </a:tc>
                <a:tc>
                  <a:txBody>
                    <a:bodyPr/>
                    <a:lstStyle/>
                    <a:p>
                      <a:pPr algn="ctr"/>
                      <a:r>
                        <a:rPr lang="en-US" dirty="0" smtClean="0"/>
                        <a:t>Room Temp.</a:t>
                      </a:r>
                      <a:r>
                        <a:rPr lang="en-US" baseline="0" dirty="0" smtClean="0"/>
                        <a:t> </a:t>
                      </a:r>
                      <a:endParaRPr lang="en-US" dirty="0"/>
                    </a:p>
                  </a:txBody>
                  <a:tcPr/>
                </a:tc>
                <a:tc>
                  <a:txBody>
                    <a:bodyPr/>
                    <a:lstStyle/>
                    <a:p>
                      <a:pPr algn="ctr"/>
                      <a:r>
                        <a:rPr lang="en-US" dirty="0" smtClean="0"/>
                        <a:t>Body Temp. </a:t>
                      </a:r>
                      <a:endParaRPr lang="en-US" dirty="0"/>
                    </a:p>
                  </a:txBody>
                  <a:tcPr/>
                </a:tc>
              </a:tr>
              <a:tr h="526406">
                <a:tc>
                  <a:txBody>
                    <a:bodyPr/>
                    <a:lstStyle/>
                    <a:p>
                      <a:pPr algn="ctr"/>
                      <a:r>
                        <a:rPr lang="en-US" dirty="0" smtClean="0"/>
                        <a:t>F</a:t>
                      </a:r>
                      <a:endParaRPr lang="en-US" dirty="0"/>
                    </a:p>
                  </a:txBody>
                  <a:tcPr/>
                </a:tc>
                <a:tc>
                  <a:txBody>
                    <a:bodyPr/>
                    <a:lstStyle/>
                    <a:p>
                      <a:pPr algn="ctr"/>
                      <a:r>
                        <a:rPr lang="en-US" dirty="0" smtClean="0"/>
                        <a:t>32</a:t>
                      </a:r>
                      <a:endParaRPr lang="en-US" dirty="0"/>
                    </a:p>
                  </a:txBody>
                  <a:tcPr/>
                </a:tc>
                <a:tc>
                  <a:txBody>
                    <a:bodyPr/>
                    <a:lstStyle/>
                    <a:p>
                      <a:pPr algn="ctr"/>
                      <a:r>
                        <a:rPr lang="en-US" dirty="0" smtClean="0"/>
                        <a:t>212</a:t>
                      </a:r>
                      <a:endParaRPr lang="en-US" dirty="0"/>
                    </a:p>
                  </a:txBody>
                  <a:tcPr/>
                </a:tc>
                <a:tc>
                  <a:txBody>
                    <a:bodyPr/>
                    <a:lstStyle/>
                    <a:p>
                      <a:pPr algn="ctr"/>
                      <a:r>
                        <a:rPr lang="en-US" dirty="0" smtClean="0"/>
                        <a:t>75</a:t>
                      </a:r>
                      <a:endParaRPr lang="en-US" dirty="0"/>
                    </a:p>
                  </a:txBody>
                  <a:tcPr/>
                </a:tc>
                <a:tc>
                  <a:txBody>
                    <a:bodyPr/>
                    <a:lstStyle/>
                    <a:p>
                      <a:pPr algn="ctr"/>
                      <a:r>
                        <a:rPr lang="en-US" dirty="0" smtClean="0"/>
                        <a:t>98.6</a:t>
                      </a:r>
                      <a:endParaRPr lang="en-US" dirty="0"/>
                    </a:p>
                  </a:txBody>
                  <a:tcPr/>
                </a:tc>
              </a:tr>
              <a:tr h="379608">
                <a:tc>
                  <a:txBody>
                    <a:bodyPr/>
                    <a:lstStyle/>
                    <a:p>
                      <a:pPr algn="ctr"/>
                      <a:r>
                        <a:rPr lang="en-US" dirty="0" smtClean="0"/>
                        <a:t>C</a:t>
                      </a:r>
                      <a:endParaRPr lang="en-US" dirty="0"/>
                    </a:p>
                  </a:txBody>
                  <a:tcPr/>
                </a:tc>
                <a:tc>
                  <a:txBody>
                    <a:bodyPr/>
                    <a:lstStyle/>
                    <a:p>
                      <a:pPr algn="ctr"/>
                      <a:r>
                        <a:rPr lang="en-US" dirty="0" smtClean="0"/>
                        <a:t>0</a:t>
                      </a:r>
                      <a:endParaRPr lang="en-US" dirty="0"/>
                    </a:p>
                  </a:txBody>
                  <a:tcPr/>
                </a:tc>
                <a:tc>
                  <a:txBody>
                    <a:bodyPr/>
                    <a:lstStyle/>
                    <a:p>
                      <a:pPr algn="ctr"/>
                      <a:r>
                        <a:rPr lang="en-US" dirty="0" smtClean="0"/>
                        <a:t>100</a:t>
                      </a:r>
                      <a:endParaRPr lang="en-US" dirty="0"/>
                    </a:p>
                  </a:txBody>
                  <a:tcPr/>
                </a:tc>
                <a:tc>
                  <a:txBody>
                    <a:bodyPr/>
                    <a:lstStyle/>
                    <a:p>
                      <a:pPr algn="ctr"/>
                      <a:r>
                        <a:rPr lang="en-US" dirty="0" smtClean="0"/>
                        <a:t>24</a:t>
                      </a:r>
                      <a:endParaRPr lang="en-US" dirty="0"/>
                    </a:p>
                  </a:txBody>
                  <a:tcPr/>
                </a:tc>
                <a:tc>
                  <a:txBody>
                    <a:bodyPr/>
                    <a:lstStyle/>
                    <a:p>
                      <a:pPr algn="ctr"/>
                      <a:r>
                        <a:rPr lang="en-US" dirty="0" smtClean="0"/>
                        <a:t>37</a:t>
                      </a:r>
                      <a:endParaRPr lang="en-US" dirty="0"/>
                    </a:p>
                  </a:txBody>
                  <a:tcPr/>
                </a:tc>
              </a:tr>
              <a:tr h="320284">
                <a:tc>
                  <a:txBody>
                    <a:bodyPr/>
                    <a:lstStyle/>
                    <a:p>
                      <a:pPr algn="ctr"/>
                      <a:r>
                        <a:rPr lang="en-US" dirty="0" smtClean="0"/>
                        <a:t>K</a:t>
                      </a:r>
                      <a:endParaRPr lang="en-US" dirty="0"/>
                    </a:p>
                  </a:txBody>
                  <a:tcPr/>
                </a:tc>
                <a:tc>
                  <a:txBody>
                    <a:bodyPr/>
                    <a:lstStyle/>
                    <a:p>
                      <a:pPr algn="ctr"/>
                      <a:r>
                        <a:rPr lang="en-US" dirty="0" smtClean="0"/>
                        <a:t>273</a:t>
                      </a:r>
                      <a:endParaRPr lang="en-US" dirty="0"/>
                    </a:p>
                  </a:txBody>
                  <a:tcPr/>
                </a:tc>
                <a:tc>
                  <a:txBody>
                    <a:bodyPr/>
                    <a:lstStyle/>
                    <a:p>
                      <a:pPr algn="ctr"/>
                      <a:r>
                        <a:rPr lang="en-US" dirty="0" smtClean="0"/>
                        <a:t>373</a:t>
                      </a:r>
                      <a:endParaRPr lang="en-US" dirty="0"/>
                    </a:p>
                  </a:txBody>
                  <a:tcPr/>
                </a:tc>
                <a:tc>
                  <a:txBody>
                    <a:bodyPr/>
                    <a:lstStyle/>
                    <a:p>
                      <a:pPr algn="ctr"/>
                      <a:r>
                        <a:rPr lang="en-US" dirty="0" smtClean="0"/>
                        <a:t>297</a:t>
                      </a:r>
                      <a:endParaRPr lang="en-US" dirty="0"/>
                    </a:p>
                  </a:txBody>
                  <a:tcPr/>
                </a:tc>
                <a:tc>
                  <a:txBody>
                    <a:bodyPr/>
                    <a:lstStyle/>
                    <a:p>
                      <a:pPr algn="ctr"/>
                      <a:r>
                        <a:rPr lang="en-US" dirty="0" smtClean="0"/>
                        <a:t>310.2</a:t>
                      </a:r>
                      <a:endParaRPr lang="en-US" dirty="0"/>
                    </a:p>
                  </a:txBody>
                  <a:tcPr/>
                </a:tc>
              </a:tr>
            </a:tbl>
          </a:graphicData>
        </a:graphic>
      </p:graphicFrame>
    </p:spTree>
    <p:custDataLst>
      <p:tags r:id="rId1"/>
    </p:custData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b="1" u="sng" smtClean="0">
                <a:latin typeface="Tahoma" pitchFamily="34" charset="0"/>
              </a:rPr>
              <a:t>Longwave Radiation</a:t>
            </a:r>
          </a:p>
        </p:txBody>
      </p:sp>
      <p:sp>
        <p:nvSpPr>
          <p:cNvPr id="64515" name="Rectangle 3"/>
          <p:cNvSpPr>
            <a:spLocks noGrp="1" noChangeArrowheads="1"/>
          </p:cNvSpPr>
          <p:nvPr>
            <p:ph type="body" idx="1"/>
          </p:nvPr>
        </p:nvSpPr>
        <p:spPr/>
        <p:txBody>
          <a:bodyPr/>
          <a:lstStyle/>
          <a:p>
            <a:pPr eaLnBrk="1" hangingPunct="1"/>
            <a:r>
              <a:rPr lang="en-US" smtClean="0">
                <a:latin typeface="Tahoma" pitchFamily="34" charset="0"/>
              </a:rPr>
              <a:t>Most is absorbed by atmospheric gases, namely H</a:t>
            </a:r>
            <a:r>
              <a:rPr lang="en-US" baseline="-25000" smtClean="0">
                <a:latin typeface="Tahoma" pitchFamily="34" charset="0"/>
              </a:rPr>
              <a:t>2</a:t>
            </a:r>
            <a:r>
              <a:rPr lang="en-US" smtClean="0">
                <a:latin typeface="Tahoma" pitchFamily="34" charset="0"/>
              </a:rPr>
              <a:t>O, CO</a:t>
            </a:r>
            <a:r>
              <a:rPr lang="en-US" baseline="-25000" smtClean="0">
                <a:latin typeface="Tahoma" pitchFamily="34" charset="0"/>
              </a:rPr>
              <a:t>2</a:t>
            </a:r>
            <a:r>
              <a:rPr lang="en-US" smtClean="0">
                <a:latin typeface="Tahoma" pitchFamily="34" charset="0"/>
              </a:rPr>
              <a:t>. These are so-called “</a:t>
            </a:r>
            <a:r>
              <a:rPr lang="en-US" b="1" smtClean="0">
                <a:latin typeface="Tahoma" pitchFamily="34" charset="0"/>
              </a:rPr>
              <a:t>greenhouse gases</a:t>
            </a:r>
            <a:r>
              <a:rPr lang="en-US" smtClean="0">
                <a:latin typeface="Tahoma" pitchFamily="34" charset="0"/>
              </a:rPr>
              <a:t>”.  The increase in CO</a:t>
            </a:r>
            <a:r>
              <a:rPr lang="en-US" baseline="-25000" smtClean="0">
                <a:latin typeface="Tahoma" pitchFamily="34" charset="0"/>
              </a:rPr>
              <a:t>2</a:t>
            </a:r>
            <a:r>
              <a:rPr lang="en-US" smtClean="0">
                <a:latin typeface="Tahoma" pitchFamily="34" charset="0"/>
              </a:rPr>
              <a:t> is linked to the “</a:t>
            </a:r>
            <a:r>
              <a:rPr lang="en-US" b="1" smtClean="0">
                <a:latin typeface="Tahoma" pitchFamily="34" charset="0"/>
              </a:rPr>
              <a:t>greenhouse effect</a:t>
            </a:r>
            <a:r>
              <a:rPr lang="en-US" smtClean="0">
                <a:latin typeface="Tahoma" pitchFamily="34" charset="0"/>
              </a:rPr>
              <a:t>”.</a:t>
            </a:r>
          </a:p>
          <a:p>
            <a:pPr eaLnBrk="1" hangingPunct="1"/>
            <a:r>
              <a:rPr lang="en-US" smtClean="0">
                <a:latin typeface="Tahoma" pitchFamily="34" charset="0"/>
              </a:rPr>
              <a:t>These gases also radiate infrared radiation</a:t>
            </a:r>
          </a:p>
          <a:p>
            <a:pPr eaLnBrk="1" hangingPunct="1"/>
            <a:r>
              <a:rPr lang="en-US" smtClean="0">
                <a:latin typeface="Tahoma" pitchFamily="34" charset="0"/>
              </a:rPr>
              <a:t>Clouds also absorb and radiate infrared radiation</a:t>
            </a:r>
          </a:p>
          <a:p>
            <a:pPr eaLnBrk="1" hangingPunct="1"/>
            <a:endParaRPr lang="en-US" baseline="-25000" smtClean="0">
              <a:latin typeface="Tahoma"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b="1" u="sng" smtClean="0">
                <a:latin typeface="Tahoma" pitchFamily="34" charset="0"/>
              </a:rPr>
              <a:t>IR Satellite Image</a:t>
            </a:r>
          </a:p>
        </p:txBody>
      </p:sp>
      <p:sp>
        <p:nvSpPr>
          <p:cNvPr id="65539" name="Rectangle 3"/>
          <p:cNvSpPr>
            <a:spLocks noGrp="1" noChangeArrowheads="1"/>
          </p:cNvSpPr>
          <p:nvPr>
            <p:ph idx="1"/>
          </p:nvPr>
        </p:nvSpPr>
        <p:spPr/>
        <p:txBody>
          <a:bodyPr/>
          <a:lstStyle/>
          <a:p>
            <a:pPr eaLnBrk="1" hangingPunct="1"/>
            <a:endParaRPr lang="en-US" smtClean="0"/>
          </a:p>
        </p:txBody>
      </p:sp>
      <p:pic>
        <p:nvPicPr>
          <p:cNvPr id="65540" name="Picture 4" descr="current goes west color enhanced infrared image"/>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b="1" u="sng" smtClean="0">
                <a:latin typeface="Tahoma" pitchFamily="34" charset="0"/>
                <a:cs typeface="Tahoma" pitchFamily="34" charset="0"/>
              </a:rPr>
              <a:t>Energy Budget</a:t>
            </a:r>
          </a:p>
        </p:txBody>
      </p:sp>
      <p:sp>
        <p:nvSpPr>
          <p:cNvPr id="66563" name="Content Placeholder 2"/>
          <p:cNvSpPr>
            <a:spLocks noGrp="1"/>
          </p:cNvSpPr>
          <p:nvPr>
            <p:ph idx="1"/>
          </p:nvPr>
        </p:nvSpPr>
        <p:spPr/>
        <p:txBody>
          <a:bodyPr/>
          <a:lstStyle/>
          <a:p>
            <a:r>
              <a:rPr lang="en-US" dirty="0" smtClean="0">
                <a:latin typeface="Tahoma" pitchFamily="34" charset="0"/>
                <a:cs typeface="Tahoma" pitchFamily="34" charset="0"/>
              </a:rPr>
              <a:t>We now know the factors that affect both solar and terrestrial radiation. </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It is helpful to make a budget to understand the gains and losses. Net gains lead to warmer temps. Net losses lead to cooler temps.</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9781284027372_CH02_FIG20.jpg"/>
          <p:cNvPicPr>
            <a:picLocks noChangeAspect="1"/>
          </p:cNvPicPr>
          <p:nvPr/>
        </p:nvPicPr>
        <p:blipFill>
          <a:blip r:embed="rId2" cstate="print"/>
          <a:srcRect/>
          <a:stretch>
            <a:fillRect/>
          </a:stretch>
        </p:blipFill>
        <p:spPr bwMode="auto">
          <a:xfrm>
            <a:off x="1" y="21841"/>
            <a:ext cx="9144000" cy="6150359"/>
          </a:xfrm>
          <a:prstGeom prst="rect">
            <a:avLst/>
          </a:prstGeom>
          <a:noFill/>
          <a:ln w="9525">
            <a:noFill/>
            <a:miter lim="800000"/>
            <a:headEnd/>
            <a:tailEnd/>
          </a:ln>
        </p:spPr>
      </p:pic>
      <p:sp>
        <p:nvSpPr>
          <p:cNvPr id="67589" name="TextBox 4"/>
          <p:cNvSpPr txBox="1">
            <a:spLocks noChangeArrowheads="1"/>
          </p:cNvSpPr>
          <p:nvPr/>
        </p:nvSpPr>
        <p:spPr bwMode="auto">
          <a:xfrm>
            <a:off x="0" y="6488113"/>
            <a:ext cx="4114800" cy="369332"/>
          </a:xfrm>
          <a:prstGeom prst="rect">
            <a:avLst/>
          </a:prstGeom>
          <a:noFill/>
          <a:ln w="9525">
            <a:noFill/>
            <a:miter lim="800000"/>
            <a:headEnd/>
            <a:tailEnd/>
          </a:ln>
        </p:spPr>
        <p:txBody>
          <a:bodyPr wrap="square">
            <a:spAutoFit/>
          </a:bodyPr>
          <a:lstStyle/>
          <a:p>
            <a:r>
              <a:rPr lang="en-US" dirty="0"/>
              <a:t>Surface: </a:t>
            </a:r>
            <a:r>
              <a:rPr lang="en-US" dirty="0" smtClean="0"/>
              <a:t>345.6 </a:t>
            </a:r>
            <a:r>
              <a:rPr lang="en-US" dirty="0"/>
              <a:t>+ </a:t>
            </a:r>
            <a:r>
              <a:rPr lang="en-US" dirty="0" smtClean="0"/>
              <a:t>165 </a:t>
            </a:r>
            <a:r>
              <a:rPr lang="en-US" dirty="0"/>
              <a:t>– </a:t>
            </a:r>
            <a:r>
              <a:rPr lang="en-US" dirty="0" smtClean="0"/>
              <a:t>398 - 23 = 89.6   </a:t>
            </a:r>
            <a:endParaRPr lang="en-US" dirty="0"/>
          </a:p>
        </p:txBody>
      </p:sp>
      <p:cxnSp>
        <p:nvCxnSpPr>
          <p:cNvPr id="8" name="Straight Arrow Connector 7"/>
          <p:cNvCxnSpPr>
            <a:stCxn id="67589" idx="3"/>
            <a:endCxn id="67591" idx="1"/>
          </p:cNvCxnSpPr>
          <p:nvPr/>
        </p:nvCxnSpPr>
        <p:spPr>
          <a:xfrm flipV="1">
            <a:off x="4114800" y="6661944"/>
            <a:ext cx="609600" cy="10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591" name="TextBox 8"/>
          <p:cNvSpPr txBox="1">
            <a:spLocks noChangeArrowheads="1"/>
          </p:cNvSpPr>
          <p:nvPr/>
        </p:nvSpPr>
        <p:spPr bwMode="auto">
          <a:xfrm>
            <a:off x="4724400" y="6477000"/>
            <a:ext cx="4419600" cy="369888"/>
          </a:xfrm>
          <a:prstGeom prst="rect">
            <a:avLst/>
          </a:prstGeom>
          <a:noFill/>
          <a:ln w="9525">
            <a:noFill/>
            <a:miter lim="800000"/>
            <a:headEnd/>
            <a:tailEnd/>
          </a:ln>
        </p:spPr>
        <p:txBody>
          <a:bodyPr>
            <a:spAutoFit/>
          </a:bodyPr>
          <a:lstStyle/>
          <a:p>
            <a:r>
              <a:rPr lang="en-US"/>
              <a:t>Net surplus at surface, net loss in atmos.  </a:t>
            </a:r>
          </a:p>
        </p:txBody>
      </p:sp>
      <p:sp>
        <p:nvSpPr>
          <p:cNvPr id="10" name="Rectangle 9"/>
          <p:cNvSpPr/>
          <p:nvPr/>
        </p:nvSpPr>
        <p:spPr>
          <a:xfrm>
            <a:off x="3124200" y="3581400"/>
            <a:ext cx="990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114800" y="3352800"/>
            <a:ext cx="9906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28600"/>
            <a:ext cx="8229600" cy="1143000"/>
          </a:xfrm>
        </p:spPr>
        <p:txBody>
          <a:bodyPr/>
          <a:lstStyle/>
          <a:p>
            <a:pPr eaLnBrk="1" hangingPunct="1"/>
            <a:r>
              <a:rPr lang="en-US" b="1" u="sng" smtClean="0">
                <a:latin typeface="Tahoma" pitchFamily="34" charset="0"/>
              </a:rPr>
              <a:t>But, There’s a Problem</a:t>
            </a:r>
          </a:p>
        </p:txBody>
      </p:sp>
      <p:sp>
        <p:nvSpPr>
          <p:cNvPr id="68611" name="Rectangle 3"/>
          <p:cNvSpPr>
            <a:spLocks noGrp="1" noChangeArrowheads="1"/>
          </p:cNvSpPr>
          <p:nvPr>
            <p:ph type="body" idx="1"/>
          </p:nvPr>
        </p:nvSpPr>
        <p:spPr>
          <a:xfrm>
            <a:off x="533400" y="5486400"/>
            <a:ext cx="8229600" cy="4525963"/>
          </a:xfrm>
        </p:spPr>
        <p:txBody>
          <a:bodyPr/>
          <a:lstStyle/>
          <a:p>
            <a:pPr eaLnBrk="1" hangingPunct="1"/>
            <a:r>
              <a:rPr lang="en-US" sz="2200" smtClean="0">
                <a:latin typeface="Tahoma" pitchFamily="34" charset="0"/>
              </a:rPr>
              <a:t>From these combined processes there is a net </a:t>
            </a:r>
            <a:r>
              <a:rPr lang="en-US" sz="2200" b="1" smtClean="0">
                <a:latin typeface="Tahoma" pitchFamily="34" charset="0"/>
              </a:rPr>
              <a:t>deficit</a:t>
            </a:r>
            <a:r>
              <a:rPr lang="en-US" sz="2200" smtClean="0">
                <a:latin typeface="Tahoma" pitchFamily="34" charset="0"/>
              </a:rPr>
              <a:t> of energy in the atmosphere and a net </a:t>
            </a:r>
            <a:r>
              <a:rPr lang="en-US" sz="2200" b="1" smtClean="0">
                <a:latin typeface="Tahoma" pitchFamily="34" charset="0"/>
              </a:rPr>
              <a:t>surplus</a:t>
            </a:r>
            <a:r>
              <a:rPr lang="en-US" sz="2200" smtClean="0">
                <a:latin typeface="Tahoma" pitchFamily="34" charset="0"/>
              </a:rPr>
              <a:t> at the surface</a:t>
            </a:r>
            <a:r>
              <a:rPr lang="en-US" sz="2200" smtClean="0"/>
              <a:t>. </a:t>
            </a:r>
          </a:p>
        </p:txBody>
      </p:sp>
      <p:pic>
        <p:nvPicPr>
          <p:cNvPr id="68612" name="Picture 4" descr="FIG03_007"/>
          <p:cNvPicPr>
            <a:picLocks noChangeAspect="1" noChangeArrowheads="1"/>
          </p:cNvPicPr>
          <p:nvPr/>
        </p:nvPicPr>
        <p:blipFill>
          <a:blip r:embed="rId3" cstate="print"/>
          <a:srcRect l="999" t="14000" r="999" b="16667"/>
          <a:stretch>
            <a:fillRect/>
          </a:stretch>
        </p:blipFill>
        <p:spPr bwMode="auto">
          <a:xfrm>
            <a:off x="533400" y="762000"/>
            <a:ext cx="7924800" cy="47244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0"/>
            <a:ext cx="8229600" cy="1143000"/>
          </a:xfrm>
        </p:spPr>
        <p:txBody>
          <a:bodyPr/>
          <a:lstStyle/>
          <a:p>
            <a:pPr eaLnBrk="1" hangingPunct="1"/>
            <a:r>
              <a:rPr lang="en-US" b="1" u="sng" smtClean="0">
                <a:latin typeface="Tahoma" pitchFamily="34" charset="0"/>
              </a:rPr>
              <a:t>But, There’s a Problem</a:t>
            </a:r>
          </a:p>
        </p:txBody>
      </p:sp>
      <p:sp>
        <p:nvSpPr>
          <p:cNvPr id="69635" name="Rectangle 3"/>
          <p:cNvSpPr>
            <a:spLocks noGrp="1" noChangeArrowheads="1"/>
          </p:cNvSpPr>
          <p:nvPr>
            <p:ph type="body" idx="1"/>
          </p:nvPr>
        </p:nvSpPr>
        <p:spPr>
          <a:xfrm>
            <a:off x="533400" y="4953000"/>
            <a:ext cx="8229600" cy="4525963"/>
          </a:xfrm>
        </p:spPr>
        <p:txBody>
          <a:bodyPr/>
          <a:lstStyle/>
          <a:p>
            <a:pPr eaLnBrk="1" hangingPunct="1"/>
            <a:r>
              <a:rPr lang="en-US" sz="2200" smtClean="0">
                <a:latin typeface="Tahoma" pitchFamily="34" charset="0"/>
              </a:rPr>
              <a:t>From these combined processes there is a net </a:t>
            </a:r>
            <a:r>
              <a:rPr lang="en-US" sz="2200" b="1" smtClean="0">
                <a:latin typeface="Tahoma" pitchFamily="34" charset="0"/>
              </a:rPr>
              <a:t>deficit</a:t>
            </a:r>
            <a:r>
              <a:rPr lang="en-US" sz="2200" smtClean="0">
                <a:latin typeface="Tahoma" pitchFamily="34" charset="0"/>
              </a:rPr>
              <a:t> of energy in the atmosphere and a net </a:t>
            </a:r>
            <a:r>
              <a:rPr lang="en-US" sz="2200" b="1" smtClean="0">
                <a:latin typeface="Tahoma" pitchFamily="34" charset="0"/>
              </a:rPr>
              <a:t>surplus</a:t>
            </a:r>
            <a:r>
              <a:rPr lang="en-US" sz="2200" smtClean="0">
                <a:latin typeface="Tahoma" pitchFamily="34" charset="0"/>
              </a:rPr>
              <a:t> at the surface. </a:t>
            </a:r>
          </a:p>
          <a:p>
            <a:pPr eaLnBrk="1" hangingPunct="1"/>
            <a:r>
              <a:rPr lang="en-US" sz="2200" smtClean="0">
                <a:latin typeface="Tahoma" pitchFamily="34" charset="0"/>
              </a:rPr>
              <a:t>This imbalance is overcome through the vertical transport of </a:t>
            </a:r>
            <a:r>
              <a:rPr lang="en-US" sz="2200" u="sng" smtClean="0">
                <a:latin typeface="Tahoma" pitchFamily="34" charset="0"/>
              </a:rPr>
              <a:t>sensible</a:t>
            </a:r>
            <a:r>
              <a:rPr lang="en-US" sz="2200" smtClean="0">
                <a:latin typeface="Tahoma" pitchFamily="34" charset="0"/>
              </a:rPr>
              <a:t> heat and </a:t>
            </a:r>
            <a:r>
              <a:rPr lang="en-US" sz="2200" u="sng" smtClean="0">
                <a:latin typeface="Tahoma" pitchFamily="34" charset="0"/>
              </a:rPr>
              <a:t>latent</a:t>
            </a:r>
            <a:r>
              <a:rPr lang="en-US" sz="2200" smtClean="0">
                <a:latin typeface="Tahoma" pitchFamily="34" charset="0"/>
              </a:rPr>
              <a:t> heat.</a:t>
            </a:r>
          </a:p>
        </p:txBody>
      </p:sp>
      <p:pic>
        <p:nvPicPr>
          <p:cNvPr id="69636" name="Picture 4" descr="FIG03_007"/>
          <p:cNvPicPr>
            <a:picLocks noChangeAspect="1" noChangeArrowheads="1"/>
          </p:cNvPicPr>
          <p:nvPr/>
        </p:nvPicPr>
        <p:blipFill>
          <a:blip r:embed="rId3" cstate="print"/>
          <a:srcRect l="999" t="14000" r="999" b="16667"/>
          <a:stretch>
            <a:fillRect/>
          </a:stretch>
        </p:blipFill>
        <p:spPr bwMode="auto">
          <a:xfrm>
            <a:off x="533400" y="762000"/>
            <a:ext cx="7924800" cy="4203700"/>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b="1" u="sng" smtClean="0">
                <a:latin typeface="Tahoma" pitchFamily="34" charset="0"/>
              </a:rPr>
              <a:t>Convection</a:t>
            </a:r>
          </a:p>
        </p:txBody>
      </p:sp>
      <p:sp>
        <p:nvSpPr>
          <p:cNvPr id="70659" name="Rectangle 3"/>
          <p:cNvSpPr>
            <a:spLocks noGrp="1" noChangeArrowheads="1"/>
          </p:cNvSpPr>
          <p:nvPr>
            <p:ph type="body" sz="half" idx="1"/>
          </p:nvPr>
        </p:nvSpPr>
        <p:spPr/>
        <p:txBody>
          <a:bodyPr/>
          <a:lstStyle/>
          <a:p>
            <a:pPr eaLnBrk="1" hangingPunct="1"/>
            <a:r>
              <a:rPr lang="en-US" sz="2800" smtClean="0">
                <a:latin typeface="Tahoma" pitchFamily="34" charset="0"/>
              </a:rPr>
              <a:t>Vertical transport of energy</a:t>
            </a:r>
          </a:p>
          <a:p>
            <a:pPr eaLnBrk="1" hangingPunct="1"/>
            <a:r>
              <a:rPr lang="en-US" sz="2800" smtClean="0">
                <a:latin typeface="Tahoma" pitchFamily="34" charset="0"/>
              </a:rPr>
              <a:t>Air heated at the surface becomes buoyant and rises.</a:t>
            </a:r>
          </a:p>
          <a:p>
            <a:pPr eaLnBrk="1" hangingPunct="1"/>
            <a:r>
              <a:rPr lang="en-US" sz="2800" smtClean="0">
                <a:latin typeface="Tahoma" pitchFamily="34" charset="0"/>
              </a:rPr>
              <a:t>Rising columns of warm air sometimes called thermals</a:t>
            </a:r>
            <a:endParaRPr lang="en-US" sz="1000" smtClean="0">
              <a:latin typeface="Tahoma" pitchFamily="34" charset="0"/>
            </a:endParaRPr>
          </a:p>
          <a:p>
            <a:pPr eaLnBrk="1" hangingPunct="1"/>
            <a:endParaRPr lang="en-US" sz="1000" smtClean="0">
              <a:latin typeface="Tahoma" pitchFamily="34" charset="0"/>
            </a:endParaRPr>
          </a:p>
          <a:p>
            <a:pPr eaLnBrk="1" hangingPunct="1"/>
            <a:r>
              <a:rPr lang="en-US" sz="1000" smtClean="0"/>
              <a:t>Photo from www.soaringsports.com</a:t>
            </a:r>
            <a:endParaRPr lang="en-US" sz="2800" smtClean="0"/>
          </a:p>
          <a:p>
            <a:pPr eaLnBrk="1" hangingPunct="1"/>
            <a:endParaRPr lang="en-US" sz="2800" smtClean="0"/>
          </a:p>
        </p:txBody>
      </p:sp>
      <p:pic>
        <p:nvPicPr>
          <p:cNvPr id="70661" name="Picture 5" descr="soar_g7"/>
          <p:cNvPicPr>
            <a:picLocks noChangeAspect="1" noChangeArrowheads="1"/>
          </p:cNvPicPr>
          <p:nvPr/>
        </p:nvPicPr>
        <p:blipFill>
          <a:blip r:embed="rId3" cstate="print"/>
          <a:srcRect/>
          <a:stretch>
            <a:fillRect/>
          </a:stretch>
        </p:blipFill>
        <p:spPr bwMode="auto">
          <a:xfrm>
            <a:off x="4572000" y="1828800"/>
            <a:ext cx="4340225" cy="3595688"/>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b="1" u="sng" smtClean="0">
                <a:latin typeface="Tahoma" pitchFamily="34" charset="0"/>
              </a:rPr>
              <a:t>Sensible Heating</a:t>
            </a:r>
          </a:p>
        </p:txBody>
      </p:sp>
      <p:sp>
        <p:nvSpPr>
          <p:cNvPr id="71683" name="Rectangle 3"/>
          <p:cNvSpPr>
            <a:spLocks noGrp="1" noChangeArrowheads="1"/>
          </p:cNvSpPr>
          <p:nvPr>
            <p:ph type="body" idx="1"/>
          </p:nvPr>
        </p:nvSpPr>
        <p:spPr/>
        <p:txBody>
          <a:bodyPr/>
          <a:lstStyle/>
          <a:p>
            <a:pPr eaLnBrk="1" hangingPunct="1"/>
            <a:r>
              <a:rPr lang="en-US" smtClean="0">
                <a:latin typeface="Tahoma" pitchFamily="34" charset="0"/>
              </a:rPr>
              <a:t>Adding energy to a substance usually causes an increase in temperature.</a:t>
            </a:r>
          </a:p>
          <a:p>
            <a:pPr eaLnBrk="1" hangingPunct="1"/>
            <a:endParaRPr lang="en-US" smtClean="0">
              <a:latin typeface="Tahoma" pitchFamily="34" charset="0"/>
            </a:endParaRPr>
          </a:p>
          <a:p>
            <a:pPr eaLnBrk="1" hangingPunct="1"/>
            <a:r>
              <a:rPr lang="en-US" smtClean="0">
                <a:latin typeface="Tahoma" pitchFamily="34" charset="0"/>
                <a:cs typeface="Arial" pitchFamily="34" charset="0"/>
              </a:rPr>
              <a:t>Energy is transferred from the surface to the atmosphere by </a:t>
            </a:r>
            <a:r>
              <a:rPr lang="en-US" b="1" i="1" smtClean="0">
                <a:latin typeface="Tahoma" pitchFamily="34" charset="0"/>
                <a:cs typeface="Arial" pitchFamily="34" charset="0"/>
              </a:rPr>
              <a:t>conduction</a:t>
            </a:r>
            <a:r>
              <a:rPr lang="en-US" smtClean="0">
                <a:latin typeface="Tahoma" pitchFamily="34" charset="0"/>
                <a:cs typeface="Arial" pitchFamily="34" charset="0"/>
              </a:rPr>
              <a:t>, then is transported vertically by </a:t>
            </a:r>
            <a:r>
              <a:rPr lang="en-US" b="1" i="1" smtClean="0">
                <a:latin typeface="Tahoma" pitchFamily="34" charset="0"/>
                <a:cs typeface="Arial" pitchFamily="34" charset="0"/>
              </a:rPr>
              <a:t>convection</a:t>
            </a:r>
          </a:p>
          <a:p>
            <a:pPr eaLnBrk="1" hangingPunct="1">
              <a:buFontTx/>
              <a:buNone/>
            </a:pPr>
            <a:endParaRPr lang="en-US" b="1" smtClean="0"/>
          </a:p>
          <a:p>
            <a:pPr eaLnBrk="1" hangingPunct="1"/>
            <a:endParaRPr lang="en-US"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4000" b="1" u="sng" smtClean="0">
                <a:latin typeface="Tahoma" pitchFamily="34" charset="0"/>
              </a:rPr>
              <a:t>Back to Heating the Atmosphere</a:t>
            </a:r>
          </a:p>
        </p:txBody>
      </p:sp>
      <p:sp>
        <p:nvSpPr>
          <p:cNvPr id="72707" name="Rectangle 3"/>
          <p:cNvSpPr>
            <a:spLocks noGrp="1" noChangeArrowheads="1"/>
          </p:cNvSpPr>
          <p:nvPr>
            <p:ph type="body" idx="1"/>
          </p:nvPr>
        </p:nvSpPr>
        <p:spPr/>
        <p:txBody>
          <a:bodyPr/>
          <a:lstStyle/>
          <a:p>
            <a:pPr eaLnBrk="1" hangingPunct="1">
              <a:lnSpc>
                <a:spcPct val="90000"/>
              </a:lnSpc>
            </a:pPr>
            <a:r>
              <a:rPr lang="en-US" smtClean="0">
                <a:latin typeface="Tahoma" pitchFamily="34" charset="0"/>
              </a:rPr>
              <a:t>Air heated near Earth’s surface by conduction</a:t>
            </a:r>
          </a:p>
          <a:p>
            <a:pPr eaLnBrk="1" hangingPunct="1">
              <a:lnSpc>
                <a:spcPct val="90000"/>
              </a:lnSpc>
            </a:pPr>
            <a:r>
              <a:rPr lang="en-US" smtClean="0">
                <a:latin typeface="Tahoma" pitchFamily="34" charset="0"/>
              </a:rPr>
              <a:t>Energy transported vertically into the atmosphere by convection (bodily transport of mass)</a:t>
            </a:r>
          </a:p>
          <a:p>
            <a:pPr eaLnBrk="1" hangingPunct="1">
              <a:lnSpc>
                <a:spcPct val="90000"/>
              </a:lnSpc>
            </a:pPr>
            <a:r>
              <a:rPr lang="en-US" smtClean="0">
                <a:latin typeface="Tahoma" pitchFamily="34" charset="0"/>
              </a:rPr>
              <a:t>Latent “heat” released in the atmosphere during condensation</a:t>
            </a:r>
          </a:p>
          <a:p>
            <a:pPr eaLnBrk="1" hangingPunct="1">
              <a:lnSpc>
                <a:spcPct val="90000"/>
              </a:lnSpc>
            </a:pPr>
            <a:r>
              <a:rPr lang="en-US" smtClean="0">
                <a:latin typeface="Tahoma" pitchFamily="34" charset="0"/>
              </a:rPr>
              <a:t>Latent heating very important as an energy source in atmosphere</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FIG03_008A"/>
          <p:cNvPicPr>
            <a:picLocks noChangeAspect="1" noChangeArrowheads="1"/>
          </p:cNvPicPr>
          <p:nvPr/>
        </p:nvPicPr>
        <p:blipFill>
          <a:blip r:embed="rId3" cstate="print"/>
          <a:srcRect l="999" t="12666" r="999" b="14000"/>
          <a:stretch>
            <a:fillRect/>
          </a:stretch>
        </p:blipFill>
        <p:spPr bwMode="auto">
          <a:xfrm>
            <a:off x="838200" y="1600200"/>
            <a:ext cx="7467600" cy="4191000"/>
          </a:xfrm>
          <a:prstGeom prst="rect">
            <a:avLst/>
          </a:prstGeom>
          <a:noFill/>
          <a:ln w="9525">
            <a:noFill/>
            <a:miter lim="800000"/>
            <a:headEnd/>
            <a:tailEnd/>
          </a:ln>
        </p:spPr>
      </p:pic>
      <p:sp>
        <p:nvSpPr>
          <p:cNvPr id="73731" name="Text Box 3"/>
          <p:cNvSpPr txBox="1">
            <a:spLocks noChangeArrowheads="1"/>
          </p:cNvSpPr>
          <p:nvPr/>
        </p:nvSpPr>
        <p:spPr bwMode="auto">
          <a:xfrm>
            <a:off x="3500438" y="555625"/>
            <a:ext cx="2459037" cy="579438"/>
          </a:xfrm>
          <a:prstGeom prst="rect">
            <a:avLst/>
          </a:prstGeom>
          <a:noFill/>
          <a:ln w="9525">
            <a:noFill/>
            <a:miter lim="800000"/>
            <a:headEnd/>
            <a:tailEnd/>
          </a:ln>
        </p:spPr>
        <p:txBody>
          <a:bodyPr wrap="none">
            <a:spAutoFit/>
          </a:bodyPr>
          <a:lstStyle/>
          <a:p>
            <a:r>
              <a:rPr lang="en-US" sz="3200" b="1" u="sng">
                <a:latin typeface="Tahoma" pitchFamily="34" charset="0"/>
              </a:rPr>
              <a:t>Convection</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hidden="1"/>
          <p:cNvSpPr>
            <a:spLocks noGrp="1" noChangeArrowheads="1"/>
          </p:cNvSpPr>
          <p:nvPr>
            <p:ph type="title"/>
          </p:nvPr>
        </p:nvSpPr>
        <p:spPr/>
        <p:txBody>
          <a:bodyPr/>
          <a:lstStyle/>
          <a:p>
            <a:pPr eaLnBrk="1" hangingPunct="1"/>
            <a:endParaRPr lang="en-US" smtClean="0"/>
          </a:p>
        </p:txBody>
      </p:sp>
      <p:sp>
        <p:nvSpPr>
          <p:cNvPr id="8196" name="Rectangle 4"/>
          <p:cNvSpPr>
            <a:spLocks noChangeArrowheads="1"/>
          </p:cNvSpPr>
          <p:nvPr/>
        </p:nvSpPr>
        <p:spPr bwMode="auto">
          <a:xfrm>
            <a:off x="7859713" y="6562725"/>
            <a:ext cx="1284287" cy="295275"/>
          </a:xfrm>
          <a:prstGeom prst="rect">
            <a:avLst/>
          </a:prstGeom>
          <a:noFill/>
          <a:ln w="9525">
            <a:noFill/>
            <a:miter lim="800000"/>
            <a:headEnd/>
            <a:tailEnd/>
          </a:ln>
        </p:spPr>
        <p:txBody>
          <a:bodyPr wrap="none" lIns="82058" tIns="41029" rIns="82058" bIns="41029"/>
          <a:lstStyle/>
          <a:p>
            <a:pPr algn="r" defTabSz="820738" eaLnBrk="0" hangingPunct="0"/>
            <a:r>
              <a:rPr lang="en-US" sz="1400" b="1" dirty="0"/>
              <a:t>Fig. 2-1, p. </a:t>
            </a:r>
            <a:r>
              <a:rPr lang="en-US" sz="1400" b="1" dirty="0" smtClean="0"/>
              <a:t>35</a:t>
            </a:r>
            <a:endParaRPr lang="en-US" sz="1400" b="1" dirty="0"/>
          </a:p>
        </p:txBody>
      </p:sp>
      <p:pic>
        <p:nvPicPr>
          <p:cNvPr id="7" name="Picture 5" descr="9781284027372_CH02_FIG01.jpg"/>
          <p:cNvPicPr>
            <a:picLocks noChangeAspect="1"/>
          </p:cNvPicPr>
          <p:nvPr/>
        </p:nvPicPr>
        <p:blipFill>
          <a:blip r:embed="rId4" cstate="print"/>
          <a:srcRect/>
          <a:stretch>
            <a:fillRect/>
          </a:stretch>
        </p:blipFill>
        <p:spPr bwMode="auto">
          <a:xfrm>
            <a:off x="1219200" y="0"/>
            <a:ext cx="6381750" cy="6858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8229600" cy="1143000"/>
          </a:xfrm>
        </p:spPr>
        <p:txBody>
          <a:bodyPr/>
          <a:lstStyle/>
          <a:p>
            <a:pPr eaLnBrk="1" hangingPunct="1"/>
            <a:r>
              <a:rPr lang="en-US" b="1" smtClean="0">
                <a:latin typeface="Tahoma" pitchFamily="34" charset="0"/>
              </a:rPr>
              <a:t>Recall the problem</a:t>
            </a:r>
          </a:p>
        </p:txBody>
      </p:sp>
      <p:sp>
        <p:nvSpPr>
          <p:cNvPr id="74755" name="Rectangle 3"/>
          <p:cNvSpPr>
            <a:spLocks noGrp="1" noChangeArrowheads="1"/>
          </p:cNvSpPr>
          <p:nvPr>
            <p:ph type="body" idx="1"/>
          </p:nvPr>
        </p:nvSpPr>
        <p:spPr>
          <a:xfrm>
            <a:off x="533400" y="4953000"/>
            <a:ext cx="8229600" cy="4525963"/>
          </a:xfrm>
        </p:spPr>
        <p:txBody>
          <a:bodyPr/>
          <a:lstStyle/>
          <a:p>
            <a:pPr eaLnBrk="1" hangingPunct="1"/>
            <a:r>
              <a:rPr lang="en-US" sz="2200" smtClean="0">
                <a:latin typeface="Tahoma" pitchFamily="34" charset="0"/>
              </a:rPr>
              <a:t>From these combined processes there is a net </a:t>
            </a:r>
            <a:r>
              <a:rPr lang="en-US" sz="2200" b="1" smtClean="0">
                <a:latin typeface="Tahoma" pitchFamily="34" charset="0"/>
              </a:rPr>
              <a:t>deficit</a:t>
            </a:r>
            <a:r>
              <a:rPr lang="en-US" sz="2200" smtClean="0">
                <a:latin typeface="Tahoma" pitchFamily="34" charset="0"/>
              </a:rPr>
              <a:t> of energy in the atmosphere and a net </a:t>
            </a:r>
            <a:r>
              <a:rPr lang="en-US" sz="2200" b="1" smtClean="0">
                <a:latin typeface="Tahoma" pitchFamily="34" charset="0"/>
              </a:rPr>
              <a:t>surplus</a:t>
            </a:r>
            <a:r>
              <a:rPr lang="en-US" sz="2200" smtClean="0">
                <a:latin typeface="Tahoma" pitchFamily="34" charset="0"/>
              </a:rPr>
              <a:t> at the surface. </a:t>
            </a:r>
          </a:p>
          <a:p>
            <a:pPr eaLnBrk="1" hangingPunct="1"/>
            <a:r>
              <a:rPr lang="en-US" sz="2200" smtClean="0">
                <a:latin typeface="Tahoma" pitchFamily="34" charset="0"/>
              </a:rPr>
              <a:t>This imbalance is overcome through </a:t>
            </a:r>
            <a:r>
              <a:rPr lang="en-US" sz="2200" u="sng" smtClean="0">
                <a:latin typeface="Tahoma" pitchFamily="34" charset="0"/>
              </a:rPr>
              <a:t>sensible</a:t>
            </a:r>
            <a:r>
              <a:rPr lang="en-US" sz="2200" smtClean="0">
                <a:latin typeface="Tahoma" pitchFamily="34" charset="0"/>
              </a:rPr>
              <a:t> heating and </a:t>
            </a:r>
            <a:r>
              <a:rPr lang="en-US" sz="2200" u="sng" smtClean="0">
                <a:latin typeface="Tahoma" pitchFamily="34" charset="0"/>
              </a:rPr>
              <a:t>latent</a:t>
            </a:r>
            <a:r>
              <a:rPr lang="en-US" sz="2200" smtClean="0">
                <a:latin typeface="Tahoma" pitchFamily="34" charset="0"/>
              </a:rPr>
              <a:t> heating.</a:t>
            </a:r>
          </a:p>
        </p:txBody>
      </p:sp>
      <p:pic>
        <p:nvPicPr>
          <p:cNvPr id="74756" name="Picture 4" descr="FIG03_007"/>
          <p:cNvPicPr>
            <a:picLocks noChangeAspect="1" noChangeArrowheads="1"/>
          </p:cNvPicPr>
          <p:nvPr/>
        </p:nvPicPr>
        <p:blipFill>
          <a:blip r:embed="rId3" cstate="print"/>
          <a:srcRect l="999" t="14000" r="999" b="16667"/>
          <a:stretch>
            <a:fillRect/>
          </a:stretch>
        </p:blipFill>
        <p:spPr bwMode="auto">
          <a:xfrm>
            <a:off x="533400" y="762000"/>
            <a:ext cx="7924800" cy="4203700"/>
          </a:xfrm>
          <a:prstGeom prst="rect">
            <a:avLst/>
          </a:prstGeom>
          <a:noFill/>
          <a:ln w="9525">
            <a:noFill/>
            <a:miter lim="800000"/>
            <a:headEnd/>
            <a:tailEnd/>
          </a:ln>
        </p:spPr>
      </p:pic>
      <p:sp>
        <p:nvSpPr>
          <p:cNvPr id="74757" name="Rectangle 5"/>
          <p:cNvSpPr>
            <a:spLocks noChangeArrowheads="1"/>
          </p:cNvSpPr>
          <p:nvPr/>
        </p:nvSpPr>
        <p:spPr bwMode="auto">
          <a:xfrm>
            <a:off x="5181600" y="3429000"/>
            <a:ext cx="1295400" cy="228600"/>
          </a:xfrm>
          <a:prstGeom prst="rect">
            <a:avLst/>
          </a:prstGeom>
          <a:noFill/>
          <a:ln w="9525">
            <a:solidFill>
              <a:schemeClr val="tx1"/>
            </a:solidFill>
            <a:miter lim="800000"/>
            <a:headEnd/>
            <a:tailEnd/>
          </a:ln>
        </p:spPr>
        <p:txBody>
          <a:bodyPr wrap="none" anchor="ctr"/>
          <a:lstStyle/>
          <a:p>
            <a:endParaRPr lang="en-US"/>
          </a:p>
        </p:txBody>
      </p:sp>
      <p:sp>
        <p:nvSpPr>
          <p:cNvPr id="74758" name="Rectangle 6"/>
          <p:cNvSpPr>
            <a:spLocks noChangeArrowheads="1"/>
          </p:cNvSpPr>
          <p:nvPr/>
        </p:nvSpPr>
        <p:spPr bwMode="auto">
          <a:xfrm>
            <a:off x="5181600" y="4572000"/>
            <a:ext cx="1295400" cy="228600"/>
          </a:xfrm>
          <a:prstGeom prst="rect">
            <a:avLst/>
          </a:prstGeom>
          <a:noFill/>
          <a:ln w="9525">
            <a:solidFill>
              <a:schemeClr val="tx1"/>
            </a:solidFill>
            <a:miter lim="800000"/>
            <a:headEnd/>
            <a:tailEnd/>
          </a:ln>
        </p:spPr>
        <p:txBody>
          <a:bodyPr wrap="none" anchor="ctr"/>
          <a:lstStyle/>
          <a:p>
            <a:endParaRPr lang="en-US"/>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b="1">
                <a:solidFill>
                  <a:schemeClr val="tx2"/>
                </a:solidFill>
                <a:latin typeface="Tahoma" pitchFamily="34" charset="0"/>
              </a:rPr>
              <a:t>A True Balance!</a:t>
            </a:r>
          </a:p>
        </p:txBody>
      </p:sp>
      <p:pic>
        <p:nvPicPr>
          <p:cNvPr id="75779" name="Picture 3" descr="FIG03_011"/>
          <p:cNvPicPr>
            <a:picLocks noChangeAspect="1" noChangeArrowheads="1"/>
          </p:cNvPicPr>
          <p:nvPr/>
        </p:nvPicPr>
        <p:blipFill>
          <a:blip r:embed="rId3" cstate="print"/>
          <a:srcRect l="999" t="24666" r="999" b="23334"/>
          <a:stretch>
            <a:fillRect/>
          </a:stretch>
        </p:blipFill>
        <p:spPr bwMode="auto">
          <a:xfrm>
            <a:off x="533400" y="1860550"/>
            <a:ext cx="8077200" cy="3213100"/>
          </a:xfrm>
          <a:prstGeom prst="rect">
            <a:avLst/>
          </a:prstGeom>
          <a:noFill/>
          <a:ln w="9525">
            <a:noFill/>
            <a:miter lim="800000"/>
            <a:headEnd/>
            <a:tailEnd/>
          </a:ln>
        </p:spPr>
      </p:pic>
      <p:sp>
        <p:nvSpPr>
          <p:cNvPr id="75780" name="Oval 4"/>
          <p:cNvSpPr>
            <a:spLocks noChangeArrowheads="1"/>
          </p:cNvSpPr>
          <p:nvPr/>
        </p:nvSpPr>
        <p:spPr bwMode="auto">
          <a:xfrm>
            <a:off x="4191000" y="3124200"/>
            <a:ext cx="3124200" cy="609600"/>
          </a:xfrm>
          <a:prstGeom prst="ellipse">
            <a:avLst/>
          </a:prstGeom>
          <a:noFill/>
          <a:ln w="9525">
            <a:solidFill>
              <a:schemeClr val="tx1"/>
            </a:solidFill>
            <a:round/>
            <a:headEnd/>
            <a:tailEnd/>
          </a:ln>
        </p:spPr>
        <p:txBody>
          <a:bodyPr wrap="none" anchor="ctr"/>
          <a:lstStyle/>
          <a:p>
            <a:endParaRPr lang="en-US"/>
          </a:p>
        </p:txBody>
      </p:sp>
      <p:sp>
        <p:nvSpPr>
          <p:cNvPr id="75781" name="Oval 5"/>
          <p:cNvSpPr>
            <a:spLocks noChangeArrowheads="1"/>
          </p:cNvSpPr>
          <p:nvPr/>
        </p:nvSpPr>
        <p:spPr bwMode="auto">
          <a:xfrm>
            <a:off x="4191000" y="4648200"/>
            <a:ext cx="3124200" cy="609600"/>
          </a:xfrm>
          <a:prstGeom prst="ellipse">
            <a:avLst/>
          </a:prstGeom>
          <a:noFill/>
          <a:ln w="9525">
            <a:solidFill>
              <a:schemeClr val="tx1"/>
            </a:solidFill>
            <a:round/>
            <a:headEnd/>
            <a:tailEnd/>
          </a:ln>
        </p:spPr>
        <p:txBody>
          <a:bodyPr wrap="none" anchor="ctr"/>
          <a:lstStyle/>
          <a:p>
            <a:endParaRPr lang="en-US"/>
          </a:p>
        </p:txBody>
      </p:sp>
      <p:sp>
        <p:nvSpPr>
          <p:cNvPr id="75782" name="Text Box 6"/>
          <p:cNvSpPr txBox="1">
            <a:spLocks noChangeArrowheads="1"/>
          </p:cNvSpPr>
          <p:nvPr/>
        </p:nvSpPr>
        <p:spPr bwMode="auto">
          <a:xfrm>
            <a:off x="381000" y="5791200"/>
            <a:ext cx="8286750" cy="366713"/>
          </a:xfrm>
          <a:prstGeom prst="rect">
            <a:avLst/>
          </a:prstGeom>
          <a:noFill/>
          <a:ln w="9525">
            <a:noFill/>
            <a:miter lim="800000"/>
            <a:headEnd/>
            <a:tailEnd/>
          </a:ln>
        </p:spPr>
        <p:txBody>
          <a:bodyPr wrap="none">
            <a:spAutoFit/>
          </a:bodyPr>
          <a:lstStyle/>
          <a:p>
            <a:r>
              <a:rPr lang="en-US"/>
              <a:t>Convection exists to eliminate the imbalance that gave rise to it in the first place!</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9781284027372_CH02_FIG20.jpg"/>
          <p:cNvPicPr>
            <a:picLocks noChangeAspect="1"/>
          </p:cNvPicPr>
          <p:nvPr/>
        </p:nvPicPr>
        <p:blipFill>
          <a:blip r:embed="rId2" cstate="print"/>
          <a:srcRect/>
          <a:stretch>
            <a:fillRect/>
          </a:stretch>
        </p:blipFill>
        <p:spPr bwMode="auto">
          <a:xfrm>
            <a:off x="1" y="21841"/>
            <a:ext cx="9144000" cy="6150359"/>
          </a:xfrm>
          <a:prstGeom prst="rect">
            <a:avLst/>
          </a:prstGeom>
          <a:noFill/>
          <a:ln w="9525">
            <a:noFill/>
            <a:miter lim="800000"/>
            <a:headEnd/>
            <a:tailEnd/>
          </a:ln>
        </p:spPr>
      </p:pic>
      <p:sp>
        <p:nvSpPr>
          <p:cNvPr id="76805" name="Rectangle 4"/>
          <p:cNvSpPr>
            <a:spLocks noChangeArrowheads="1"/>
          </p:cNvSpPr>
          <p:nvPr/>
        </p:nvSpPr>
        <p:spPr bwMode="auto">
          <a:xfrm>
            <a:off x="0" y="6488113"/>
            <a:ext cx="9144000" cy="369887"/>
          </a:xfrm>
          <a:prstGeom prst="rect">
            <a:avLst/>
          </a:prstGeom>
          <a:noFill/>
          <a:ln w="9525">
            <a:noFill/>
            <a:miter lim="800000"/>
            <a:headEnd/>
            <a:tailEnd/>
          </a:ln>
        </p:spPr>
        <p:txBody>
          <a:bodyPr>
            <a:spAutoFit/>
          </a:bodyPr>
          <a:lstStyle/>
          <a:p>
            <a:pPr algn="ctr"/>
            <a:r>
              <a:rPr lang="en-US"/>
              <a:t>Convection exists to eliminate the imbalance that gave rise to it in the first place!</a:t>
            </a:r>
          </a:p>
        </p:txBody>
      </p:sp>
      <p:sp>
        <p:nvSpPr>
          <p:cNvPr id="6" name="Oval 5"/>
          <p:cNvSpPr/>
          <p:nvPr/>
        </p:nvSpPr>
        <p:spPr>
          <a:xfrm>
            <a:off x="2971800" y="3276600"/>
            <a:ext cx="2438400" cy="22098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4"/>
          <p:cNvSpPr>
            <a:spLocks noChangeArrowheads="1"/>
          </p:cNvSpPr>
          <p:nvPr/>
        </p:nvSpPr>
        <p:spPr bwMode="auto">
          <a:xfrm>
            <a:off x="7859713" y="6019800"/>
            <a:ext cx="12842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2-20, </a:t>
            </a:r>
            <a:r>
              <a:rPr lang="en-US" sz="1400" b="1" dirty="0">
                <a:latin typeface="Arial" charset="0"/>
                <a:ea typeface="ＭＳ Ｐゴシック" charset="0"/>
              </a:rPr>
              <a:t>p. </a:t>
            </a:r>
            <a:r>
              <a:rPr lang="en-US" sz="1400" b="1" dirty="0" smtClean="0">
                <a:latin typeface="Arial" charset="0"/>
                <a:ea typeface="ＭＳ Ｐゴシック" charset="0"/>
              </a:rPr>
              <a:t>57</a:t>
            </a:r>
            <a:endParaRPr lang="en-US" sz="1400" b="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tabLst>
                <a:tab pos="4114800" algn="l"/>
              </a:tabLst>
            </a:pPr>
            <a:r>
              <a:rPr lang="en-US" b="1" u="sng" smtClean="0">
                <a:latin typeface="Tahoma" pitchFamily="34" charset="0"/>
              </a:rPr>
              <a:t>Variations in Energy Balance</a:t>
            </a:r>
          </a:p>
        </p:txBody>
      </p:sp>
      <p:sp>
        <p:nvSpPr>
          <p:cNvPr id="77827" name="Rectangle 3"/>
          <p:cNvSpPr>
            <a:spLocks noGrp="1" noChangeArrowheads="1"/>
          </p:cNvSpPr>
          <p:nvPr>
            <p:ph type="body" idx="1"/>
          </p:nvPr>
        </p:nvSpPr>
        <p:spPr/>
        <p:txBody>
          <a:bodyPr/>
          <a:lstStyle/>
          <a:p>
            <a:pPr eaLnBrk="1" hangingPunct="1">
              <a:lnSpc>
                <a:spcPct val="80000"/>
              </a:lnSpc>
            </a:pPr>
            <a:r>
              <a:rPr lang="en-US" sz="2400" dirty="0" smtClean="0">
                <a:latin typeface="Tahoma" pitchFamily="34" charset="0"/>
              </a:rPr>
              <a:t>Net gains or losses between incoming and outgoing radiation vary with latitude.</a:t>
            </a:r>
          </a:p>
          <a:p>
            <a:pPr eaLnBrk="1" hangingPunct="1">
              <a:lnSpc>
                <a:spcPct val="80000"/>
              </a:lnSpc>
            </a:pPr>
            <a:r>
              <a:rPr lang="en-US" sz="2400" dirty="0" smtClean="0">
                <a:latin typeface="Tahoma" pitchFamily="34" charset="0"/>
              </a:rPr>
              <a:t>Net </a:t>
            </a:r>
            <a:r>
              <a:rPr lang="en-US" sz="2400" b="1" i="1" dirty="0" smtClean="0">
                <a:latin typeface="Tahoma" pitchFamily="34" charset="0"/>
              </a:rPr>
              <a:t>gain</a:t>
            </a:r>
            <a:r>
              <a:rPr lang="en-US" sz="2400" dirty="0" smtClean="0">
                <a:latin typeface="Tahoma" pitchFamily="34" charset="0"/>
              </a:rPr>
              <a:t> near the equator</a:t>
            </a:r>
          </a:p>
          <a:p>
            <a:pPr eaLnBrk="1" hangingPunct="1">
              <a:lnSpc>
                <a:spcPct val="80000"/>
              </a:lnSpc>
            </a:pPr>
            <a:r>
              <a:rPr lang="en-US" sz="2400" dirty="0" smtClean="0">
                <a:latin typeface="Tahoma" pitchFamily="34" charset="0"/>
              </a:rPr>
              <a:t>Net </a:t>
            </a:r>
            <a:r>
              <a:rPr lang="en-US" sz="2400" b="1" i="1" dirty="0" smtClean="0">
                <a:latin typeface="Tahoma" pitchFamily="34" charset="0"/>
              </a:rPr>
              <a:t>loss</a:t>
            </a:r>
            <a:r>
              <a:rPr lang="en-US" sz="2400" dirty="0" smtClean="0">
                <a:latin typeface="Tahoma" pitchFamily="34" charset="0"/>
              </a:rPr>
              <a:t> near the poles</a:t>
            </a:r>
          </a:p>
          <a:p>
            <a:pPr eaLnBrk="1" hangingPunct="1">
              <a:lnSpc>
                <a:spcPct val="80000"/>
              </a:lnSpc>
            </a:pPr>
            <a:r>
              <a:rPr lang="en-US" sz="2400" dirty="0" smtClean="0">
                <a:latin typeface="Tahoma" pitchFamily="34" charset="0"/>
              </a:rPr>
              <a:t>Temperatures tend to decrease </a:t>
            </a:r>
            <a:r>
              <a:rPr lang="en-US" sz="2400" dirty="0" err="1" smtClean="0">
                <a:latin typeface="Tahoma" pitchFamily="34" charset="0"/>
              </a:rPr>
              <a:t>poleward</a:t>
            </a:r>
            <a:r>
              <a:rPr lang="en-US" sz="2400" dirty="0" smtClean="0">
                <a:latin typeface="Tahoma" pitchFamily="34" charset="0"/>
              </a:rPr>
              <a:t> in both hemispheres.</a:t>
            </a:r>
          </a:p>
          <a:p>
            <a:pPr eaLnBrk="1" hangingPunct="1">
              <a:lnSpc>
                <a:spcPct val="80000"/>
              </a:lnSpc>
            </a:pPr>
            <a:r>
              <a:rPr lang="en-US" sz="2400" dirty="0" smtClean="0">
                <a:latin typeface="Tahoma" pitchFamily="34" charset="0"/>
              </a:rPr>
              <a:t>Stronger temperature gradients occur in the winter hemisphere</a:t>
            </a:r>
          </a:p>
          <a:p>
            <a:pPr eaLnBrk="1" hangingPunct="1">
              <a:lnSpc>
                <a:spcPct val="80000"/>
              </a:lnSpc>
              <a:defRPr/>
            </a:pPr>
            <a:r>
              <a:rPr lang="en-US" sz="2400" dirty="0" smtClean="0">
                <a:latin typeface="Tahoma" charset="0"/>
              </a:rPr>
              <a:t>Isotherms (lines of constant temperature) shift </a:t>
            </a:r>
            <a:r>
              <a:rPr lang="en-US" sz="2400" dirty="0" err="1" smtClean="0">
                <a:latin typeface="Tahoma" charset="0"/>
              </a:rPr>
              <a:t>poleward</a:t>
            </a:r>
            <a:r>
              <a:rPr lang="en-US" sz="2400" dirty="0" smtClean="0">
                <a:latin typeface="Tahoma" charset="0"/>
              </a:rPr>
              <a:t> over land during the summer and </a:t>
            </a:r>
            <a:r>
              <a:rPr lang="en-US" sz="2400" dirty="0" err="1" smtClean="0">
                <a:latin typeface="Tahoma" charset="0"/>
              </a:rPr>
              <a:t>equatorward</a:t>
            </a:r>
            <a:r>
              <a:rPr lang="en-US" sz="2400" dirty="0" smtClean="0">
                <a:latin typeface="Tahoma" charset="0"/>
              </a:rPr>
              <a:t> over land during the winter</a:t>
            </a:r>
          </a:p>
          <a:p>
            <a:pPr eaLnBrk="1" hangingPunct="1">
              <a:lnSpc>
                <a:spcPct val="80000"/>
              </a:lnSpc>
              <a:defRPr/>
            </a:pPr>
            <a:r>
              <a:rPr lang="en-US" sz="2400" dirty="0" smtClean="0">
                <a:latin typeface="Tahoma" charset="0"/>
              </a:rPr>
              <a:t>The Northern Hemisphere has a steep gradient compared to the Southern Hemisphere (WHY?)</a:t>
            </a:r>
          </a:p>
          <a:p>
            <a:pPr eaLnBrk="1" hangingPunct="1">
              <a:lnSpc>
                <a:spcPct val="80000"/>
              </a:lnSpc>
              <a:buNone/>
            </a:pPr>
            <a:endParaRPr lang="en-US" sz="2400" dirty="0" smtClean="0">
              <a:latin typeface="Tahoma"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152400"/>
            <a:ext cx="8229600" cy="1143000"/>
          </a:xfrm>
        </p:spPr>
        <p:txBody>
          <a:bodyPr/>
          <a:lstStyle/>
          <a:p>
            <a:pPr eaLnBrk="1" hangingPunct="1"/>
            <a:r>
              <a:rPr lang="en-US" sz="1000" smtClean="0"/>
              <a:t>Figure from www.atmos.washington.edu/2003Q3/101/notes</a:t>
            </a:r>
          </a:p>
        </p:txBody>
      </p:sp>
      <p:pic>
        <p:nvPicPr>
          <p:cNvPr id="78852" name="Picture 4" descr="EnergyBalanceMapJJA"/>
          <p:cNvPicPr>
            <a:picLocks noChangeAspect="1" noChangeArrowheads="1"/>
          </p:cNvPicPr>
          <p:nvPr/>
        </p:nvPicPr>
        <p:blipFill>
          <a:blip r:embed="rId3" cstate="print"/>
          <a:srcRect/>
          <a:stretch>
            <a:fillRect/>
          </a:stretch>
        </p:blipFill>
        <p:spPr bwMode="auto">
          <a:xfrm>
            <a:off x="533400" y="914400"/>
            <a:ext cx="8153400" cy="57150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1000" smtClean="0"/>
              <a:t>Figure from www.atmos.washington.edu/2003Q3/101/notes</a:t>
            </a:r>
          </a:p>
        </p:txBody>
      </p:sp>
      <p:pic>
        <p:nvPicPr>
          <p:cNvPr id="79876" name="Picture 4" descr="EnergyBalanceMapDJF"/>
          <p:cNvPicPr>
            <a:picLocks noChangeAspect="1" noChangeArrowheads="1"/>
          </p:cNvPicPr>
          <p:nvPr/>
        </p:nvPicPr>
        <p:blipFill>
          <a:blip r:embed="rId3" cstate="print"/>
          <a:srcRect/>
          <a:stretch>
            <a:fillRect/>
          </a:stretch>
        </p:blipFill>
        <p:spPr bwMode="auto">
          <a:xfrm>
            <a:off x="457200" y="1066800"/>
            <a:ext cx="8229600" cy="55626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1000" smtClean="0"/>
              <a:t>Figure from www.atmos.washington.edu/2003Q3/101/notes</a:t>
            </a:r>
          </a:p>
        </p:txBody>
      </p:sp>
      <p:pic>
        <p:nvPicPr>
          <p:cNvPr id="80900" name="Picture 4" descr="EnergyBalanceMapAnnual"/>
          <p:cNvPicPr>
            <a:picLocks noChangeAspect="1" noChangeArrowheads="1"/>
          </p:cNvPicPr>
          <p:nvPr/>
        </p:nvPicPr>
        <p:blipFill>
          <a:blip r:embed="rId3" cstate="print"/>
          <a:srcRect/>
          <a:stretch>
            <a:fillRect/>
          </a:stretch>
        </p:blipFill>
        <p:spPr bwMode="auto">
          <a:xfrm>
            <a:off x="457200" y="1066800"/>
            <a:ext cx="8229600" cy="5486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b="1" u="sng" smtClean="0">
                <a:latin typeface="Tahoma" pitchFamily="34" charset="0"/>
              </a:rPr>
              <a:t>Result of Uneven Heating</a:t>
            </a:r>
          </a:p>
        </p:txBody>
      </p:sp>
      <p:sp>
        <p:nvSpPr>
          <p:cNvPr id="81923" name="Rectangle 3"/>
          <p:cNvSpPr>
            <a:spLocks noGrp="1" noChangeArrowheads="1"/>
          </p:cNvSpPr>
          <p:nvPr>
            <p:ph type="body" idx="1"/>
          </p:nvPr>
        </p:nvSpPr>
        <p:spPr/>
        <p:txBody>
          <a:bodyPr/>
          <a:lstStyle/>
          <a:p>
            <a:pPr eaLnBrk="1" hangingPunct="1">
              <a:lnSpc>
                <a:spcPct val="80000"/>
              </a:lnSpc>
            </a:pPr>
            <a:r>
              <a:rPr lang="en-US" sz="2400" smtClean="0">
                <a:latin typeface="Tahoma" pitchFamily="34" charset="0"/>
              </a:rPr>
              <a:t>Redistribution of energy by:</a:t>
            </a:r>
          </a:p>
          <a:p>
            <a:pPr eaLnBrk="1" hangingPunct="1">
              <a:lnSpc>
                <a:spcPct val="80000"/>
              </a:lnSpc>
              <a:buFontTx/>
              <a:buNone/>
            </a:pPr>
            <a:r>
              <a:rPr lang="en-US" sz="2400" smtClean="0">
                <a:latin typeface="Tahoma" pitchFamily="34" charset="0"/>
              </a:rPr>
              <a:t>     a.  Cyclones</a:t>
            </a:r>
          </a:p>
          <a:p>
            <a:pPr eaLnBrk="1" hangingPunct="1">
              <a:lnSpc>
                <a:spcPct val="80000"/>
              </a:lnSpc>
              <a:buFontTx/>
              <a:buNone/>
            </a:pPr>
            <a:r>
              <a:rPr lang="en-US" sz="2400" smtClean="0">
                <a:latin typeface="Tahoma" pitchFamily="34" charset="0"/>
              </a:rPr>
              <a:t>     b.  Ocean currents</a:t>
            </a:r>
          </a:p>
          <a:p>
            <a:pPr eaLnBrk="1" hangingPunct="1">
              <a:lnSpc>
                <a:spcPct val="80000"/>
              </a:lnSpc>
            </a:pPr>
            <a:endParaRPr lang="en-US" sz="2400" smtClean="0">
              <a:latin typeface="Tahoma" pitchFamily="34" charset="0"/>
            </a:endParaRPr>
          </a:p>
          <a:p>
            <a:pPr eaLnBrk="1" hangingPunct="1">
              <a:lnSpc>
                <a:spcPct val="80000"/>
              </a:lnSpc>
              <a:buFontTx/>
              <a:buNone/>
            </a:pPr>
            <a:endParaRPr lang="en-US" sz="2400" smtClean="0"/>
          </a:p>
          <a:p>
            <a:pPr eaLnBrk="1" hangingPunct="1">
              <a:lnSpc>
                <a:spcPct val="80000"/>
              </a:lnSpc>
              <a:buFontTx/>
              <a:buNone/>
            </a:pPr>
            <a:endParaRPr lang="en-US" sz="2400" b="1" smtClean="0">
              <a:cs typeface="Arial" pitchFamily="34" charset="0"/>
            </a:endParaRPr>
          </a:p>
        </p:txBody>
      </p:sp>
      <p:pic>
        <p:nvPicPr>
          <p:cNvPr id="5" name="Picture 5" descr="9781284027372_CH02_Fig21.jpg"/>
          <p:cNvPicPr>
            <a:picLocks noChangeAspect="1"/>
          </p:cNvPicPr>
          <p:nvPr/>
        </p:nvPicPr>
        <p:blipFill>
          <a:blip r:embed="rId3" cstate="print"/>
          <a:srcRect/>
          <a:stretch>
            <a:fillRect/>
          </a:stretch>
        </p:blipFill>
        <p:spPr bwMode="auto">
          <a:xfrm>
            <a:off x="838200" y="2895247"/>
            <a:ext cx="7162800" cy="3962753"/>
          </a:xfrm>
          <a:prstGeom prst="rect">
            <a:avLst/>
          </a:prstGeom>
          <a:noFill/>
          <a:ln w="9525">
            <a:noFill/>
            <a:miter lim="800000"/>
            <a:headEnd/>
            <a:tailEnd/>
          </a:ln>
        </p:spPr>
      </p:pic>
      <p:sp>
        <p:nvSpPr>
          <p:cNvPr id="6" name="Rectangle 4"/>
          <p:cNvSpPr>
            <a:spLocks noChangeArrowheads="1"/>
          </p:cNvSpPr>
          <p:nvPr/>
        </p:nvSpPr>
        <p:spPr bwMode="auto">
          <a:xfrm>
            <a:off x="7859713" y="6562725"/>
            <a:ext cx="12842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lstStyle/>
          <a:p>
            <a:pPr algn="r" defTabSz="820738" eaLnBrk="0" hangingPunct="0">
              <a:defRPr/>
            </a:pPr>
            <a:r>
              <a:rPr lang="en-US" sz="1400" b="1" dirty="0">
                <a:latin typeface="Arial" charset="0"/>
                <a:ea typeface="ＭＳ Ｐゴシック" charset="0"/>
              </a:rPr>
              <a:t>Fig. </a:t>
            </a:r>
            <a:r>
              <a:rPr lang="en-US" sz="1400" b="1" dirty="0" smtClean="0">
                <a:latin typeface="Arial" charset="0"/>
                <a:ea typeface="ＭＳ Ｐゴシック" charset="0"/>
              </a:rPr>
              <a:t>2-21, </a:t>
            </a:r>
            <a:r>
              <a:rPr lang="en-US" sz="1400" b="1" dirty="0">
                <a:latin typeface="Arial" charset="0"/>
                <a:ea typeface="ＭＳ Ｐゴシック" charset="0"/>
              </a:rPr>
              <a:t>p. </a:t>
            </a:r>
            <a:r>
              <a:rPr lang="en-US" sz="1400" b="1" dirty="0" smtClean="0">
                <a:latin typeface="Arial" charset="0"/>
                <a:ea typeface="ＭＳ Ｐゴシック" charset="0"/>
              </a:rPr>
              <a:t>58</a:t>
            </a:r>
            <a:endParaRPr lang="en-US" sz="1400" b="1" dirty="0">
              <a:latin typeface="Arial" charset="0"/>
              <a:ea typeface="ＭＳ Ｐゴシック"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Recap</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pPr eaLnBrk="1" hangingPunct="1"/>
            <a:r>
              <a:rPr lang="en-US" sz="2000" dirty="0" smtClean="0">
                <a:latin typeface="Arial" pitchFamily="34" charset="0"/>
              </a:rPr>
              <a:t>Energy (the ability to do work) cannot be created or destroyed, only changes form </a:t>
            </a:r>
          </a:p>
          <a:p>
            <a:pPr lvl="1" eaLnBrk="1" hangingPunct="1"/>
            <a:r>
              <a:rPr lang="en-US" sz="1600" dirty="0" smtClean="0">
                <a:latin typeface="Arial" pitchFamily="34" charset="0"/>
              </a:rPr>
              <a:t>Kinetic: due to motion</a:t>
            </a:r>
          </a:p>
          <a:p>
            <a:pPr lvl="1" eaLnBrk="1" hangingPunct="1"/>
            <a:r>
              <a:rPr lang="en-US" sz="1600" dirty="0" smtClean="0">
                <a:latin typeface="Arial" pitchFamily="34" charset="0"/>
              </a:rPr>
              <a:t>Potential: due to position</a:t>
            </a:r>
          </a:p>
          <a:p>
            <a:pPr eaLnBrk="1" hangingPunct="1"/>
            <a:r>
              <a:rPr lang="en-US" sz="2000" dirty="0" smtClean="0">
                <a:latin typeface="Arial" pitchFamily="34" charset="0"/>
              </a:rPr>
              <a:t>Temperature (measure of the average motion of molecules, three different scales) vs. heat (energy produced by the motion)</a:t>
            </a:r>
            <a:endParaRPr lang="en-US" sz="1600" dirty="0" smtClean="0">
              <a:latin typeface="Arial" pitchFamily="34" charset="0"/>
            </a:endParaRPr>
          </a:p>
          <a:p>
            <a:pPr eaLnBrk="1" hangingPunct="1"/>
            <a:r>
              <a:rPr lang="en-US" sz="2000" dirty="0" smtClean="0">
                <a:latin typeface="Arial" pitchFamily="34" charset="0"/>
              </a:rPr>
              <a:t>Specific heat (amount of energy to increase T by 1 K for 1 g of a substance) is lower for sand than water</a:t>
            </a:r>
          </a:p>
          <a:p>
            <a:pPr eaLnBrk="1" hangingPunct="1"/>
            <a:endParaRPr lang="en-US" sz="2000" dirty="0" smtClean="0">
              <a:latin typeface="Arial"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Recap</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pPr eaLnBrk="1" hangingPunct="1"/>
            <a:r>
              <a:rPr lang="en-US" sz="2000" dirty="0" smtClean="0">
                <a:latin typeface="Arial" pitchFamily="34" charset="0"/>
              </a:rPr>
              <a:t>Energy transfer – ALWAYS from high to low energy</a:t>
            </a:r>
          </a:p>
          <a:p>
            <a:pPr eaLnBrk="1" hangingPunct="1"/>
            <a:r>
              <a:rPr lang="en-US" sz="2000" dirty="0" smtClean="0">
                <a:latin typeface="Arial" pitchFamily="34" charset="0"/>
              </a:rPr>
              <a:t>Conduction – through direct content</a:t>
            </a:r>
          </a:p>
          <a:p>
            <a:pPr eaLnBrk="1" hangingPunct="1"/>
            <a:r>
              <a:rPr lang="en-US" sz="2000" dirty="0" smtClean="0">
                <a:latin typeface="Arial" pitchFamily="34" charset="0"/>
              </a:rPr>
              <a:t>Convection – vertical motion of the air</a:t>
            </a:r>
          </a:p>
          <a:p>
            <a:pPr eaLnBrk="1" hangingPunct="1"/>
            <a:r>
              <a:rPr lang="en-US" sz="2000" dirty="0" smtClean="0">
                <a:latin typeface="Arial" pitchFamily="34" charset="0"/>
              </a:rPr>
              <a:t>Advection – horizontal motion of the air</a:t>
            </a:r>
          </a:p>
          <a:p>
            <a:pPr eaLnBrk="1" hangingPunct="1"/>
            <a:r>
              <a:rPr lang="en-US" sz="2000" dirty="0" smtClean="0">
                <a:latin typeface="Arial" pitchFamily="34" charset="0"/>
              </a:rPr>
              <a:t>Latent heating – required to change the phase of a substance (water)</a:t>
            </a:r>
          </a:p>
          <a:p>
            <a:pPr lvl="1" eaLnBrk="1" hangingPunct="1"/>
            <a:r>
              <a:rPr lang="en-US" sz="1600" dirty="0" smtClean="0">
                <a:latin typeface="Arial" pitchFamily="34" charset="0"/>
              </a:rPr>
              <a:t>Energy released: condensation, freezing, deposition (environment warms)</a:t>
            </a:r>
          </a:p>
          <a:p>
            <a:pPr lvl="1" eaLnBrk="1" hangingPunct="1"/>
            <a:r>
              <a:rPr lang="en-US" sz="1600" dirty="0" smtClean="0">
                <a:latin typeface="Arial" pitchFamily="34" charset="0"/>
              </a:rPr>
              <a:t>Energy absorbed: evaporation, melting, sublimating (environment cools)</a:t>
            </a:r>
          </a:p>
          <a:p>
            <a:pPr eaLnBrk="1" hangingPunct="1"/>
            <a:r>
              <a:rPr lang="en-US" sz="2000" dirty="0" smtClean="0">
                <a:latin typeface="Arial" pitchFamily="34" charset="0"/>
              </a:rPr>
              <a:t>Radiation – through EM waves, emitted by all substances above 0K</a:t>
            </a:r>
          </a:p>
          <a:p>
            <a:pPr lvl="1" eaLnBrk="1" hangingPunct="1"/>
            <a:r>
              <a:rPr lang="en-US" sz="1600" dirty="0" smtClean="0">
                <a:latin typeface="Arial" pitchFamily="34" charset="0"/>
              </a:rPr>
              <a:t>Stefan-Boltzmann Law: I = </a:t>
            </a:r>
            <a:r>
              <a:rPr lang="el-GR" sz="1600" dirty="0" smtClean="0">
                <a:latin typeface="Arial" pitchFamily="34" charset="0"/>
              </a:rPr>
              <a:t>σ</a:t>
            </a:r>
            <a:r>
              <a:rPr lang="en-US" sz="1600" dirty="0" smtClean="0">
                <a:latin typeface="Arial" pitchFamily="34" charset="0"/>
              </a:rPr>
              <a:t>T</a:t>
            </a:r>
            <a:r>
              <a:rPr lang="en-US" sz="1600" baseline="30000" dirty="0" smtClean="0">
                <a:latin typeface="Arial" pitchFamily="34" charset="0"/>
              </a:rPr>
              <a:t>4</a:t>
            </a:r>
            <a:r>
              <a:rPr lang="en-US" sz="1600" dirty="0" smtClean="0">
                <a:latin typeface="Arial" pitchFamily="34" charset="0"/>
              </a:rPr>
              <a:t> which means total energy emitted is proportional to temperature to the fourth power</a:t>
            </a:r>
            <a:endParaRPr lang="en-US" sz="1600" baseline="30000" dirty="0" smtClean="0">
              <a:latin typeface="Arial" pitchFamily="34" charset="0"/>
            </a:endParaRPr>
          </a:p>
          <a:p>
            <a:pPr lvl="1" eaLnBrk="1" hangingPunct="1"/>
            <a:r>
              <a:rPr lang="en-US" sz="1600" dirty="0" smtClean="0">
                <a:latin typeface="Arial" pitchFamily="34" charset="0"/>
              </a:rPr>
              <a:t>Wien’s Law: </a:t>
            </a:r>
            <a:r>
              <a:rPr lang="el-GR" sz="1600" dirty="0" smtClean="0">
                <a:latin typeface="Arial" pitchFamily="34" charset="0"/>
              </a:rPr>
              <a:t>λ</a:t>
            </a:r>
            <a:r>
              <a:rPr lang="en-US" sz="1600" baseline="-25000" dirty="0" smtClean="0">
                <a:latin typeface="Arial" pitchFamily="34" charset="0"/>
              </a:rPr>
              <a:t>max</a:t>
            </a:r>
            <a:r>
              <a:rPr lang="en-US" sz="1600" dirty="0" smtClean="0">
                <a:latin typeface="Arial" pitchFamily="34" charset="0"/>
              </a:rPr>
              <a:t> = C/T which means the </a:t>
            </a:r>
            <a:r>
              <a:rPr lang="en-US" sz="1600" b="1" dirty="0" smtClean="0">
                <a:latin typeface="Arial" pitchFamily="34" charset="0"/>
              </a:rPr>
              <a:t>higher</a:t>
            </a:r>
            <a:r>
              <a:rPr lang="en-US" sz="1600" dirty="0" smtClean="0">
                <a:latin typeface="Arial" pitchFamily="34" charset="0"/>
              </a:rPr>
              <a:t> the temperature the </a:t>
            </a:r>
            <a:r>
              <a:rPr lang="en-US" sz="1600" b="1" dirty="0" smtClean="0">
                <a:latin typeface="Arial" pitchFamily="34" charset="0"/>
              </a:rPr>
              <a:t>shorter</a:t>
            </a:r>
            <a:r>
              <a:rPr lang="en-US" sz="1600" dirty="0" smtClean="0">
                <a:latin typeface="Arial" pitchFamily="34" charset="0"/>
              </a:rPr>
              <a:t> the wavelength of maximum emission</a:t>
            </a:r>
          </a:p>
          <a:p>
            <a:pPr lvl="2" eaLnBrk="1" hangingPunct="1"/>
            <a:r>
              <a:rPr lang="en-US" sz="1200" dirty="0" smtClean="0">
                <a:latin typeface="Arial" pitchFamily="34" charset="0"/>
              </a:rPr>
              <a:t>Sun: max in visible light (shortwave)</a:t>
            </a:r>
          </a:p>
          <a:p>
            <a:pPr lvl="2" eaLnBrk="1" hangingPunct="1"/>
            <a:r>
              <a:rPr lang="en-US" sz="1200" dirty="0" smtClean="0">
                <a:latin typeface="Arial" pitchFamily="34" charset="0"/>
              </a:rPr>
              <a:t>Earth: max in infrared (</a:t>
            </a:r>
            <a:r>
              <a:rPr lang="en-US" sz="1200" dirty="0" err="1" smtClean="0">
                <a:latin typeface="Arial" pitchFamily="34" charset="0"/>
              </a:rPr>
              <a:t>longwave</a:t>
            </a:r>
            <a:r>
              <a:rPr lang="en-US" sz="1200" dirty="0" smtClean="0">
                <a:latin typeface="Arial" pitchFamily="34" charset="0"/>
              </a:rPr>
              <a:t>)</a:t>
            </a:r>
          </a:p>
          <a:p>
            <a:pPr eaLnBrk="1" hangingPunct="1"/>
            <a:endParaRPr lang="en-US" sz="2000" dirty="0" smtClean="0">
              <a:latin typeface="Arial"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smtClean="0">
                <a:latin typeface="Tahoma" pitchFamily="34" charset="0"/>
              </a:rPr>
              <a:t>Specific Heat</a:t>
            </a:r>
          </a:p>
        </p:txBody>
      </p:sp>
      <p:sp>
        <p:nvSpPr>
          <p:cNvPr id="9219" name="Rectangle 3"/>
          <p:cNvSpPr>
            <a:spLocks noGrp="1" noChangeArrowheads="1"/>
          </p:cNvSpPr>
          <p:nvPr>
            <p:ph type="body" idx="1"/>
          </p:nvPr>
        </p:nvSpPr>
        <p:spPr>
          <a:xfrm>
            <a:off x="457200" y="1600200"/>
            <a:ext cx="8229600" cy="2133600"/>
          </a:xfrm>
        </p:spPr>
        <p:txBody>
          <a:bodyPr/>
          <a:lstStyle/>
          <a:p>
            <a:pPr eaLnBrk="1" hangingPunct="1">
              <a:lnSpc>
                <a:spcPct val="80000"/>
              </a:lnSpc>
            </a:pPr>
            <a:r>
              <a:rPr lang="en-US" sz="2800" smtClean="0">
                <a:latin typeface="Tahoma" pitchFamily="34" charset="0"/>
              </a:rPr>
              <a:t>The amount of energy needed to increase the temperature of 1 g of a substance by 1 deg Celsius</a:t>
            </a:r>
          </a:p>
          <a:p>
            <a:pPr eaLnBrk="1" hangingPunct="1">
              <a:lnSpc>
                <a:spcPct val="80000"/>
              </a:lnSpc>
            </a:pPr>
            <a:r>
              <a:rPr lang="en-US" sz="2800" smtClean="0">
                <a:latin typeface="Tahoma" pitchFamily="34" charset="0"/>
              </a:rPr>
              <a:t>Varies widely from substance to substance</a:t>
            </a:r>
          </a:p>
          <a:p>
            <a:pPr eaLnBrk="1" hangingPunct="1">
              <a:lnSpc>
                <a:spcPct val="80000"/>
              </a:lnSpc>
            </a:pPr>
            <a:r>
              <a:rPr lang="en-US" sz="2800" smtClean="0">
                <a:latin typeface="Tahoma" pitchFamily="34" charset="0"/>
              </a:rPr>
              <a:t>Difference between water and land is important!</a:t>
            </a:r>
          </a:p>
        </p:txBody>
      </p:sp>
      <p:sp>
        <p:nvSpPr>
          <p:cNvPr id="9221" name="Rectangle 5"/>
          <p:cNvSpPr>
            <a:spLocks noChangeArrowheads="1"/>
          </p:cNvSpPr>
          <p:nvPr/>
        </p:nvSpPr>
        <p:spPr bwMode="auto">
          <a:xfrm>
            <a:off x="7712075" y="6562725"/>
            <a:ext cx="1431925" cy="295275"/>
          </a:xfrm>
          <a:prstGeom prst="rect">
            <a:avLst/>
          </a:prstGeom>
          <a:noFill/>
          <a:ln w="9525">
            <a:noFill/>
            <a:miter lim="800000"/>
            <a:headEnd/>
            <a:tailEnd/>
          </a:ln>
        </p:spPr>
        <p:txBody>
          <a:bodyPr wrap="none" lIns="82058" tIns="41029" rIns="82058" bIns="41029"/>
          <a:lstStyle/>
          <a:p>
            <a:pPr algn="r" defTabSz="820738" eaLnBrk="0" hangingPunct="0"/>
            <a:r>
              <a:rPr lang="en-US" sz="1400" b="1" dirty="0"/>
              <a:t>Table 2-1, p. </a:t>
            </a:r>
            <a:r>
              <a:rPr lang="en-US" sz="1400" b="1" dirty="0" smtClean="0"/>
              <a:t>36</a:t>
            </a:r>
            <a:endParaRPr lang="en-US" sz="1400" b="1" dirty="0"/>
          </a:p>
          <a:p>
            <a:pPr algn="r" defTabSz="820738" eaLnBrk="0" hangingPunct="0"/>
            <a:endParaRPr lang="en-US" sz="1400" b="1" dirty="0"/>
          </a:p>
        </p:txBody>
      </p:sp>
      <p:cxnSp>
        <p:nvCxnSpPr>
          <p:cNvPr id="7" name="Elbow Connector 6"/>
          <p:cNvCxnSpPr>
            <a:endCxn id="8" idx="0"/>
          </p:cNvCxnSpPr>
          <p:nvPr/>
        </p:nvCxnSpPr>
        <p:spPr>
          <a:xfrm flipV="1">
            <a:off x="5638800" y="3810000"/>
            <a:ext cx="2171700" cy="1676400"/>
          </a:xfrm>
          <a:prstGeom prst="bentConnector4">
            <a:avLst>
              <a:gd name="adj1" fmla="val 22807"/>
              <a:gd name="adj2" fmla="val 113636"/>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6629400" y="3810000"/>
            <a:ext cx="2362200" cy="2585323"/>
          </a:xfrm>
          <a:prstGeom prst="rect">
            <a:avLst/>
          </a:prstGeom>
          <a:noFill/>
          <a:ln w="9525">
            <a:noFill/>
            <a:miter lim="800000"/>
            <a:headEnd/>
            <a:tailEnd/>
          </a:ln>
        </p:spPr>
        <p:txBody>
          <a:bodyPr wrap="square">
            <a:spAutoFit/>
          </a:bodyPr>
          <a:lstStyle/>
          <a:p>
            <a:pPr>
              <a:buFont typeface="Arial" pitchFamily="34" charset="0"/>
              <a:buChar char="•"/>
            </a:pPr>
            <a:r>
              <a:rPr lang="en-US" dirty="0"/>
              <a:t>Energy can be measured several ways: calories and Joules are the most common.</a:t>
            </a:r>
          </a:p>
          <a:p>
            <a:pPr>
              <a:buFont typeface="Arial" pitchFamily="34" charset="0"/>
              <a:buChar char="•"/>
            </a:pPr>
            <a:r>
              <a:rPr lang="en-US" dirty="0"/>
              <a:t>Same idea as food calories: 1 calorie = 1000 Dietary calories </a:t>
            </a:r>
          </a:p>
          <a:p>
            <a:pPr>
              <a:buFont typeface="Arial" pitchFamily="34" charset="0"/>
              <a:buChar char="•"/>
            </a:pPr>
            <a:endParaRPr lang="en-US" dirty="0"/>
          </a:p>
        </p:txBody>
      </p:sp>
      <p:pic>
        <p:nvPicPr>
          <p:cNvPr id="9" name="Picture 5" descr="9781284027372_CH02_table1.jpg"/>
          <p:cNvPicPr>
            <a:picLocks noChangeAspect="1"/>
          </p:cNvPicPr>
          <p:nvPr/>
        </p:nvPicPr>
        <p:blipFill>
          <a:blip r:embed="rId3" cstate="print"/>
          <a:srcRect/>
          <a:stretch>
            <a:fillRect/>
          </a:stretch>
        </p:blipFill>
        <p:spPr bwMode="auto">
          <a:xfrm>
            <a:off x="1981200" y="3657600"/>
            <a:ext cx="3602471" cy="3200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Recap</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pPr eaLnBrk="1" hangingPunct="1"/>
            <a:r>
              <a:rPr lang="en-US" sz="2000" dirty="0" err="1" smtClean="0">
                <a:latin typeface="Arial" pitchFamily="34" charset="0"/>
              </a:rPr>
              <a:t>Insolation</a:t>
            </a:r>
            <a:r>
              <a:rPr lang="en-US" sz="2000" dirty="0" smtClean="0">
                <a:latin typeface="Arial" pitchFamily="34" charset="0"/>
              </a:rPr>
              <a:t>: energy from sun per square area</a:t>
            </a:r>
          </a:p>
          <a:p>
            <a:pPr eaLnBrk="1" hangingPunct="1"/>
            <a:r>
              <a:rPr lang="en-US" sz="2000" dirty="0" smtClean="0">
                <a:latin typeface="Arial" pitchFamily="34" charset="0"/>
              </a:rPr>
              <a:t>Earth’s tilt: 23.5°</a:t>
            </a:r>
          </a:p>
          <a:p>
            <a:pPr lvl="1" eaLnBrk="1" hangingPunct="1"/>
            <a:r>
              <a:rPr lang="en-US" sz="1600" dirty="0" smtClean="0">
                <a:latin typeface="Arial" pitchFamily="34" charset="0"/>
              </a:rPr>
              <a:t>Solstice: when the Earth is tilted directly towards or away from the sun</a:t>
            </a:r>
          </a:p>
          <a:p>
            <a:pPr lvl="1" eaLnBrk="1" hangingPunct="1"/>
            <a:r>
              <a:rPr lang="en-US" sz="1600" dirty="0" smtClean="0">
                <a:latin typeface="Arial" pitchFamily="34" charset="0"/>
              </a:rPr>
              <a:t>Equinox: when the Earth is tilted perpendicular to the sun</a:t>
            </a:r>
          </a:p>
          <a:p>
            <a:pPr eaLnBrk="1" hangingPunct="1"/>
            <a:r>
              <a:rPr lang="en-US" sz="2000" dirty="0" smtClean="0">
                <a:latin typeface="Arial" pitchFamily="34" charset="0"/>
              </a:rPr>
              <a:t>The Earth is nearer the sun during NH winter but the distance has little impact on </a:t>
            </a:r>
            <a:r>
              <a:rPr lang="en-US" sz="2000" dirty="0" err="1" smtClean="0">
                <a:latin typeface="Arial" pitchFamily="34" charset="0"/>
              </a:rPr>
              <a:t>insolation</a:t>
            </a:r>
            <a:endParaRPr lang="en-US" sz="2000" dirty="0" smtClean="0">
              <a:latin typeface="Arial" pitchFamily="34" charset="0"/>
            </a:endParaRPr>
          </a:p>
          <a:p>
            <a:pPr eaLnBrk="1" hangingPunct="1"/>
            <a:r>
              <a:rPr lang="en-US" sz="2000" dirty="0" smtClean="0">
                <a:latin typeface="Arial" pitchFamily="34" charset="0"/>
              </a:rPr>
              <a:t>Length of day longest in summer solstice in NH due to tilt towards the sun = longest time period of </a:t>
            </a:r>
            <a:r>
              <a:rPr lang="en-US" sz="2000" dirty="0" err="1" smtClean="0">
                <a:latin typeface="Arial" pitchFamily="34" charset="0"/>
              </a:rPr>
              <a:t>insolation</a:t>
            </a:r>
            <a:r>
              <a:rPr lang="en-US" sz="2000" dirty="0" smtClean="0">
                <a:latin typeface="Arial" pitchFamily="34" charset="0"/>
              </a:rPr>
              <a:t> (varies greatly with latitude: equator always 12 hr, poles 0-24 hrs of sunlight)</a:t>
            </a:r>
          </a:p>
          <a:p>
            <a:pPr eaLnBrk="1" hangingPunct="1"/>
            <a:r>
              <a:rPr lang="en-US" sz="2000" dirty="0" smtClean="0">
                <a:latin typeface="Arial" pitchFamily="34" charset="0"/>
              </a:rPr>
              <a:t>Zenith angle (angle between directly above and the sun) is smaller in the NH during the summer = less beam spreading/depletion = more </a:t>
            </a:r>
            <a:r>
              <a:rPr lang="en-US" sz="2000" dirty="0" err="1" smtClean="0">
                <a:latin typeface="Arial" pitchFamily="34" charset="0"/>
              </a:rPr>
              <a:t>insolation</a:t>
            </a:r>
            <a:r>
              <a:rPr lang="en-US" sz="2000" dirty="0" smtClean="0">
                <a:latin typeface="Arial" pitchFamily="34" charset="0"/>
              </a:rPr>
              <a:t> (varies greatly with latitude, most direct light closer to the equator in general)</a:t>
            </a:r>
          </a:p>
          <a:p>
            <a:pPr eaLnBrk="1" hangingPunct="1"/>
            <a:endParaRPr lang="en-US" sz="800" dirty="0" smtClean="0">
              <a:latin typeface="Arial" pitchFamily="34" charset="0"/>
            </a:endParaRPr>
          </a:p>
          <a:p>
            <a:pPr eaLnBrk="1" hangingPunct="1"/>
            <a:endParaRPr lang="en-US" sz="2000" dirty="0" smtClean="0">
              <a:latin typeface="Arial"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Radiation in the Atmosphere</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pPr eaLnBrk="1" hangingPunct="1"/>
            <a:r>
              <a:rPr lang="en-US" sz="2000" dirty="0" smtClean="0">
                <a:latin typeface="Arial" pitchFamily="34" charset="0"/>
              </a:rPr>
              <a:t>Absorption – varies with the wavelength and composition, often increasing energy of the material absorbing it, UV absorbed in Stratosphere by ozone, infrared absorbed in Troposphere, very little visible light absorbed</a:t>
            </a:r>
          </a:p>
          <a:p>
            <a:pPr eaLnBrk="1" hangingPunct="1"/>
            <a:r>
              <a:rPr lang="en-US" sz="2000" dirty="0" smtClean="0">
                <a:latin typeface="Arial" pitchFamily="34" charset="0"/>
              </a:rPr>
              <a:t>Reflection – varies with </a:t>
            </a:r>
            <a:r>
              <a:rPr lang="en-US" sz="2000" dirty="0" err="1" smtClean="0">
                <a:latin typeface="Arial" pitchFamily="34" charset="0"/>
              </a:rPr>
              <a:t>albedo</a:t>
            </a:r>
            <a:r>
              <a:rPr lang="en-US" sz="2000" dirty="0" smtClean="0">
                <a:latin typeface="Arial" pitchFamily="34" charset="0"/>
              </a:rPr>
              <a:t> of substance, higher </a:t>
            </a:r>
            <a:r>
              <a:rPr lang="en-US" sz="2000" dirty="0" err="1" smtClean="0">
                <a:latin typeface="Arial" pitchFamily="34" charset="0"/>
              </a:rPr>
              <a:t>albedo</a:t>
            </a:r>
            <a:r>
              <a:rPr lang="en-US" sz="2000" dirty="0" smtClean="0">
                <a:latin typeface="Arial" pitchFamily="34" charset="0"/>
              </a:rPr>
              <a:t> = higher reflection of radiation</a:t>
            </a:r>
          </a:p>
          <a:p>
            <a:pPr eaLnBrk="1" hangingPunct="1"/>
            <a:r>
              <a:rPr lang="en-US" sz="2000" dirty="0" smtClean="0">
                <a:latin typeface="Arial" pitchFamily="34" charset="0"/>
              </a:rPr>
              <a:t>Transmission – no scattering/absorption of EM waves</a:t>
            </a:r>
          </a:p>
          <a:p>
            <a:pPr eaLnBrk="1" hangingPunct="1"/>
            <a:r>
              <a:rPr lang="en-US" sz="2000" dirty="0" smtClean="0">
                <a:latin typeface="Arial" pitchFamily="34" charset="0"/>
              </a:rPr>
              <a:t>Scattering – redirection of energy</a:t>
            </a:r>
          </a:p>
          <a:p>
            <a:pPr lvl="1" eaLnBrk="1" hangingPunct="1"/>
            <a:r>
              <a:rPr lang="en-US" sz="1600" dirty="0" smtClean="0">
                <a:latin typeface="Arial" pitchFamily="34" charset="0"/>
              </a:rPr>
              <a:t>Rayleigh: small molecules WRT wavelength, shorter wavelengths scatter more, why the sky is blue</a:t>
            </a:r>
          </a:p>
          <a:p>
            <a:pPr lvl="1" eaLnBrk="1" hangingPunct="1"/>
            <a:r>
              <a:rPr lang="en-US" sz="1600" dirty="0" smtClean="0">
                <a:latin typeface="Arial" pitchFamily="34" charset="0"/>
              </a:rPr>
              <a:t>Mie: molecules on the scale of the wavelength, acts on aerosols, why smog is white</a:t>
            </a:r>
          </a:p>
          <a:p>
            <a:pPr lvl="1" eaLnBrk="1" hangingPunct="1"/>
            <a:r>
              <a:rPr lang="en-US" sz="1600" dirty="0" smtClean="0">
                <a:latin typeface="Arial" pitchFamily="34" charset="0"/>
              </a:rPr>
              <a:t>Nonselective: larger raindrops, why clouds are white (or grey in shadow)</a:t>
            </a:r>
          </a:p>
          <a:p>
            <a:pPr lvl="1" eaLnBrk="1" hangingPunct="1"/>
            <a:endParaRPr lang="en-US" sz="1600" dirty="0" smtClean="0">
              <a:latin typeface="Arial" pitchFamily="34" charset="0"/>
            </a:endParaRPr>
          </a:p>
          <a:p>
            <a:pPr eaLnBrk="1" hangingPunct="1"/>
            <a:endParaRPr lang="en-US" sz="800" dirty="0" smtClean="0">
              <a:latin typeface="Arial" pitchFamily="34" charset="0"/>
            </a:endParaRPr>
          </a:p>
          <a:p>
            <a:pPr eaLnBrk="1" hangingPunct="1"/>
            <a:endParaRPr lang="en-US" sz="2000" dirty="0" smtClean="0">
              <a:latin typeface="Arial"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b="1" u="sng" dirty="0" smtClean="0">
                <a:latin typeface="Arial" pitchFamily="34" charset="0"/>
              </a:rPr>
              <a:t>Radiation in the Atmosphere</a:t>
            </a:r>
          </a:p>
        </p:txBody>
      </p:sp>
      <p:sp>
        <p:nvSpPr>
          <p:cNvPr id="50179" name="Rectangle 5"/>
          <p:cNvSpPr>
            <a:spLocks noGrp="1" noChangeArrowheads="1"/>
          </p:cNvSpPr>
          <p:nvPr>
            <p:ph type="body" sz="half" idx="1"/>
          </p:nvPr>
        </p:nvSpPr>
        <p:spPr>
          <a:xfrm>
            <a:off x="533400" y="1295400"/>
            <a:ext cx="8229600" cy="5181600"/>
          </a:xfrm>
        </p:spPr>
        <p:txBody>
          <a:bodyPr>
            <a:normAutofit/>
          </a:bodyPr>
          <a:lstStyle/>
          <a:p>
            <a:pPr eaLnBrk="1" hangingPunct="1"/>
            <a:r>
              <a:rPr lang="en-US" sz="2000" dirty="0" smtClean="0">
                <a:latin typeface="Arial" pitchFamily="34" charset="0"/>
              </a:rPr>
              <a:t>25% solar radiation absorbed by atmosphere</a:t>
            </a:r>
          </a:p>
          <a:p>
            <a:pPr eaLnBrk="1" hangingPunct="1"/>
            <a:r>
              <a:rPr lang="en-US" sz="2000" dirty="0" smtClean="0">
                <a:latin typeface="Arial" pitchFamily="34" charset="0"/>
              </a:rPr>
              <a:t>19% reflected back by clouds</a:t>
            </a:r>
          </a:p>
          <a:p>
            <a:pPr eaLnBrk="1" hangingPunct="1"/>
            <a:r>
              <a:rPr lang="en-US" sz="2000" dirty="0" smtClean="0">
                <a:latin typeface="Arial" pitchFamily="34" charset="0"/>
              </a:rPr>
              <a:t>6% reflected back by aerosols/gases</a:t>
            </a:r>
          </a:p>
          <a:p>
            <a:pPr eaLnBrk="1" hangingPunct="1"/>
            <a:r>
              <a:rPr lang="en-US" sz="2000" dirty="0" smtClean="0">
                <a:latin typeface="Arial" pitchFamily="34" charset="0"/>
              </a:rPr>
              <a:t>5% reflected by Earth’s surface</a:t>
            </a:r>
          </a:p>
          <a:p>
            <a:pPr eaLnBrk="1" hangingPunct="1"/>
            <a:r>
              <a:rPr lang="en-US" sz="2000" dirty="0" smtClean="0">
                <a:latin typeface="Arial" pitchFamily="34" charset="0"/>
              </a:rPr>
              <a:t>25% absorbed by Earth’s surface: Emitted as </a:t>
            </a:r>
            <a:r>
              <a:rPr lang="en-US" sz="2000" dirty="0" err="1" smtClean="0">
                <a:latin typeface="Arial" pitchFamily="34" charset="0"/>
              </a:rPr>
              <a:t>longwave</a:t>
            </a:r>
            <a:r>
              <a:rPr lang="en-US" sz="2000" dirty="0" smtClean="0">
                <a:latin typeface="Arial" pitchFamily="34" charset="0"/>
              </a:rPr>
              <a:t> radiation, which can be absorbed and reemitted by clouds and greenhouse gases or released into space</a:t>
            </a:r>
          </a:p>
          <a:p>
            <a:pPr eaLnBrk="1" hangingPunct="1"/>
            <a:r>
              <a:rPr lang="en-US" sz="2000" dirty="0" smtClean="0">
                <a:latin typeface="Arial" pitchFamily="34" charset="0"/>
              </a:rPr>
              <a:t>Energy budget: results in a surplus of energy at the surface and a deficit in the atmosphere which causes</a:t>
            </a:r>
          </a:p>
          <a:p>
            <a:pPr lvl="1" eaLnBrk="1" hangingPunct="1"/>
            <a:r>
              <a:rPr lang="en-US" sz="1600" dirty="0" smtClean="0">
                <a:latin typeface="Arial" pitchFamily="34" charset="0"/>
              </a:rPr>
              <a:t>Conduction</a:t>
            </a:r>
          </a:p>
          <a:p>
            <a:pPr lvl="1" eaLnBrk="1" hangingPunct="1"/>
            <a:r>
              <a:rPr lang="en-US" sz="1600" dirty="0" smtClean="0">
                <a:latin typeface="Arial" pitchFamily="34" charset="0"/>
              </a:rPr>
              <a:t>Convection</a:t>
            </a:r>
          </a:p>
          <a:p>
            <a:pPr lvl="1" eaLnBrk="1" hangingPunct="1"/>
            <a:r>
              <a:rPr lang="en-US" sz="1600" dirty="0" smtClean="0">
                <a:latin typeface="Arial" pitchFamily="34" charset="0"/>
              </a:rPr>
              <a:t>Latent heat released by condensation</a:t>
            </a:r>
          </a:p>
          <a:p>
            <a:pPr lvl="1" eaLnBrk="1" hangingPunct="1"/>
            <a:r>
              <a:rPr lang="en-US" sz="1600" dirty="0" smtClean="0">
                <a:latin typeface="Arial" pitchFamily="34" charset="0"/>
              </a:rPr>
              <a:t>More surplus near </a:t>
            </a:r>
            <a:r>
              <a:rPr lang="en-US" sz="1600" smtClean="0">
                <a:latin typeface="Arial" pitchFamily="34" charset="0"/>
              </a:rPr>
              <a:t>the equator</a:t>
            </a:r>
            <a:endParaRPr lang="en-US" sz="1600" dirty="0" smtClean="0">
              <a:latin typeface="Arial" pitchFamily="34" charset="0"/>
            </a:endParaRPr>
          </a:p>
          <a:p>
            <a:pPr lvl="1" eaLnBrk="1" hangingPunct="1"/>
            <a:r>
              <a:rPr lang="en-US" sz="1600" dirty="0" smtClean="0">
                <a:latin typeface="Arial" pitchFamily="34" charset="0"/>
              </a:rPr>
              <a:t>The ultimate source of all weather</a:t>
            </a:r>
          </a:p>
          <a:p>
            <a:pPr eaLnBrk="1" hangingPunct="1"/>
            <a:endParaRPr lang="en-US" sz="2000" dirty="0" smtClean="0">
              <a:latin typeface="Arial" pitchFamily="34" charset="0"/>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P828004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2947" name="Text Box 5"/>
          <p:cNvSpPr txBox="1">
            <a:spLocks noChangeArrowheads="1"/>
          </p:cNvSpPr>
          <p:nvPr/>
        </p:nvSpPr>
        <p:spPr bwMode="auto">
          <a:xfrm>
            <a:off x="1203325" y="795338"/>
            <a:ext cx="6865938" cy="914400"/>
          </a:xfrm>
          <a:prstGeom prst="rect">
            <a:avLst/>
          </a:prstGeom>
          <a:noFill/>
          <a:ln w="9525">
            <a:noFill/>
            <a:miter lim="800000"/>
            <a:headEnd/>
            <a:tailEnd/>
          </a:ln>
        </p:spPr>
        <p:txBody>
          <a:bodyPr wrap="none">
            <a:spAutoFit/>
          </a:bodyPr>
          <a:lstStyle/>
          <a:p>
            <a:pPr>
              <a:tabLst>
                <a:tab pos="3259138" algn="l"/>
              </a:tabLst>
            </a:pPr>
            <a:r>
              <a:rPr lang="en-US" sz="5400" b="1" u="sng">
                <a:latin typeface="Tahoma" pitchFamily="34" charset="0"/>
              </a:rPr>
              <a:t>END OF CHAPTER 2</a:t>
            </a:r>
          </a:p>
        </p:txBody>
      </p:sp>
      <p:sp>
        <p:nvSpPr>
          <p:cNvPr id="82948" name="Text Box 6"/>
          <p:cNvSpPr txBox="1">
            <a:spLocks noChangeArrowheads="1"/>
          </p:cNvSpPr>
          <p:nvPr/>
        </p:nvSpPr>
        <p:spPr bwMode="auto">
          <a:xfrm>
            <a:off x="0" y="6216650"/>
            <a:ext cx="6950075" cy="641350"/>
          </a:xfrm>
          <a:prstGeom prst="rect">
            <a:avLst/>
          </a:prstGeom>
          <a:noFill/>
          <a:ln w="9525">
            <a:noFill/>
            <a:miter lim="800000"/>
            <a:headEnd/>
            <a:tailEnd/>
          </a:ln>
        </p:spPr>
        <p:txBody>
          <a:bodyPr>
            <a:spAutoFit/>
          </a:bodyPr>
          <a:lstStyle/>
          <a:p>
            <a:pPr>
              <a:spcBef>
                <a:spcPct val="50000"/>
              </a:spcBef>
            </a:pPr>
            <a:r>
              <a:rPr lang="en-US"/>
              <a:t>Hurricane Katrina-2005 from Gautier, MS… Texas Tech Hurricane Research Team. Photo by: Ian Giammanco</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Lst>
</file>

<file path=ppt/tags/tag76.xml><?xml version="1.0" encoding="utf-8"?>
<p:tagLst xmlns:a="http://schemas.openxmlformats.org/drawingml/2006/main" xmlns:r="http://schemas.openxmlformats.org/officeDocument/2006/relationships" xmlns:p="http://schemas.openxmlformats.org/presentationml/2006/main">
  <p:tag name="NOPREFERENCE" val="False"/>
</p:tagLst>
</file>

<file path=ppt/tags/tag77.xml><?xml version="1.0" encoding="utf-8"?>
<p:tagLst xmlns:a="http://schemas.openxmlformats.org/drawingml/2006/main" xmlns:r="http://schemas.openxmlformats.org/officeDocument/2006/relationships" xmlns:p="http://schemas.openxmlformats.org/presentationml/2006/main">
  <p:tag name="NOPREFERENCE" val="False"/>
</p:tagLst>
</file>

<file path=ppt/tags/tag78.xml><?xml version="1.0" encoding="utf-8"?>
<p:tagLst xmlns:a="http://schemas.openxmlformats.org/drawingml/2006/main" xmlns:r="http://schemas.openxmlformats.org/officeDocument/2006/relationships" xmlns:p="http://schemas.openxmlformats.org/presentationml/2006/main">
  <p:tag name="NOPREFERENCE" val="False"/>
</p:tagLst>
</file>

<file path=ppt/tags/tag79.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80.xml><?xml version="1.0" encoding="utf-8"?>
<p:tagLst xmlns:a="http://schemas.openxmlformats.org/drawingml/2006/main" xmlns:r="http://schemas.openxmlformats.org/officeDocument/2006/relationships" xmlns:p="http://schemas.openxmlformats.org/presentationml/2006/main">
  <p:tag name="NOPREFERENCE" val="False"/>
</p:tagLst>
</file>

<file path=ppt/tags/tag81.xml><?xml version="1.0" encoding="utf-8"?>
<p:tagLst xmlns:a="http://schemas.openxmlformats.org/drawingml/2006/main" xmlns:r="http://schemas.openxmlformats.org/officeDocument/2006/relationships" xmlns:p="http://schemas.openxmlformats.org/presentationml/2006/main">
  <p:tag name="NOPREFERENCE" val="False"/>
</p:tagLst>
</file>

<file path=ppt/tags/tag82.xml><?xml version="1.0" encoding="utf-8"?>
<p:tagLst xmlns:a="http://schemas.openxmlformats.org/drawingml/2006/main" xmlns:r="http://schemas.openxmlformats.org/officeDocument/2006/relationships" xmlns:p="http://schemas.openxmlformats.org/presentationml/2006/main">
  <p:tag name="NOPREFERENCE" val="False"/>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19253</TotalTime>
  <Words>3247</Words>
  <Application>Microsoft Macintosh PowerPoint</Application>
  <PresentationFormat>On-screen Show (4:3)</PresentationFormat>
  <Paragraphs>533</Paragraphs>
  <Slides>93</Slides>
  <Notes>17</Notes>
  <HiddenSlides>4</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Default Design</vt:lpstr>
      <vt:lpstr>PowerPoint Presentation</vt:lpstr>
      <vt:lpstr>PowerPoint Presentation</vt:lpstr>
      <vt:lpstr>This sounds boring…why is it important?</vt:lpstr>
      <vt:lpstr>So what is “energy” ? </vt:lpstr>
      <vt:lpstr>Two Kinds of Energy</vt:lpstr>
      <vt:lpstr>Wind Energy</vt:lpstr>
      <vt:lpstr>Temperature vs. Heat</vt:lpstr>
      <vt:lpstr>PowerPoint Presentation</vt:lpstr>
      <vt:lpstr>Specific Heat</vt:lpstr>
      <vt:lpstr>Energy Transfer Processes</vt:lpstr>
      <vt:lpstr>Conduction</vt:lpstr>
      <vt:lpstr>Conduction Figure from www.ucar.edu/learn</vt:lpstr>
      <vt:lpstr>Apply to Atmosphere</vt:lpstr>
      <vt:lpstr>Energy Transfer Processes</vt:lpstr>
      <vt:lpstr>Advection</vt:lpstr>
      <vt:lpstr>Energy Transfer Processes</vt:lpstr>
      <vt:lpstr>Convection Figure from www.ucar.edu/learn</vt:lpstr>
      <vt:lpstr>Convection</vt:lpstr>
      <vt:lpstr>Energy Transfer Processes</vt:lpstr>
      <vt:lpstr>Latent Heating</vt:lpstr>
      <vt:lpstr>PowerPoint Presentation</vt:lpstr>
      <vt:lpstr>What Happens to Temp? Graph from www.reachoutmichigan.org/funexperiments</vt:lpstr>
      <vt:lpstr>Energy Transfer Processes</vt:lpstr>
      <vt:lpstr>Radiation</vt:lpstr>
      <vt:lpstr>PowerPoint Presentation</vt:lpstr>
      <vt:lpstr>PowerPoint Presentation</vt:lpstr>
      <vt:lpstr>Radiation Law #1</vt:lpstr>
      <vt:lpstr>Laws Governing Radiation</vt:lpstr>
      <vt:lpstr>Stefan-Boltzmann Law</vt:lpstr>
      <vt:lpstr>Wien’s Law</vt:lpstr>
      <vt:lpstr>What Wien’s Law Tells Us</vt:lpstr>
      <vt:lpstr>Application</vt:lpstr>
      <vt:lpstr>Insolation</vt:lpstr>
      <vt:lpstr>Seasons</vt:lpstr>
      <vt:lpstr>Earth-Sun Geometry </vt:lpstr>
      <vt:lpstr>Earth – Sun Distance   Figure from spaceweather.com/swpod2005/06jul05/Ayiomamitis1</vt:lpstr>
      <vt:lpstr>PowerPoint Presentation</vt:lpstr>
      <vt:lpstr>Period of Daylight</vt:lpstr>
      <vt:lpstr>Amount of Daylight</vt:lpstr>
      <vt:lpstr>Solar Zenith Angle</vt:lpstr>
      <vt:lpstr>Beam Spreading Figure from www.geog.ucsb.edu/~joel/g110_w03/chapt02/sun_angle/agburt2_02_16.jpg</vt:lpstr>
      <vt:lpstr>Seasonal Variation of Solar Zenith Angle </vt:lpstr>
      <vt:lpstr>PowerPoint Presentation</vt:lpstr>
      <vt:lpstr>Energy at the Top of the Atmosphere</vt:lpstr>
      <vt:lpstr>Beam Depletion</vt:lpstr>
      <vt:lpstr>Beam Depletion Figure from www.geog.ucsb.edu/~joel/g110_w03/chapt02/sun_angle/agburt2_02_17a.jpg</vt:lpstr>
      <vt:lpstr>Beam Depletion Figure from www.geog.ucsb.edu/~joel/g110_w03/chapt02/sun_angle/agburt2_02_17b.jpg</vt:lpstr>
      <vt:lpstr>Overview</vt:lpstr>
      <vt:lpstr>Interaction of Radiation with Earth’s Atmosphere</vt:lpstr>
      <vt:lpstr>PowerPoint Presentation</vt:lpstr>
      <vt:lpstr>Processes Affecting Radiation</vt:lpstr>
      <vt:lpstr>Absorption</vt:lpstr>
      <vt:lpstr>Selective Absorption</vt:lpstr>
      <vt:lpstr>PowerPoint Presentation</vt:lpstr>
      <vt:lpstr>Reflection</vt:lpstr>
      <vt:lpstr>Transmission</vt:lpstr>
      <vt:lpstr> Scattering</vt:lpstr>
      <vt:lpstr>Rayleigh Scattering</vt:lpstr>
      <vt:lpstr>Application </vt:lpstr>
      <vt:lpstr>Mie Scattering</vt:lpstr>
      <vt:lpstr>PowerPoint Presentation</vt:lpstr>
      <vt:lpstr>Nonselective  Scattering</vt:lpstr>
      <vt:lpstr>Scattering and Reflection</vt:lpstr>
      <vt:lpstr>The Moon’s Sky is Black. Why???  </vt:lpstr>
      <vt:lpstr>Okay, So What?</vt:lpstr>
      <vt:lpstr>Solar Radiation</vt:lpstr>
      <vt:lpstr>Solar Radiation (cont’d)</vt:lpstr>
      <vt:lpstr>PowerPoint Presentation</vt:lpstr>
      <vt:lpstr>Terrestrial Radiation</vt:lpstr>
      <vt:lpstr>Longwave Radiation</vt:lpstr>
      <vt:lpstr>IR Satellite Image</vt:lpstr>
      <vt:lpstr>Energy Budget</vt:lpstr>
      <vt:lpstr>PowerPoint Presentation</vt:lpstr>
      <vt:lpstr>But, There’s a Problem</vt:lpstr>
      <vt:lpstr>But, There’s a Problem</vt:lpstr>
      <vt:lpstr>Convection</vt:lpstr>
      <vt:lpstr>Sensible Heating</vt:lpstr>
      <vt:lpstr>Back to Heating the Atmosphere</vt:lpstr>
      <vt:lpstr>PowerPoint Presentation</vt:lpstr>
      <vt:lpstr>Recall the problem</vt:lpstr>
      <vt:lpstr>PowerPoint Presentation</vt:lpstr>
      <vt:lpstr>PowerPoint Presentation</vt:lpstr>
      <vt:lpstr>Variations in Energy Balance</vt:lpstr>
      <vt:lpstr>Figure from www.atmos.washington.edu/2003Q3/101/notes</vt:lpstr>
      <vt:lpstr>Figure from www.atmos.washington.edu/2003Q3/101/notes</vt:lpstr>
      <vt:lpstr>Figure from www.atmos.washington.edu/2003Q3/101/notes</vt:lpstr>
      <vt:lpstr>Result of Uneven Heating</vt:lpstr>
      <vt:lpstr>Recap</vt:lpstr>
      <vt:lpstr>Recap</vt:lpstr>
      <vt:lpstr>Recap</vt:lpstr>
      <vt:lpstr>Radiation in the Atmosphere</vt:lpstr>
      <vt:lpstr>Radiation in the Atmosphere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Chris Weiss</dc:creator>
  <cp:lastModifiedBy>Aaron Hill</cp:lastModifiedBy>
  <cp:revision>363</cp:revision>
  <dcterms:created xsi:type="dcterms:W3CDTF">2003-07-14T02:44:02Z</dcterms:created>
  <dcterms:modified xsi:type="dcterms:W3CDTF">2017-07-12T03:18:59Z</dcterms:modified>
</cp:coreProperties>
</file>