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61" r:id="rId3"/>
    <p:sldId id="262" r:id="rId4"/>
    <p:sldId id="263" r:id="rId5"/>
    <p:sldId id="264" r:id="rId6"/>
    <p:sldId id="353" r:id="rId7"/>
    <p:sldId id="265" r:id="rId8"/>
    <p:sldId id="268" r:id="rId9"/>
    <p:sldId id="356" r:id="rId10"/>
    <p:sldId id="359" r:id="rId11"/>
    <p:sldId id="360" r:id="rId12"/>
    <p:sldId id="271" r:id="rId13"/>
    <p:sldId id="274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6" r:id="rId22"/>
    <p:sldId id="290" r:id="rId23"/>
    <p:sldId id="358" r:id="rId24"/>
    <p:sldId id="293" r:id="rId25"/>
    <p:sldId id="300" r:id="rId26"/>
    <p:sldId id="301" r:id="rId27"/>
    <p:sldId id="302" r:id="rId28"/>
    <p:sldId id="322" r:id="rId29"/>
    <p:sldId id="354" r:id="rId30"/>
    <p:sldId id="355" r:id="rId31"/>
    <p:sldId id="304" r:id="rId32"/>
    <p:sldId id="306" r:id="rId33"/>
    <p:sldId id="324" r:id="rId34"/>
    <p:sldId id="309" r:id="rId35"/>
    <p:sldId id="314" r:id="rId36"/>
    <p:sldId id="316" r:id="rId37"/>
    <p:sldId id="365" r:id="rId38"/>
    <p:sldId id="366" r:id="rId39"/>
    <p:sldId id="295" r:id="rId40"/>
    <p:sldId id="296" r:id="rId41"/>
    <p:sldId id="297" r:id="rId42"/>
    <p:sldId id="298" r:id="rId43"/>
    <p:sldId id="317" r:id="rId44"/>
    <p:sldId id="319" r:id="rId45"/>
    <p:sldId id="351" r:id="rId46"/>
    <p:sldId id="352" r:id="rId47"/>
    <p:sldId id="327" r:id="rId48"/>
    <p:sldId id="330" r:id="rId49"/>
    <p:sldId id="361" r:id="rId50"/>
    <p:sldId id="334" r:id="rId51"/>
    <p:sldId id="335" r:id="rId52"/>
    <p:sldId id="336" r:id="rId53"/>
    <p:sldId id="337" r:id="rId54"/>
    <p:sldId id="338" r:id="rId55"/>
    <p:sldId id="341" r:id="rId56"/>
    <p:sldId id="339" r:id="rId57"/>
    <p:sldId id="340" r:id="rId58"/>
    <p:sldId id="343" r:id="rId59"/>
    <p:sldId id="344" r:id="rId60"/>
    <p:sldId id="345" r:id="rId61"/>
    <p:sldId id="346" r:id="rId62"/>
    <p:sldId id="347" r:id="rId63"/>
    <p:sldId id="349" r:id="rId64"/>
    <p:sldId id="350" r:id="rId65"/>
    <p:sldId id="357" r:id="rId66"/>
    <p:sldId id="362" r:id="rId67"/>
    <p:sldId id="363" r:id="rId68"/>
    <p:sldId id="364" r:id="rId6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4" d="100"/>
          <a:sy n="94" d="100"/>
        </p:scale>
        <p:origin x="-33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6" d="100"/>
        <a:sy n="76" d="100"/>
      </p:scale>
      <p:origin x="0" y="16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printerSettings" Target="printerSettings/printerSettings1.bin"/><Relationship Id="rId71" Type="http://schemas.openxmlformats.org/officeDocument/2006/relationships/presProps" Target="presProps.xml"/><Relationship Id="rId72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heme" Target="theme/theme1.xml"/><Relationship Id="rId74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8A57F6-4008-4AB7-A2B3-91CD1F4957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C5F752-1C1F-44AA-AB04-98E1620E1CA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CE2713-8091-485F-B84A-371B8BFB087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F55713-A056-4927-BC57-205B2228A7E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1B5A10-30D6-4ACB-97BA-177A38E1C3E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AAD0DD-C3F9-43B6-86C4-C4FEE155133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0AAD05-8BC8-4609-9104-F85B589E6A4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783E68-AD47-4CEC-9BEE-90232BA27AF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831B03-CE12-4630-AED0-7C0C28640A8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0FE7D6-E670-4436-8CC8-C4AA356F4A8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61B58F-C446-49AF-B4B7-C83D68088FE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Calibri" pitchFamily="34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Calibri" pitchFamily="34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Calibri" pitchFamily="34" charset="0"/>
              </a:defRPr>
            </a:lvl1pPr>
          </a:lstStyle>
          <a:p>
            <a:fld id="{8BB16FDA-81EF-4B37-8FC5-BE0D00E8409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alibri" pitchFamily="34" charset="0"/>
          <a:ea typeface="Calibri" pitchFamily="34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itchFamily="34" charset="0"/>
          <a:ea typeface="Calibri" pitchFamily="34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  <a:ea typeface="Calibri" pitchFamily="34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itchFamily="34" charset="0"/>
          <a:ea typeface="Calibri" pitchFamily="34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atmo.ttu.edu/ahill/weatherlinks.html" TargetMode="Externa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 dirty="0" smtClean="0"/>
              <a:t>Chapter 13 – Weather Analysis and Forecasting</a:t>
            </a:r>
          </a:p>
        </p:txBody>
      </p:sp>
      <p:pic>
        <p:nvPicPr>
          <p:cNvPr id="3076" name="Picture 4" descr="Aguado_PO_0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2133600"/>
            <a:ext cx="4648200" cy="4191000"/>
          </a:xfrm>
        </p:spPr>
      </p:pic>
      <p:pic>
        <p:nvPicPr>
          <p:cNvPr id="3077" name="Picture 5" descr="Aguado_Figure_13_05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752600"/>
            <a:ext cx="3910013" cy="275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078" name="Picture 6" descr="Aguado_Figure_13_08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572000"/>
            <a:ext cx="4114800" cy="2144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Trend Forecasting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029200"/>
            <a:ext cx="8229600" cy="10969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The “let’s just move this downwind” method.</a:t>
            </a:r>
            <a:endParaRPr lang="en-US" dirty="0"/>
          </a:p>
        </p:txBody>
      </p:sp>
      <p:pic>
        <p:nvPicPr>
          <p:cNvPr id="4" name="Picture 5" descr="9781284027372_CH13_FIG0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295400"/>
            <a:ext cx="82296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239000" y="6324600"/>
            <a:ext cx="190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Calibri" pitchFamily="34" charset="0"/>
              </a:rPr>
              <a:t>Fig 13-3, p 404</a:t>
            </a:r>
            <a:endParaRPr lang="en-US" sz="14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Analog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2895600" cy="4525963"/>
          </a:xfrm>
        </p:spPr>
        <p:txBody>
          <a:bodyPr/>
          <a:lstStyle/>
          <a:p>
            <a:r>
              <a:rPr lang="en-US" sz="2000" dirty="0" smtClean="0"/>
              <a:t>The “What does an fill-in-the-blank system normally do if the jet stream looks like this?” method</a:t>
            </a:r>
          </a:p>
          <a:p>
            <a:r>
              <a:rPr lang="en-US" sz="2000" dirty="0" smtClean="0"/>
              <a:t>Can be a great starting point, but the atmosphere is </a:t>
            </a:r>
            <a:r>
              <a:rPr lang="en-US" sz="2000" b="1" dirty="0" smtClean="0"/>
              <a:t>chaotic</a:t>
            </a:r>
            <a:r>
              <a:rPr lang="en-US" sz="2000" dirty="0" smtClean="0"/>
              <a:t> = small changes in conditions result in large changes in the forecast</a:t>
            </a:r>
            <a:endParaRPr lang="en-US" sz="2000" dirty="0"/>
          </a:p>
        </p:txBody>
      </p:sp>
      <p:pic>
        <p:nvPicPr>
          <p:cNvPr id="4" name="Picture 5" descr="9781284027372_CH13_FIG0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9000" y="1600200"/>
            <a:ext cx="5410200" cy="4289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239000" y="6324600"/>
            <a:ext cx="190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Calibri" pitchFamily="34" charset="0"/>
              </a:rPr>
              <a:t>Fig 13-4, p 404</a:t>
            </a:r>
            <a:endParaRPr lang="en-US" sz="14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The Forecasting Process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Forecasts from now out to a few hours is called </a:t>
            </a:r>
            <a:r>
              <a:rPr lang="en-US" b="1" dirty="0" err="1" smtClean="0"/>
              <a:t>nowcasting</a:t>
            </a:r>
            <a:endParaRPr lang="en-US" b="1" dirty="0" smtClean="0"/>
          </a:p>
          <a:p>
            <a:pPr lvl="2" eaLnBrk="1" hangingPunct="1">
              <a:defRPr/>
            </a:pPr>
            <a:r>
              <a:rPr lang="en-US" dirty="0" smtClean="0"/>
              <a:t>Strongly based on observations (radar, satellite images, surface observations)</a:t>
            </a:r>
          </a:p>
          <a:p>
            <a:pPr lvl="2"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Forecasts beyond about 6 hours is based mostly on numerical weather prediction (NWP) models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Numerical Weather Prediction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Numerical weather models operate in 3 main phases:</a:t>
            </a:r>
          </a:p>
          <a:p>
            <a:pPr eaLnBrk="1" hangingPunct="1">
              <a:buFontTx/>
              <a:buNone/>
              <a:defRPr/>
            </a:pPr>
            <a:r>
              <a:rPr lang="en-US" dirty="0" smtClean="0"/>
              <a:t>		1) </a:t>
            </a:r>
            <a:r>
              <a:rPr lang="en-US" b="1" dirty="0" smtClean="0"/>
              <a:t>Analysis</a:t>
            </a:r>
          </a:p>
          <a:p>
            <a:pPr eaLnBrk="1" hangingPunct="1">
              <a:buFontTx/>
              <a:buNone/>
              <a:defRPr/>
            </a:pPr>
            <a:r>
              <a:rPr lang="en-US" dirty="0" smtClean="0"/>
              <a:t>		2) </a:t>
            </a:r>
            <a:r>
              <a:rPr lang="en-US" b="1" dirty="0" smtClean="0"/>
              <a:t>Prediction</a:t>
            </a:r>
          </a:p>
          <a:p>
            <a:pPr eaLnBrk="1" hangingPunct="1">
              <a:buFontTx/>
              <a:buNone/>
              <a:defRPr/>
            </a:pPr>
            <a:r>
              <a:rPr lang="en-US" dirty="0" smtClean="0"/>
              <a:t>		3) </a:t>
            </a:r>
            <a:r>
              <a:rPr lang="en-US" b="1" dirty="0" smtClean="0"/>
              <a:t>Post-processing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 smtClean="0"/>
              <a:t>Numerical Weather Prediction – The Analysis Phase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A gridded, 3-dimensional analysis is produced with</a:t>
            </a:r>
          </a:p>
          <a:p>
            <a:pPr eaLnBrk="1" hangingPunct="1">
              <a:buFontTx/>
              <a:buNone/>
              <a:defRPr/>
            </a:pPr>
            <a:r>
              <a:rPr lang="en-US" dirty="0" smtClean="0"/>
              <a:t>		1)  A previous forecast</a:t>
            </a:r>
          </a:p>
          <a:p>
            <a:pPr eaLnBrk="1" hangingPunct="1">
              <a:buFontTx/>
              <a:buNone/>
              <a:defRPr/>
            </a:pPr>
            <a:r>
              <a:rPr lang="en-US" dirty="0" smtClean="0"/>
              <a:t>		2)  Observations</a:t>
            </a:r>
          </a:p>
          <a:p>
            <a:pPr eaLnBrk="1" hangingPunct="1">
              <a:buFontTx/>
              <a:buNone/>
              <a:defRPr/>
            </a:pP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The process by which the above are combined is called </a:t>
            </a:r>
            <a:r>
              <a:rPr lang="en-US" b="1" dirty="0" smtClean="0"/>
              <a:t>data assimilation</a:t>
            </a:r>
            <a:r>
              <a:rPr lang="en-US" dirty="0" smtClean="0"/>
              <a:t>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Data Assimilation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400" dirty="0" smtClean="0"/>
              <a:t>Gridded atmospheric analyses are produced by combining the following:</a:t>
            </a:r>
          </a:p>
          <a:p>
            <a:pPr eaLnBrk="1" hangingPunct="1">
              <a:buFontTx/>
              <a:buNone/>
              <a:defRPr/>
            </a:pPr>
            <a:endParaRPr lang="en-US" sz="2400" dirty="0" smtClean="0"/>
          </a:p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en-US" sz="2400" dirty="0" smtClean="0"/>
              <a:t>A previous forecast – from model</a:t>
            </a:r>
          </a:p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en-US" sz="2400" dirty="0" smtClean="0"/>
              <a:t>Forecast uncertainty – what are the mathematical / computational errors of the model?</a:t>
            </a:r>
          </a:p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en-US" sz="2400" dirty="0" smtClean="0"/>
              <a:t>Observations – </a:t>
            </a:r>
            <a:r>
              <a:rPr lang="en-US" sz="2400" b="1" dirty="0" smtClean="0"/>
              <a:t>satellite</a:t>
            </a:r>
            <a:r>
              <a:rPr lang="en-US" sz="2400" dirty="0" smtClean="0"/>
              <a:t>, direct surface / upper air observations (surface stations, aircraft, </a:t>
            </a:r>
            <a:r>
              <a:rPr lang="en-US" sz="2400" dirty="0" err="1" smtClean="0"/>
              <a:t>radiosondes</a:t>
            </a:r>
            <a:r>
              <a:rPr lang="en-US" sz="2400" dirty="0" smtClean="0"/>
              <a:t>, buoy, etc), radar</a:t>
            </a:r>
          </a:p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en-US" sz="2400" dirty="0" smtClean="0"/>
              <a:t>Observation uncertainty – what are the errors of the instruments?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Data Assimilation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Temperature at a single point (Lubbock):</a:t>
            </a:r>
          </a:p>
          <a:p>
            <a:pPr eaLnBrk="1" hangingPunct="1">
              <a:buFontTx/>
              <a:buNone/>
              <a:defRPr/>
            </a:pPr>
            <a:endParaRPr lang="en-US" dirty="0" smtClean="0"/>
          </a:p>
        </p:txBody>
      </p:sp>
      <p:sp>
        <p:nvSpPr>
          <p:cNvPr id="25604" name="Oval 4"/>
          <p:cNvSpPr>
            <a:spLocks noChangeArrowheads="1"/>
          </p:cNvSpPr>
          <p:nvPr/>
        </p:nvSpPr>
        <p:spPr bwMode="auto">
          <a:xfrm>
            <a:off x="1371600" y="3810000"/>
            <a:ext cx="381000" cy="3810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latin typeface="Calibri" pitchFamily="34" charset="0"/>
              <a:ea typeface="ＭＳ Ｐゴシック" charset="0"/>
            </a:endParaRPr>
          </a:p>
        </p:txBody>
      </p:sp>
      <p:sp>
        <p:nvSpPr>
          <p:cNvPr id="25605" name="Oval 5"/>
          <p:cNvSpPr>
            <a:spLocks noChangeArrowheads="1"/>
          </p:cNvSpPr>
          <p:nvPr/>
        </p:nvSpPr>
        <p:spPr bwMode="auto">
          <a:xfrm>
            <a:off x="7467600" y="3733800"/>
            <a:ext cx="381000" cy="3810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latin typeface="Calibri" pitchFamily="34" charset="0"/>
              <a:ea typeface="ＭＳ Ｐゴシック" charset="0"/>
            </a:endParaRPr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381000" y="4343400"/>
            <a:ext cx="2209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latin typeface="Calibri" pitchFamily="34" charset="0"/>
                <a:ea typeface="ＭＳ Ｐゴシック" charset="0"/>
              </a:rPr>
              <a:t>T = 80</a:t>
            </a:r>
            <a:r>
              <a:rPr lang="en-US" sz="2400" b="1" baseline="30000" dirty="0">
                <a:latin typeface="Calibri" pitchFamily="34" charset="0"/>
                <a:ea typeface="ＭＳ Ｐゴシック" charset="0"/>
              </a:rPr>
              <a:t>o</a:t>
            </a:r>
            <a:r>
              <a:rPr lang="en-US" sz="2400" b="1" dirty="0">
                <a:latin typeface="Calibri" pitchFamily="34" charset="0"/>
                <a:ea typeface="ＭＳ Ｐゴシック" charset="0"/>
              </a:rPr>
              <a:t>F</a:t>
            </a:r>
          </a:p>
          <a:p>
            <a:pPr algn="ctr">
              <a:defRPr/>
            </a:pPr>
            <a:r>
              <a:rPr lang="en-US" sz="2400" b="1" dirty="0">
                <a:latin typeface="Calibri" pitchFamily="34" charset="0"/>
                <a:ea typeface="ＭＳ Ｐゴシック" charset="0"/>
              </a:rPr>
              <a:t>T</a:t>
            </a:r>
            <a:r>
              <a:rPr lang="en-US" sz="2400" b="1" baseline="-25000" dirty="0">
                <a:latin typeface="Calibri" pitchFamily="34" charset="0"/>
                <a:ea typeface="ＭＳ Ｐゴシック" charset="0"/>
              </a:rPr>
              <a:t>error</a:t>
            </a:r>
            <a:r>
              <a:rPr lang="en-US" sz="2400" b="1" dirty="0">
                <a:latin typeface="Calibri" pitchFamily="34" charset="0"/>
                <a:ea typeface="ＭＳ Ｐゴシック" charset="0"/>
              </a:rPr>
              <a:t> = 1</a:t>
            </a:r>
            <a:r>
              <a:rPr lang="en-US" sz="2400" b="1" baseline="30000" dirty="0">
                <a:latin typeface="Calibri" pitchFamily="34" charset="0"/>
                <a:ea typeface="ＭＳ Ｐゴシック" charset="0"/>
              </a:rPr>
              <a:t>o</a:t>
            </a:r>
            <a:r>
              <a:rPr lang="en-US" sz="2400" b="1" dirty="0">
                <a:latin typeface="Calibri" pitchFamily="34" charset="0"/>
                <a:ea typeface="ＭＳ Ｐゴシック" charset="0"/>
              </a:rPr>
              <a:t>F</a:t>
            </a:r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6477000" y="4267200"/>
            <a:ext cx="2209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latin typeface="Calibri" pitchFamily="34" charset="0"/>
                <a:ea typeface="ＭＳ Ｐゴシック" charset="0"/>
              </a:rPr>
              <a:t>T = 86</a:t>
            </a:r>
            <a:r>
              <a:rPr lang="en-US" sz="2400" b="1" baseline="30000" dirty="0">
                <a:latin typeface="Calibri" pitchFamily="34" charset="0"/>
                <a:ea typeface="ＭＳ Ｐゴシック" charset="0"/>
              </a:rPr>
              <a:t>o</a:t>
            </a:r>
            <a:r>
              <a:rPr lang="en-US" sz="2400" b="1" dirty="0">
                <a:latin typeface="Calibri" pitchFamily="34" charset="0"/>
                <a:ea typeface="ＭＳ Ｐゴシック" charset="0"/>
              </a:rPr>
              <a:t>F</a:t>
            </a:r>
          </a:p>
          <a:p>
            <a:pPr algn="ctr">
              <a:defRPr/>
            </a:pPr>
            <a:r>
              <a:rPr lang="en-US" sz="2400" b="1" dirty="0">
                <a:latin typeface="Calibri" pitchFamily="34" charset="0"/>
                <a:ea typeface="ＭＳ Ｐゴシック" charset="0"/>
              </a:rPr>
              <a:t>T</a:t>
            </a:r>
            <a:r>
              <a:rPr lang="en-US" sz="2400" b="1" baseline="-25000" dirty="0">
                <a:latin typeface="Calibri" pitchFamily="34" charset="0"/>
                <a:ea typeface="ＭＳ Ｐゴシック" charset="0"/>
              </a:rPr>
              <a:t>error</a:t>
            </a:r>
            <a:r>
              <a:rPr lang="en-US" sz="2400" b="1" dirty="0">
                <a:latin typeface="Calibri" pitchFamily="34" charset="0"/>
                <a:ea typeface="ＭＳ Ｐゴシック" charset="0"/>
              </a:rPr>
              <a:t> = 10</a:t>
            </a:r>
            <a:r>
              <a:rPr lang="en-US" sz="2400" b="1" baseline="30000" dirty="0">
                <a:latin typeface="Calibri" pitchFamily="34" charset="0"/>
                <a:ea typeface="ＭＳ Ｐゴシック" charset="0"/>
              </a:rPr>
              <a:t>o</a:t>
            </a:r>
            <a:r>
              <a:rPr lang="en-US" sz="2400" b="1" dirty="0">
                <a:latin typeface="Calibri" pitchFamily="34" charset="0"/>
                <a:ea typeface="ＭＳ Ｐゴシック" charset="0"/>
              </a:rPr>
              <a:t>F</a:t>
            </a:r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0" y="2819400"/>
            <a:ext cx="3048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b="1" u="sng" dirty="0">
                <a:latin typeface="Calibri" pitchFamily="34" charset="0"/>
                <a:ea typeface="ＭＳ Ｐゴシック" charset="0"/>
              </a:rPr>
              <a:t>Previous forecast </a:t>
            </a:r>
          </a:p>
          <a:p>
            <a:pPr algn="ctr">
              <a:defRPr/>
            </a:pPr>
            <a:r>
              <a:rPr lang="en-US" sz="2200" b="1" u="sng" dirty="0">
                <a:latin typeface="Calibri" pitchFamily="34" charset="0"/>
                <a:ea typeface="ＭＳ Ｐゴシック" charset="0"/>
              </a:rPr>
              <a:t>from model</a:t>
            </a:r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6096000" y="2895600"/>
            <a:ext cx="30480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b="1" u="sng" dirty="0">
                <a:latin typeface="Calibri" pitchFamily="34" charset="0"/>
                <a:ea typeface="ＭＳ Ｐゴシック" charset="0"/>
              </a:rPr>
              <a:t>Observation</a:t>
            </a:r>
          </a:p>
        </p:txBody>
      </p:sp>
      <p:sp>
        <p:nvSpPr>
          <p:cNvPr id="25611" name="Line 11"/>
          <p:cNvSpPr>
            <a:spLocks noChangeShapeType="1"/>
          </p:cNvSpPr>
          <p:nvPr/>
        </p:nvSpPr>
        <p:spPr bwMode="auto">
          <a:xfrm>
            <a:off x="1905000" y="3962400"/>
            <a:ext cx="54102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Calibri" pitchFamily="34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Data Assimilation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Temperature at a single point (Lubbock):</a:t>
            </a:r>
          </a:p>
          <a:p>
            <a:pPr eaLnBrk="1" hangingPunct="1">
              <a:buFontTx/>
              <a:buNone/>
              <a:defRPr/>
            </a:pPr>
            <a:endParaRPr lang="en-US" dirty="0" smtClean="0"/>
          </a:p>
        </p:txBody>
      </p:sp>
      <p:sp>
        <p:nvSpPr>
          <p:cNvPr id="26628" name="Oval 4"/>
          <p:cNvSpPr>
            <a:spLocks noChangeArrowheads="1"/>
          </p:cNvSpPr>
          <p:nvPr/>
        </p:nvSpPr>
        <p:spPr bwMode="auto">
          <a:xfrm>
            <a:off x="1371600" y="3810000"/>
            <a:ext cx="381000" cy="3810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latin typeface="Calibri" pitchFamily="34" charset="0"/>
              <a:ea typeface="ＭＳ Ｐゴシック" charset="0"/>
            </a:endParaRPr>
          </a:p>
        </p:txBody>
      </p:sp>
      <p:sp>
        <p:nvSpPr>
          <p:cNvPr id="26629" name="Oval 5"/>
          <p:cNvSpPr>
            <a:spLocks noChangeArrowheads="1"/>
          </p:cNvSpPr>
          <p:nvPr/>
        </p:nvSpPr>
        <p:spPr bwMode="auto">
          <a:xfrm>
            <a:off x="7467600" y="3733800"/>
            <a:ext cx="381000" cy="3810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latin typeface="Calibri" pitchFamily="34" charset="0"/>
              <a:ea typeface="ＭＳ Ｐゴシック" charset="0"/>
            </a:endParaRPr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381000" y="4343400"/>
            <a:ext cx="2209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latin typeface="Calibri" pitchFamily="34" charset="0"/>
                <a:ea typeface="ＭＳ Ｐゴシック" charset="0"/>
              </a:rPr>
              <a:t>T = 80</a:t>
            </a:r>
            <a:r>
              <a:rPr lang="en-US" sz="2400" b="1" baseline="30000" dirty="0">
                <a:latin typeface="Calibri" pitchFamily="34" charset="0"/>
                <a:ea typeface="ＭＳ Ｐゴシック" charset="0"/>
              </a:rPr>
              <a:t>o</a:t>
            </a:r>
            <a:r>
              <a:rPr lang="en-US" sz="2400" b="1" dirty="0">
                <a:latin typeface="Calibri" pitchFamily="34" charset="0"/>
                <a:ea typeface="ＭＳ Ｐゴシック" charset="0"/>
              </a:rPr>
              <a:t>F</a:t>
            </a:r>
          </a:p>
          <a:p>
            <a:pPr algn="ctr">
              <a:defRPr/>
            </a:pPr>
            <a:r>
              <a:rPr lang="en-US" sz="2400" b="1" dirty="0">
                <a:latin typeface="Calibri" pitchFamily="34" charset="0"/>
                <a:ea typeface="ＭＳ Ｐゴシック" charset="0"/>
              </a:rPr>
              <a:t>T</a:t>
            </a:r>
            <a:r>
              <a:rPr lang="en-US" sz="2400" b="1" baseline="-25000" dirty="0">
                <a:latin typeface="Calibri" pitchFamily="34" charset="0"/>
                <a:ea typeface="ＭＳ Ｐゴシック" charset="0"/>
              </a:rPr>
              <a:t>error</a:t>
            </a:r>
            <a:r>
              <a:rPr lang="en-US" sz="2400" b="1" dirty="0">
                <a:latin typeface="Calibri" pitchFamily="34" charset="0"/>
                <a:ea typeface="ＭＳ Ｐゴシック" charset="0"/>
              </a:rPr>
              <a:t> = 1</a:t>
            </a:r>
            <a:r>
              <a:rPr lang="en-US" sz="2400" b="1" baseline="30000" dirty="0">
                <a:latin typeface="Calibri" pitchFamily="34" charset="0"/>
                <a:ea typeface="ＭＳ Ｐゴシック" charset="0"/>
              </a:rPr>
              <a:t>o</a:t>
            </a:r>
            <a:r>
              <a:rPr lang="en-US" sz="2400" b="1" dirty="0">
                <a:latin typeface="Calibri" pitchFamily="34" charset="0"/>
                <a:ea typeface="ＭＳ Ｐゴシック" charset="0"/>
              </a:rPr>
              <a:t>F</a:t>
            </a: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6477000" y="4267200"/>
            <a:ext cx="2209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latin typeface="Calibri" pitchFamily="34" charset="0"/>
                <a:ea typeface="ＭＳ Ｐゴシック" charset="0"/>
              </a:rPr>
              <a:t>T = 86</a:t>
            </a:r>
            <a:r>
              <a:rPr lang="en-US" sz="2400" b="1" baseline="30000" dirty="0">
                <a:latin typeface="Calibri" pitchFamily="34" charset="0"/>
                <a:ea typeface="ＭＳ Ｐゴシック" charset="0"/>
              </a:rPr>
              <a:t>o</a:t>
            </a:r>
            <a:r>
              <a:rPr lang="en-US" sz="2400" b="1" dirty="0">
                <a:latin typeface="Calibri" pitchFamily="34" charset="0"/>
                <a:ea typeface="ＭＳ Ｐゴシック" charset="0"/>
              </a:rPr>
              <a:t>F</a:t>
            </a:r>
          </a:p>
          <a:p>
            <a:pPr algn="ctr">
              <a:defRPr/>
            </a:pPr>
            <a:r>
              <a:rPr lang="en-US" sz="2400" b="1" dirty="0">
                <a:latin typeface="Calibri" pitchFamily="34" charset="0"/>
                <a:ea typeface="ＭＳ Ｐゴシック" charset="0"/>
              </a:rPr>
              <a:t>T</a:t>
            </a:r>
            <a:r>
              <a:rPr lang="en-US" sz="2400" b="1" baseline="-25000" dirty="0">
                <a:latin typeface="Calibri" pitchFamily="34" charset="0"/>
                <a:ea typeface="ＭＳ Ｐゴシック" charset="0"/>
              </a:rPr>
              <a:t>error</a:t>
            </a:r>
            <a:r>
              <a:rPr lang="en-US" sz="2400" b="1" dirty="0">
                <a:latin typeface="Calibri" pitchFamily="34" charset="0"/>
                <a:ea typeface="ＭＳ Ｐゴシック" charset="0"/>
              </a:rPr>
              <a:t> = 10</a:t>
            </a:r>
            <a:r>
              <a:rPr lang="en-US" sz="2400" b="1" baseline="30000" dirty="0">
                <a:latin typeface="Calibri" pitchFamily="34" charset="0"/>
                <a:ea typeface="ＭＳ Ｐゴシック" charset="0"/>
              </a:rPr>
              <a:t>o</a:t>
            </a:r>
            <a:r>
              <a:rPr lang="en-US" sz="2400" b="1" dirty="0">
                <a:latin typeface="Calibri" pitchFamily="34" charset="0"/>
                <a:ea typeface="ＭＳ Ｐゴシック" charset="0"/>
              </a:rPr>
              <a:t>F</a:t>
            </a:r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0" y="2819400"/>
            <a:ext cx="3048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b="1" u="sng" dirty="0">
                <a:latin typeface="Calibri" pitchFamily="34" charset="0"/>
                <a:ea typeface="ＭＳ Ｐゴシック" charset="0"/>
              </a:rPr>
              <a:t>Previous forecast </a:t>
            </a:r>
          </a:p>
          <a:p>
            <a:pPr algn="ctr">
              <a:defRPr/>
            </a:pPr>
            <a:r>
              <a:rPr lang="en-US" sz="2200" b="1" u="sng" dirty="0">
                <a:latin typeface="Calibri" pitchFamily="34" charset="0"/>
                <a:ea typeface="ＭＳ Ｐゴシック" charset="0"/>
              </a:rPr>
              <a:t>from model</a:t>
            </a:r>
          </a:p>
        </p:txBody>
      </p:sp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6096000" y="2895600"/>
            <a:ext cx="30480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b="1" u="sng" dirty="0">
                <a:latin typeface="Calibri" pitchFamily="34" charset="0"/>
                <a:ea typeface="ＭＳ Ｐゴシック" charset="0"/>
              </a:rPr>
              <a:t>Observation</a:t>
            </a:r>
          </a:p>
        </p:txBody>
      </p:sp>
      <p:sp>
        <p:nvSpPr>
          <p:cNvPr id="26634" name="Oval 10"/>
          <p:cNvSpPr>
            <a:spLocks noChangeArrowheads="1"/>
          </p:cNvSpPr>
          <p:nvPr/>
        </p:nvSpPr>
        <p:spPr bwMode="auto">
          <a:xfrm>
            <a:off x="2438400" y="3810000"/>
            <a:ext cx="381000" cy="3810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latin typeface="Calibri" pitchFamily="34" charset="0"/>
              <a:ea typeface="ＭＳ Ｐゴシック" charset="0"/>
            </a:endParaRPr>
          </a:p>
        </p:txBody>
      </p:sp>
      <p:sp>
        <p:nvSpPr>
          <p:cNvPr id="26635" name="Line 11"/>
          <p:cNvSpPr>
            <a:spLocks noChangeShapeType="1"/>
          </p:cNvSpPr>
          <p:nvPr/>
        </p:nvSpPr>
        <p:spPr bwMode="auto">
          <a:xfrm>
            <a:off x="1905000" y="3962400"/>
            <a:ext cx="54102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Calibri" pitchFamily="34" charset="0"/>
              <a:ea typeface="ＭＳ Ｐゴシック" charset="0"/>
            </a:endParaRPr>
          </a:p>
        </p:txBody>
      </p:sp>
      <p:sp>
        <p:nvSpPr>
          <p:cNvPr id="26636" name="Text Box 12"/>
          <p:cNvSpPr txBox="1">
            <a:spLocks noChangeArrowheads="1"/>
          </p:cNvSpPr>
          <p:nvPr/>
        </p:nvSpPr>
        <p:spPr bwMode="auto">
          <a:xfrm>
            <a:off x="3733800" y="5943600"/>
            <a:ext cx="1905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b="1" dirty="0">
                <a:latin typeface="Calibri" pitchFamily="34" charset="0"/>
                <a:ea typeface="ＭＳ Ｐゴシック" charset="0"/>
              </a:rPr>
              <a:t>Analysis</a:t>
            </a:r>
          </a:p>
          <a:p>
            <a:pPr algn="ctr">
              <a:defRPr/>
            </a:pPr>
            <a:r>
              <a:rPr lang="en-US" sz="2200" b="1" dirty="0">
                <a:latin typeface="Calibri" pitchFamily="34" charset="0"/>
                <a:ea typeface="ＭＳ Ｐゴシック" charset="0"/>
              </a:rPr>
              <a:t>T = 81</a:t>
            </a:r>
            <a:r>
              <a:rPr lang="en-US" sz="2200" b="1" baseline="30000" dirty="0">
                <a:latin typeface="Calibri" pitchFamily="34" charset="0"/>
                <a:ea typeface="ＭＳ Ｐゴシック" charset="0"/>
              </a:rPr>
              <a:t>o</a:t>
            </a:r>
            <a:r>
              <a:rPr lang="en-US" sz="2200" b="1" dirty="0">
                <a:latin typeface="Calibri" pitchFamily="34" charset="0"/>
                <a:ea typeface="ＭＳ Ｐゴシック" charset="0"/>
              </a:rPr>
              <a:t>F</a:t>
            </a:r>
          </a:p>
        </p:txBody>
      </p:sp>
      <p:sp>
        <p:nvSpPr>
          <p:cNvPr id="26637" name="Line 13"/>
          <p:cNvSpPr>
            <a:spLocks noChangeShapeType="1"/>
          </p:cNvSpPr>
          <p:nvPr/>
        </p:nvSpPr>
        <p:spPr bwMode="auto">
          <a:xfrm flipH="1" flipV="1">
            <a:off x="2819400" y="4191000"/>
            <a:ext cx="1981200" cy="1828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Calibri" pitchFamily="34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Data Assimilation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Temperature at a single point (Lubbock):</a:t>
            </a:r>
          </a:p>
          <a:p>
            <a:pPr eaLnBrk="1" hangingPunct="1">
              <a:buFontTx/>
              <a:buNone/>
              <a:defRPr/>
            </a:pPr>
            <a:endParaRPr lang="en-US" dirty="0" smtClean="0"/>
          </a:p>
        </p:txBody>
      </p:sp>
      <p:sp>
        <p:nvSpPr>
          <p:cNvPr id="27652" name="Oval 4"/>
          <p:cNvSpPr>
            <a:spLocks noChangeArrowheads="1"/>
          </p:cNvSpPr>
          <p:nvPr/>
        </p:nvSpPr>
        <p:spPr bwMode="auto">
          <a:xfrm>
            <a:off x="1371600" y="3810000"/>
            <a:ext cx="381000" cy="3810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latin typeface="Calibri" pitchFamily="34" charset="0"/>
              <a:ea typeface="ＭＳ Ｐゴシック" charset="0"/>
            </a:endParaRPr>
          </a:p>
        </p:txBody>
      </p:sp>
      <p:sp>
        <p:nvSpPr>
          <p:cNvPr id="27653" name="Oval 5"/>
          <p:cNvSpPr>
            <a:spLocks noChangeArrowheads="1"/>
          </p:cNvSpPr>
          <p:nvPr/>
        </p:nvSpPr>
        <p:spPr bwMode="auto">
          <a:xfrm>
            <a:off x="7467600" y="3733800"/>
            <a:ext cx="381000" cy="3810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latin typeface="Calibri" pitchFamily="34" charset="0"/>
              <a:ea typeface="ＭＳ Ｐゴシック" charset="0"/>
            </a:endParaRPr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381000" y="4343400"/>
            <a:ext cx="2209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latin typeface="Calibri" pitchFamily="34" charset="0"/>
                <a:ea typeface="ＭＳ Ｐゴシック" charset="0"/>
              </a:rPr>
              <a:t>T = 80</a:t>
            </a:r>
            <a:r>
              <a:rPr lang="en-US" sz="2400" b="1" baseline="30000" dirty="0">
                <a:latin typeface="Calibri" pitchFamily="34" charset="0"/>
                <a:ea typeface="ＭＳ Ｐゴシック" charset="0"/>
              </a:rPr>
              <a:t>o</a:t>
            </a:r>
            <a:r>
              <a:rPr lang="en-US" sz="2400" b="1" dirty="0">
                <a:latin typeface="Calibri" pitchFamily="34" charset="0"/>
                <a:ea typeface="ＭＳ Ｐゴシック" charset="0"/>
              </a:rPr>
              <a:t>F</a:t>
            </a:r>
          </a:p>
          <a:p>
            <a:pPr algn="ctr">
              <a:defRPr/>
            </a:pPr>
            <a:r>
              <a:rPr lang="en-US" sz="2400" b="1" dirty="0">
                <a:latin typeface="Calibri" pitchFamily="34" charset="0"/>
                <a:ea typeface="ＭＳ Ｐゴシック" charset="0"/>
              </a:rPr>
              <a:t>T</a:t>
            </a:r>
            <a:r>
              <a:rPr lang="en-US" sz="2400" b="1" baseline="-25000" dirty="0">
                <a:latin typeface="Calibri" pitchFamily="34" charset="0"/>
                <a:ea typeface="ＭＳ Ｐゴシック" charset="0"/>
              </a:rPr>
              <a:t>error</a:t>
            </a:r>
            <a:r>
              <a:rPr lang="en-US" sz="2400" b="1" dirty="0">
                <a:latin typeface="Calibri" pitchFamily="34" charset="0"/>
                <a:ea typeface="ＭＳ Ｐゴシック" charset="0"/>
              </a:rPr>
              <a:t> = 10</a:t>
            </a:r>
            <a:r>
              <a:rPr lang="en-US" sz="2400" b="1" baseline="30000" dirty="0">
                <a:latin typeface="Calibri" pitchFamily="34" charset="0"/>
                <a:ea typeface="ＭＳ Ｐゴシック" charset="0"/>
              </a:rPr>
              <a:t>o</a:t>
            </a:r>
            <a:r>
              <a:rPr lang="en-US" sz="2400" b="1" dirty="0">
                <a:latin typeface="Calibri" pitchFamily="34" charset="0"/>
                <a:ea typeface="ＭＳ Ｐゴシック" charset="0"/>
              </a:rPr>
              <a:t>F</a:t>
            </a:r>
          </a:p>
        </p:txBody>
      </p:sp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6477000" y="4267200"/>
            <a:ext cx="2209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latin typeface="Calibri" pitchFamily="34" charset="0"/>
                <a:ea typeface="ＭＳ Ｐゴシック" charset="0"/>
              </a:rPr>
              <a:t>T = 86</a:t>
            </a:r>
            <a:r>
              <a:rPr lang="en-US" sz="2400" b="1" baseline="30000" dirty="0">
                <a:latin typeface="Calibri" pitchFamily="34" charset="0"/>
                <a:ea typeface="ＭＳ Ｐゴシック" charset="0"/>
              </a:rPr>
              <a:t>o</a:t>
            </a:r>
            <a:r>
              <a:rPr lang="en-US" sz="2400" b="1" dirty="0">
                <a:latin typeface="Calibri" pitchFamily="34" charset="0"/>
                <a:ea typeface="ＭＳ Ｐゴシック" charset="0"/>
              </a:rPr>
              <a:t>F</a:t>
            </a:r>
          </a:p>
          <a:p>
            <a:pPr algn="ctr">
              <a:defRPr/>
            </a:pPr>
            <a:r>
              <a:rPr lang="en-US" sz="2400" b="1" dirty="0">
                <a:latin typeface="Calibri" pitchFamily="34" charset="0"/>
                <a:ea typeface="ＭＳ Ｐゴシック" charset="0"/>
              </a:rPr>
              <a:t>T</a:t>
            </a:r>
            <a:r>
              <a:rPr lang="en-US" sz="2400" b="1" baseline="-25000" dirty="0">
                <a:latin typeface="Calibri" pitchFamily="34" charset="0"/>
                <a:ea typeface="ＭＳ Ｐゴシック" charset="0"/>
              </a:rPr>
              <a:t>error</a:t>
            </a:r>
            <a:r>
              <a:rPr lang="en-US" sz="2400" b="1" dirty="0">
                <a:latin typeface="Calibri" pitchFamily="34" charset="0"/>
                <a:ea typeface="ＭＳ Ｐゴシック" charset="0"/>
              </a:rPr>
              <a:t> = 1</a:t>
            </a:r>
            <a:r>
              <a:rPr lang="en-US" sz="2400" b="1" baseline="30000" dirty="0">
                <a:latin typeface="Calibri" pitchFamily="34" charset="0"/>
                <a:ea typeface="ＭＳ Ｐゴシック" charset="0"/>
              </a:rPr>
              <a:t>o</a:t>
            </a:r>
            <a:r>
              <a:rPr lang="en-US" sz="2400" b="1" dirty="0">
                <a:latin typeface="Calibri" pitchFamily="34" charset="0"/>
                <a:ea typeface="ＭＳ Ｐゴシック" charset="0"/>
              </a:rPr>
              <a:t>F</a:t>
            </a:r>
          </a:p>
        </p:txBody>
      </p:sp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0" y="2819400"/>
            <a:ext cx="3048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b="1" u="sng" dirty="0">
                <a:latin typeface="Calibri" pitchFamily="34" charset="0"/>
                <a:ea typeface="ＭＳ Ｐゴシック" charset="0"/>
              </a:rPr>
              <a:t>Previous forecast </a:t>
            </a:r>
          </a:p>
          <a:p>
            <a:pPr algn="ctr">
              <a:defRPr/>
            </a:pPr>
            <a:r>
              <a:rPr lang="en-US" sz="2200" b="1" u="sng" dirty="0">
                <a:latin typeface="Calibri" pitchFamily="34" charset="0"/>
                <a:ea typeface="ＭＳ Ｐゴシック" charset="0"/>
              </a:rPr>
              <a:t>from model</a:t>
            </a:r>
          </a:p>
        </p:txBody>
      </p:sp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6096000" y="2895600"/>
            <a:ext cx="30480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b="1" u="sng" dirty="0">
                <a:latin typeface="Calibri" pitchFamily="34" charset="0"/>
                <a:ea typeface="ＭＳ Ｐゴシック" charset="0"/>
              </a:rPr>
              <a:t>Observation</a:t>
            </a:r>
          </a:p>
        </p:txBody>
      </p:sp>
      <p:sp>
        <p:nvSpPr>
          <p:cNvPr id="27658" name="Oval 10"/>
          <p:cNvSpPr>
            <a:spLocks noChangeArrowheads="1"/>
          </p:cNvSpPr>
          <p:nvPr/>
        </p:nvSpPr>
        <p:spPr bwMode="auto">
          <a:xfrm>
            <a:off x="6629400" y="3733800"/>
            <a:ext cx="381000" cy="3810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latin typeface="Calibri" pitchFamily="34" charset="0"/>
              <a:ea typeface="ＭＳ Ｐゴシック" charset="0"/>
            </a:endParaRPr>
          </a:p>
        </p:txBody>
      </p:sp>
      <p:sp>
        <p:nvSpPr>
          <p:cNvPr id="27659" name="Line 11"/>
          <p:cNvSpPr>
            <a:spLocks noChangeShapeType="1"/>
          </p:cNvSpPr>
          <p:nvPr/>
        </p:nvSpPr>
        <p:spPr bwMode="auto">
          <a:xfrm>
            <a:off x="1905000" y="3962400"/>
            <a:ext cx="54102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Calibri" pitchFamily="34" charset="0"/>
              <a:ea typeface="ＭＳ Ｐゴシック" charset="0"/>
            </a:endParaRPr>
          </a:p>
        </p:txBody>
      </p:sp>
      <p:sp>
        <p:nvSpPr>
          <p:cNvPr id="27660" name="Text Box 12"/>
          <p:cNvSpPr txBox="1">
            <a:spLocks noChangeArrowheads="1"/>
          </p:cNvSpPr>
          <p:nvPr/>
        </p:nvSpPr>
        <p:spPr bwMode="auto">
          <a:xfrm>
            <a:off x="3733800" y="5943600"/>
            <a:ext cx="1905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b="1" dirty="0">
                <a:latin typeface="Calibri" pitchFamily="34" charset="0"/>
                <a:ea typeface="ＭＳ Ｐゴシック" charset="0"/>
              </a:rPr>
              <a:t>Analysis</a:t>
            </a:r>
          </a:p>
          <a:p>
            <a:pPr algn="ctr">
              <a:defRPr/>
            </a:pPr>
            <a:r>
              <a:rPr lang="en-US" sz="2200" b="1" dirty="0">
                <a:latin typeface="Calibri" pitchFamily="34" charset="0"/>
                <a:ea typeface="ＭＳ Ｐゴシック" charset="0"/>
              </a:rPr>
              <a:t>T = 85</a:t>
            </a:r>
            <a:r>
              <a:rPr lang="en-US" sz="2200" b="1" baseline="30000" dirty="0">
                <a:latin typeface="Calibri" pitchFamily="34" charset="0"/>
                <a:ea typeface="ＭＳ Ｐゴシック" charset="0"/>
              </a:rPr>
              <a:t>o</a:t>
            </a:r>
            <a:r>
              <a:rPr lang="en-US" sz="2200" b="1" dirty="0">
                <a:latin typeface="Calibri" pitchFamily="34" charset="0"/>
                <a:ea typeface="ＭＳ Ｐゴシック" charset="0"/>
              </a:rPr>
              <a:t>F</a:t>
            </a:r>
          </a:p>
        </p:txBody>
      </p:sp>
      <p:sp>
        <p:nvSpPr>
          <p:cNvPr id="27661" name="Line 13"/>
          <p:cNvSpPr>
            <a:spLocks noChangeShapeType="1"/>
          </p:cNvSpPr>
          <p:nvPr/>
        </p:nvSpPr>
        <p:spPr bwMode="auto">
          <a:xfrm flipV="1">
            <a:off x="4800600" y="4191000"/>
            <a:ext cx="1752600" cy="1828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Calibri" pitchFamily="34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Data Assimilation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Temperature at a single point (Lubbock):</a:t>
            </a:r>
          </a:p>
          <a:p>
            <a:pPr eaLnBrk="1" hangingPunct="1">
              <a:buFontTx/>
              <a:buNone/>
              <a:defRPr/>
            </a:pPr>
            <a:endParaRPr lang="en-US" dirty="0" smtClean="0"/>
          </a:p>
        </p:txBody>
      </p:sp>
      <p:sp>
        <p:nvSpPr>
          <p:cNvPr id="28676" name="Oval 4"/>
          <p:cNvSpPr>
            <a:spLocks noChangeArrowheads="1"/>
          </p:cNvSpPr>
          <p:nvPr/>
        </p:nvSpPr>
        <p:spPr bwMode="auto">
          <a:xfrm>
            <a:off x="1371600" y="3810000"/>
            <a:ext cx="381000" cy="3810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latin typeface="Calibri" pitchFamily="34" charset="0"/>
              <a:ea typeface="ＭＳ Ｐゴシック" charset="0"/>
            </a:endParaRPr>
          </a:p>
        </p:txBody>
      </p:sp>
      <p:sp>
        <p:nvSpPr>
          <p:cNvPr id="28677" name="Oval 5"/>
          <p:cNvSpPr>
            <a:spLocks noChangeArrowheads="1"/>
          </p:cNvSpPr>
          <p:nvPr/>
        </p:nvSpPr>
        <p:spPr bwMode="auto">
          <a:xfrm>
            <a:off x="7467600" y="3733800"/>
            <a:ext cx="381000" cy="3810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latin typeface="Calibri" pitchFamily="34" charset="0"/>
              <a:ea typeface="ＭＳ Ｐゴシック" charset="0"/>
            </a:endParaRPr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381000" y="4343400"/>
            <a:ext cx="2209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latin typeface="Calibri" pitchFamily="34" charset="0"/>
                <a:ea typeface="ＭＳ Ｐゴシック" charset="0"/>
              </a:rPr>
              <a:t>T = 80</a:t>
            </a:r>
            <a:r>
              <a:rPr lang="en-US" sz="2400" b="1" baseline="30000" dirty="0">
                <a:latin typeface="Calibri" pitchFamily="34" charset="0"/>
                <a:ea typeface="ＭＳ Ｐゴシック" charset="0"/>
              </a:rPr>
              <a:t>o</a:t>
            </a:r>
            <a:r>
              <a:rPr lang="en-US" sz="2400" b="1" dirty="0">
                <a:latin typeface="Calibri" pitchFamily="34" charset="0"/>
                <a:ea typeface="ＭＳ Ｐゴシック" charset="0"/>
              </a:rPr>
              <a:t>F</a:t>
            </a:r>
          </a:p>
          <a:p>
            <a:pPr algn="ctr">
              <a:defRPr/>
            </a:pPr>
            <a:r>
              <a:rPr lang="en-US" sz="2400" b="1" dirty="0">
                <a:latin typeface="Calibri" pitchFamily="34" charset="0"/>
                <a:ea typeface="ＭＳ Ｐゴシック" charset="0"/>
              </a:rPr>
              <a:t>T</a:t>
            </a:r>
            <a:r>
              <a:rPr lang="en-US" sz="2400" b="1" baseline="-25000" dirty="0">
                <a:latin typeface="Calibri" pitchFamily="34" charset="0"/>
                <a:ea typeface="ＭＳ Ｐゴシック" charset="0"/>
              </a:rPr>
              <a:t>error</a:t>
            </a:r>
            <a:r>
              <a:rPr lang="en-US" sz="2400" b="1" dirty="0">
                <a:latin typeface="Calibri" pitchFamily="34" charset="0"/>
                <a:ea typeface="ＭＳ Ｐゴシック" charset="0"/>
              </a:rPr>
              <a:t> = 5</a:t>
            </a:r>
            <a:r>
              <a:rPr lang="en-US" sz="2400" b="1" baseline="30000" dirty="0">
                <a:latin typeface="Calibri" pitchFamily="34" charset="0"/>
                <a:ea typeface="ＭＳ Ｐゴシック" charset="0"/>
              </a:rPr>
              <a:t>o</a:t>
            </a:r>
            <a:r>
              <a:rPr lang="en-US" sz="2400" b="1" dirty="0">
                <a:latin typeface="Calibri" pitchFamily="34" charset="0"/>
                <a:ea typeface="ＭＳ Ｐゴシック" charset="0"/>
              </a:rPr>
              <a:t>F</a:t>
            </a:r>
          </a:p>
        </p:txBody>
      </p:sp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6477000" y="4267200"/>
            <a:ext cx="2209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latin typeface="Calibri" pitchFamily="34" charset="0"/>
                <a:ea typeface="ＭＳ Ｐゴシック" charset="0"/>
              </a:rPr>
              <a:t>T = 86</a:t>
            </a:r>
            <a:r>
              <a:rPr lang="en-US" sz="2400" b="1" baseline="30000" dirty="0">
                <a:latin typeface="Calibri" pitchFamily="34" charset="0"/>
                <a:ea typeface="ＭＳ Ｐゴシック" charset="0"/>
              </a:rPr>
              <a:t>o</a:t>
            </a:r>
            <a:r>
              <a:rPr lang="en-US" sz="2400" b="1" dirty="0">
                <a:latin typeface="Calibri" pitchFamily="34" charset="0"/>
                <a:ea typeface="ＭＳ Ｐゴシック" charset="0"/>
              </a:rPr>
              <a:t>F</a:t>
            </a:r>
          </a:p>
          <a:p>
            <a:pPr algn="ctr">
              <a:defRPr/>
            </a:pPr>
            <a:r>
              <a:rPr lang="en-US" sz="2400" b="1" dirty="0">
                <a:latin typeface="Calibri" pitchFamily="34" charset="0"/>
                <a:ea typeface="ＭＳ Ｐゴシック" charset="0"/>
              </a:rPr>
              <a:t>T</a:t>
            </a:r>
            <a:r>
              <a:rPr lang="en-US" sz="2400" b="1" baseline="-25000" dirty="0">
                <a:latin typeface="Calibri" pitchFamily="34" charset="0"/>
                <a:ea typeface="ＭＳ Ｐゴシック" charset="0"/>
              </a:rPr>
              <a:t>error</a:t>
            </a:r>
            <a:r>
              <a:rPr lang="en-US" sz="2400" b="1" dirty="0">
                <a:latin typeface="Calibri" pitchFamily="34" charset="0"/>
                <a:ea typeface="ＭＳ Ｐゴシック" charset="0"/>
              </a:rPr>
              <a:t> = 5</a:t>
            </a:r>
            <a:r>
              <a:rPr lang="en-US" sz="2400" b="1" baseline="30000" dirty="0">
                <a:latin typeface="Calibri" pitchFamily="34" charset="0"/>
                <a:ea typeface="ＭＳ Ｐゴシック" charset="0"/>
              </a:rPr>
              <a:t>o</a:t>
            </a:r>
            <a:r>
              <a:rPr lang="en-US" sz="2400" b="1" dirty="0">
                <a:latin typeface="Calibri" pitchFamily="34" charset="0"/>
                <a:ea typeface="ＭＳ Ｐゴシック" charset="0"/>
              </a:rPr>
              <a:t>F</a:t>
            </a:r>
          </a:p>
        </p:txBody>
      </p:sp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0" y="2819400"/>
            <a:ext cx="3048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b="1" u="sng" dirty="0">
                <a:latin typeface="Calibri" pitchFamily="34" charset="0"/>
                <a:ea typeface="ＭＳ Ｐゴシック" charset="0"/>
              </a:rPr>
              <a:t>Previous forecast </a:t>
            </a:r>
          </a:p>
          <a:p>
            <a:pPr algn="ctr">
              <a:defRPr/>
            </a:pPr>
            <a:r>
              <a:rPr lang="en-US" sz="2200" b="1" u="sng" dirty="0">
                <a:latin typeface="Calibri" pitchFamily="34" charset="0"/>
                <a:ea typeface="ＭＳ Ｐゴシック" charset="0"/>
              </a:rPr>
              <a:t>from model</a:t>
            </a:r>
          </a:p>
        </p:txBody>
      </p:sp>
      <p:sp>
        <p:nvSpPr>
          <p:cNvPr id="28681" name="Text Box 9"/>
          <p:cNvSpPr txBox="1">
            <a:spLocks noChangeArrowheads="1"/>
          </p:cNvSpPr>
          <p:nvPr/>
        </p:nvSpPr>
        <p:spPr bwMode="auto">
          <a:xfrm>
            <a:off x="6096000" y="2895600"/>
            <a:ext cx="30480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b="1" u="sng" dirty="0">
                <a:latin typeface="Calibri" pitchFamily="34" charset="0"/>
                <a:ea typeface="ＭＳ Ｐゴシック" charset="0"/>
              </a:rPr>
              <a:t>Observation</a:t>
            </a:r>
          </a:p>
        </p:txBody>
      </p:sp>
      <p:sp>
        <p:nvSpPr>
          <p:cNvPr id="28682" name="Oval 10"/>
          <p:cNvSpPr>
            <a:spLocks noChangeArrowheads="1"/>
          </p:cNvSpPr>
          <p:nvPr/>
        </p:nvSpPr>
        <p:spPr bwMode="auto">
          <a:xfrm>
            <a:off x="4572000" y="3810000"/>
            <a:ext cx="381000" cy="3810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latin typeface="Calibri" pitchFamily="34" charset="0"/>
              <a:ea typeface="ＭＳ Ｐゴシック" charset="0"/>
            </a:endParaRPr>
          </a:p>
        </p:txBody>
      </p:sp>
      <p:sp>
        <p:nvSpPr>
          <p:cNvPr id="28683" name="Line 11"/>
          <p:cNvSpPr>
            <a:spLocks noChangeShapeType="1"/>
          </p:cNvSpPr>
          <p:nvPr/>
        </p:nvSpPr>
        <p:spPr bwMode="auto">
          <a:xfrm>
            <a:off x="1905000" y="3962400"/>
            <a:ext cx="54102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Calibri" pitchFamily="34" charset="0"/>
              <a:ea typeface="ＭＳ Ｐゴシック" charset="0"/>
            </a:endParaRPr>
          </a:p>
        </p:txBody>
      </p:sp>
      <p:sp>
        <p:nvSpPr>
          <p:cNvPr id="28684" name="Text Box 12"/>
          <p:cNvSpPr txBox="1">
            <a:spLocks noChangeArrowheads="1"/>
          </p:cNvSpPr>
          <p:nvPr/>
        </p:nvSpPr>
        <p:spPr bwMode="auto">
          <a:xfrm>
            <a:off x="3733800" y="5943600"/>
            <a:ext cx="1905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b="1" dirty="0">
                <a:latin typeface="Calibri" pitchFamily="34" charset="0"/>
                <a:ea typeface="ＭＳ Ｐゴシック" charset="0"/>
              </a:rPr>
              <a:t>Analysis</a:t>
            </a:r>
          </a:p>
          <a:p>
            <a:pPr algn="ctr">
              <a:defRPr/>
            </a:pPr>
            <a:r>
              <a:rPr lang="en-US" sz="2200" b="1" dirty="0">
                <a:latin typeface="Calibri" pitchFamily="34" charset="0"/>
                <a:ea typeface="ＭＳ Ｐゴシック" charset="0"/>
              </a:rPr>
              <a:t>T = 83</a:t>
            </a:r>
            <a:r>
              <a:rPr lang="en-US" sz="2200" b="1" baseline="30000" dirty="0">
                <a:latin typeface="Calibri" pitchFamily="34" charset="0"/>
                <a:ea typeface="ＭＳ Ｐゴシック" charset="0"/>
              </a:rPr>
              <a:t>o</a:t>
            </a:r>
            <a:r>
              <a:rPr lang="en-US" sz="2200" b="1" dirty="0">
                <a:latin typeface="Calibri" pitchFamily="34" charset="0"/>
                <a:ea typeface="ＭＳ Ｐゴシック" charset="0"/>
              </a:rPr>
              <a:t>F</a:t>
            </a:r>
          </a:p>
        </p:txBody>
      </p:sp>
      <p:sp>
        <p:nvSpPr>
          <p:cNvPr id="28685" name="Line 13"/>
          <p:cNvSpPr>
            <a:spLocks noChangeShapeType="1"/>
          </p:cNvSpPr>
          <p:nvPr/>
        </p:nvSpPr>
        <p:spPr bwMode="auto">
          <a:xfrm flipV="1">
            <a:off x="4800600" y="4419600"/>
            <a:ext cx="0" cy="1600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Calibri" pitchFamily="34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The National Weather Service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The National Weather Service (NWS) is responsible for forecasts several times daily</a:t>
            </a:r>
          </a:p>
          <a:p>
            <a:pPr lvl="2" eaLnBrk="1" hangingPunct="1">
              <a:defRPr/>
            </a:pPr>
            <a:r>
              <a:rPr lang="en-US" dirty="0" smtClean="0"/>
              <a:t>Different weather forecast offices (WFOs) are responsible for their specific region</a:t>
            </a:r>
          </a:p>
          <a:p>
            <a:pPr lvl="2" eaLnBrk="1" hangingPunct="1">
              <a:defRPr/>
            </a:pPr>
            <a:r>
              <a:rPr lang="en-US" dirty="0" smtClean="0"/>
              <a:t>WFOs are also responsible for warnings in their specific region</a:t>
            </a:r>
          </a:p>
          <a:p>
            <a:pPr lvl="2" eaLnBrk="1" hangingPunct="1">
              <a:defRPr/>
            </a:pPr>
            <a:r>
              <a:rPr lang="en-US" dirty="0" smtClean="0"/>
              <a:t>NWS forecasters rely heavily on the Advanced Weather Information Processing System (AWIPS) to understand current conditions and make forecasts </a:t>
            </a:r>
          </a:p>
          <a:p>
            <a:pPr lvl="2" eaLnBrk="1" hangingPunct="1">
              <a:defRPr/>
            </a:pPr>
            <a:r>
              <a:rPr lang="en-US" dirty="0" smtClean="0"/>
              <a:t>See: nws.noaa.gov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Data Assimilation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The resulting analysis is the </a:t>
            </a:r>
            <a:r>
              <a:rPr lang="en-US" b="1" dirty="0" smtClean="0"/>
              <a:t>most likely </a:t>
            </a:r>
            <a:r>
              <a:rPr lang="en-US" dirty="0" smtClean="0"/>
              <a:t>state of the atmosphere based on the given information</a:t>
            </a:r>
          </a:p>
          <a:p>
            <a:pPr eaLnBrk="1" hangingPunct="1">
              <a:defRPr/>
            </a:pPr>
            <a:r>
              <a:rPr lang="en-US" dirty="0" smtClean="0"/>
              <a:t>Remember: Observations have lots of gaps spatially/temporally, so we need to use the model state in order to better approximate the entire atmosphere.</a:t>
            </a:r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buFontTx/>
              <a:buNone/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Data Assimilation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There are a variety of different modern methods of data assimilation</a:t>
            </a:r>
          </a:p>
          <a:p>
            <a:pPr eaLnBrk="1" hangingPunct="1">
              <a:buFontTx/>
              <a:buNone/>
              <a:defRPr/>
            </a:pPr>
            <a:r>
              <a:rPr lang="en-US" dirty="0" smtClean="0"/>
              <a:t>		1)  Three-dimensional </a:t>
            </a:r>
            <a:r>
              <a:rPr lang="en-US" dirty="0" err="1" smtClean="0"/>
              <a:t>variational</a:t>
            </a:r>
            <a:r>
              <a:rPr lang="en-US" dirty="0" smtClean="0"/>
              <a:t> data </a:t>
            </a:r>
          </a:p>
          <a:p>
            <a:pPr eaLnBrk="1" hangingPunct="1">
              <a:buFontTx/>
              <a:buNone/>
              <a:defRPr/>
            </a:pPr>
            <a:r>
              <a:rPr lang="en-US" dirty="0" smtClean="0"/>
              <a:t>              assimilation (3DVAR)</a:t>
            </a:r>
          </a:p>
          <a:p>
            <a:pPr eaLnBrk="1" hangingPunct="1">
              <a:buFontTx/>
              <a:buNone/>
              <a:defRPr/>
            </a:pPr>
            <a:r>
              <a:rPr lang="en-US" dirty="0" smtClean="0"/>
              <a:t>		2)  Four-dimensional </a:t>
            </a:r>
            <a:r>
              <a:rPr lang="en-US" dirty="0" err="1" smtClean="0"/>
              <a:t>variational</a:t>
            </a:r>
            <a:r>
              <a:rPr lang="en-US" dirty="0" smtClean="0"/>
              <a:t> data </a:t>
            </a:r>
          </a:p>
          <a:p>
            <a:pPr eaLnBrk="1" hangingPunct="1">
              <a:buFontTx/>
              <a:buNone/>
              <a:defRPr/>
            </a:pPr>
            <a:r>
              <a:rPr lang="en-US" dirty="0" smtClean="0"/>
              <a:t>              assimilation (4DVAR)</a:t>
            </a:r>
          </a:p>
          <a:p>
            <a:pPr eaLnBrk="1" hangingPunct="1">
              <a:buFontTx/>
              <a:buNone/>
              <a:defRPr/>
            </a:pPr>
            <a:r>
              <a:rPr lang="en-US" dirty="0" smtClean="0"/>
              <a:t>		3)  The ensemble </a:t>
            </a:r>
            <a:r>
              <a:rPr lang="en-US" dirty="0" err="1" smtClean="0"/>
              <a:t>Kalman</a:t>
            </a:r>
            <a:r>
              <a:rPr lang="en-US" dirty="0" smtClean="0"/>
              <a:t> filter (</a:t>
            </a:r>
            <a:r>
              <a:rPr lang="en-US" dirty="0" err="1" smtClean="0"/>
              <a:t>EnKF</a:t>
            </a:r>
            <a:r>
              <a:rPr lang="en-US" dirty="0" smtClean="0"/>
              <a:t>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 smtClean="0"/>
              <a:t>Numerical Weather Prediction – The Prediction Phase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dirty="0" smtClean="0"/>
              <a:t>The prediction phase of NWP involves calculating the future state of the atmosphere at each </a:t>
            </a:r>
            <a:r>
              <a:rPr lang="en-US" sz="2800" b="1" dirty="0" smtClean="0"/>
              <a:t>grid point </a:t>
            </a:r>
            <a:r>
              <a:rPr lang="en-US" sz="2800" dirty="0" smtClean="0"/>
              <a:t>(starting point = the analysis) under the following </a:t>
            </a:r>
            <a:r>
              <a:rPr lang="en-US" sz="2800" b="1" dirty="0" smtClean="0"/>
              <a:t>governing equations</a:t>
            </a:r>
            <a:r>
              <a:rPr lang="en-US" sz="2800" dirty="0" smtClean="0"/>
              <a:t>:</a:t>
            </a:r>
          </a:p>
          <a:p>
            <a:pPr eaLnBrk="1" hangingPunct="1">
              <a:buFontTx/>
              <a:buNone/>
              <a:defRPr/>
            </a:pPr>
            <a:r>
              <a:rPr lang="en-US" sz="2800" dirty="0" smtClean="0"/>
              <a:t>		1) Conservation of momentum</a:t>
            </a:r>
          </a:p>
          <a:p>
            <a:pPr eaLnBrk="1" hangingPunct="1">
              <a:buFontTx/>
              <a:buNone/>
              <a:defRPr/>
            </a:pPr>
            <a:r>
              <a:rPr lang="en-US" sz="2800" dirty="0" smtClean="0"/>
              <a:t>		2) Conservation of mass</a:t>
            </a:r>
          </a:p>
          <a:p>
            <a:pPr eaLnBrk="1" hangingPunct="1">
              <a:buFontTx/>
              <a:buNone/>
              <a:defRPr/>
            </a:pPr>
            <a:r>
              <a:rPr lang="en-US" sz="2800" dirty="0" smtClean="0"/>
              <a:t>		3) Conservation of energy</a:t>
            </a:r>
          </a:p>
          <a:p>
            <a:pPr eaLnBrk="1" hangingPunct="1">
              <a:buFontTx/>
              <a:buNone/>
              <a:defRPr/>
            </a:pPr>
            <a:endParaRPr lang="en-US" sz="2800" dirty="0" smtClean="0"/>
          </a:p>
          <a:p>
            <a:pPr eaLnBrk="1" hangingPunct="1">
              <a:buFontTx/>
              <a:buNone/>
              <a:defRPr/>
            </a:pPr>
            <a:r>
              <a:rPr lang="en-US" sz="2800" dirty="0" smtClean="0"/>
              <a:t>Example:                 =</a:t>
            </a:r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2286000" y="5334000"/>
            <a:ext cx="1539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latin typeface="Calibri" pitchFamily="34" charset="0"/>
                <a:ea typeface="ＭＳ Ｐゴシック" charset="0"/>
              </a:rPr>
              <a:t>d(wind)</a:t>
            </a:r>
          </a:p>
        </p:txBody>
      </p:sp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2590800" y="5638800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 err="1">
                <a:latin typeface="Calibri" pitchFamily="34" charset="0"/>
                <a:ea typeface="ＭＳ Ｐゴシック" charset="0"/>
              </a:rPr>
              <a:t>dt</a:t>
            </a:r>
            <a:endParaRPr lang="en-US" sz="2400" dirty="0">
              <a:latin typeface="Calibri" pitchFamily="34" charset="0"/>
              <a:ea typeface="ＭＳ Ｐゴシック" charset="0"/>
            </a:endParaRPr>
          </a:p>
        </p:txBody>
      </p:sp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4038600" y="5334000"/>
            <a:ext cx="3657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 smtClean="0">
                <a:latin typeface="Calibri" pitchFamily="34" charset="0"/>
                <a:ea typeface="ＭＳ Ｐゴシック" charset="0"/>
              </a:rPr>
              <a:t>Sum of forces impacting the wind</a:t>
            </a:r>
            <a:endParaRPr lang="en-US" sz="2400" dirty="0">
              <a:latin typeface="Calibri" pitchFamily="34" charset="0"/>
              <a:ea typeface="ＭＳ Ｐゴシック" charset="0"/>
            </a:endParaRPr>
          </a:p>
        </p:txBody>
      </p:sp>
      <p:sp>
        <p:nvSpPr>
          <p:cNvPr id="36871" name="Line 7"/>
          <p:cNvSpPr>
            <a:spLocks noChangeShapeType="1"/>
          </p:cNvSpPr>
          <p:nvPr/>
        </p:nvSpPr>
        <p:spPr bwMode="auto">
          <a:xfrm>
            <a:off x="2362200" y="5715000"/>
            <a:ext cx="106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Calibri" pitchFamily="34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Grid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886200" cy="4525963"/>
          </a:xfrm>
        </p:spPr>
        <p:txBody>
          <a:bodyPr/>
          <a:lstStyle/>
          <a:p>
            <a:r>
              <a:rPr lang="en-US" dirty="0" smtClean="0"/>
              <a:t>Varies per model (not all models use grids either)</a:t>
            </a:r>
          </a:p>
          <a:p>
            <a:r>
              <a:rPr lang="en-US" dirty="0" smtClean="0"/>
              <a:t>Less spacing = higher resolution = more computation time</a:t>
            </a:r>
            <a:endParaRPr lang="en-US" dirty="0"/>
          </a:p>
        </p:txBody>
      </p:sp>
      <p:pic>
        <p:nvPicPr>
          <p:cNvPr id="4" name="Picture 5" descr="9781284027372_CH13_FIG0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19600" y="1981200"/>
            <a:ext cx="4334356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239000" y="6324600"/>
            <a:ext cx="190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Calibri" pitchFamily="34" charset="0"/>
              </a:rPr>
              <a:t>Fig 13-9, p 414</a:t>
            </a:r>
            <a:endParaRPr lang="en-US" sz="14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 smtClean="0"/>
              <a:t>Numerical Weather Prediction – The Prediction Phase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NWP takes massive amounts of computing power!!!</a:t>
            </a:r>
          </a:p>
          <a:p>
            <a:pPr eaLnBrk="1" hangingPunct="1"/>
            <a:endParaRPr lang="en-US" dirty="0" smtClean="0"/>
          </a:p>
          <a:p>
            <a:pPr eaLnBrk="1" hangingPunct="1">
              <a:buFontTx/>
              <a:buNone/>
            </a:pPr>
            <a:r>
              <a:rPr lang="en-US" sz="2800" dirty="0" smtClean="0"/>
              <a:t>	1980s: U.S. nested grid model – 80-km  </a:t>
            </a:r>
          </a:p>
          <a:p>
            <a:pPr eaLnBrk="1" hangingPunct="1">
              <a:buFontTx/>
              <a:buNone/>
            </a:pPr>
            <a:r>
              <a:rPr lang="en-US" sz="2800" dirty="0" smtClean="0"/>
              <a:t>               resolution over continental U.S. </a:t>
            </a:r>
          </a:p>
          <a:p>
            <a:pPr eaLnBrk="1" hangingPunct="1">
              <a:buFontTx/>
              <a:buNone/>
            </a:pPr>
            <a:r>
              <a:rPr lang="en-US" sz="2800" dirty="0" smtClean="0"/>
              <a:t>               (48-hr forecast runtime = hours)</a:t>
            </a:r>
          </a:p>
          <a:p>
            <a:pPr eaLnBrk="1" hangingPunct="1">
              <a:buFontTx/>
              <a:buNone/>
            </a:pPr>
            <a:endParaRPr lang="en-US" sz="2800" dirty="0" smtClean="0"/>
          </a:p>
          <a:p>
            <a:pPr eaLnBrk="1" hangingPunct="1">
              <a:buFontTx/>
              <a:buNone/>
            </a:pPr>
            <a:r>
              <a:rPr lang="en-US" sz="2800" dirty="0" smtClean="0"/>
              <a:t>	Today: Weather Research and Forecasting </a:t>
            </a:r>
          </a:p>
          <a:p>
            <a:pPr eaLnBrk="1" hangingPunct="1">
              <a:buFontTx/>
              <a:buNone/>
            </a:pPr>
            <a:r>
              <a:rPr lang="en-US" sz="2800" dirty="0" smtClean="0"/>
              <a:t>               model – 12-km resolution over U.S. </a:t>
            </a:r>
          </a:p>
          <a:p>
            <a:pPr eaLnBrk="1" hangingPunct="1">
              <a:buFontTx/>
              <a:buNone/>
            </a:pPr>
            <a:r>
              <a:rPr lang="en-US" sz="2800" dirty="0" smtClean="0"/>
              <a:t>               (48-hr forecast runtime = 10 minutes)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 smtClean="0"/>
              <a:t>Numerical Weather Prediction – The Prediction Phase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NWP can be classified in 2 ways:</a:t>
            </a:r>
          </a:p>
          <a:p>
            <a:pPr eaLnBrk="1" hangingPunct="1"/>
            <a:endParaRPr lang="en-US" dirty="0" smtClean="0"/>
          </a:p>
          <a:p>
            <a:pPr eaLnBrk="1" hangingPunct="1">
              <a:buFontTx/>
              <a:buNone/>
            </a:pPr>
            <a:r>
              <a:rPr lang="en-US" sz="2800" dirty="0" smtClean="0"/>
              <a:t>		1)  </a:t>
            </a:r>
            <a:r>
              <a:rPr lang="en-US" sz="2800" b="1" dirty="0" smtClean="0"/>
              <a:t>Deterministic</a:t>
            </a:r>
            <a:r>
              <a:rPr lang="en-US" sz="2800" dirty="0" smtClean="0"/>
              <a:t> – a single forecast is </a:t>
            </a:r>
          </a:p>
          <a:p>
            <a:pPr eaLnBrk="1" hangingPunct="1">
              <a:buFontTx/>
              <a:buNone/>
            </a:pPr>
            <a:r>
              <a:rPr lang="en-US" sz="2800" dirty="0" smtClean="0"/>
              <a:t>              produced and relied upon</a:t>
            </a:r>
          </a:p>
          <a:p>
            <a:pPr eaLnBrk="1" hangingPunct="1">
              <a:buFontTx/>
              <a:buNone/>
            </a:pPr>
            <a:endParaRPr lang="en-US" sz="2800" dirty="0" smtClean="0"/>
          </a:p>
          <a:p>
            <a:pPr eaLnBrk="1" hangingPunct="1">
              <a:buFontTx/>
              <a:buNone/>
            </a:pPr>
            <a:r>
              <a:rPr lang="en-US" sz="2800" dirty="0" smtClean="0"/>
              <a:t>		2)  </a:t>
            </a:r>
            <a:r>
              <a:rPr lang="en-US" sz="2800" b="1" dirty="0" smtClean="0"/>
              <a:t>Probabilistic</a:t>
            </a:r>
            <a:r>
              <a:rPr lang="en-US" sz="2800" dirty="0" smtClean="0"/>
              <a:t> – many forecasts are </a:t>
            </a:r>
          </a:p>
          <a:p>
            <a:pPr eaLnBrk="1" hangingPunct="1">
              <a:buFontTx/>
              <a:buNone/>
            </a:pPr>
            <a:r>
              <a:rPr lang="en-US" sz="2800" dirty="0" smtClean="0"/>
              <a:t>              produced and forecast probabilities can </a:t>
            </a:r>
          </a:p>
          <a:p>
            <a:pPr eaLnBrk="1" hangingPunct="1">
              <a:buFontTx/>
              <a:buNone/>
            </a:pPr>
            <a:r>
              <a:rPr lang="en-US" sz="2800" dirty="0" smtClean="0"/>
              <a:t>              be generated (</a:t>
            </a:r>
            <a:r>
              <a:rPr lang="en-US" sz="2800" b="1" dirty="0" smtClean="0"/>
              <a:t>ensemble forecasting</a:t>
            </a:r>
            <a:r>
              <a:rPr lang="en-US" sz="2800" dirty="0" smtClean="0"/>
              <a:t>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 smtClean="0"/>
              <a:t>Deterministic vs. Probabilistic Forecasting</a:t>
            </a:r>
          </a:p>
        </p:txBody>
      </p:sp>
      <p:sp>
        <p:nvSpPr>
          <p:cNvPr id="48132" name="Oval 4"/>
          <p:cNvSpPr>
            <a:spLocks noChangeArrowheads="1"/>
          </p:cNvSpPr>
          <p:nvPr/>
        </p:nvSpPr>
        <p:spPr bwMode="auto">
          <a:xfrm>
            <a:off x="838200" y="3352800"/>
            <a:ext cx="1371600" cy="1295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latin typeface="Calibri" pitchFamily="34" charset="0"/>
              <a:ea typeface="ＭＳ Ｐゴシック" charset="0"/>
            </a:endParaRPr>
          </a:p>
        </p:txBody>
      </p:sp>
      <p:sp>
        <p:nvSpPr>
          <p:cNvPr id="48133" name="Oval 5"/>
          <p:cNvSpPr>
            <a:spLocks noChangeArrowheads="1"/>
          </p:cNvSpPr>
          <p:nvPr/>
        </p:nvSpPr>
        <p:spPr bwMode="auto">
          <a:xfrm>
            <a:off x="1600200" y="41910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latin typeface="Calibri" pitchFamily="34" charset="0"/>
              <a:ea typeface="ＭＳ Ｐゴシック" charset="0"/>
            </a:endParaRPr>
          </a:p>
        </p:txBody>
      </p:sp>
      <p:sp>
        <p:nvSpPr>
          <p:cNvPr id="48136" name="Oval 8"/>
          <p:cNvSpPr>
            <a:spLocks noChangeArrowheads="1"/>
          </p:cNvSpPr>
          <p:nvPr/>
        </p:nvSpPr>
        <p:spPr bwMode="auto">
          <a:xfrm>
            <a:off x="1371600" y="40386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latin typeface="Calibri" pitchFamily="34" charset="0"/>
              <a:ea typeface="ＭＳ Ｐゴシック" charset="0"/>
            </a:endParaRPr>
          </a:p>
        </p:txBody>
      </p:sp>
      <p:sp>
        <p:nvSpPr>
          <p:cNvPr id="48137" name="Oval 9"/>
          <p:cNvSpPr>
            <a:spLocks noChangeArrowheads="1"/>
          </p:cNvSpPr>
          <p:nvPr/>
        </p:nvSpPr>
        <p:spPr bwMode="auto">
          <a:xfrm>
            <a:off x="1524000" y="35814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latin typeface="Calibri" pitchFamily="34" charset="0"/>
              <a:ea typeface="ＭＳ Ｐゴシック" charset="0"/>
            </a:endParaRPr>
          </a:p>
        </p:txBody>
      </p:sp>
      <p:sp>
        <p:nvSpPr>
          <p:cNvPr id="48138" name="Oval 10"/>
          <p:cNvSpPr>
            <a:spLocks noChangeArrowheads="1"/>
          </p:cNvSpPr>
          <p:nvPr/>
        </p:nvSpPr>
        <p:spPr bwMode="auto">
          <a:xfrm>
            <a:off x="1219200" y="36576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latin typeface="Calibri" pitchFamily="34" charset="0"/>
              <a:ea typeface="ＭＳ Ｐゴシック" charset="0"/>
            </a:endParaRPr>
          </a:p>
        </p:txBody>
      </p:sp>
      <p:sp>
        <p:nvSpPr>
          <p:cNvPr id="48139" name="Oval 11"/>
          <p:cNvSpPr>
            <a:spLocks noChangeArrowheads="1"/>
          </p:cNvSpPr>
          <p:nvPr/>
        </p:nvSpPr>
        <p:spPr bwMode="auto">
          <a:xfrm>
            <a:off x="1219200" y="43434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latin typeface="Calibri" pitchFamily="34" charset="0"/>
              <a:ea typeface="ＭＳ Ｐゴシック" charset="0"/>
            </a:endParaRPr>
          </a:p>
        </p:txBody>
      </p:sp>
      <p:sp>
        <p:nvSpPr>
          <p:cNvPr id="48140" name="Oval 12"/>
          <p:cNvSpPr>
            <a:spLocks noChangeArrowheads="1"/>
          </p:cNvSpPr>
          <p:nvPr/>
        </p:nvSpPr>
        <p:spPr bwMode="auto">
          <a:xfrm>
            <a:off x="1752600" y="38100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latin typeface="Calibri" pitchFamily="34" charset="0"/>
              <a:ea typeface="ＭＳ Ｐゴシック" charset="0"/>
            </a:endParaRPr>
          </a:p>
        </p:txBody>
      </p:sp>
      <p:sp>
        <p:nvSpPr>
          <p:cNvPr id="48141" name="Text Box 13"/>
          <p:cNvSpPr txBox="1">
            <a:spLocks noChangeArrowheads="1"/>
          </p:cNvSpPr>
          <p:nvPr/>
        </p:nvSpPr>
        <p:spPr bwMode="auto">
          <a:xfrm>
            <a:off x="593725" y="4837113"/>
            <a:ext cx="17684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latin typeface="Calibri" pitchFamily="34" charset="0"/>
                <a:ea typeface="ＭＳ Ｐゴシック" charset="0"/>
              </a:rPr>
              <a:t>Time = 00-hr</a:t>
            </a:r>
          </a:p>
        </p:txBody>
      </p:sp>
      <p:sp>
        <p:nvSpPr>
          <p:cNvPr id="48145" name="Oval 17"/>
          <p:cNvSpPr>
            <a:spLocks noChangeArrowheads="1"/>
          </p:cNvSpPr>
          <p:nvPr/>
        </p:nvSpPr>
        <p:spPr bwMode="auto">
          <a:xfrm>
            <a:off x="1676400" y="4038600"/>
            <a:ext cx="76200" cy="762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latin typeface="Calibri" pitchFamily="34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 smtClean="0"/>
              <a:t>Deterministic vs. Probabilistic Forecasting</a:t>
            </a:r>
          </a:p>
        </p:txBody>
      </p:sp>
      <p:sp>
        <p:nvSpPr>
          <p:cNvPr id="49156" name="Oval 4"/>
          <p:cNvSpPr>
            <a:spLocks noChangeArrowheads="1"/>
          </p:cNvSpPr>
          <p:nvPr/>
        </p:nvSpPr>
        <p:spPr bwMode="auto">
          <a:xfrm>
            <a:off x="838200" y="3352800"/>
            <a:ext cx="1371600" cy="1295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latin typeface="Calibri" pitchFamily="34" charset="0"/>
              <a:ea typeface="ＭＳ Ｐゴシック" charset="0"/>
            </a:endParaRPr>
          </a:p>
        </p:txBody>
      </p:sp>
      <p:sp>
        <p:nvSpPr>
          <p:cNvPr id="49157" name="Oval 5"/>
          <p:cNvSpPr>
            <a:spLocks noChangeArrowheads="1"/>
          </p:cNvSpPr>
          <p:nvPr/>
        </p:nvSpPr>
        <p:spPr bwMode="auto">
          <a:xfrm>
            <a:off x="1600200" y="41910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latin typeface="Calibri" pitchFamily="34" charset="0"/>
              <a:ea typeface="ＭＳ Ｐゴシック" charset="0"/>
            </a:endParaRPr>
          </a:p>
        </p:txBody>
      </p:sp>
      <p:sp>
        <p:nvSpPr>
          <p:cNvPr id="49158" name="Oval 6"/>
          <p:cNvSpPr>
            <a:spLocks noChangeArrowheads="1"/>
          </p:cNvSpPr>
          <p:nvPr/>
        </p:nvSpPr>
        <p:spPr bwMode="auto">
          <a:xfrm>
            <a:off x="1371600" y="40386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latin typeface="Calibri" pitchFamily="34" charset="0"/>
              <a:ea typeface="ＭＳ Ｐゴシック" charset="0"/>
            </a:endParaRPr>
          </a:p>
        </p:txBody>
      </p:sp>
      <p:sp>
        <p:nvSpPr>
          <p:cNvPr id="49159" name="Oval 7"/>
          <p:cNvSpPr>
            <a:spLocks noChangeArrowheads="1"/>
          </p:cNvSpPr>
          <p:nvPr/>
        </p:nvSpPr>
        <p:spPr bwMode="auto">
          <a:xfrm>
            <a:off x="1524000" y="35814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latin typeface="Calibri" pitchFamily="34" charset="0"/>
              <a:ea typeface="ＭＳ Ｐゴシック" charset="0"/>
            </a:endParaRPr>
          </a:p>
        </p:txBody>
      </p:sp>
      <p:sp>
        <p:nvSpPr>
          <p:cNvPr id="49160" name="Oval 8"/>
          <p:cNvSpPr>
            <a:spLocks noChangeArrowheads="1"/>
          </p:cNvSpPr>
          <p:nvPr/>
        </p:nvSpPr>
        <p:spPr bwMode="auto">
          <a:xfrm>
            <a:off x="1219200" y="36576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latin typeface="Calibri" pitchFamily="34" charset="0"/>
              <a:ea typeface="ＭＳ Ｐゴシック" charset="0"/>
            </a:endParaRPr>
          </a:p>
        </p:txBody>
      </p:sp>
      <p:sp>
        <p:nvSpPr>
          <p:cNvPr id="49161" name="Oval 9"/>
          <p:cNvSpPr>
            <a:spLocks noChangeArrowheads="1"/>
          </p:cNvSpPr>
          <p:nvPr/>
        </p:nvSpPr>
        <p:spPr bwMode="auto">
          <a:xfrm>
            <a:off x="1219200" y="43434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latin typeface="Calibri" pitchFamily="34" charset="0"/>
              <a:ea typeface="ＭＳ Ｐゴシック" charset="0"/>
            </a:endParaRPr>
          </a:p>
        </p:txBody>
      </p:sp>
      <p:sp>
        <p:nvSpPr>
          <p:cNvPr id="49162" name="Oval 10"/>
          <p:cNvSpPr>
            <a:spLocks noChangeArrowheads="1"/>
          </p:cNvSpPr>
          <p:nvPr/>
        </p:nvSpPr>
        <p:spPr bwMode="auto">
          <a:xfrm>
            <a:off x="1752600" y="38100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latin typeface="Calibri" pitchFamily="34" charset="0"/>
              <a:ea typeface="ＭＳ Ｐゴシック" charset="0"/>
            </a:endParaRPr>
          </a:p>
        </p:txBody>
      </p:sp>
      <p:sp>
        <p:nvSpPr>
          <p:cNvPr id="49163" name="Text Box 11"/>
          <p:cNvSpPr txBox="1">
            <a:spLocks noChangeArrowheads="1"/>
          </p:cNvSpPr>
          <p:nvPr/>
        </p:nvSpPr>
        <p:spPr bwMode="auto">
          <a:xfrm>
            <a:off x="593725" y="4837113"/>
            <a:ext cx="17684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latin typeface="Calibri" pitchFamily="34" charset="0"/>
                <a:ea typeface="ＭＳ Ｐゴシック" charset="0"/>
              </a:rPr>
              <a:t>Time = 00-hr</a:t>
            </a:r>
          </a:p>
        </p:txBody>
      </p:sp>
      <p:sp>
        <p:nvSpPr>
          <p:cNvPr id="49164" name="Oval 12"/>
          <p:cNvSpPr>
            <a:spLocks noChangeArrowheads="1"/>
          </p:cNvSpPr>
          <p:nvPr/>
        </p:nvSpPr>
        <p:spPr bwMode="auto">
          <a:xfrm>
            <a:off x="1676400" y="4038600"/>
            <a:ext cx="76200" cy="762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latin typeface="Calibri" pitchFamily="34" charset="0"/>
              <a:ea typeface="ＭＳ Ｐゴシック" charset="0"/>
            </a:endParaRPr>
          </a:p>
        </p:txBody>
      </p:sp>
      <p:sp>
        <p:nvSpPr>
          <p:cNvPr id="49165" name="Oval 13"/>
          <p:cNvSpPr>
            <a:spLocks noChangeArrowheads="1"/>
          </p:cNvSpPr>
          <p:nvPr/>
        </p:nvSpPr>
        <p:spPr bwMode="auto">
          <a:xfrm>
            <a:off x="6553200" y="1752600"/>
            <a:ext cx="1371600" cy="434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latin typeface="Calibri" pitchFamily="34" charset="0"/>
              <a:ea typeface="ＭＳ Ｐゴシック" charset="0"/>
            </a:endParaRPr>
          </a:p>
        </p:txBody>
      </p:sp>
      <p:sp>
        <p:nvSpPr>
          <p:cNvPr id="49166" name="Line 14"/>
          <p:cNvSpPr>
            <a:spLocks noChangeShapeType="1"/>
          </p:cNvSpPr>
          <p:nvPr/>
        </p:nvSpPr>
        <p:spPr bwMode="auto">
          <a:xfrm flipV="1">
            <a:off x="1600200" y="2133600"/>
            <a:ext cx="5562600" cy="1447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Calibri" pitchFamily="34" charset="0"/>
              <a:ea typeface="ＭＳ Ｐゴシック" charset="0"/>
            </a:endParaRPr>
          </a:p>
        </p:txBody>
      </p:sp>
      <p:sp>
        <p:nvSpPr>
          <p:cNvPr id="49167" name="Line 15"/>
          <p:cNvSpPr>
            <a:spLocks noChangeShapeType="1"/>
          </p:cNvSpPr>
          <p:nvPr/>
        </p:nvSpPr>
        <p:spPr bwMode="auto">
          <a:xfrm flipV="1">
            <a:off x="1295400" y="2438400"/>
            <a:ext cx="5638800" cy="1219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Calibri" pitchFamily="34" charset="0"/>
              <a:ea typeface="ＭＳ Ｐゴシック" charset="0"/>
            </a:endParaRPr>
          </a:p>
        </p:txBody>
      </p:sp>
      <p:sp>
        <p:nvSpPr>
          <p:cNvPr id="49168" name="Line 16"/>
          <p:cNvSpPr>
            <a:spLocks noChangeShapeType="1"/>
          </p:cNvSpPr>
          <p:nvPr/>
        </p:nvSpPr>
        <p:spPr bwMode="auto">
          <a:xfrm flipV="1">
            <a:off x="1828800" y="2971800"/>
            <a:ext cx="5791200" cy="838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Calibri" pitchFamily="34" charset="0"/>
              <a:ea typeface="ＭＳ Ｐゴシック" charset="0"/>
            </a:endParaRPr>
          </a:p>
        </p:txBody>
      </p:sp>
      <p:sp>
        <p:nvSpPr>
          <p:cNvPr id="49169" name="Line 17"/>
          <p:cNvSpPr>
            <a:spLocks noChangeShapeType="1"/>
          </p:cNvSpPr>
          <p:nvPr/>
        </p:nvSpPr>
        <p:spPr bwMode="auto">
          <a:xfrm flipV="1">
            <a:off x="1447800" y="3657600"/>
            <a:ext cx="548640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Calibri" pitchFamily="34" charset="0"/>
              <a:ea typeface="ＭＳ Ｐゴシック" charset="0"/>
            </a:endParaRPr>
          </a:p>
        </p:txBody>
      </p:sp>
      <p:sp>
        <p:nvSpPr>
          <p:cNvPr id="49170" name="Line 18"/>
          <p:cNvSpPr>
            <a:spLocks noChangeShapeType="1"/>
          </p:cNvSpPr>
          <p:nvPr/>
        </p:nvSpPr>
        <p:spPr bwMode="auto">
          <a:xfrm>
            <a:off x="1295400" y="4343400"/>
            <a:ext cx="6019800" cy="1600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Calibri" pitchFamily="34" charset="0"/>
              <a:ea typeface="ＭＳ Ｐゴシック" charset="0"/>
            </a:endParaRPr>
          </a:p>
        </p:txBody>
      </p:sp>
      <p:sp>
        <p:nvSpPr>
          <p:cNvPr id="49171" name="Line 19"/>
          <p:cNvSpPr>
            <a:spLocks noChangeShapeType="1"/>
          </p:cNvSpPr>
          <p:nvPr/>
        </p:nvSpPr>
        <p:spPr bwMode="auto">
          <a:xfrm>
            <a:off x="1676400" y="4267200"/>
            <a:ext cx="5410200" cy="685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Calibri" pitchFamily="34" charset="0"/>
              <a:ea typeface="ＭＳ Ｐゴシック" charset="0"/>
            </a:endParaRPr>
          </a:p>
        </p:txBody>
      </p:sp>
      <p:sp>
        <p:nvSpPr>
          <p:cNvPr id="49172" name="Line 20"/>
          <p:cNvSpPr>
            <a:spLocks noChangeShapeType="1"/>
          </p:cNvSpPr>
          <p:nvPr/>
        </p:nvSpPr>
        <p:spPr bwMode="auto">
          <a:xfrm>
            <a:off x="1752600" y="4114800"/>
            <a:ext cx="5638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Calibri" pitchFamily="34" charset="0"/>
              <a:ea typeface="ＭＳ Ｐゴシック" charset="0"/>
            </a:endParaRPr>
          </a:p>
        </p:txBody>
      </p:sp>
      <p:sp>
        <p:nvSpPr>
          <p:cNvPr id="49173" name="Oval 21"/>
          <p:cNvSpPr>
            <a:spLocks noChangeArrowheads="1"/>
          </p:cNvSpPr>
          <p:nvPr/>
        </p:nvSpPr>
        <p:spPr bwMode="auto">
          <a:xfrm>
            <a:off x="7391400" y="4038600"/>
            <a:ext cx="76200" cy="762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latin typeface="Calibri" pitchFamily="34" charset="0"/>
              <a:ea typeface="ＭＳ Ｐゴシック" charset="0"/>
            </a:endParaRPr>
          </a:p>
        </p:txBody>
      </p:sp>
      <p:sp>
        <p:nvSpPr>
          <p:cNvPr id="49174" name="Oval 22"/>
          <p:cNvSpPr>
            <a:spLocks noChangeArrowheads="1"/>
          </p:cNvSpPr>
          <p:nvPr/>
        </p:nvSpPr>
        <p:spPr bwMode="auto">
          <a:xfrm>
            <a:off x="7162800" y="20574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latin typeface="Calibri" pitchFamily="34" charset="0"/>
              <a:ea typeface="ＭＳ Ｐゴシック" charset="0"/>
            </a:endParaRPr>
          </a:p>
        </p:txBody>
      </p:sp>
      <p:sp>
        <p:nvSpPr>
          <p:cNvPr id="49175" name="Oval 23"/>
          <p:cNvSpPr>
            <a:spLocks noChangeArrowheads="1"/>
          </p:cNvSpPr>
          <p:nvPr/>
        </p:nvSpPr>
        <p:spPr bwMode="auto">
          <a:xfrm>
            <a:off x="7620000" y="28956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latin typeface="Calibri" pitchFamily="34" charset="0"/>
              <a:ea typeface="ＭＳ Ｐゴシック" charset="0"/>
            </a:endParaRPr>
          </a:p>
        </p:txBody>
      </p:sp>
      <p:sp>
        <p:nvSpPr>
          <p:cNvPr id="49176" name="Oval 24"/>
          <p:cNvSpPr>
            <a:spLocks noChangeArrowheads="1"/>
          </p:cNvSpPr>
          <p:nvPr/>
        </p:nvSpPr>
        <p:spPr bwMode="auto">
          <a:xfrm>
            <a:off x="7010400" y="35814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latin typeface="Calibri" pitchFamily="34" charset="0"/>
              <a:ea typeface="ＭＳ Ｐゴシック" charset="0"/>
            </a:endParaRPr>
          </a:p>
        </p:txBody>
      </p:sp>
      <p:sp>
        <p:nvSpPr>
          <p:cNvPr id="49177" name="Oval 25"/>
          <p:cNvSpPr>
            <a:spLocks noChangeArrowheads="1"/>
          </p:cNvSpPr>
          <p:nvPr/>
        </p:nvSpPr>
        <p:spPr bwMode="auto">
          <a:xfrm>
            <a:off x="7086600" y="49530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latin typeface="Calibri" pitchFamily="34" charset="0"/>
              <a:ea typeface="ＭＳ Ｐゴシック" charset="0"/>
            </a:endParaRPr>
          </a:p>
        </p:txBody>
      </p:sp>
      <p:sp>
        <p:nvSpPr>
          <p:cNvPr id="49178" name="Oval 26"/>
          <p:cNvSpPr>
            <a:spLocks noChangeArrowheads="1"/>
          </p:cNvSpPr>
          <p:nvPr/>
        </p:nvSpPr>
        <p:spPr bwMode="auto">
          <a:xfrm>
            <a:off x="7315200" y="58674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latin typeface="Calibri" pitchFamily="34" charset="0"/>
              <a:ea typeface="ＭＳ Ｐゴシック" charset="0"/>
            </a:endParaRPr>
          </a:p>
        </p:txBody>
      </p:sp>
      <p:sp>
        <p:nvSpPr>
          <p:cNvPr id="49179" name="Oval 27"/>
          <p:cNvSpPr>
            <a:spLocks noChangeArrowheads="1"/>
          </p:cNvSpPr>
          <p:nvPr/>
        </p:nvSpPr>
        <p:spPr bwMode="auto">
          <a:xfrm>
            <a:off x="6934200" y="23622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latin typeface="Calibri" pitchFamily="34" charset="0"/>
              <a:ea typeface="ＭＳ Ｐゴシック" charset="0"/>
            </a:endParaRPr>
          </a:p>
        </p:txBody>
      </p:sp>
      <p:sp>
        <p:nvSpPr>
          <p:cNvPr id="49180" name="Text Box 28"/>
          <p:cNvSpPr txBox="1">
            <a:spLocks noChangeArrowheads="1"/>
          </p:cNvSpPr>
          <p:nvPr/>
        </p:nvSpPr>
        <p:spPr bwMode="auto">
          <a:xfrm>
            <a:off x="6324600" y="6172200"/>
            <a:ext cx="17684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latin typeface="Calibri" pitchFamily="34" charset="0"/>
                <a:ea typeface="ＭＳ Ｐゴシック" charset="0"/>
              </a:rPr>
              <a:t>Time = 72-hr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Probabilistic Forecasting</a:t>
            </a:r>
          </a:p>
        </p:txBody>
      </p:sp>
      <p:pic>
        <p:nvPicPr>
          <p:cNvPr id="69636" name="Picture 4" descr="Aguado_Figure_13_09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9800" y="1219200"/>
            <a:ext cx="4662488" cy="5105400"/>
          </a:xfrm>
        </p:spPr>
      </p:pic>
      <p:sp>
        <p:nvSpPr>
          <p:cNvPr id="69637" name="Text Box 5"/>
          <p:cNvSpPr txBox="1">
            <a:spLocks noChangeArrowheads="1"/>
          </p:cNvSpPr>
          <p:nvPr/>
        </p:nvSpPr>
        <p:spPr bwMode="auto">
          <a:xfrm>
            <a:off x="3581400" y="6324600"/>
            <a:ext cx="21494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latin typeface="Calibri" pitchFamily="34" charset="0"/>
                <a:ea typeface="ＭＳ Ｐゴシック" charset="0"/>
              </a:rPr>
              <a:t>10-day forecasts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/>
          </a:p>
        </p:txBody>
      </p:sp>
      <p:pic>
        <p:nvPicPr>
          <p:cNvPr id="5939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-17463"/>
            <a:ext cx="530225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The National Weather Service</a:t>
            </a:r>
          </a:p>
        </p:txBody>
      </p:sp>
      <p:pic>
        <p:nvPicPr>
          <p:cNvPr id="8196" name="Picture 4" descr="Aguado_Figure_13_01a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24063" y="1600200"/>
            <a:ext cx="5095875" cy="4525963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/>
          </a:p>
        </p:txBody>
      </p:sp>
      <p:pic>
        <p:nvPicPr>
          <p:cNvPr id="60418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32000" y="127000"/>
            <a:ext cx="5080000" cy="657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/>
          </a:p>
        </p:txBody>
      </p:sp>
      <p:pic>
        <p:nvPicPr>
          <p:cNvPr id="60420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17700" y="0"/>
            <a:ext cx="53022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Probabilistic Forecasting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u="sng" dirty="0" smtClean="0"/>
              <a:t>Main challenge</a:t>
            </a:r>
            <a:r>
              <a:rPr lang="en-US" dirty="0" smtClean="0"/>
              <a:t> = Expressing uncertainty to the public in a way it will be useful</a:t>
            </a:r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buFontTx/>
              <a:buNone/>
              <a:defRPr/>
            </a:pPr>
            <a:r>
              <a:rPr lang="en-US" dirty="0" smtClean="0"/>
              <a:t>	- Do people want to hear what the high </a:t>
            </a:r>
          </a:p>
          <a:p>
            <a:pPr eaLnBrk="1" hangingPunct="1">
              <a:buFontTx/>
              <a:buNone/>
              <a:defRPr/>
            </a:pPr>
            <a:r>
              <a:rPr lang="en-US" dirty="0" smtClean="0"/>
              <a:t>     temperature will be, or do they want to </a:t>
            </a:r>
          </a:p>
          <a:p>
            <a:pPr eaLnBrk="1" hangingPunct="1">
              <a:buFontTx/>
              <a:buNone/>
              <a:defRPr/>
            </a:pPr>
            <a:r>
              <a:rPr lang="en-US" dirty="0" smtClean="0"/>
              <a:t>     know the possible range of high </a:t>
            </a:r>
          </a:p>
          <a:p>
            <a:pPr eaLnBrk="1" hangingPunct="1">
              <a:buFontTx/>
              <a:buNone/>
              <a:defRPr/>
            </a:pPr>
            <a:r>
              <a:rPr lang="en-US" dirty="0" smtClean="0"/>
              <a:t>     temperatures? What does it mean to have a 50% chance of rain, anyway?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 smtClean="0"/>
              <a:t>The Prediction Phase – How Can Forecasts Go Bad?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382000" cy="4525963"/>
          </a:xfrm>
        </p:spPr>
        <p:txBody>
          <a:bodyPr/>
          <a:lstStyle/>
          <a:p>
            <a:pPr eaLnBrk="1" hangingPunct="1"/>
            <a:r>
              <a:rPr lang="en-US" dirty="0" smtClean="0"/>
              <a:t>There are 2 main sources of error in NWP forecasts:</a:t>
            </a:r>
          </a:p>
          <a:p>
            <a:pPr eaLnBrk="1" hangingPunct="1">
              <a:buFontTx/>
              <a:buNone/>
            </a:pPr>
            <a:r>
              <a:rPr lang="en-US" dirty="0" smtClean="0"/>
              <a:t>		1) </a:t>
            </a:r>
            <a:r>
              <a:rPr lang="en-US" b="1" dirty="0" smtClean="0"/>
              <a:t>Initial condition error</a:t>
            </a:r>
            <a:r>
              <a:rPr lang="en-US" dirty="0" smtClean="0"/>
              <a:t> – errors in the </a:t>
            </a:r>
          </a:p>
          <a:p>
            <a:pPr eaLnBrk="1" hangingPunct="1">
              <a:buFontTx/>
              <a:buNone/>
            </a:pPr>
            <a:r>
              <a:rPr lang="en-US" dirty="0" smtClean="0"/>
              <a:t>            analysis of a NWP model</a:t>
            </a:r>
          </a:p>
          <a:p>
            <a:pPr eaLnBrk="1" hangingPunct="1">
              <a:buFontTx/>
              <a:buNone/>
            </a:pPr>
            <a:r>
              <a:rPr lang="en-US" dirty="0" smtClean="0"/>
              <a:t>		2) </a:t>
            </a:r>
            <a:r>
              <a:rPr lang="en-US" b="1" dirty="0" smtClean="0"/>
              <a:t>Physics errors</a:t>
            </a:r>
            <a:r>
              <a:rPr lang="en-US" dirty="0" smtClean="0"/>
              <a:t> – physics that are </a:t>
            </a:r>
          </a:p>
          <a:p>
            <a:pPr eaLnBrk="1" hangingPunct="1">
              <a:buFontTx/>
              <a:buNone/>
            </a:pPr>
            <a:r>
              <a:rPr lang="en-US" dirty="0" smtClean="0"/>
              <a:t>            wrong in the NWP model (mostly  </a:t>
            </a:r>
          </a:p>
          <a:p>
            <a:pPr eaLnBrk="1" hangingPunct="1">
              <a:buFontTx/>
              <a:buNone/>
            </a:pPr>
            <a:r>
              <a:rPr lang="en-US" dirty="0" smtClean="0"/>
              <a:t>            associated with surface processes) Some of our equations do not have solutions!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Initial Condition Error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3000" dirty="0" smtClean="0"/>
              <a:t>Initial condition errors are always present in NWP analyses</a:t>
            </a:r>
          </a:p>
          <a:p>
            <a:pPr eaLnBrk="1" hangingPunct="1"/>
            <a:endParaRPr lang="en-US" sz="3000" dirty="0" smtClean="0"/>
          </a:p>
          <a:p>
            <a:pPr eaLnBrk="1" hangingPunct="1"/>
            <a:r>
              <a:rPr lang="en-US" sz="3000" dirty="0" smtClean="0"/>
              <a:t>Because of chaos, errors in the analysis will eventually grow to be large (forget about 45-day forecasts!)</a:t>
            </a:r>
          </a:p>
          <a:p>
            <a:pPr eaLnBrk="1" hangingPunct="1"/>
            <a:endParaRPr lang="en-US" sz="3000" dirty="0" smtClean="0"/>
          </a:p>
          <a:p>
            <a:pPr eaLnBrk="1" hangingPunct="1"/>
            <a:r>
              <a:rPr lang="en-US" sz="3000" dirty="0" smtClean="0"/>
              <a:t>Whether or not initial condition error matters to short-range (0-72hr) forecasts is another question…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Initial Condition Error</a:t>
            </a:r>
          </a:p>
        </p:txBody>
      </p:sp>
      <p:pic>
        <p:nvPicPr>
          <p:cNvPr id="56324" name="Picture 4" descr="R3_700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 t="10667" b="10667"/>
          <a:stretch>
            <a:fillRect/>
          </a:stretch>
        </p:blipFill>
        <p:spPr>
          <a:xfrm>
            <a:off x="1447800" y="1295400"/>
            <a:ext cx="6172200" cy="4892675"/>
          </a:xfrm>
          <a:noFill/>
        </p:spPr>
      </p:pic>
      <p:sp>
        <p:nvSpPr>
          <p:cNvPr id="56325" name="Text Box 5"/>
          <p:cNvSpPr txBox="1">
            <a:spLocks noChangeArrowheads="1"/>
          </p:cNvSpPr>
          <p:nvPr/>
        </p:nvSpPr>
        <p:spPr bwMode="auto">
          <a:xfrm>
            <a:off x="2041525" y="6132513"/>
            <a:ext cx="49688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latin typeface="Calibri" pitchFamily="34" charset="0"/>
                <a:ea typeface="ＭＳ Ｐゴシック" charset="0"/>
              </a:rPr>
              <a:t>Sensitivity of 24-hr cyclone position to SLP</a:t>
            </a:r>
          </a:p>
        </p:txBody>
      </p:sp>
      <p:sp>
        <p:nvSpPr>
          <p:cNvPr id="56326" name="Text Box 6"/>
          <p:cNvSpPr txBox="1">
            <a:spLocks noChangeArrowheads="1"/>
          </p:cNvSpPr>
          <p:nvPr/>
        </p:nvSpPr>
        <p:spPr bwMode="auto">
          <a:xfrm>
            <a:off x="5105400" y="2971800"/>
            <a:ext cx="380232" cy="646331"/>
          </a:xfrm>
          <a:prstGeom prst="rect">
            <a:avLst/>
          </a:prstGeom>
          <a:solidFill>
            <a:schemeClr val="bg1">
              <a:alpha val="53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0000"/>
                </a:solidFill>
                <a:latin typeface="Calibri" pitchFamily="34" charset="0"/>
                <a:ea typeface="ＭＳ Ｐゴシック" charset="0"/>
              </a:rPr>
              <a:t>L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Physics Errors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The physics in NWP models aren’</a:t>
            </a:r>
            <a:r>
              <a:rPr lang="en-US" altLang="ja-JP" dirty="0" smtClean="0"/>
              <a:t>t perfect</a:t>
            </a:r>
          </a:p>
          <a:p>
            <a:pPr eaLnBrk="1" hangingPunct="1"/>
            <a:endParaRPr lang="en-US" dirty="0" smtClean="0"/>
          </a:p>
          <a:p>
            <a:pPr eaLnBrk="1" hangingPunct="1">
              <a:buFontTx/>
              <a:buNone/>
            </a:pPr>
            <a:r>
              <a:rPr lang="en-US" dirty="0" smtClean="0"/>
              <a:t>		- Surface radiation processes</a:t>
            </a:r>
          </a:p>
          <a:p>
            <a:pPr eaLnBrk="1" hangingPunct="1">
              <a:buFontTx/>
              <a:buNone/>
            </a:pPr>
            <a:r>
              <a:rPr lang="en-US" dirty="0" smtClean="0"/>
              <a:t>		- Frictional turbulence of surface winds</a:t>
            </a:r>
          </a:p>
          <a:p>
            <a:pPr eaLnBrk="1" hangingPunct="1">
              <a:buFontTx/>
              <a:buNone/>
            </a:pPr>
            <a:r>
              <a:rPr lang="en-US" dirty="0" smtClean="0"/>
              <a:t>		- Convection</a:t>
            </a:r>
          </a:p>
          <a:p>
            <a:pPr eaLnBrk="1" hangingPunct="1">
              <a:buFontTx/>
              <a:buNone/>
            </a:pPr>
            <a:r>
              <a:rPr lang="en-US" dirty="0" smtClean="0"/>
              <a:t>		- Cloud processes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Physics Errors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Physics errors often lead to model biases – consistent errors in certain model variables (e.g. surface temperature)</a:t>
            </a:r>
          </a:p>
          <a:p>
            <a:pPr eaLnBrk="1" hangingPunct="1"/>
            <a:endParaRPr lang="en-US" dirty="0" smtClean="0"/>
          </a:p>
          <a:p>
            <a:pPr eaLnBrk="1" hangingPunct="1">
              <a:buFontTx/>
              <a:buNone/>
            </a:pPr>
            <a:r>
              <a:rPr lang="en-US" dirty="0" smtClean="0"/>
              <a:t>		- Documented biases of nested grid </a:t>
            </a:r>
          </a:p>
          <a:p>
            <a:pPr eaLnBrk="1" hangingPunct="1">
              <a:buFontTx/>
              <a:buNone/>
            </a:pPr>
            <a:r>
              <a:rPr lang="en-US" dirty="0" smtClean="0"/>
              <a:t>          model…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b="1" dirty="0" smtClean="0"/>
              <a:t>Persistence </a:t>
            </a:r>
            <a:r>
              <a:rPr lang="en-US" dirty="0" smtClean="0"/>
              <a:t>forecast – uses repeat of today’s weather</a:t>
            </a:r>
          </a:p>
          <a:p>
            <a:r>
              <a:rPr lang="en-US" b="1" dirty="0" smtClean="0"/>
              <a:t>Climatology</a:t>
            </a:r>
            <a:r>
              <a:rPr lang="en-US" dirty="0" smtClean="0"/>
              <a:t> forecast – uses average weather for a given day of the year</a:t>
            </a:r>
          </a:p>
          <a:p>
            <a:r>
              <a:rPr lang="en-US" b="1" dirty="0" smtClean="0"/>
              <a:t>Trend</a:t>
            </a:r>
            <a:r>
              <a:rPr lang="en-US" dirty="0" smtClean="0"/>
              <a:t> forecast – uses direct advection of upstream weather</a:t>
            </a:r>
          </a:p>
          <a:p>
            <a:r>
              <a:rPr lang="en-US" b="1" dirty="0" smtClean="0"/>
              <a:t>Analog</a:t>
            </a:r>
            <a:r>
              <a:rPr lang="en-US" dirty="0" smtClean="0"/>
              <a:t> forecast – uses historic, similar case</a:t>
            </a:r>
          </a:p>
          <a:p>
            <a:r>
              <a:rPr lang="en-US" b="1" dirty="0" err="1" smtClean="0"/>
              <a:t>Nowcasting</a:t>
            </a:r>
            <a:r>
              <a:rPr lang="en-US" dirty="0" smtClean="0"/>
              <a:t> – forecasting immediate weather changes (few hours), observation based</a:t>
            </a:r>
          </a:p>
          <a:p>
            <a:r>
              <a:rPr lang="en-US" b="1" dirty="0" smtClean="0"/>
              <a:t>Numerical Weather Prediction</a:t>
            </a:r>
            <a:r>
              <a:rPr lang="en-US" dirty="0" smtClean="0"/>
              <a:t> – computer models, solutions of governing equations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8478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NWP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25780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/>
              <a:t>Analysis</a:t>
            </a:r>
          </a:p>
          <a:p>
            <a:pPr lvl="1"/>
            <a:r>
              <a:rPr lang="en-US" dirty="0" smtClean="0"/>
              <a:t>Combination of previous forecast and observations (</a:t>
            </a:r>
            <a:r>
              <a:rPr lang="en-US" b="1" dirty="0" smtClean="0"/>
              <a:t>data assimilation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Tries to find the </a:t>
            </a:r>
            <a:r>
              <a:rPr lang="en-US" b="1" dirty="0" smtClean="0"/>
              <a:t>most likely state </a:t>
            </a:r>
            <a:r>
              <a:rPr lang="en-US" dirty="0" smtClean="0"/>
              <a:t>of the atmosphere</a:t>
            </a:r>
          </a:p>
          <a:p>
            <a:r>
              <a:rPr lang="en-US" b="1" dirty="0" smtClean="0"/>
              <a:t>Prediction</a:t>
            </a:r>
          </a:p>
          <a:p>
            <a:pPr lvl="1"/>
            <a:r>
              <a:rPr lang="en-US" dirty="0" smtClean="0"/>
              <a:t>Solutions to </a:t>
            </a:r>
            <a:r>
              <a:rPr lang="en-US" b="1" dirty="0" smtClean="0"/>
              <a:t>equations</a:t>
            </a:r>
            <a:r>
              <a:rPr lang="en-US" dirty="0" smtClean="0"/>
              <a:t> at grid points</a:t>
            </a:r>
          </a:p>
          <a:p>
            <a:pPr lvl="1"/>
            <a:r>
              <a:rPr lang="en-US" dirty="0" smtClean="0"/>
              <a:t>High use of computing power</a:t>
            </a:r>
          </a:p>
          <a:p>
            <a:pPr lvl="1"/>
            <a:r>
              <a:rPr lang="en-US" b="1" dirty="0" smtClean="0"/>
              <a:t>Deterministic</a:t>
            </a:r>
            <a:r>
              <a:rPr lang="en-US" dirty="0" smtClean="0"/>
              <a:t>: single forecast</a:t>
            </a:r>
          </a:p>
          <a:p>
            <a:pPr lvl="1"/>
            <a:r>
              <a:rPr lang="en-US" b="1" dirty="0" smtClean="0"/>
              <a:t>Probabilistic</a:t>
            </a:r>
            <a:r>
              <a:rPr lang="en-US" dirty="0" smtClean="0"/>
              <a:t>: many deterministic forecasts ran, ensemble (mean and probabilities) used, expresses the uncertainty of the analysis and the solution</a:t>
            </a:r>
          </a:p>
          <a:p>
            <a:pPr lvl="1"/>
            <a:r>
              <a:rPr lang="en-US" dirty="0" smtClean="0"/>
              <a:t>Errors: </a:t>
            </a:r>
            <a:r>
              <a:rPr lang="en-US" b="1" dirty="0" smtClean="0"/>
              <a:t>initial conditions and physics </a:t>
            </a:r>
            <a:r>
              <a:rPr lang="en-US" dirty="0" smtClean="0"/>
              <a:t>of the model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52898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 smtClean="0"/>
              <a:t>Numerical Weather Prediction – The Post-processing Phase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The post-processing phase of NWP involves creating graphics of the forecast:</a:t>
            </a:r>
          </a:p>
          <a:p>
            <a:pPr eaLnBrk="1" hangingPunct="1">
              <a:buFontTx/>
              <a:buNone/>
              <a:defRPr/>
            </a:pPr>
            <a:endParaRPr lang="en-US" dirty="0" smtClean="0"/>
          </a:p>
          <a:p>
            <a:pPr eaLnBrk="1" hangingPunct="1">
              <a:buFontTx/>
              <a:buNone/>
              <a:defRPr/>
            </a:pPr>
            <a:r>
              <a:rPr lang="en-US" dirty="0" smtClean="0"/>
              <a:t>		1)  500-mb height</a:t>
            </a:r>
          </a:p>
          <a:p>
            <a:pPr eaLnBrk="1" hangingPunct="1">
              <a:buFontTx/>
              <a:buNone/>
              <a:defRPr/>
            </a:pPr>
            <a:r>
              <a:rPr lang="en-US" dirty="0" smtClean="0"/>
              <a:t>		2)  SLP</a:t>
            </a:r>
          </a:p>
          <a:p>
            <a:pPr eaLnBrk="1" hangingPunct="1">
              <a:buFontTx/>
              <a:buNone/>
              <a:defRPr/>
            </a:pPr>
            <a:r>
              <a:rPr lang="en-US" dirty="0" smtClean="0"/>
              <a:t>		3)  Surface wind</a:t>
            </a:r>
          </a:p>
          <a:p>
            <a:pPr eaLnBrk="1" hangingPunct="1">
              <a:buFontTx/>
              <a:buNone/>
              <a:defRPr/>
            </a:pPr>
            <a:r>
              <a:rPr lang="en-US" dirty="0" smtClean="0"/>
              <a:t>		4)  3-hr precipitation</a:t>
            </a:r>
          </a:p>
          <a:p>
            <a:pPr eaLnBrk="1" hangingPunct="1">
              <a:buFontTx/>
              <a:buNone/>
              <a:defRPr/>
            </a:pPr>
            <a:r>
              <a:rPr lang="en-US" dirty="0" smtClean="0"/>
              <a:t>		5)  1000-500mb thickness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The National Weather Service</a:t>
            </a:r>
          </a:p>
        </p:txBody>
      </p:sp>
      <p:pic>
        <p:nvPicPr>
          <p:cNvPr id="9221" name="Picture 5" descr="Aguado_Figure_13_01b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25650" y="1600200"/>
            <a:ext cx="5091113" cy="4525963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NWP Post-processing</a:t>
            </a:r>
          </a:p>
        </p:txBody>
      </p:sp>
      <p:pic>
        <p:nvPicPr>
          <p:cNvPr id="43012" name="Picture 4" descr="Aguado_Figure_13_02a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7800" y="1600200"/>
            <a:ext cx="6248400" cy="4525963"/>
          </a:xfr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NWP Post-processing</a:t>
            </a:r>
          </a:p>
        </p:txBody>
      </p:sp>
      <p:pic>
        <p:nvPicPr>
          <p:cNvPr id="44037" name="Picture 5" descr="Aguado_Figure_13_02b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50975" y="1600200"/>
            <a:ext cx="6242050" cy="4525963"/>
          </a:xfr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NWP Post-processing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The final forecast product includes the human factor – judgments based on both a forecaster’</a:t>
            </a:r>
            <a:r>
              <a:rPr lang="en-US" altLang="ja-JP" dirty="0" smtClean="0"/>
              <a:t>s experience and NWP 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NWP Post-processing</a:t>
            </a:r>
          </a:p>
        </p:txBody>
      </p:sp>
      <p:pic>
        <p:nvPicPr>
          <p:cNvPr id="64516" name="Picture 4" descr="Aguado_Figure_13_0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371600"/>
            <a:ext cx="7772400" cy="5329238"/>
          </a:xfr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NWP Post-processing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Model Output Statistics (MOS) – a post-processing technique that correlates relationships between a model forecast and reality over many, many forecasts</a:t>
            </a:r>
          </a:p>
          <a:p>
            <a:pPr eaLnBrk="1" hangingPunct="1"/>
            <a:endParaRPr lang="en-US" sz="2800" dirty="0" smtClean="0"/>
          </a:p>
          <a:p>
            <a:pPr eaLnBrk="1" hangingPunct="1"/>
            <a:r>
              <a:rPr lang="en-US" sz="2800" dirty="0" smtClean="0"/>
              <a:t>MOS produces a forecast incorporating these statistical relationships - really good for common situations and models which haven’t changed in years, really bad for unusual events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Forecast Verification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Forecast verification is the process of measuring the skill of a forecast (model, human forecaster, MOS…)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Forecast Verification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Forecast verification is the process of measuring the skill of a forecast (model, human forecaster, MOS…)</a:t>
            </a:r>
          </a:p>
        </p:txBody>
      </p:sp>
      <p:pic>
        <p:nvPicPr>
          <p:cNvPr id="102404" name="Picture 4" descr="Aguado_Figure_13_08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276600"/>
            <a:ext cx="7210425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Long-range Forecasts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The Climate Prediction Center (CPC) is responsible for forecasts valid more than 1 week into the future (numerical models and statistics)</a:t>
            </a:r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Seasonal forecasts are also made by the CPC that indicate above or below probabilities of warm/cold or wet/dry seasons </a:t>
            </a:r>
          </a:p>
        </p:txBody>
      </p:sp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3886200" y="6491288"/>
            <a:ext cx="37496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 dirty="0">
                <a:latin typeface="Calibri" pitchFamily="34" charset="0"/>
              </a:rPr>
              <a:t>CPC predictions for </a:t>
            </a:r>
            <a:r>
              <a:rPr lang="en-US" b="1" dirty="0" smtClean="0">
                <a:latin typeface="Calibri" pitchFamily="34" charset="0"/>
              </a:rPr>
              <a:t>2016…</a:t>
            </a:r>
            <a:endParaRPr lang="en-US" b="1" dirty="0">
              <a:latin typeface="Calibri" pitchFamily="34" charset="0"/>
            </a:endParaRPr>
          </a:p>
        </p:txBody>
      </p:sp>
      <p:sp>
        <p:nvSpPr>
          <p:cNvPr id="75781" name="Line 5"/>
          <p:cNvSpPr>
            <a:spLocks noChangeShapeType="1"/>
          </p:cNvSpPr>
          <p:nvPr/>
        </p:nvSpPr>
        <p:spPr bwMode="auto">
          <a:xfrm>
            <a:off x="990600" y="6705600"/>
            <a:ext cx="274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Calibri" pitchFamily="34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Weather Analysis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400" dirty="0" smtClean="0"/>
              <a:t>Forecaster awareness is a major aspect of forecasting, and focuses on knowing the current atmospheric conditions using:</a:t>
            </a:r>
          </a:p>
          <a:p>
            <a:pPr eaLnBrk="1" hangingPunct="1">
              <a:buFontTx/>
              <a:buNone/>
              <a:defRPr/>
            </a:pPr>
            <a:r>
              <a:rPr lang="en-US" sz="2400" dirty="0" smtClean="0"/>
              <a:t>		1)  Observations (radar, satellite, </a:t>
            </a:r>
          </a:p>
          <a:p>
            <a:pPr eaLnBrk="1" hangingPunct="1">
              <a:buFontTx/>
              <a:buNone/>
              <a:defRPr/>
            </a:pPr>
            <a:r>
              <a:rPr lang="en-US" sz="2400" dirty="0" smtClean="0"/>
              <a:t>              </a:t>
            </a:r>
            <a:r>
              <a:rPr lang="en-US" sz="2400" dirty="0" err="1" smtClean="0"/>
              <a:t>radiosondes</a:t>
            </a:r>
            <a:r>
              <a:rPr lang="en-US" sz="2400" dirty="0" smtClean="0"/>
              <a:t>, surface station </a:t>
            </a:r>
            <a:r>
              <a:rPr lang="en-US" sz="2400" dirty="0" err="1" smtClean="0"/>
              <a:t>obs</a:t>
            </a:r>
            <a:r>
              <a:rPr lang="en-US" sz="2400" dirty="0" smtClean="0"/>
              <a:t>)</a:t>
            </a:r>
          </a:p>
          <a:p>
            <a:pPr eaLnBrk="1" hangingPunct="1">
              <a:buFontTx/>
              <a:buNone/>
              <a:defRPr/>
            </a:pPr>
            <a:r>
              <a:rPr lang="en-US" sz="2400" dirty="0" smtClean="0"/>
              <a:t>		2)  Weather maps</a:t>
            </a:r>
          </a:p>
          <a:p>
            <a:pPr eaLnBrk="1" hangingPunct="1">
              <a:buFontTx/>
              <a:buNone/>
              <a:defRPr/>
            </a:pPr>
            <a:r>
              <a:rPr lang="en-US" sz="2400" dirty="0" smtClean="0"/>
              <a:t>			- Surface</a:t>
            </a:r>
          </a:p>
          <a:p>
            <a:pPr eaLnBrk="1" hangingPunct="1">
              <a:buFontTx/>
              <a:buNone/>
              <a:defRPr/>
            </a:pPr>
            <a:r>
              <a:rPr lang="en-US" sz="2400" dirty="0" smtClean="0"/>
              <a:t>			- Aloft (850, 700, 500, 300mb)</a:t>
            </a:r>
          </a:p>
          <a:p>
            <a:pPr eaLnBrk="1" hangingPunct="1">
              <a:defRPr/>
            </a:pPr>
            <a:r>
              <a:rPr lang="en-US" sz="2400" dirty="0" smtClean="0"/>
              <a:t>Why?</a:t>
            </a:r>
          </a:p>
          <a:p>
            <a:pPr lvl="1" eaLnBrk="1" hangingPunct="1">
              <a:defRPr/>
            </a:pPr>
            <a:r>
              <a:rPr lang="en-US" sz="2000" dirty="0" smtClean="0"/>
              <a:t>Better idea of what is actually happening in the atmosphere </a:t>
            </a:r>
          </a:p>
          <a:p>
            <a:pPr lvl="1" eaLnBrk="1" hangingPunct="1">
              <a:defRPr/>
            </a:pPr>
            <a:r>
              <a:rPr lang="en-US" sz="2000" dirty="0" smtClean="0"/>
              <a:t>What is the model overlooking? Is there anything too small for the model to reproduce?</a:t>
            </a:r>
          </a:p>
          <a:p>
            <a:pPr eaLnBrk="1" hangingPunct="1">
              <a:buFontTx/>
              <a:buNone/>
              <a:defRPr/>
            </a:pPr>
            <a:endParaRPr lang="en-US" sz="2400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SPC Hand Analysis Exampl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2200" y="609600"/>
            <a:ext cx="5048250" cy="5381626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6488668"/>
            <a:ext cx="5562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http://www.spc.noaa.gov/faq/tornado/sfcanls.htm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The National Weather Service</a:t>
            </a:r>
          </a:p>
        </p:txBody>
      </p:sp>
      <p:pic>
        <p:nvPicPr>
          <p:cNvPr id="10245" name="Picture 5" descr="Aguado_Figure_13_01c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38350" y="1600200"/>
            <a:ext cx="5065713" cy="4525963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Observations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4 main observation types help forecasters familiarize themselves with current weather conditions:</a:t>
            </a:r>
          </a:p>
          <a:p>
            <a:pPr eaLnBrk="1" hangingPunct="1">
              <a:buFontTx/>
              <a:buNone/>
              <a:defRPr/>
            </a:pPr>
            <a:r>
              <a:rPr lang="en-US" dirty="0" smtClean="0"/>
              <a:t>		1) Satellite images	</a:t>
            </a:r>
          </a:p>
          <a:p>
            <a:pPr eaLnBrk="1" hangingPunct="1">
              <a:buFontTx/>
              <a:buNone/>
              <a:defRPr/>
            </a:pPr>
            <a:r>
              <a:rPr lang="en-US" dirty="0" smtClean="0"/>
              <a:t>		2) Radar images</a:t>
            </a:r>
          </a:p>
          <a:p>
            <a:pPr eaLnBrk="1" hangingPunct="1">
              <a:buFontTx/>
              <a:buNone/>
              <a:defRPr/>
            </a:pPr>
            <a:r>
              <a:rPr lang="en-US" dirty="0" smtClean="0"/>
              <a:t>		3) Thermodynamic diagrams from </a:t>
            </a:r>
          </a:p>
          <a:p>
            <a:pPr eaLnBrk="1" hangingPunct="1">
              <a:buFontTx/>
              <a:buNone/>
              <a:defRPr/>
            </a:pPr>
            <a:r>
              <a:rPr lang="en-US" dirty="0" smtClean="0"/>
              <a:t>             </a:t>
            </a:r>
            <a:r>
              <a:rPr lang="en-US" dirty="0" err="1" smtClean="0"/>
              <a:t>radiosondes</a:t>
            </a:r>
            <a:endParaRPr lang="en-US" dirty="0" smtClean="0"/>
          </a:p>
          <a:p>
            <a:pPr eaLnBrk="1" hangingPunct="1">
              <a:buFontTx/>
              <a:buNone/>
              <a:defRPr/>
            </a:pPr>
            <a:r>
              <a:rPr lang="en-US" dirty="0" smtClean="0"/>
              <a:t>		4) Surface station plots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Satellite Images</a:t>
            </a:r>
          </a:p>
        </p:txBody>
      </p:sp>
      <p:pic>
        <p:nvPicPr>
          <p:cNvPr id="83972" name="Picture 4" descr="Aguado_Figure_13_21a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2738" y="1600200"/>
            <a:ext cx="5978525" cy="4525963"/>
          </a:xfrm>
        </p:spPr>
      </p:pic>
      <p:sp>
        <p:nvSpPr>
          <p:cNvPr id="83973" name="Text Box 5"/>
          <p:cNvSpPr txBox="1">
            <a:spLocks noChangeArrowheads="1"/>
          </p:cNvSpPr>
          <p:nvPr/>
        </p:nvSpPr>
        <p:spPr bwMode="auto">
          <a:xfrm>
            <a:off x="3276600" y="6172200"/>
            <a:ext cx="35210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latin typeface="Calibri" pitchFamily="34" charset="0"/>
                <a:ea typeface="ＭＳ Ｐゴシック" charset="0"/>
              </a:rPr>
              <a:t>Visible Satellite Imagery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Satellite Images</a:t>
            </a:r>
          </a:p>
        </p:txBody>
      </p:sp>
      <p:pic>
        <p:nvPicPr>
          <p:cNvPr id="84997" name="Picture 5" descr="Aguado_Figure_13_21b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2738" y="1600200"/>
            <a:ext cx="5978525" cy="4525963"/>
          </a:xfrm>
        </p:spPr>
      </p:pic>
      <p:sp>
        <p:nvSpPr>
          <p:cNvPr id="84998" name="Text Box 6"/>
          <p:cNvSpPr txBox="1">
            <a:spLocks noChangeArrowheads="1"/>
          </p:cNvSpPr>
          <p:nvPr/>
        </p:nvSpPr>
        <p:spPr bwMode="auto">
          <a:xfrm>
            <a:off x="3276600" y="6172200"/>
            <a:ext cx="35210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latin typeface="Calibri" pitchFamily="34" charset="0"/>
                <a:ea typeface="ＭＳ Ｐゴシック" charset="0"/>
              </a:rPr>
              <a:t>Infrared Satellite Imagery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Satellite Images</a:t>
            </a:r>
          </a:p>
        </p:txBody>
      </p:sp>
      <p:pic>
        <p:nvPicPr>
          <p:cNvPr id="86020" name="Picture 4" descr="Aguado_Figure_13_21c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79563" y="1600200"/>
            <a:ext cx="5984875" cy="4525963"/>
          </a:xfrm>
        </p:spPr>
      </p:pic>
      <p:sp>
        <p:nvSpPr>
          <p:cNvPr id="86021" name="Text Box 5"/>
          <p:cNvSpPr txBox="1">
            <a:spLocks noChangeArrowheads="1"/>
          </p:cNvSpPr>
          <p:nvPr/>
        </p:nvSpPr>
        <p:spPr bwMode="auto">
          <a:xfrm>
            <a:off x="2819400" y="6172200"/>
            <a:ext cx="35210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latin typeface="Calibri" pitchFamily="34" charset="0"/>
                <a:ea typeface="ＭＳ Ｐゴシック" charset="0"/>
              </a:rPr>
              <a:t>Water Vapor Satellite Imagery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Radar Imagery (reflectivity)</a:t>
            </a:r>
          </a:p>
        </p:txBody>
      </p:sp>
      <p:pic>
        <p:nvPicPr>
          <p:cNvPr id="48130" name="Picture 4" descr="LBB_rada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1143000"/>
            <a:ext cx="55626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Radar Imagery (wind velocity)</a:t>
            </a:r>
          </a:p>
        </p:txBody>
      </p:sp>
      <p:pic>
        <p:nvPicPr>
          <p:cNvPr id="49154" name="Picture 4" descr="LBB_velocit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1143000"/>
            <a:ext cx="55626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Thermodynamic Diagrams</a:t>
            </a:r>
          </a:p>
        </p:txBody>
      </p:sp>
      <p:pic>
        <p:nvPicPr>
          <p:cNvPr id="88068" name="Picture 4" descr="Aguado_Figure_13_2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316038"/>
            <a:ext cx="5943600" cy="5541962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Surface Station Plots</a:t>
            </a:r>
          </a:p>
        </p:txBody>
      </p:sp>
      <p:pic>
        <p:nvPicPr>
          <p:cNvPr id="51202" name="Picture 4" descr="LBB_sf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1295400"/>
            <a:ext cx="63246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Weather Maps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Surface maps – reveals locations of important things such as:</a:t>
            </a:r>
          </a:p>
          <a:p>
            <a:pPr eaLnBrk="1" hangingPunct="1">
              <a:buFontTx/>
              <a:buNone/>
            </a:pPr>
            <a:r>
              <a:rPr lang="en-US" dirty="0" smtClean="0"/>
              <a:t>		1) Fronts	</a:t>
            </a:r>
          </a:p>
          <a:p>
            <a:pPr eaLnBrk="1" hangingPunct="1">
              <a:buFontTx/>
              <a:buNone/>
            </a:pPr>
            <a:r>
              <a:rPr lang="en-US" dirty="0" smtClean="0"/>
              <a:t>		2) Cyclones (low-pressure centers)</a:t>
            </a:r>
          </a:p>
          <a:p>
            <a:pPr eaLnBrk="1" hangingPunct="1">
              <a:buFontTx/>
              <a:buNone/>
            </a:pPr>
            <a:r>
              <a:rPr lang="en-US" dirty="0" smtClean="0"/>
              <a:t>		3) Anticyclones (high-pressure centers)</a:t>
            </a:r>
          </a:p>
          <a:p>
            <a:pPr eaLnBrk="1" hangingPunct="1">
              <a:buFontTx/>
              <a:buNone/>
            </a:pPr>
            <a:r>
              <a:rPr lang="en-US" dirty="0" smtClean="0"/>
              <a:t>		4) Pressure gradients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Surface Weather Map</a:t>
            </a:r>
          </a:p>
        </p:txBody>
      </p:sp>
      <p:pic>
        <p:nvPicPr>
          <p:cNvPr id="93188" name="Picture 4" descr="Aguado_Figure_13_1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16038" y="1600200"/>
            <a:ext cx="6511925" cy="4525963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/>
          </a:p>
        </p:txBody>
      </p:sp>
      <p:pic>
        <p:nvPicPr>
          <p:cNvPr id="7171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44000" cy="609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Weather Maps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850-mb maps – reveals locations of important things such as:</a:t>
            </a:r>
          </a:p>
          <a:p>
            <a:pPr eaLnBrk="1" hangingPunct="1">
              <a:buFontTx/>
              <a:buNone/>
            </a:pPr>
            <a:r>
              <a:rPr lang="en-US" dirty="0" smtClean="0"/>
              <a:t>		1) Fronts	</a:t>
            </a:r>
          </a:p>
          <a:p>
            <a:pPr eaLnBrk="1" hangingPunct="1">
              <a:buFontTx/>
              <a:buNone/>
            </a:pPr>
            <a:r>
              <a:rPr lang="en-US" dirty="0" smtClean="0"/>
              <a:t>		2) Warm and cold advection</a:t>
            </a:r>
          </a:p>
          <a:p>
            <a:pPr eaLnBrk="1" hangingPunct="1">
              <a:buFontTx/>
              <a:buNone/>
            </a:pPr>
            <a:r>
              <a:rPr lang="en-US" dirty="0" smtClean="0"/>
              <a:t>		3) High temperature forecast guidance</a:t>
            </a:r>
          </a:p>
          <a:p>
            <a:pPr eaLnBrk="1" hangingPunct="1">
              <a:buFontTx/>
              <a:buNone/>
            </a:pPr>
            <a:r>
              <a:rPr lang="en-US" dirty="0" smtClean="0"/>
              <a:t>		4) Winds just above the surface</a:t>
            </a:r>
          </a:p>
          <a:p>
            <a:pPr eaLnBrk="1" hangingPunct="1">
              <a:buFontTx/>
              <a:buNone/>
            </a:pPr>
            <a:r>
              <a:rPr lang="en-US" dirty="0" smtClean="0"/>
              <a:t>		5) Guidance on precipitation type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850-mb Weather Map</a:t>
            </a:r>
          </a:p>
        </p:txBody>
      </p:sp>
      <p:pic>
        <p:nvPicPr>
          <p:cNvPr id="95238" name="Picture 6" descr="Aguado_Figure_13_15a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20800" y="1600200"/>
            <a:ext cx="6500813" cy="4525963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850-mb Weather Map</a:t>
            </a:r>
          </a:p>
        </p:txBody>
      </p:sp>
      <p:pic>
        <p:nvPicPr>
          <p:cNvPr id="96261" name="Picture 5" descr="Aguado_Figure_13_1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1371600"/>
            <a:ext cx="7239000" cy="4949825"/>
          </a:xfrm>
        </p:spPr>
      </p:pic>
      <p:sp>
        <p:nvSpPr>
          <p:cNvPr id="96262" name="Text Box 6"/>
          <p:cNvSpPr txBox="1">
            <a:spLocks noChangeArrowheads="1"/>
          </p:cNvSpPr>
          <p:nvPr/>
        </p:nvSpPr>
        <p:spPr bwMode="auto">
          <a:xfrm>
            <a:off x="1905000" y="6400800"/>
            <a:ext cx="5730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latin typeface="Calibri" pitchFamily="34" charset="0"/>
                <a:ea typeface="ＭＳ Ｐゴシック" charset="0"/>
              </a:rPr>
              <a:t>850-mb warm and cold air advection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Weather Maps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700-mb, 500-mb, and 300-mb maps – reveal locations of important things such as:</a:t>
            </a:r>
          </a:p>
          <a:p>
            <a:pPr eaLnBrk="1" hangingPunct="1">
              <a:buFontTx/>
              <a:buNone/>
            </a:pPr>
            <a:r>
              <a:rPr lang="en-US" dirty="0" smtClean="0"/>
              <a:t>		1) Jet stream position</a:t>
            </a:r>
          </a:p>
          <a:p>
            <a:pPr eaLnBrk="1" hangingPunct="1">
              <a:buFontTx/>
              <a:buNone/>
            </a:pPr>
            <a:r>
              <a:rPr lang="en-US" dirty="0" smtClean="0"/>
              <a:t>		2) Location of jet stream troughs and </a:t>
            </a:r>
          </a:p>
          <a:p>
            <a:pPr eaLnBrk="1" hangingPunct="1">
              <a:buFontTx/>
              <a:buNone/>
            </a:pPr>
            <a:r>
              <a:rPr lang="en-US" dirty="0" smtClean="0"/>
              <a:t>             ridges</a:t>
            </a:r>
          </a:p>
          <a:p>
            <a:pPr eaLnBrk="1" hangingPunct="1">
              <a:buFontTx/>
              <a:buNone/>
            </a:pPr>
            <a:r>
              <a:rPr lang="en-US" dirty="0" smtClean="0"/>
              <a:t>		3) Location of jet streaks</a:t>
            </a:r>
          </a:p>
          <a:p>
            <a:pPr eaLnBrk="1" hangingPunct="1">
              <a:buFontTx/>
              <a:buNone/>
            </a:pPr>
            <a:r>
              <a:rPr lang="en-US" dirty="0" smtClean="0"/>
              <a:t>		4) Location of warm/cold air aloft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500-mb Map</a:t>
            </a:r>
          </a:p>
        </p:txBody>
      </p:sp>
      <p:pic>
        <p:nvPicPr>
          <p:cNvPr id="99332" name="Picture 4" descr="Aguado_Figure_13_18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20800" y="1600200"/>
            <a:ext cx="6500813" cy="4525963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useful forecasting 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Storm Prediction Center: spc.noaa.gov</a:t>
            </a:r>
          </a:p>
          <a:p>
            <a:r>
              <a:rPr lang="en-US" sz="2000" dirty="0" smtClean="0"/>
              <a:t>National Hurricane Center: nhc.noaa.gov</a:t>
            </a:r>
          </a:p>
          <a:p>
            <a:r>
              <a:rPr lang="en-US" sz="2000" dirty="0" smtClean="0"/>
              <a:t>Local TTU WRF model: http://www.atmo.ttu.edu/bancell/real_time_WRF/ttuwrfhome.php</a:t>
            </a:r>
          </a:p>
          <a:p>
            <a:r>
              <a:rPr lang="en-US" sz="2000" dirty="0" smtClean="0"/>
              <a:t>Nice compilation of national models: http://weather.cod.edu/forecast/</a:t>
            </a:r>
          </a:p>
          <a:p>
            <a:r>
              <a:rPr lang="en-US" sz="2000" dirty="0" smtClean="0"/>
              <a:t>Nice compilation of observations: http://weather.rap.ucar.edu/</a:t>
            </a:r>
          </a:p>
          <a:p>
            <a:r>
              <a:rPr lang="en-US" sz="2000" dirty="0" smtClean="0"/>
              <a:t>Learn more about how specific events are forecast: https://www.meted.ucar.edu/</a:t>
            </a:r>
          </a:p>
          <a:p>
            <a:r>
              <a:rPr lang="en-US" sz="2000" dirty="0" smtClean="0"/>
              <a:t>Learn more about what’s going into a specific area’s forecasts in NWS’s forecast discussions</a:t>
            </a:r>
          </a:p>
          <a:p>
            <a:r>
              <a:rPr lang="en-US" sz="2000" dirty="0" smtClean="0">
                <a:hlinkClick r:id="rId2"/>
              </a:rPr>
              <a:t>More links</a:t>
            </a:r>
            <a:endParaRPr lang="en-US" sz="2000" dirty="0" smtClean="0"/>
          </a:p>
          <a:p>
            <a:endParaRPr lang="en-US" sz="2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b="1" dirty="0" smtClean="0"/>
              <a:t>Persistence </a:t>
            </a:r>
            <a:r>
              <a:rPr lang="en-US" dirty="0" smtClean="0"/>
              <a:t>forecast – uses repeat of today’s weather</a:t>
            </a:r>
          </a:p>
          <a:p>
            <a:r>
              <a:rPr lang="en-US" b="1" dirty="0" smtClean="0"/>
              <a:t>Climatology</a:t>
            </a:r>
            <a:r>
              <a:rPr lang="en-US" dirty="0" smtClean="0"/>
              <a:t> forecast – uses average weather for a given day of the year</a:t>
            </a:r>
          </a:p>
          <a:p>
            <a:r>
              <a:rPr lang="en-US" b="1" dirty="0" smtClean="0"/>
              <a:t>Trend</a:t>
            </a:r>
            <a:r>
              <a:rPr lang="en-US" dirty="0" smtClean="0"/>
              <a:t> forecast – uses direct advection of upstream weather</a:t>
            </a:r>
          </a:p>
          <a:p>
            <a:r>
              <a:rPr lang="en-US" b="1" dirty="0" smtClean="0"/>
              <a:t>Analog</a:t>
            </a:r>
            <a:r>
              <a:rPr lang="en-US" dirty="0" smtClean="0"/>
              <a:t> forecast – uses historic, similar case</a:t>
            </a:r>
          </a:p>
          <a:p>
            <a:r>
              <a:rPr lang="en-US" b="1" dirty="0" err="1" smtClean="0"/>
              <a:t>Nowcasting</a:t>
            </a:r>
            <a:r>
              <a:rPr lang="en-US" dirty="0" smtClean="0"/>
              <a:t> – forecasting immediate weather changes (few hours), observation based</a:t>
            </a:r>
          </a:p>
          <a:p>
            <a:r>
              <a:rPr lang="en-US" b="1" dirty="0" smtClean="0"/>
              <a:t>Numerical Weather Prediction</a:t>
            </a:r>
            <a:r>
              <a:rPr lang="en-US" dirty="0" smtClean="0"/>
              <a:t> – computer models, solutions of governing equations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NWP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25780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/>
              <a:t>Analysis</a:t>
            </a:r>
          </a:p>
          <a:p>
            <a:pPr lvl="1"/>
            <a:r>
              <a:rPr lang="en-US" dirty="0" smtClean="0"/>
              <a:t>Combination of previous forecast and observations (</a:t>
            </a:r>
            <a:r>
              <a:rPr lang="en-US" b="1" dirty="0" smtClean="0"/>
              <a:t>data assimilation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Tries to find the </a:t>
            </a:r>
            <a:r>
              <a:rPr lang="en-US" b="1" dirty="0" smtClean="0"/>
              <a:t>most likely state </a:t>
            </a:r>
            <a:r>
              <a:rPr lang="en-US" dirty="0" smtClean="0"/>
              <a:t>of the atmosphere</a:t>
            </a:r>
          </a:p>
          <a:p>
            <a:r>
              <a:rPr lang="en-US" b="1" dirty="0" smtClean="0"/>
              <a:t>Prediction</a:t>
            </a:r>
          </a:p>
          <a:p>
            <a:pPr lvl="1"/>
            <a:r>
              <a:rPr lang="en-US" dirty="0" smtClean="0"/>
              <a:t>Solutions to </a:t>
            </a:r>
            <a:r>
              <a:rPr lang="en-US" b="1" dirty="0" smtClean="0"/>
              <a:t>equations</a:t>
            </a:r>
            <a:r>
              <a:rPr lang="en-US" dirty="0" smtClean="0"/>
              <a:t> at grid points</a:t>
            </a:r>
          </a:p>
          <a:p>
            <a:pPr lvl="1"/>
            <a:r>
              <a:rPr lang="en-US" dirty="0" smtClean="0"/>
              <a:t>High use of computing power</a:t>
            </a:r>
          </a:p>
          <a:p>
            <a:pPr lvl="1"/>
            <a:r>
              <a:rPr lang="en-US" b="1" dirty="0" smtClean="0"/>
              <a:t>Deterministic</a:t>
            </a:r>
            <a:r>
              <a:rPr lang="en-US" dirty="0" smtClean="0"/>
              <a:t>: single forecast</a:t>
            </a:r>
          </a:p>
          <a:p>
            <a:pPr lvl="1"/>
            <a:r>
              <a:rPr lang="en-US" b="1" dirty="0" smtClean="0"/>
              <a:t>Probabilistic</a:t>
            </a:r>
            <a:r>
              <a:rPr lang="en-US" dirty="0" smtClean="0"/>
              <a:t>: many deterministic forecasts ran, ensemble (mean and probabilities) used, expresses the uncertainty of the analysis and the solution</a:t>
            </a:r>
          </a:p>
          <a:p>
            <a:pPr lvl="1"/>
            <a:r>
              <a:rPr lang="en-US" dirty="0" smtClean="0"/>
              <a:t>Errors: </a:t>
            </a:r>
            <a:r>
              <a:rPr lang="en-US" b="1" dirty="0" smtClean="0"/>
              <a:t>initial conditions and physics </a:t>
            </a:r>
            <a:r>
              <a:rPr lang="en-US" dirty="0" smtClean="0"/>
              <a:t>of the model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NWP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Post-processing</a:t>
            </a:r>
          </a:p>
          <a:p>
            <a:pPr lvl="1"/>
            <a:r>
              <a:rPr lang="en-US" dirty="0" smtClean="0"/>
              <a:t>Graphics</a:t>
            </a:r>
          </a:p>
          <a:p>
            <a:pPr lvl="1"/>
            <a:r>
              <a:rPr lang="en-US" dirty="0" smtClean="0"/>
              <a:t>Statistical bias of model (MOS – model output statistics)</a:t>
            </a:r>
          </a:p>
          <a:p>
            <a:r>
              <a:rPr lang="en-US" dirty="0" smtClean="0"/>
              <a:t>Eventually </a:t>
            </a:r>
            <a:r>
              <a:rPr lang="en-US" b="1" dirty="0" smtClean="0"/>
              <a:t>human interpretation</a:t>
            </a:r>
          </a:p>
          <a:p>
            <a:r>
              <a:rPr lang="en-US" dirty="0" smtClean="0"/>
              <a:t>Comparing to observations – know what data / interpretations of the atmosphere we can use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 smtClean="0"/>
              <a:t>The National Weather Service WFOs</a:t>
            </a:r>
          </a:p>
        </p:txBody>
      </p:sp>
      <p:pic>
        <p:nvPicPr>
          <p:cNvPr id="8194" name="Picture 5" descr="WFO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1524000"/>
            <a:ext cx="7543800" cy="514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The National Weather Service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A variety of products are created at NWS WFOs</a:t>
            </a:r>
          </a:p>
          <a:p>
            <a:pPr lvl="2" eaLnBrk="1" hangingPunct="1">
              <a:defRPr/>
            </a:pPr>
            <a:r>
              <a:rPr lang="en-US" sz="2800" dirty="0" smtClean="0"/>
              <a:t>Short-term forecasts</a:t>
            </a:r>
          </a:p>
          <a:p>
            <a:pPr lvl="2" eaLnBrk="1" hangingPunct="1">
              <a:defRPr/>
            </a:pPr>
            <a:r>
              <a:rPr lang="en-US" sz="2800" dirty="0" smtClean="0"/>
              <a:t>7-day zone forecasts</a:t>
            </a:r>
          </a:p>
          <a:p>
            <a:pPr lvl="2" eaLnBrk="1" hangingPunct="1">
              <a:defRPr/>
            </a:pPr>
            <a:r>
              <a:rPr lang="en-US" sz="2800" dirty="0" smtClean="0"/>
              <a:t>Aviation forecasts</a:t>
            </a:r>
          </a:p>
          <a:p>
            <a:pPr lvl="2" eaLnBrk="1" hangingPunct="1">
              <a:defRPr/>
            </a:pPr>
            <a:r>
              <a:rPr lang="en-US" sz="2800" dirty="0" smtClean="0"/>
              <a:t>Marine forecasts</a:t>
            </a:r>
          </a:p>
          <a:p>
            <a:pPr lvl="2" eaLnBrk="1" hangingPunct="1">
              <a:defRPr/>
            </a:pPr>
            <a:r>
              <a:rPr lang="en-US" sz="2800" dirty="0" smtClean="0"/>
              <a:t>Hydrological forecasts (river heights)</a:t>
            </a:r>
          </a:p>
          <a:p>
            <a:pPr lvl="2" eaLnBrk="1" hangingPunct="1">
              <a:defRPr/>
            </a:pPr>
            <a:r>
              <a:rPr lang="en-US" sz="2800" dirty="0" smtClean="0"/>
              <a:t>Forecast discussions</a:t>
            </a: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3032125" y="5715000"/>
            <a:ext cx="611187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 b="1" dirty="0">
                <a:latin typeface="Calibri" pitchFamily="34" charset="0"/>
              </a:rPr>
              <a:t>Current Lubbock forecast discussion and 7-day zone forecast…</a:t>
            </a:r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>
            <a:off x="609600" y="6096000"/>
            <a:ext cx="2133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Calibri" pitchFamily="34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easy way to forecast…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 smtClean="0"/>
              <a:t>Persistence</a:t>
            </a:r>
            <a:r>
              <a:rPr lang="en-US" sz="2800" dirty="0" smtClean="0"/>
              <a:t> – the weather tomorrow will be like the weather today</a:t>
            </a:r>
          </a:p>
          <a:p>
            <a:r>
              <a:rPr lang="en-US" sz="2800" b="1" dirty="0" smtClean="0"/>
              <a:t>Climatology</a:t>
            </a:r>
            <a:r>
              <a:rPr lang="en-US" sz="2800" dirty="0" smtClean="0"/>
              <a:t> – the weather tomorrow will be like the climate average for tomorrow</a:t>
            </a:r>
          </a:p>
          <a:p>
            <a:r>
              <a:rPr lang="en-US" sz="2800" b="1" dirty="0" smtClean="0"/>
              <a:t>Trend</a:t>
            </a:r>
            <a:r>
              <a:rPr lang="en-US" sz="2800" dirty="0" smtClean="0"/>
              <a:t> – whatever is upstream in the wind field will impact our location in the same way an upstream location was impacted: </a:t>
            </a:r>
            <a:r>
              <a:rPr lang="en-US" sz="2800" dirty="0" err="1" smtClean="0"/>
              <a:t>nowcasting</a:t>
            </a:r>
            <a:endParaRPr lang="en-US" sz="2800" dirty="0" smtClean="0"/>
          </a:p>
          <a:p>
            <a:r>
              <a:rPr lang="en-US" sz="2800" b="1" dirty="0" smtClean="0"/>
              <a:t>Analog</a:t>
            </a:r>
            <a:r>
              <a:rPr lang="en-US" sz="2800" dirty="0" smtClean="0"/>
              <a:t> – the weather is change in the same way the weather in a historic, similar case changed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1415</TotalTime>
  <Words>1643</Words>
  <Application>Microsoft Macintosh PowerPoint</Application>
  <PresentationFormat>On-screen Show (4:3)</PresentationFormat>
  <Paragraphs>310</Paragraphs>
  <Slides>68</Slides>
  <Notes>0</Notes>
  <HiddenSlides>3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69" baseType="lpstr">
      <vt:lpstr>Default Design</vt:lpstr>
      <vt:lpstr>Chapter 13 – Weather Analysis and Forecasting</vt:lpstr>
      <vt:lpstr>The National Weather Service</vt:lpstr>
      <vt:lpstr>The National Weather Service</vt:lpstr>
      <vt:lpstr>The National Weather Service</vt:lpstr>
      <vt:lpstr>The National Weather Service</vt:lpstr>
      <vt:lpstr>PowerPoint Presentation</vt:lpstr>
      <vt:lpstr>The National Weather Service WFOs</vt:lpstr>
      <vt:lpstr>The National Weather Service</vt:lpstr>
      <vt:lpstr>The easy way to forecast…</vt:lpstr>
      <vt:lpstr>Trend Forecasting</vt:lpstr>
      <vt:lpstr>Analog</vt:lpstr>
      <vt:lpstr>The Forecasting Process</vt:lpstr>
      <vt:lpstr>Numerical Weather Prediction</vt:lpstr>
      <vt:lpstr>Numerical Weather Prediction – The Analysis Phase</vt:lpstr>
      <vt:lpstr>Data Assimilation</vt:lpstr>
      <vt:lpstr>Data Assimilation</vt:lpstr>
      <vt:lpstr>Data Assimilation</vt:lpstr>
      <vt:lpstr>Data Assimilation</vt:lpstr>
      <vt:lpstr>Data Assimilation</vt:lpstr>
      <vt:lpstr>Data Assimilation</vt:lpstr>
      <vt:lpstr>Data Assimilation</vt:lpstr>
      <vt:lpstr>Numerical Weather Prediction – The Prediction Phase</vt:lpstr>
      <vt:lpstr>Grid Points</vt:lpstr>
      <vt:lpstr>Numerical Weather Prediction – The Prediction Phase</vt:lpstr>
      <vt:lpstr>Numerical Weather Prediction – The Prediction Phase</vt:lpstr>
      <vt:lpstr>Deterministic vs. Probabilistic Forecasting</vt:lpstr>
      <vt:lpstr>Deterministic vs. Probabilistic Forecasting</vt:lpstr>
      <vt:lpstr>Probabilistic Forecasting</vt:lpstr>
      <vt:lpstr>PowerPoint Presentation</vt:lpstr>
      <vt:lpstr>PowerPoint Presentation</vt:lpstr>
      <vt:lpstr>Probabilistic Forecasting</vt:lpstr>
      <vt:lpstr>The Prediction Phase – How Can Forecasts Go Bad?</vt:lpstr>
      <vt:lpstr>Initial Condition Error</vt:lpstr>
      <vt:lpstr>Initial Condition Error</vt:lpstr>
      <vt:lpstr>Physics Errors</vt:lpstr>
      <vt:lpstr>Physics Errors</vt:lpstr>
      <vt:lpstr>Recap</vt:lpstr>
      <vt:lpstr>NWP</vt:lpstr>
      <vt:lpstr>Numerical Weather Prediction – The Post-processing Phase</vt:lpstr>
      <vt:lpstr>NWP Post-processing</vt:lpstr>
      <vt:lpstr>NWP Post-processing</vt:lpstr>
      <vt:lpstr>NWP Post-processing</vt:lpstr>
      <vt:lpstr>NWP Post-processing</vt:lpstr>
      <vt:lpstr>NWP Post-processing</vt:lpstr>
      <vt:lpstr>Forecast Verification</vt:lpstr>
      <vt:lpstr>Forecast Verification</vt:lpstr>
      <vt:lpstr>Long-range Forecasts</vt:lpstr>
      <vt:lpstr>Weather Analysis</vt:lpstr>
      <vt:lpstr>PowerPoint Presentation</vt:lpstr>
      <vt:lpstr>Observations</vt:lpstr>
      <vt:lpstr>Satellite Images</vt:lpstr>
      <vt:lpstr>Satellite Images</vt:lpstr>
      <vt:lpstr>Satellite Images</vt:lpstr>
      <vt:lpstr>Radar Imagery (reflectivity)</vt:lpstr>
      <vt:lpstr>Radar Imagery (wind velocity)</vt:lpstr>
      <vt:lpstr>Thermodynamic Diagrams</vt:lpstr>
      <vt:lpstr>Surface Station Plots</vt:lpstr>
      <vt:lpstr>Weather Maps</vt:lpstr>
      <vt:lpstr>Surface Weather Map</vt:lpstr>
      <vt:lpstr>Weather Maps</vt:lpstr>
      <vt:lpstr>850-mb Weather Map</vt:lpstr>
      <vt:lpstr>850-mb Weather Map</vt:lpstr>
      <vt:lpstr>Weather Maps</vt:lpstr>
      <vt:lpstr>500-mb Map</vt:lpstr>
      <vt:lpstr>Other useful forecasting references</vt:lpstr>
      <vt:lpstr>Recap</vt:lpstr>
      <vt:lpstr>NWP</vt:lpstr>
      <vt:lpstr>NWP</vt:lpstr>
    </vt:vector>
  </TitlesOfParts>
  <Company>University of Washington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13 – Weather Analysis and Forecasting</dc:title>
  <dc:creator>bancell</dc:creator>
  <cp:lastModifiedBy>Aaron Hill</cp:lastModifiedBy>
  <cp:revision>64</cp:revision>
  <dcterms:created xsi:type="dcterms:W3CDTF">2010-04-21T20:49:36Z</dcterms:created>
  <dcterms:modified xsi:type="dcterms:W3CDTF">2017-08-01T14:54:27Z</dcterms:modified>
</cp:coreProperties>
</file>