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73" r:id="rId2"/>
    <p:sldId id="374" r:id="rId3"/>
    <p:sldId id="351" r:id="rId4"/>
    <p:sldId id="257" r:id="rId5"/>
    <p:sldId id="328" r:id="rId6"/>
    <p:sldId id="337" r:id="rId7"/>
    <p:sldId id="259" r:id="rId8"/>
    <p:sldId id="352" r:id="rId9"/>
    <p:sldId id="260" r:id="rId10"/>
    <p:sldId id="331" r:id="rId11"/>
    <p:sldId id="332" r:id="rId12"/>
    <p:sldId id="333" r:id="rId13"/>
    <p:sldId id="334" r:id="rId14"/>
    <p:sldId id="335" r:id="rId15"/>
    <p:sldId id="327" r:id="rId16"/>
    <p:sldId id="261" r:id="rId17"/>
    <p:sldId id="262" r:id="rId18"/>
    <p:sldId id="353" r:id="rId19"/>
    <p:sldId id="263" r:id="rId20"/>
    <p:sldId id="329" r:id="rId21"/>
    <p:sldId id="330" r:id="rId22"/>
    <p:sldId id="360" r:id="rId23"/>
    <p:sldId id="326" r:id="rId24"/>
    <p:sldId id="268" r:id="rId25"/>
    <p:sldId id="267" r:id="rId26"/>
    <p:sldId id="269" r:id="rId27"/>
    <p:sldId id="371" r:id="rId28"/>
    <p:sldId id="272" r:id="rId29"/>
    <p:sldId id="273" r:id="rId30"/>
    <p:sldId id="274" r:id="rId31"/>
    <p:sldId id="283" r:id="rId32"/>
    <p:sldId id="275" r:id="rId33"/>
    <p:sldId id="336" r:id="rId34"/>
    <p:sldId id="276" r:id="rId35"/>
    <p:sldId id="277" r:id="rId36"/>
    <p:sldId id="278" r:id="rId37"/>
    <p:sldId id="279" r:id="rId38"/>
    <p:sldId id="338" r:id="rId39"/>
    <p:sldId id="280" r:id="rId40"/>
    <p:sldId id="282" r:id="rId41"/>
    <p:sldId id="289" r:id="rId42"/>
    <p:sldId id="354" r:id="rId43"/>
    <p:sldId id="357" r:id="rId44"/>
    <p:sldId id="355" r:id="rId45"/>
    <p:sldId id="356" r:id="rId46"/>
    <p:sldId id="294" r:id="rId47"/>
    <p:sldId id="339" r:id="rId48"/>
    <p:sldId id="295" r:id="rId49"/>
    <p:sldId id="296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62" r:id="rId61"/>
    <p:sldId id="363" r:id="rId62"/>
    <p:sldId id="364" r:id="rId63"/>
    <p:sldId id="365" r:id="rId64"/>
    <p:sldId id="366" r:id="rId65"/>
    <p:sldId id="367" r:id="rId66"/>
    <p:sldId id="358" r:id="rId67"/>
    <p:sldId id="359" r:id="rId68"/>
    <p:sldId id="361" r:id="rId69"/>
    <p:sldId id="350" r:id="rId70"/>
    <p:sldId id="299" r:id="rId71"/>
    <p:sldId id="300" r:id="rId72"/>
    <p:sldId id="301" r:id="rId73"/>
    <p:sldId id="302" r:id="rId74"/>
    <p:sldId id="304" r:id="rId75"/>
    <p:sldId id="305" r:id="rId76"/>
    <p:sldId id="306" r:id="rId77"/>
    <p:sldId id="303" r:id="rId78"/>
    <p:sldId id="368" r:id="rId79"/>
    <p:sldId id="369" r:id="rId80"/>
    <p:sldId id="370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6119-D5F0-4CFE-A67E-CD8AF494A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2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75E38200-8DE2-4D91-9A87-BD4EADAC0162}" type="slidenum">
              <a:rPr lang="en-US"/>
              <a:pPr/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DD71F8A8-3B7D-44B3-A454-E2293D2C622A}" type="slidenum">
              <a:rPr lang="en-US"/>
              <a:pPr/>
              <a:t>12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0D3C5D2D-0795-4116-974A-342592161E72}" type="slidenum">
              <a:rPr lang="en-US"/>
              <a:pPr/>
              <a:t>13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fld id="{0F71A848-8924-4741-AC18-750D033322DF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9632E-46F0-4F46-95E6-99B5B611C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B2303-9B64-4558-8A6A-819FC639F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42484-210D-4308-B8FF-7F3AED3BD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8D113-1E7D-43A8-8195-763AEC7C7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976A4-CF46-47A5-A0BA-AB32B4A6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3A84-236C-4AEF-8132-02C3ED5E0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B787F-9BBC-4BEA-B49F-7A7D8E281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83024-C893-4C1A-B72D-D6B4151E4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074D4-42DB-4E27-BD87-BD5EC710A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54418-6F15-45C0-96B4-F0418BE4C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54364-6803-4840-AF8D-2577CDBF6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63997-52A9-4C34-ABD7-224CE2514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BE54C-CD00-4C9A-B523-C66F0A1E09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source=images&amp;cd=&amp;cad=rja&amp;docid=INb_d1AlLeejYM&amp;tbnid=7uK76m6_yUrz_M:&amp;ved=0CAgQjRwwAA&amp;url=http://www.atmos.illinois.edu/~snodgrss/Midlatitude_cyclone.html&amp;ei=GHXsUfeeHYbA9gTwpoHABQ&amp;psig=AFQjCNFOOxwqfp5cEyZQ_65p9SZdLA675w&amp;ust=1374537368527048" TargetMode="External"/><Relationship Id="rId3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superstorm93-2c"/>
          <p:cNvPicPr>
            <a:picLocks noChangeAspect="1" noChangeArrowheads="1"/>
          </p:cNvPicPr>
          <p:nvPr/>
        </p:nvPicPr>
        <p:blipFill>
          <a:blip r:embed="rId2">
            <a:lum brigh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Extra-Tropical Cyclones and Anticyclones, Chapter 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ATMO 1300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Summer II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2017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47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Cyclone Source Regions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Any development or strengthening of a cyclone is called </a:t>
            </a:r>
            <a:r>
              <a:rPr lang="en-US" dirty="0" err="1" smtClean="0">
                <a:latin typeface="Calibri" pitchFamily="34" charset="0"/>
                <a:cs typeface="+mn-cs"/>
              </a:rPr>
              <a:t>cyclogenesis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There are several regions across the US that are favorable for </a:t>
            </a:r>
            <a:r>
              <a:rPr lang="en-US" dirty="0" err="1" smtClean="0">
                <a:latin typeface="Calibri" pitchFamily="34" charset="0"/>
                <a:cs typeface="+mn-cs"/>
              </a:rPr>
              <a:t>cyclogenesis</a:t>
            </a:r>
            <a:r>
              <a:rPr lang="en-US" dirty="0" smtClean="0">
                <a:latin typeface="Calibri" pitchFamily="34" charset="0"/>
                <a:cs typeface="+mn-cs"/>
              </a:rPr>
              <a:t> to occur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Eastern Slope of the Rockies,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Great Basin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Gulf of Mexico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Just off the coast of the Carolinas</a:t>
            </a:r>
          </a:p>
          <a:p>
            <a:pPr eaLnBrk="1" hangingPunct="1">
              <a:buNone/>
              <a:defRPr/>
            </a:pPr>
            <a:endParaRPr lang="en-US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1" descr="1006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00"/>
            <a:ext cx="8639175" cy="66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3</a:t>
            </a:r>
            <a:r>
              <a:rPr lang="en-US" sz="1400" b="1" baseline="30000" dirty="0" smtClean="0">
                <a:latin typeface="Arial" charset="0"/>
                <a:ea typeface="ＭＳ Ｐゴシック" charset="0"/>
              </a:rPr>
              <a:t>rd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 Edition: Fig</a:t>
            </a:r>
            <a:r>
              <a:rPr lang="en-US" sz="1400" b="1" dirty="0">
                <a:latin typeface="Arial" charset="0"/>
                <a:ea typeface="ＭＳ Ｐゴシック" charset="0"/>
              </a:rPr>
              <a:t>. 10-6a, p. 281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191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Panhandle Hooks: Cyclones that develop in the OK/ TX panhandles.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81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Alberta Clippers:  Fast moving cyclones that develop in the lee of the Canadian Rockies. Frequently “Clip” the Great Lakes region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200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Nor’easters: Winter cyclones that develop off the eastern US coast.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1" descr="1006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00"/>
            <a:ext cx="8639175" cy="66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554913" y="6562725"/>
            <a:ext cx="15890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3</a:t>
            </a:r>
            <a:r>
              <a:rPr lang="en-US" sz="1400" b="1" baseline="30000" dirty="0" smtClean="0">
                <a:latin typeface="Arial" charset="0"/>
                <a:ea typeface="ＭＳ Ｐゴシック" charset="0"/>
              </a:rPr>
              <a:t>rd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 Edition: Fig</a:t>
            </a:r>
            <a:r>
              <a:rPr lang="en-US" sz="1400" b="1" dirty="0">
                <a:latin typeface="Arial" charset="0"/>
                <a:ea typeface="ＭＳ Ｐゴシック" charset="0"/>
              </a:rPr>
              <a:t>. 10-6b, p. 281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1" descr="1006c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00"/>
            <a:ext cx="8639175" cy="66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3</a:t>
            </a:r>
            <a:r>
              <a:rPr lang="en-US" sz="1400" b="1" baseline="30000" dirty="0" smtClean="0">
                <a:latin typeface="Arial" charset="0"/>
                <a:ea typeface="ＭＳ Ｐゴシック" charset="0"/>
              </a:rPr>
              <a:t>rd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 Edition: Fig</a:t>
            </a:r>
            <a:r>
              <a:rPr lang="en-US" sz="1400" b="1" dirty="0">
                <a:latin typeface="Arial" charset="0"/>
                <a:ea typeface="ＭＳ Ｐゴシック" charset="0"/>
              </a:rPr>
              <a:t>. 10-6c, p. 281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1" descr="1006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700"/>
            <a:ext cx="8639175" cy="66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8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554913" y="6562725"/>
            <a:ext cx="158908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3</a:t>
            </a:r>
            <a:r>
              <a:rPr lang="en-US" sz="1400" b="1" baseline="30000" dirty="0" smtClean="0">
                <a:latin typeface="Arial" charset="0"/>
                <a:ea typeface="ＭＳ Ｐゴシック" charset="0"/>
              </a:rPr>
              <a:t>rd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 Edition: Fig</a:t>
            </a:r>
            <a:r>
              <a:rPr lang="en-US" sz="1400" b="1" dirty="0">
                <a:latin typeface="Arial" charset="0"/>
                <a:ea typeface="ＭＳ Ｐゴシック" charset="0"/>
              </a:rPr>
              <a:t>. 10-6d, p. 281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cyclone grows and strengthens (called </a:t>
            </a:r>
            <a:r>
              <a:rPr lang="en-US" sz="2800" b="1" dirty="0" smtClean="0">
                <a:latin typeface="Calibri" pitchFamily="34" charset="0"/>
                <a:cs typeface="+mn-cs"/>
              </a:rPr>
              <a:t>deepening,</a:t>
            </a:r>
            <a:r>
              <a:rPr lang="en-US" sz="2800" dirty="0" smtClean="0">
                <a:latin typeface="Calibri" pitchFamily="34" charset="0"/>
                <a:cs typeface="+mn-cs"/>
              </a:rPr>
              <a:t> as the pressure gets lower). Energy for this process comes from: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Temperature gradients (</a:t>
            </a:r>
            <a:r>
              <a:rPr lang="en-US" sz="2400" b="1" dirty="0" err="1" smtClean="0">
                <a:latin typeface="Calibri" pitchFamily="34" charset="0"/>
                <a:cs typeface="+mn-cs"/>
              </a:rPr>
              <a:t>baroclinic</a:t>
            </a:r>
            <a:r>
              <a:rPr lang="en-US" sz="2400" b="1" dirty="0" smtClean="0">
                <a:latin typeface="Calibri" pitchFamily="34" charset="0"/>
                <a:cs typeface="+mn-cs"/>
              </a:rPr>
              <a:t> instability)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Strong jet stream winds 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Mountains </a:t>
            </a: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buNone/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</p:txBody>
      </p:sp>
      <p:pic>
        <p:nvPicPr>
          <p:cNvPr id="5" name="Picture1" descr="10T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64558" r="70505" b="4261"/>
          <a:stretch>
            <a:fillRect/>
          </a:stretch>
        </p:blipFill>
        <p:spPr bwMode="auto">
          <a:xfrm>
            <a:off x="5486400" y="4001814"/>
            <a:ext cx="3048000" cy="262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6482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   Strong </a:t>
            </a:r>
            <a:r>
              <a:rPr lang="en-US" sz="2800" dirty="0">
                <a:latin typeface="Calibri" pitchFamily="34" charset="0"/>
              </a:rPr>
              <a:t>cold and </a:t>
            </a:r>
            <a:r>
              <a:rPr lang="en-US" sz="2800" dirty="0" smtClean="0">
                <a:latin typeface="Calibri" pitchFamily="34" charset="0"/>
              </a:rPr>
              <a:t>warm fronts </a:t>
            </a:r>
            <a:r>
              <a:rPr lang="en-US" sz="2800" dirty="0">
                <a:latin typeface="Calibri" pitchFamily="34" charset="0"/>
              </a:rPr>
              <a:t>have developed, but an occluded front hasn’t developed </a:t>
            </a:r>
            <a:r>
              <a:rPr lang="en-US" sz="2800" dirty="0" smtClean="0">
                <a:latin typeface="Calibri" pitchFamily="34" charset="0"/>
              </a:rPr>
              <a:t>yet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open wave.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7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The region of lowest pressure is now located at the intersection of the warm and cold fronts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Precipitation forms along the warm front – </a:t>
            </a:r>
            <a:r>
              <a:rPr lang="en-US" sz="2400" b="1" dirty="0" smtClean="0">
                <a:latin typeface="Calibri" pitchFamily="34" charset="0"/>
              </a:rPr>
              <a:t>overrunning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Cold air displaces the warm, less stable air upwards along the cold front</a:t>
            </a:r>
          </a:p>
          <a:p>
            <a:pPr eaLnBrk="1" hangingPunct="1"/>
            <a:r>
              <a:rPr lang="en-US" sz="2400" dirty="0" smtClean="0">
                <a:latin typeface="Calibri" pitchFamily="34" charset="0"/>
              </a:rPr>
              <a:t>The region between the warm and cold front is called the </a:t>
            </a:r>
            <a:r>
              <a:rPr lang="en-US" sz="2400" b="1" dirty="0" smtClean="0">
                <a:latin typeface="Calibri" pitchFamily="34" charset="0"/>
              </a:rPr>
              <a:t>warm sector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20483" name="Picture 6" descr="lifec2"/>
          <p:cNvPicPr>
            <a:picLocks noChangeAspect="1" noChangeArrowheads="1"/>
          </p:cNvPicPr>
          <p:nvPr/>
        </p:nvPicPr>
        <p:blipFill>
          <a:blip r:embed="rId2"/>
          <a:srcRect l="3175" r="49206" b="54340"/>
          <a:stretch>
            <a:fillRect/>
          </a:stretch>
        </p:blipFill>
        <p:spPr bwMode="auto">
          <a:xfrm>
            <a:off x="5486400" y="1524000"/>
            <a:ext cx="3524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ifec2"/>
          <p:cNvPicPr>
            <a:picLocks noChangeAspect="1" noChangeArrowheads="1"/>
          </p:cNvPicPr>
          <p:nvPr/>
        </p:nvPicPr>
        <p:blipFill>
          <a:blip r:embed="rId2"/>
          <a:srcRect l="52381" r="4762" b="54340"/>
          <a:stretch>
            <a:fillRect/>
          </a:stretch>
        </p:blipFill>
        <p:spPr bwMode="auto">
          <a:xfrm>
            <a:off x="5410199" y="4191000"/>
            <a:ext cx="3000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038600" y="5791200"/>
            <a:ext cx="3124200" cy="914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growth of a cyclone is dependent upon the central pressure decreasing. So how can we lower the central pressure of the cyclone?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Convergence along the frontal boundaries </a:t>
            </a:r>
            <a:r>
              <a:rPr lang="en-US" sz="2400" dirty="0" smtClean="0">
                <a:latin typeface="Calibri" pitchFamily="34" charset="0"/>
                <a:cs typeface="+mn-cs"/>
                <a:sym typeface="Wingdings" pitchFamily="2" charset="2"/>
              </a:rPr>
              <a:t> convergence leads to rising motion, which leads to lower pressure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cs typeface="+mn-cs"/>
                <a:sym typeface="Wingdings" pitchFamily="2" charset="2"/>
              </a:rPr>
              <a:t>As we lower pressure more air gets pulled inward (PGF, tighter pressure gradients = more wind = more convergence = more rising motion = more pressure falls)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</a:rPr>
              <a:t>Condensation supplies energy to the system in the form of LATENT HEAT. </a:t>
            </a:r>
            <a:r>
              <a:rPr lang="en-US" sz="2400" dirty="0" smtClean="0">
                <a:latin typeface="Calibri" pitchFamily="34" charset="0"/>
              </a:rPr>
              <a:t>The additional heat released allows air parcels to become more unstable. Increasing rising motion leads to a decrease in pressure at the surface.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This is especially true in the warm sector…this region typically has the most warm, moist unstable air.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We can also get help from the jet stream (later…)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ofde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3246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superstorm93-2c"/>
          <p:cNvPicPr>
            <a:picLocks noChangeAspect="1" noChangeArrowheads="1"/>
          </p:cNvPicPr>
          <p:nvPr/>
        </p:nvPicPr>
        <p:blipFill>
          <a:blip r:embed="rId2">
            <a:lum brigh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Extra-Tropical Cyclones and Anticyclones, Chapter 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ATMO 1300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Summer II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495300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Norwegian Cyclone Model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Midlatitude</a:t>
            </a:r>
            <a:r>
              <a:rPr lang="en-US" sz="2000" dirty="0" smtClean="0"/>
              <a:t> Cyclone Lifecycle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Strengthening and failure mechanisms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77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17637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At this point, the cyclone can take on a classic “comma” shape. </a:t>
            </a:r>
          </a:p>
        </p:txBody>
      </p:sp>
      <p:pic>
        <p:nvPicPr>
          <p:cNvPr id="8" name="Picture 2" descr="Macintosh HD:Applications:Microsoft Office 2004:Office:PPT_IB_SupportFiles:Images:89275_CH10_FIG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75" y="1500187"/>
            <a:ext cx="49371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763000" cy="129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itchFamily="34" charset="0"/>
              </a:rPr>
              <a:t>At the surface… </a:t>
            </a:r>
          </a:p>
        </p:txBody>
      </p:sp>
      <p:pic>
        <p:nvPicPr>
          <p:cNvPr id="5" name="Picture 2" descr="Macintosh HD:Applications:Microsoft Office 2004:Office:PPT_IB_SupportFiles:Images:89275_CH10_FIG10a.jpg"/>
          <p:cNvPicPr>
            <a:picLocks noChangeAspect="1" noChangeArrowheads="1"/>
          </p:cNvPicPr>
          <p:nvPr/>
        </p:nvPicPr>
        <p:blipFill>
          <a:blip r:embed="rId2"/>
          <a:srcRect t="3448" r="46736" b="71724"/>
          <a:stretch>
            <a:fillRect/>
          </a:stretch>
        </p:blipFill>
        <p:spPr bwMode="auto">
          <a:xfrm>
            <a:off x="4953000" y="16764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Macintosh HD:Applications:Microsoft Office 2004:Office:PPT_IB_SupportFiles:Images:89275_CH10_FIG10b.jpg"/>
          <p:cNvPicPr>
            <a:picLocks noChangeAspect="1" noChangeArrowheads="1"/>
          </p:cNvPicPr>
          <p:nvPr/>
        </p:nvPicPr>
        <p:blipFill>
          <a:blip r:embed="rId3"/>
          <a:srcRect t="25233" b="8307"/>
          <a:stretch>
            <a:fillRect/>
          </a:stretch>
        </p:blipFill>
        <p:spPr bwMode="auto">
          <a:xfrm>
            <a:off x="609600" y="38100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Macintosh HD:Applications:Microsoft Office 2004:Office:PPT_IB_SupportFiles:Images:89275_CH10_FIG10a.jpg"/>
          <p:cNvPicPr>
            <a:picLocks noChangeAspect="1" noChangeArrowheads="1"/>
          </p:cNvPicPr>
          <p:nvPr/>
        </p:nvPicPr>
        <p:blipFill>
          <a:blip r:embed="rId2"/>
          <a:srcRect t="27586" r="57180" b="11034"/>
          <a:stretch>
            <a:fillRect/>
          </a:stretch>
        </p:blipFill>
        <p:spPr bwMode="auto">
          <a:xfrm>
            <a:off x="609600" y="419100"/>
            <a:ext cx="3124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9781284027372_CH10_FIG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228601"/>
            <a:ext cx="6400607" cy="640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As the system matures, an occluded front forms as the cold front outruns the warm front. 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This usually marks the lowest pressure and strongest winds of the system.  </a:t>
            </a:r>
          </a:p>
        </p:txBody>
      </p:sp>
      <p:pic>
        <p:nvPicPr>
          <p:cNvPr id="6" name="Picture 6" descr="lifec2"/>
          <p:cNvPicPr>
            <a:picLocks noChangeAspect="1" noChangeArrowheads="1"/>
          </p:cNvPicPr>
          <p:nvPr/>
        </p:nvPicPr>
        <p:blipFill>
          <a:blip r:embed="rId2"/>
          <a:srcRect l="3175" t="42925" r="4762"/>
          <a:stretch>
            <a:fillRect/>
          </a:stretch>
        </p:blipFill>
        <p:spPr bwMode="auto">
          <a:xfrm>
            <a:off x="1656080" y="3505200"/>
            <a:ext cx="60401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Now cooler air resides on both sides of the occluded front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surface low pressure center has lost its supply of warm moist 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rising motion begins to decrease and surface pressures start to rise, and the system eventually dissipates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Occasionally a secondary low will form at the triple point and intensify into another cyclone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1" descr="10T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1"/>
          <a:stretch>
            <a:fillRect/>
          </a:stretch>
        </p:blipFill>
        <p:spPr bwMode="auto">
          <a:xfrm>
            <a:off x="762000" y="457200"/>
            <a:ext cx="7620000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Norwegian Cyclone model is a conceptual model.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Few systems follow the model exactly but most exhibit many characteristics of the model.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It serves as a good foundation for the understanding of mid-latitude storms.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53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Some storms make it all the way through the growth cycle.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Frontal waves that develop into huge storms are called unstable waves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These storms can last nearly a week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Other frontal waves that do not intensify are said to be stable waves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Why do some waves develop and other don</a:t>
            </a:r>
            <a:r>
              <a:rPr lang="en-US" dirty="0" smtClean="0"/>
              <a:t>’</a:t>
            </a:r>
            <a:r>
              <a:rPr lang="en-US" altLang="ja-JP" dirty="0" smtClean="0">
                <a:latin typeface="Calibri" pitchFamily="34" charset="0"/>
              </a:rPr>
              <a:t>t???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 and the Jet Stream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key to understanding which wave will develop and which will not lies in the upper-level wind pattern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We know we have a wavelike pattern in the upper-atmosphere (Remember </a:t>
            </a:r>
            <a:r>
              <a:rPr lang="en-US" sz="2800" dirty="0" err="1" smtClean="0">
                <a:latin typeface="Calibri" pitchFamily="34" charset="0"/>
                <a:cs typeface="+mn-cs"/>
              </a:rPr>
              <a:t>Rossby</a:t>
            </a:r>
            <a:r>
              <a:rPr lang="en-US" sz="2800" dirty="0" smtClean="0">
                <a:latin typeface="Calibri" pitchFamily="34" charset="0"/>
                <a:cs typeface="+mn-cs"/>
              </a:rPr>
              <a:t> waves and </a:t>
            </a:r>
            <a:r>
              <a:rPr lang="en-US" sz="2800" dirty="0" err="1" smtClean="0">
                <a:latin typeface="Calibri" pitchFamily="34" charset="0"/>
                <a:cs typeface="+mn-cs"/>
              </a:rPr>
              <a:t>shortwaves</a:t>
            </a:r>
            <a:r>
              <a:rPr lang="en-US" sz="2800" dirty="0" smtClean="0">
                <a:latin typeface="Calibri" pitchFamily="34" charset="0"/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Also, we have to think of the atmosphere in 3-D. Not only is there a low pressure center and fronts at the surface </a:t>
            </a:r>
            <a:r>
              <a:rPr lang="en-US" sz="2800" b="1" dirty="0" smtClean="0">
                <a:latin typeface="Calibri" pitchFamily="34" charset="0"/>
              </a:rPr>
              <a:t>(surface low) </a:t>
            </a:r>
            <a:r>
              <a:rPr lang="en-US" sz="2800" dirty="0" smtClean="0">
                <a:latin typeface="Calibri" pitchFamily="34" charset="0"/>
                <a:cs typeface="+mn-cs"/>
              </a:rPr>
              <a:t>, but we also have low pressure centers aloft (</a:t>
            </a:r>
            <a:r>
              <a:rPr lang="en-US" sz="2800" b="1" dirty="0" smtClean="0">
                <a:latin typeface="Calibri" pitchFamily="34" charset="0"/>
                <a:cs typeface="+mn-cs"/>
              </a:rPr>
              <a:t>upper low/trough).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9781284027372_CH10_Fig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576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1400" b="1" dirty="0">
                <a:latin typeface="Arial" charset="0"/>
                <a:ea typeface="ＭＳ Ｐゴシック" charset="0"/>
              </a:rPr>
              <a:t>p. 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298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295400" y="4572000"/>
            <a:ext cx="3276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L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1066800" y="1066800"/>
            <a:ext cx="3733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L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895600" y="152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895600" y="1981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36525" y="127000"/>
            <a:ext cx="1706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Calibri" pitchFamily="34" charset="0"/>
                <a:ea typeface="ＭＳ Ｐゴシック" charset="0"/>
              </a:rPr>
              <a:t>Upper Level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36525" y="5613400"/>
            <a:ext cx="1133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Calibri" pitchFamily="34" charset="0"/>
                <a:ea typeface="ＭＳ Ｐゴシック" charset="0"/>
              </a:rPr>
              <a:t>Surface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752600" y="1143000"/>
            <a:ext cx="990600" cy="533400"/>
          </a:xfrm>
          <a:prstGeom prst="curvedRightArrow">
            <a:avLst>
              <a:gd name="adj1" fmla="val 20000"/>
              <a:gd name="adj2" fmla="val 40000"/>
              <a:gd name="adj3" fmla="val 619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10800000">
            <a:off x="3124200" y="1143000"/>
            <a:ext cx="1143000" cy="609600"/>
          </a:xfrm>
          <a:prstGeom prst="curvedRightArrow">
            <a:avLst>
              <a:gd name="adj1" fmla="val 20000"/>
              <a:gd name="adj2" fmla="val 40000"/>
              <a:gd name="adj3" fmla="val 109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1981200" y="52578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3352800" y="44958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2209800" y="42672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953000" y="1307842"/>
            <a:ext cx="40195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Suppose the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upper-low 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(or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trough) is 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located right above the surface low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(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frontal wave)</a:t>
            </a:r>
          </a:p>
          <a:p>
            <a:pPr>
              <a:defRPr/>
            </a:pPr>
            <a:endParaRPr lang="en-US" sz="2000" dirty="0">
              <a:latin typeface="Calibri" pitchFamily="34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ea typeface="ＭＳ Ｐゴシック" charset="0"/>
              </a:rPr>
              <a:t>Air at the surface converges and basically piles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up. 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T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he 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mass increases and so does the pressure</a:t>
            </a:r>
          </a:p>
          <a:p>
            <a:pPr>
              <a:buFontTx/>
              <a:buChar char="•"/>
              <a:defRPr/>
            </a:pPr>
            <a:endParaRPr lang="en-US" sz="2000" dirty="0">
              <a:latin typeface="Calibri" pitchFamily="34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ea typeface="ＭＳ Ｐゴシック" charset="0"/>
              </a:rPr>
              <a:t>There is no divergence aloft to spread out the air moving upward</a:t>
            </a:r>
          </a:p>
          <a:p>
            <a:pPr>
              <a:defRPr/>
            </a:pPr>
            <a:endParaRPr lang="en-US" sz="2000" dirty="0">
              <a:latin typeface="Calibri" pitchFamily="34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ea typeface="ＭＳ Ｐゴシック" charset="0"/>
              </a:rPr>
              <a:t>The system will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dissipate, or </a:t>
            </a:r>
            <a:r>
              <a:rPr lang="en-US" sz="2000" b="1" dirty="0" smtClean="0">
                <a:latin typeface="Calibri" pitchFamily="34" charset="0"/>
                <a:ea typeface="ＭＳ Ｐゴシック" charset="0"/>
              </a:rPr>
              <a:t>fill.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We are adding mass, thus increasing the pressure. </a:t>
            </a:r>
            <a:endParaRPr lang="en-US" sz="2000" dirty="0">
              <a:latin typeface="Calibri" pitchFamily="34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endParaRPr lang="en-US" sz="2000" dirty="0">
              <a:latin typeface="Calibri" pitchFamily="34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2000" dirty="0">
                <a:latin typeface="Calibri" pitchFamily="34" charset="0"/>
                <a:ea typeface="ＭＳ Ｐゴシック" charset="0"/>
              </a:rPr>
              <a:t>Same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idea applies </a:t>
            </a:r>
            <a:r>
              <a:rPr lang="en-US" sz="2000" dirty="0">
                <a:latin typeface="Calibri" pitchFamily="34" charset="0"/>
                <a:ea typeface="ＭＳ Ｐゴシック" charset="0"/>
              </a:rPr>
              <a:t>for </a:t>
            </a:r>
            <a:r>
              <a:rPr lang="en-US" sz="2000" dirty="0" smtClean="0">
                <a:latin typeface="Calibri" pitchFamily="34" charset="0"/>
                <a:ea typeface="ＭＳ Ｐゴシック" charset="0"/>
              </a:rPr>
              <a:t>anticyclones</a:t>
            </a:r>
            <a:endParaRPr lang="en-US" sz="2000" dirty="0">
              <a:latin typeface="Calibri" pitchFamily="34" charset="0"/>
              <a:ea typeface="ＭＳ Ｐゴシック" charset="0"/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 rot="16200000">
            <a:off x="2667000" y="3200400"/>
            <a:ext cx="990600" cy="381000"/>
          </a:xfrm>
          <a:prstGeom prst="notched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00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ＭＳ Ｐゴシック" charset="0"/>
              </a:rPr>
              <a:t>Failure to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j-ea"/>
                <a:cs typeface="ＭＳ Ｐゴシック" charset="0"/>
              </a:rPr>
              <a:t>Intesify</a:t>
            </a:r>
            <a:endParaRPr kumimoji="0" lang="en-US" sz="4400" b="1" i="0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j-ea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1" descr="1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381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304800"/>
            <a:ext cx="5029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libri" pitchFamily="34" charset="0"/>
              </a:rPr>
              <a:t>Divergence: The horizontal spreading out of wind. Will lead to sinking air if it occurs at the surface, but it will lead to rising air if it occurs aloft.</a:t>
            </a:r>
          </a:p>
          <a:p>
            <a:pPr marL="971550" lvl="1" indent="-514350">
              <a:buAutoNum type="arabicParenR"/>
            </a:pPr>
            <a:r>
              <a:rPr lang="en-US" sz="2400" dirty="0" err="1" smtClean="0">
                <a:latin typeface="Calibri" pitchFamily="34" charset="0"/>
              </a:rPr>
              <a:t>Diffluence</a:t>
            </a:r>
            <a:r>
              <a:rPr lang="en-US" sz="2400" dirty="0" smtClean="0">
                <a:latin typeface="Calibri" pitchFamily="34" charset="0"/>
              </a:rPr>
              <a:t>: Divergence that occurs due to the spreading out of horizontal wind direction. </a:t>
            </a:r>
          </a:p>
          <a:p>
            <a:pPr marL="971550" lvl="1" indent="-514350">
              <a:buAutoNum type="arabicParenR"/>
            </a:pPr>
            <a:r>
              <a:rPr lang="en-US" sz="2400" dirty="0" smtClean="0">
                <a:latin typeface="Calibri" pitchFamily="34" charset="0"/>
              </a:rPr>
              <a:t>Speed Divergence: Divergence that occurs due to a downwind horizontal speed increase, but no change in wind direction. </a:t>
            </a:r>
          </a:p>
          <a:p>
            <a:pPr marL="971550" lvl="1" indent="-514350">
              <a:buAutoNum type="arabicParenR"/>
            </a:pPr>
            <a:endParaRPr lang="en-US" sz="2400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Convergence:  The horizontal coming together of air that can lead to rising motion at the surface.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 and the Jet Stream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We know that troughs in the upper-troposphere are generally associated with cold 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We have cold air at the surface behind a cold front and cold aloft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Calibri" pitchFamily="34" charset="0"/>
                <a:cs typeface="+mn-cs"/>
              </a:rPr>
              <a:t>The upper-low is typically located behind the surface low (or to the west)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Directly above the surface low the air flow spreads out or diverges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Need this for deepening of the surface low!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tmos.illinois.edu/~snodgrss/Midlatitude_cyclone_files/image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937"/>
            <a:ext cx="8991600" cy="682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1" descr="1007b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2700"/>
            <a:ext cx="7183437" cy="6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cyclone_vert_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344988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4038600" cy="647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diverging air aloft allows more air to flow upward from the surface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divergence aloft acts as an exhaust system for the surface low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This is a mechanism for storm intensification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 and the Jet Stream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When </a:t>
            </a:r>
            <a:r>
              <a:rPr lang="en-US" sz="2800" b="1" dirty="0" smtClean="0">
                <a:latin typeface="Calibri" pitchFamily="34" charset="0"/>
                <a:cs typeface="+mn-cs"/>
              </a:rPr>
              <a:t>divergence aloft</a:t>
            </a:r>
            <a:r>
              <a:rPr lang="en-US" sz="2800" dirty="0" smtClean="0">
                <a:latin typeface="Calibri" pitchFamily="34" charset="0"/>
                <a:cs typeface="+mn-cs"/>
              </a:rPr>
              <a:t> </a:t>
            </a:r>
            <a:r>
              <a:rPr lang="en-US" sz="2800" b="1" dirty="0" smtClean="0">
                <a:latin typeface="Calibri" pitchFamily="34" charset="0"/>
                <a:cs typeface="+mn-cs"/>
              </a:rPr>
              <a:t>exceeds</a:t>
            </a:r>
            <a:r>
              <a:rPr lang="en-US" sz="2800" dirty="0" smtClean="0">
                <a:latin typeface="Calibri" pitchFamily="34" charset="0"/>
                <a:cs typeface="+mn-cs"/>
              </a:rPr>
              <a:t> </a:t>
            </a:r>
            <a:r>
              <a:rPr lang="en-US" sz="2800" b="1" dirty="0" smtClean="0">
                <a:latin typeface="Calibri" pitchFamily="34" charset="0"/>
                <a:cs typeface="+mn-cs"/>
              </a:rPr>
              <a:t>convergence at the surface</a:t>
            </a:r>
            <a:r>
              <a:rPr lang="en-US" sz="2800" dirty="0" smtClean="0">
                <a:latin typeface="Calibri" pitchFamily="34" charset="0"/>
                <a:cs typeface="+mn-cs"/>
              </a:rPr>
              <a:t> more air is removed at the top of the troposphere than can be moved upward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Surface pressure drops in response as mass is removed from the column of air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Calibri" pitchFamily="34" charset="0"/>
                <a:cs typeface="+mn-cs"/>
              </a:rPr>
              <a:t>The surface low will intensify or deepen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When </a:t>
            </a:r>
            <a:r>
              <a:rPr lang="en-US" sz="2800" b="1" dirty="0" smtClean="0">
                <a:latin typeface="Calibri" pitchFamily="34" charset="0"/>
                <a:cs typeface="+mn-cs"/>
              </a:rPr>
              <a:t>divergence aloft is less than the convergence</a:t>
            </a:r>
            <a:r>
              <a:rPr lang="en-US" sz="2800" dirty="0" smtClean="0">
                <a:latin typeface="Calibri" pitchFamily="34" charset="0"/>
                <a:cs typeface="+mn-cs"/>
              </a:rPr>
              <a:t> at the surface, air cannot be removed quickly enough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Calibri" pitchFamily="34" charset="0"/>
                <a:cs typeface="+mn-cs"/>
              </a:rPr>
              <a:t>Surface pressures rise and the system will weakens or fill.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 and the Jet Stream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Same applies to anticyclones as well, just in reverse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If divergence at the surface exceeds convergence aloft, the surface high will weaken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If convergence aloft exceeds surface divergence, the high pressure area at the surface will strengthen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These high pressure systems can also be extreme – stagnant motion, heat waves during summer, tend to be “large and blobby”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FS_3_2013062412_F162_WSPD_200_M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8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1600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Supergeostrophic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Subgeostrophic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reeform 4"/>
          <p:cNvSpPr>
            <a:spLocks/>
          </p:cNvSpPr>
          <p:nvPr/>
        </p:nvSpPr>
        <p:spPr bwMode="auto">
          <a:xfrm>
            <a:off x="533400" y="2514600"/>
            <a:ext cx="8458200" cy="3022600"/>
          </a:xfrm>
          <a:custGeom>
            <a:avLst/>
            <a:gdLst>
              <a:gd name="T0" fmla="*/ 0 w 5328"/>
              <a:gd name="T1" fmla="*/ 2209800 h 1904"/>
              <a:gd name="T2" fmla="*/ 685800 w 5328"/>
              <a:gd name="T3" fmla="*/ 1066800 h 1904"/>
              <a:gd name="T4" fmla="*/ 1600200 w 5328"/>
              <a:gd name="T5" fmla="*/ 533400 h 1904"/>
              <a:gd name="T6" fmla="*/ 2514600 w 5328"/>
              <a:gd name="T7" fmla="*/ 381000 h 1904"/>
              <a:gd name="T8" fmla="*/ 3733800 w 5328"/>
              <a:gd name="T9" fmla="*/ 1295400 h 1904"/>
              <a:gd name="T10" fmla="*/ 4267200 w 5328"/>
              <a:gd name="T11" fmla="*/ 1981200 h 1904"/>
              <a:gd name="T12" fmla="*/ 4800600 w 5328"/>
              <a:gd name="T13" fmla="*/ 2667000 h 1904"/>
              <a:gd name="T14" fmla="*/ 5410200 w 5328"/>
              <a:gd name="T15" fmla="*/ 2971800 h 1904"/>
              <a:gd name="T16" fmla="*/ 6477000 w 5328"/>
              <a:gd name="T17" fmla="*/ 2362200 h 1904"/>
              <a:gd name="T18" fmla="*/ 6934200 w 5328"/>
              <a:gd name="T19" fmla="*/ 1295400 h 1904"/>
              <a:gd name="T20" fmla="*/ 7239000 w 5328"/>
              <a:gd name="T21" fmla="*/ 609600 h 1904"/>
              <a:gd name="T22" fmla="*/ 7924800 w 5328"/>
              <a:gd name="T23" fmla="*/ 76200 h 1904"/>
              <a:gd name="T24" fmla="*/ 8458200 w 5328"/>
              <a:gd name="T25" fmla="*/ 152400 h 19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28" h="1904">
                <a:moveTo>
                  <a:pt x="0" y="1392"/>
                </a:moveTo>
                <a:cubicBezTo>
                  <a:pt x="132" y="1120"/>
                  <a:pt x="264" y="848"/>
                  <a:pt x="432" y="672"/>
                </a:cubicBezTo>
                <a:cubicBezTo>
                  <a:pt x="600" y="496"/>
                  <a:pt x="816" y="408"/>
                  <a:pt x="1008" y="336"/>
                </a:cubicBezTo>
                <a:cubicBezTo>
                  <a:pt x="1200" y="264"/>
                  <a:pt x="1360" y="160"/>
                  <a:pt x="1584" y="240"/>
                </a:cubicBezTo>
                <a:cubicBezTo>
                  <a:pt x="1808" y="320"/>
                  <a:pt x="2168" y="648"/>
                  <a:pt x="2352" y="816"/>
                </a:cubicBezTo>
                <a:cubicBezTo>
                  <a:pt x="2536" y="984"/>
                  <a:pt x="2576" y="1104"/>
                  <a:pt x="2688" y="1248"/>
                </a:cubicBezTo>
                <a:cubicBezTo>
                  <a:pt x="2800" y="1392"/>
                  <a:pt x="2904" y="1576"/>
                  <a:pt x="3024" y="1680"/>
                </a:cubicBezTo>
                <a:cubicBezTo>
                  <a:pt x="3144" y="1784"/>
                  <a:pt x="3232" y="1904"/>
                  <a:pt x="3408" y="1872"/>
                </a:cubicBezTo>
                <a:cubicBezTo>
                  <a:pt x="3584" y="1840"/>
                  <a:pt x="3920" y="1664"/>
                  <a:pt x="4080" y="1488"/>
                </a:cubicBezTo>
                <a:cubicBezTo>
                  <a:pt x="4240" y="1312"/>
                  <a:pt x="4288" y="1000"/>
                  <a:pt x="4368" y="816"/>
                </a:cubicBezTo>
                <a:cubicBezTo>
                  <a:pt x="4448" y="632"/>
                  <a:pt x="4456" y="512"/>
                  <a:pt x="4560" y="384"/>
                </a:cubicBezTo>
                <a:cubicBezTo>
                  <a:pt x="4664" y="256"/>
                  <a:pt x="4864" y="96"/>
                  <a:pt x="4992" y="48"/>
                </a:cubicBezTo>
                <a:cubicBezTo>
                  <a:pt x="5120" y="0"/>
                  <a:pt x="5272" y="88"/>
                  <a:pt x="5328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304800" y="1524000"/>
            <a:ext cx="8610600" cy="2870200"/>
          </a:xfrm>
          <a:custGeom>
            <a:avLst/>
            <a:gdLst>
              <a:gd name="T0" fmla="*/ 0 w 5328"/>
              <a:gd name="T1" fmla="*/ 2098382 h 1904"/>
              <a:gd name="T2" fmla="*/ 698157 w 5328"/>
              <a:gd name="T3" fmla="*/ 1013012 h 1904"/>
              <a:gd name="T4" fmla="*/ 1629032 w 5328"/>
              <a:gd name="T5" fmla="*/ 506506 h 1904"/>
              <a:gd name="T6" fmla="*/ 2559908 w 5328"/>
              <a:gd name="T7" fmla="*/ 361790 h 1904"/>
              <a:gd name="T8" fmla="*/ 3801076 w 5328"/>
              <a:gd name="T9" fmla="*/ 1230086 h 1904"/>
              <a:gd name="T10" fmla="*/ 4344086 w 5328"/>
              <a:gd name="T11" fmla="*/ 1881308 h 1904"/>
              <a:gd name="T12" fmla="*/ 4887097 w 5328"/>
              <a:gd name="T13" fmla="*/ 2532529 h 1904"/>
              <a:gd name="T14" fmla="*/ 5507681 w 5328"/>
              <a:gd name="T15" fmla="*/ 2821961 h 1904"/>
              <a:gd name="T16" fmla="*/ 6593703 w 5328"/>
              <a:gd name="T17" fmla="*/ 2243097 h 1904"/>
              <a:gd name="T18" fmla="*/ 7059141 w 5328"/>
              <a:gd name="T19" fmla="*/ 1230086 h 1904"/>
              <a:gd name="T20" fmla="*/ 7369432 w 5328"/>
              <a:gd name="T21" fmla="*/ 578864 h 1904"/>
              <a:gd name="T22" fmla="*/ 8067589 w 5328"/>
              <a:gd name="T23" fmla="*/ 72358 h 1904"/>
              <a:gd name="T24" fmla="*/ 8610600 w 5328"/>
              <a:gd name="T25" fmla="*/ 144716 h 19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28" h="1904">
                <a:moveTo>
                  <a:pt x="0" y="1392"/>
                </a:moveTo>
                <a:cubicBezTo>
                  <a:pt x="132" y="1120"/>
                  <a:pt x="264" y="848"/>
                  <a:pt x="432" y="672"/>
                </a:cubicBezTo>
                <a:cubicBezTo>
                  <a:pt x="600" y="496"/>
                  <a:pt x="816" y="408"/>
                  <a:pt x="1008" y="336"/>
                </a:cubicBezTo>
                <a:cubicBezTo>
                  <a:pt x="1200" y="264"/>
                  <a:pt x="1360" y="160"/>
                  <a:pt x="1584" y="240"/>
                </a:cubicBezTo>
                <a:cubicBezTo>
                  <a:pt x="1808" y="320"/>
                  <a:pt x="2168" y="648"/>
                  <a:pt x="2352" y="816"/>
                </a:cubicBezTo>
                <a:cubicBezTo>
                  <a:pt x="2536" y="984"/>
                  <a:pt x="2576" y="1104"/>
                  <a:pt x="2688" y="1248"/>
                </a:cubicBezTo>
                <a:cubicBezTo>
                  <a:pt x="2800" y="1392"/>
                  <a:pt x="2904" y="1576"/>
                  <a:pt x="3024" y="1680"/>
                </a:cubicBezTo>
                <a:cubicBezTo>
                  <a:pt x="3144" y="1784"/>
                  <a:pt x="3232" y="1904"/>
                  <a:pt x="3408" y="1872"/>
                </a:cubicBezTo>
                <a:cubicBezTo>
                  <a:pt x="3584" y="1840"/>
                  <a:pt x="3920" y="1664"/>
                  <a:pt x="4080" y="1488"/>
                </a:cubicBezTo>
                <a:cubicBezTo>
                  <a:pt x="4240" y="1312"/>
                  <a:pt x="4288" y="1000"/>
                  <a:pt x="4368" y="816"/>
                </a:cubicBezTo>
                <a:cubicBezTo>
                  <a:pt x="4448" y="632"/>
                  <a:pt x="4456" y="512"/>
                  <a:pt x="4560" y="384"/>
                </a:cubicBezTo>
                <a:cubicBezTo>
                  <a:pt x="4664" y="256"/>
                  <a:pt x="4864" y="96"/>
                  <a:pt x="4992" y="48"/>
                </a:cubicBezTo>
                <a:cubicBezTo>
                  <a:pt x="5120" y="0"/>
                  <a:pt x="5272" y="88"/>
                  <a:pt x="5328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304800" y="228600"/>
            <a:ext cx="8458200" cy="3022600"/>
          </a:xfrm>
          <a:custGeom>
            <a:avLst/>
            <a:gdLst>
              <a:gd name="T0" fmla="*/ 0 w 5328"/>
              <a:gd name="T1" fmla="*/ 2209800 h 1904"/>
              <a:gd name="T2" fmla="*/ 685800 w 5328"/>
              <a:gd name="T3" fmla="*/ 1066800 h 1904"/>
              <a:gd name="T4" fmla="*/ 1600200 w 5328"/>
              <a:gd name="T5" fmla="*/ 533400 h 1904"/>
              <a:gd name="T6" fmla="*/ 2514600 w 5328"/>
              <a:gd name="T7" fmla="*/ 381000 h 1904"/>
              <a:gd name="T8" fmla="*/ 3733800 w 5328"/>
              <a:gd name="T9" fmla="*/ 1295400 h 1904"/>
              <a:gd name="T10" fmla="*/ 4267200 w 5328"/>
              <a:gd name="T11" fmla="*/ 1981200 h 1904"/>
              <a:gd name="T12" fmla="*/ 4800600 w 5328"/>
              <a:gd name="T13" fmla="*/ 2667000 h 1904"/>
              <a:gd name="T14" fmla="*/ 5410200 w 5328"/>
              <a:gd name="T15" fmla="*/ 2971800 h 1904"/>
              <a:gd name="T16" fmla="*/ 6477000 w 5328"/>
              <a:gd name="T17" fmla="*/ 2362200 h 1904"/>
              <a:gd name="T18" fmla="*/ 6934200 w 5328"/>
              <a:gd name="T19" fmla="*/ 1295400 h 1904"/>
              <a:gd name="T20" fmla="*/ 7239000 w 5328"/>
              <a:gd name="T21" fmla="*/ 609600 h 1904"/>
              <a:gd name="T22" fmla="*/ 7924800 w 5328"/>
              <a:gd name="T23" fmla="*/ 76200 h 1904"/>
              <a:gd name="T24" fmla="*/ 8458200 w 5328"/>
              <a:gd name="T25" fmla="*/ 152400 h 19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28" h="1904">
                <a:moveTo>
                  <a:pt x="0" y="1392"/>
                </a:moveTo>
                <a:cubicBezTo>
                  <a:pt x="132" y="1120"/>
                  <a:pt x="264" y="848"/>
                  <a:pt x="432" y="672"/>
                </a:cubicBezTo>
                <a:cubicBezTo>
                  <a:pt x="600" y="496"/>
                  <a:pt x="816" y="408"/>
                  <a:pt x="1008" y="336"/>
                </a:cubicBezTo>
                <a:cubicBezTo>
                  <a:pt x="1200" y="264"/>
                  <a:pt x="1360" y="160"/>
                  <a:pt x="1584" y="240"/>
                </a:cubicBezTo>
                <a:cubicBezTo>
                  <a:pt x="1808" y="320"/>
                  <a:pt x="2168" y="648"/>
                  <a:pt x="2352" y="816"/>
                </a:cubicBezTo>
                <a:cubicBezTo>
                  <a:pt x="2536" y="984"/>
                  <a:pt x="2576" y="1104"/>
                  <a:pt x="2688" y="1248"/>
                </a:cubicBezTo>
                <a:cubicBezTo>
                  <a:pt x="2800" y="1392"/>
                  <a:pt x="2904" y="1576"/>
                  <a:pt x="3024" y="1680"/>
                </a:cubicBezTo>
                <a:cubicBezTo>
                  <a:pt x="3144" y="1784"/>
                  <a:pt x="3232" y="1904"/>
                  <a:pt x="3408" y="1872"/>
                </a:cubicBezTo>
                <a:cubicBezTo>
                  <a:pt x="3584" y="1840"/>
                  <a:pt x="3920" y="1664"/>
                  <a:pt x="4080" y="1488"/>
                </a:cubicBezTo>
                <a:cubicBezTo>
                  <a:pt x="4240" y="1312"/>
                  <a:pt x="4288" y="1000"/>
                  <a:pt x="4368" y="816"/>
                </a:cubicBezTo>
                <a:cubicBezTo>
                  <a:pt x="4448" y="632"/>
                  <a:pt x="4456" y="512"/>
                  <a:pt x="4560" y="384"/>
                </a:cubicBezTo>
                <a:cubicBezTo>
                  <a:pt x="4664" y="256"/>
                  <a:pt x="4864" y="96"/>
                  <a:pt x="4992" y="48"/>
                </a:cubicBezTo>
                <a:cubicBezTo>
                  <a:pt x="5120" y="0"/>
                  <a:pt x="5272" y="88"/>
                  <a:pt x="5328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46725" y="1822450"/>
            <a:ext cx="493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L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46325" y="3422650"/>
            <a:ext cx="55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FF"/>
                </a:solidFill>
                <a:latin typeface="Arial" charset="0"/>
                <a:ea typeface="ＭＳ Ｐゴシック" charset="0"/>
              </a:rPr>
              <a:t>H</a:t>
            </a:r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1524000" y="1079500"/>
            <a:ext cx="1981200" cy="520700"/>
          </a:xfrm>
          <a:custGeom>
            <a:avLst/>
            <a:gdLst>
              <a:gd name="T0" fmla="*/ 0 w 1248"/>
              <a:gd name="T1" fmla="*/ 368300 h 328"/>
              <a:gd name="T2" fmla="*/ 533400 w 1248"/>
              <a:gd name="T3" fmla="*/ 139700 h 328"/>
              <a:gd name="T4" fmla="*/ 1371600 w 1248"/>
              <a:gd name="T5" fmla="*/ 63500 h 328"/>
              <a:gd name="T6" fmla="*/ 1981200 w 1248"/>
              <a:gd name="T7" fmla="*/ 520700 h 3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328">
                <a:moveTo>
                  <a:pt x="0" y="232"/>
                </a:moveTo>
                <a:cubicBezTo>
                  <a:pt x="96" y="176"/>
                  <a:pt x="192" y="120"/>
                  <a:pt x="336" y="88"/>
                </a:cubicBezTo>
                <a:cubicBezTo>
                  <a:pt x="480" y="56"/>
                  <a:pt x="712" y="0"/>
                  <a:pt x="864" y="40"/>
                </a:cubicBezTo>
                <a:cubicBezTo>
                  <a:pt x="1016" y="80"/>
                  <a:pt x="1132" y="204"/>
                  <a:pt x="1248" y="328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600200" y="2209800"/>
            <a:ext cx="1981200" cy="520700"/>
          </a:xfrm>
          <a:custGeom>
            <a:avLst/>
            <a:gdLst>
              <a:gd name="T0" fmla="*/ 0 w 1248"/>
              <a:gd name="T1" fmla="*/ 368300 h 328"/>
              <a:gd name="T2" fmla="*/ 533400 w 1248"/>
              <a:gd name="T3" fmla="*/ 139700 h 328"/>
              <a:gd name="T4" fmla="*/ 1371600 w 1248"/>
              <a:gd name="T5" fmla="*/ 63500 h 328"/>
              <a:gd name="T6" fmla="*/ 1981200 w 1248"/>
              <a:gd name="T7" fmla="*/ 520700 h 3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48" h="328">
                <a:moveTo>
                  <a:pt x="0" y="232"/>
                </a:moveTo>
                <a:cubicBezTo>
                  <a:pt x="96" y="176"/>
                  <a:pt x="192" y="120"/>
                  <a:pt x="336" y="88"/>
                </a:cubicBezTo>
                <a:cubicBezTo>
                  <a:pt x="480" y="56"/>
                  <a:pt x="712" y="0"/>
                  <a:pt x="864" y="40"/>
                </a:cubicBezTo>
                <a:cubicBezTo>
                  <a:pt x="1016" y="80"/>
                  <a:pt x="1132" y="204"/>
                  <a:pt x="1248" y="3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 rot="2301081">
            <a:off x="3657600" y="2590800"/>
            <a:ext cx="149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convergence</a:t>
            </a:r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5105400" y="3505200"/>
            <a:ext cx="1295400" cy="482600"/>
          </a:xfrm>
          <a:custGeom>
            <a:avLst/>
            <a:gdLst>
              <a:gd name="T0" fmla="*/ 0 w 816"/>
              <a:gd name="T1" fmla="*/ 0 h 304"/>
              <a:gd name="T2" fmla="*/ 76200 w 816"/>
              <a:gd name="T3" fmla="*/ 152400 h 304"/>
              <a:gd name="T4" fmla="*/ 381000 w 816"/>
              <a:gd name="T5" fmla="*/ 457200 h 304"/>
              <a:gd name="T6" fmla="*/ 914400 w 816"/>
              <a:gd name="T7" fmla="*/ 304800 h 304"/>
              <a:gd name="T8" fmla="*/ 1295400 w 816"/>
              <a:gd name="T9" fmla="*/ 0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304">
                <a:moveTo>
                  <a:pt x="0" y="0"/>
                </a:moveTo>
                <a:cubicBezTo>
                  <a:pt x="4" y="24"/>
                  <a:pt x="8" y="48"/>
                  <a:pt x="48" y="96"/>
                </a:cubicBezTo>
                <a:cubicBezTo>
                  <a:pt x="88" y="144"/>
                  <a:pt x="152" y="272"/>
                  <a:pt x="240" y="288"/>
                </a:cubicBezTo>
                <a:cubicBezTo>
                  <a:pt x="328" y="304"/>
                  <a:pt x="480" y="240"/>
                  <a:pt x="576" y="192"/>
                </a:cubicBezTo>
                <a:cubicBezTo>
                  <a:pt x="672" y="144"/>
                  <a:pt x="744" y="72"/>
                  <a:pt x="81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5257800" y="4495800"/>
            <a:ext cx="1295400" cy="482600"/>
          </a:xfrm>
          <a:custGeom>
            <a:avLst/>
            <a:gdLst>
              <a:gd name="T0" fmla="*/ 0 w 816"/>
              <a:gd name="T1" fmla="*/ 0 h 304"/>
              <a:gd name="T2" fmla="*/ 76200 w 816"/>
              <a:gd name="T3" fmla="*/ 152400 h 304"/>
              <a:gd name="T4" fmla="*/ 381000 w 816"/>
              <a:gd name="T5" fmla="*/ 457200 h 304"/>
              <a:gd name="T6" fmla="*/ 914400 w 816"/>
              <a:gd name="T7" fmla="*/ 304800 h 304"/>
              <a:gd name="T8" fmla="*/ 1295400 w 816"/>
              <a:gd name="T9" fmla="*/ 0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304">
                <a:moveTo>
                  <a:pt x="0" y="0"/>
                </a:moveTo>
                <a:cubicBezTo>
                  <a:pt x="4" y="24"/>
                  <a:pt x="8" y="48"/>
                  <a:pt x="48" y="96"/>
                </a:cubicBezTo>
                <a:cubicBezTo>
                  <a:pt x="88" y="144"/>
                  <a:pt x="152" y="272"/>
                  <a:pt x="240" y="288"/>
                </a:cubicBezTo>
                <a:cubicBezTo>
                  <a:pt x="328" y="304"/>
                  <a:pt x="480" y="240"/>
                  <a:pt x="576" y="192"/>
                </a:cubicBezTo>
                <a:cubicBezTo>
                  <a:pt x="672" y="144"/>
                  <a:pt x="744" y="72"/>
                  <a:pt x="81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 rot="-3223185">
            <a:off x="7076282" y="2296318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divergence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889125" y="1127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Faster winds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105400" y="55626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Slower winds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600" y="838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super / sub geostrophic flow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Extratropical</a:t>
            </a: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Cyclones (ETC)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 Describes a cyclone outside of tropical regions. 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Cyclone: Low pressure regions around which winds blow counterclockwise in the Northern Hemisphere and clockwise in the Southern Hemisphere. </a:t>
            </a:r>
          </a:p>
          <a:p>
            <a:pPr lvl="1" eaLnBrk="1" hangingPunct="1"/>
            <a:r>
              <a:rPr lang="en-US" sz="2400" dirty="0" smtClean="0">
                <a:latin typeface="Calibri" pitchFamily="34" charset="0"/>
              </a:rPr>
              <a:t>Cyclones are usually associated with fronts. Hurricanes, which are cyclones inside of tropical regions, do not have fronts. This is mostly because there a no temperature gradients in the tropics. </a:t>
            </a:r>
          </a:p>
          <a:p>
            <a:pPr lvl="1" eaLnBrk="1" hangingPunct="1"/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Lifecycle of an ETC is described by the Norwegian cyclone model (</a:t>
            </a:r>
            <a:r>
              <a:rPr lang="en-US" dirty="0" err="1" smtClean="0">
                <a:latin typeface="Calibri" pitchFamily="34" charset="0"/>
              </a:rPr>
              <a:t>Bjerknes</a:t>
            </a:r>
            <a:r>
              <a:rPr lang="en-US" dirty="0" smtClean="0">
                <a:latin typeface="Calibri" pitchFamily="34" charset="0"/>
              </a:rPr>
              <a:t>)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Winds aloft help steer surface pressure systems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Surface lows tend to move in the direction of the winds at 500 </a:t>
            </a:r>
            <a:r>
              <a:rPr lang="en-US" dirty="0" err="1" smtClean="0">
                <a:latin typeface="Calibri" pitchFamily="34" charset="0"/>
                <a:cs typeface="+mn-cs"/>
              </a:rPr>
              <a:t>mb</a:t>
            </a:r>
            <a:r>
              <a:rPr lang="en-US" dirty="0" smtClean="0">
                <a:latin typeface="Calibri" pitchFamily="34" charset="0"/>
                <a:cs typeface="+mn-cs"/>
              </a:rPr>
              <a:t>, but at about half the speed.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As the trough / ridge pattern changes, the steering flow will change. As a cyclone strengthens, it will sometimes “</a:t>
            </a:r>
            <a:r>
              <a:rPr lang="en-US" b="1" dirty="0" smtClean="0">
                <a:latin typeface="Calibri" pitchFamily="34" charset="0"/>
                <a:cs typeface="+mn-cs"/>
              </a:rPr>
              <a:t>dig</a:t>
            </a:r>
            <a:r>
              <a:rPr lang="en-US" dirty="0" smtClean="0">
                <a:latin typeface="Calibri" pitchFamily="34" charset="0"/>
                <a:cs typeface="+mn-cs"/>
              </a:rPr>
              <a:t>” or push further southward. </a:t>
            </a:r>
          </a:p>
          <a:p>
            <a:pPr eaLnBrk="1" hangingPunct="1">
              <a:defRPr/>
            </a:pPr>
            <a:endParaRPr lang="en-US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Mid-Latitude Cyclones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34" charset="0"/>
                <a:cs typeface="+mn-cs"/>
              </a:rPr>
              <a:t>What we know: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We can have deep pressure systems at the surface and aloft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When the surface pressure system does not lie beneath the upper level system, the atmosphere can redistribute mass and help intensify the pressure system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atin typeface="Calibri" pitchFamily="34" charset="0"/>
                <a:cs typeface="+mn-cs"/>
              </a:rPr>
              <a:t>Intensifying pressure systems tilt toward the west with increasing height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Surface cyclones are steered by winds aloft and move away from their development region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Upper-Level Waves and Surface Storms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Typically between 4 and 6 </a:t>
            </a:r>
            <a:r>
              <a:rPr lang="en-US" dirty="0" err="1" smtClean="0">
                <a:latin typeface="Calibri" pitchFamily="34" charset="0"/>
              </a:rPr>
              <a:t>longwaves</a:t>
            </a:r>
            <a:r>
              <a:rPr lang="en-US" dirty="0" smtClean="0">
                <a:latin typeface="Calibri" pitchFamily="34" charset="0"/>
              </a:rPr>
              <a:t> circling the globe at one time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Wavelength typically of 4000 – 8000 km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alibri" pitchFamily="34" charset="0"/>
              </a:rPr>
              <a:t>(2400 – 5000 miles)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The fewer the number of waves the longer the wavelength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Mountain ranges can disrupt the air flow through </a:t>
            </a:r>
            <a:r>
              <a:rPr lang="en-US" dirty="0" err="1" smtClean="0">
                <a:latin typeface="Calibri" pitchFamily="34" charset="0"/>
              </a:rPr>
              <a:t>longwaves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Upper-Level Waves and Surface Storms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  <a:cs typeface="+mn-cs"/>
              </a:rPr>
              <a:t>Due to the unequal heating of the Earth and its rotation we see a cycle of waves in the troposphere</a:t>
            </a:r>
          </a:p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  <a:cs typeface="+mn-cs"/>
              </a:rPr>
              <a:t>Waves appear as troughs and ridges</a:t>
            </a:r>
          </a:p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  <a:cs typeface="+mn-cs"/>
              </a:rPr>
              <a:t>We know we have long wave troughs and shortwave troughs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Upper-Level Waves and Surface Storms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Imbedded in the </a:t>
            </a:r>
            <a:r>
              <a:rPr lang="en-US" sz="2800" dirty="0" err="1" smtClean="0">
                <a:latin typeface="Calibri" pitchFamily="34" charset="0"/>
                <a:cs typeface="+mn-cs"/>
              </a:rPr>
              <a:t>longwaves</a:t>
            </a:r>
            <a:r>
              <a:rPr lang="en-US" sz="2800" dirty="0" smtClean="0">
                <a:latin typeface="Calibri" pitchFamily="34" charset="0"/>
                <a:cs typeface="+mn-cs"/>
              </a:rPr>
              <a:t> are </a:t>
            </a:r>
            <a:r>
              <a:rPr lang="en-US" sz="2800" dirty="0" err="1" smtClean="0">
                <a:latin typeface="Calibri" pitchFamily="34" charset="0"/>
                <a:cs typeface="+mn-cs"/>
              </a:rPr>
              <a:t>shortwaves</a:t>
            </a:r>
            <a:endParaRPr lang="en-US" sz="2800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Small ripples in the large-scale flow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The smaller the wavelength the faster they move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  <a:cs typeface="+mn-cs"/>
              </a:rPr>
              <a:t>Shortwaves</a:t>
            </a:r>
            <a:r>
              <a:rPr lang="en-US" sz="2800" dirty="0" smtClean="0">
                <a:latin typeface="Calibri" pitchFamily="34" charset="0"/>
                <a:cs typeface="+mn-cs"/>
              </a:rPr>
              <a:t> typically move at a speed proportional to the flow at the 700 </a:t>
            </a:r>
            <a:r>
              <a:rPr lang="en-US" sz="2800" dirty="0" err="1" smtClean="0">
                <a:latin typeface="Calibri" pitchFamily="34" charset="0"/>
                <a:cs typeface="+mn-cs"/>
              </a:rPr>
              <a:t>mb</a:t>
            </a:r>
            <a:r>
              <a:rPr lang="en-US" sz="2800" dirty="0" smtClean="0">
                <a:latin typeface="Calibri" pitchFamily="34" charset="0"/>
                <a:cs typeface="+mn-cs"/>
              </a:rPr>
              <a:t> level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latin typeface="Calibri" pitchFamily="34" charset="0"/>
                <a:cs typeface="+mn-cs"/>
              </a:rPr>
              <a:t>Longwaves</a:t>
            </a:r>
            <a:r>
              <a:rPr lang="en-US" sz="2800" dirty="0" smtClean="0">
                <a:latin typeface="Calibri" pitchFamily="34" charset="0"/>
                <a:cs typeface="+mn-cs"/>
              </a:rPr>
              <a:t> can move very slowly or remain stationary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Sometimes if the wavelength of a </a:t>
            </a:r>
            <a:r>
              <a:rPr lang="en-US" sz="2800" dirty="0" err="1" smtClean="0">
                <a:latin typeface="Calibri" pitchFamily="34" charset="0"/>
                <a:cs typeface="+mn-cs"/>
              </a:rPr>
              <a:t>longwave</a:t>
            </a:r>
            <a:r>
              <a:rPr lang="en-US" sz="2800" dirty="0" smtClean="0">
                <a:latin typeface="Calibri" pitchFamily="34" charset="0"/>
                <a:cs typeface="+mn-cs"/>
              </a:rPr>
              <a:t> is large enough, it can retrograde or move back westward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Upper-Level Waves and Surface Storms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Calibri" pitchFamily="34" charset="0"/>
                <a:cs typeface="+mn-cs"/>
              </a:rPr>
              <a:t>Shortwaves</a:t>
            </a:r>
            <a:r>
              <a:rPr lang="en-US" dirty="0" smtClean="0">
                <a:latin typeface="Calibri" pitchFamily="34" charset="0"/>
                <a:cs typeface="+mn-cs"/>
              </a:rPr>
              <a:t> typically deepen or intensify when they approach a </a:t>
            </a:r>
            <a:r>
              <a:rPr lang="en-US" dirty="0" err="1" smtClean="0">
                <a:latin typeface="Calibri" pitchFamily="34" charset="0"/>
                <a:cs typeface="+mn-cs"/>
              </a:rPr>
              <a:t>longwave</a:t>
            </a:r>
            <a:r>
              <a:rPr lang="en-US" dirty="0" smtClean="0">
                <a:latin typeface="Calibri" pitchFamily="34" charset="0"/>
                <a:cs typeface="+mn-cs"/>
              </a:rPr>
              <a:t> trough and weaken when they approach a </a:t>
            </a:r>
            <a:r>
              <a:rPr lang="en-US" dirty="0" err="1" smtClean="0">
                <a:latin typeface="Calibri" pitchFamily="34" charset="0"/>
                <a:cs typeface="+mn-cs"/>
              </a:rPr>
              <a:t>longwave</a:t>
            </a:r>
            <a:r>
              <a:rPr lang="en-US" dirty="0" smtClean="0">
                <a:latin typeface="Calibri" pitchFamily="34" charset="0"/>
                <a:cs typeface="+mn-cs"/>
              </a:rPr>
              <a:t> ridge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Calibri" pitchFamily="34" charset="0"/>
                <a:cs typeface="+mn-cs"/>
              </a:rPr>
              <a:t>Shortwaves</a:t>
            </a:r>
            <a:r>
              <a:rPr lang="en-US" dirty="0" smtClean="0">
                <a:latin typeface="Calibri" pitchFamily="34" charset="0"/>
                <a:cs typeface="+mn-cs"/>
              </a:rPr>
              <a:t> can also help deepen existing </a:t>
            </a:r>
            <a:r>
              <a:rPr lang="en-US" dirty="0" err="1" smtClean="0">
                <a:latin typeface="Calibri" pitchFamily="34" charset="0"/>
                <a:cs typeface="+mn-cs"/>
              </a:rPr>
              <a:t>longwave</a:t>
            </a:r>
            <a:r>
              <a:rPr lang="en-US" dirty="0" smtClean="0">
                <a:latin typeface="Calibri" pitchFamily="34" charset="0"/>
                <a:cs typeface="+mn-cs"/>
              </a:rPr>
              <a:t> troughs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Role of the Jet Stream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Jet streams play an additional role in developing a wave cyclone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Remember the polar jet lies very near the polar front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region of strongest winds within the jet stream is called a </a:t>
            </a:r>
            <a:r>
              <a:rPr lang="en-US" b="1" dirty="0" smtClean="0">
                <a:latin typeface="Calibri" pitchFamily="34" charset="0"/>
                <a:cs typeface="+mn-cs"/>
              </a:rPr>
              <a:t>jet streak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Jet streaks often form in the curved part of the flow through an upper trough where pressure gradients are tight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444" b="6667"/>
          <a:stretch>
            <a:fillRect/>
          </a:stretch>
        </p:blipFill>
        <p:spPr bwMode="auto">
          <a:xfrm>
            <a:off x="762000" y="76199"/>
            <a:ext cx="7620000" cy="677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Role of the Jet Stream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curving of the jet stream coupled with the changing wind speeds near a jet streak produces regions of strong convergence and divergence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region of divergence draws surface air upward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This helps decrease surface pressures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Regions of convergence push air downward, which will increase surface pressures.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Role of the Jet Stream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Remember that the polar jet is strongest during winter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This is why we see more developed storms in the winter time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Polar jet helps remove air from the surface cyclone and supply it to the surface anticyclone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We begin by looking at the polar front: Our virtually continuous boundary that separates cold polar air masses from the warm tropical air masses to the south.</a:t>
            </a:r>
          </a:p>
          <a:p>
            <a:pPr eaLnBrk="1" hangingPunct="1"/>
            <a:endParaRPr lang="en-US" sz="2800" dirty="0" smtClean="0">
              <a:latin typeface="Calibri" pitchFamily="34" charset="0"/>
            </a:endParaRPr>
          </a:p>
          <a:p>
            <a:pPr eaLnBrk="1" hangingPunct="1"/>
            <a:endParaRPr lang="en-US" sz="2800" dirty="0" smtClean="0"/>
          </a:p>
        </p:txBody>
      </p:sp>
      <p:pic>
        <p:nvPicPr>
          <p:cNvPr id="5" name="Picture1" descr="0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44669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Vorticity</a:t>
            </a: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 Another way to diagnose vertical motion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measure of rotation is called </a:t>
            </a:r>
            <a:r>
              <a:rPr lang="en-US" sz="2800" dirty="0" err="1" smtClean="0">
                <a:latin typeface="Calibri" pitchFamily="34" charset="0"/>
              </a:rPr>
              <a:t>vorticity</a:t>
            </a: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Spin of small air parcels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Remember the ice skater…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We can use </a:t>
            </a:r>
            <a:r>
              <a:rPr lang="en-US" sz="2800" dirty="0" err="1" smtClean="0">
                <a:latin typeface="Calibri" pitchFamily="34" charset="0"/>
              </a:rPr>
              <a:t>vorticity</a:t>
            </a:r>
            <a:r>
              <a:rPr lang="en-US" sz="2800" dirty="0" smtClean="0">
                <a:latin typeface="Calibri" pitchFamily="34" charset="0"/>
              </a:rPr>
              <a:t> to see where areas of convergence and divergence are in the atmosphere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Air spinning cyclonically (counter clockwise) has positive </a:t>
            </a:r>
            <a:r>
              <a:rPr lang="en-US" sz="2800" dirty="0" err="1" smtClean="0">
                <a:latin typeface="Calibri" pitchFamily="34" charset="0"/>
              </a:rPr>
              <a:t>vorticity</a:t>
            </a:r>
            <a:endParaRPr 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Air spinning </a:t>
            </a:r>
            <a:r>
              <a:rPr lang="en-US" sz="2800" dirty="0" err="1" smtClean="0">
                <a:latin typeface="Calibri" pitchFamily="34" charset="0"/>
              </a:rPr>
              <a:t>anticyclonically</a:t>
            </a:r>
            <a:r>
              <a:rPr lang="en-US" sz="2800" dirty="0" smtClean="0">
                <a:latin typeface="Calibri" pitchFamily="34" charset="0"/>
              </a:rPr>
              <a:t> has negative </a:t>
            </a:r>
            <a:r>
              <a:rPr lang="en-US" sz="2800" dirty="0" err="1" smtClean="0">
                <a:latin typeface="Calibri" pitchFamily="34" charset="0"/>
              </a:rPr>
              <a:t>vorticity</a:t>
            </a: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Vorticity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Because the Earth spins it has </a:t>
            </a:r>
            <a:r>
              <a:rPr lang="en-US" dirty="0" err="1" smtClean="0">
                <a:latin typeface="Calibri" pitchFamily="34" charset="0"/>
              </a:rPr>
              <a:t>vorticity</a:t>
            </a:r>
            <a:r>
              <a:rPr lang="en-US" dirty="0" smtClean="0">
                <a:latin typeface="Calibri" pitchFamily="34" charset="0"/>
              </a:rPr>
              <a:t>, called </a:t>
            </a:r>
            <a:r>
              <a:rPr lang="en-US" b="1" dirty="0" smtClean="0">
                <a:latin typeface="Calibri" pitchFamily="34" charset="0"/>
              </a:rPr>
              <a:t>planetary </a:t>
            </a:r>
            <a:r>
              <a:rPr lang="en-US" b="1" dirty="0" err="1" smtClean="0">
                <a:latin typeface="Calibri" pitchFamily="34" charset="0"/>
              </a:rPr>
              <a:t>vorticity</a:t>
            </a:r>
            <a:r>
              <a:rPr lang="en-US" dirty="0" smtClean="0">
                <a:latin typeface="Calibri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Earth</a:t>
            </a:r>
            <a:r>
              <a:rPr lang="ja-JP" altLang="en-US" smtClean="0"/>
              <a:t>’</a:t>
            </a:r>
            <a:r>
              <a:rPr lang="en-US" altLang="ja-JP" dirty="0" smtClean="0">
                <a:latin typeface="Calibri" pitchFamily="34" charset="0"/>
              </a:rPr>
              <a:t>s </a:t>
            </a:r>
            <a:r>
              <a:rPr lang="en-US" altLang="ja-JP" dirty="0" err="1" smtClean="0">
                <a:latin typeface="Calibri" pitchFamily="34" charset="0"/>
              </a:rPr>
              <a:t>vorticity</a:t>
            </a:r>
            <a:r>
              <a:rPr lang="en-US" altLang="ja-JP" dirty="0" smtClean="0">
                <a:latin typeface="Calibri" pitchFamily="34" charset="0"/>
              </a:rPr>
              <a:t> is always positive because the Earth is spinning counter clockwise about its north pole axis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The amount of planetary </a:t>
            </a:r>
            <a:r>
              <a:rPr lang="en-US" dirty="0" err="1" smtClean="0">
                <a:latin typeface="Calibri" pitchFamily="34" charset="0"/>
              </a:rPr>
              <a:t>vorticity</a:t>
            </a:r>
            <a:r>
              <a:rPr lang="en-US" dirty="0" smtClean="0">
                <a:latin typeface="Calibri" pitchFamily="34" charset="0"/>
              </a:rPr>
              <a:t> varies by latitude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Planetary </a:t>
            </a:r>
            <a:r>
              <a:rPr lang="en-US" dirty="0" err="1" smtClean="0">
                <a:latin typeface="Calibri" pitchFamily="34" charset="0"/>
              </a:rPr>
              <a:t>vorticity</a:t>
            </a:r>
            <a:r>
              <a:rPr lang="en-US" dirty="0" smtClean="0">
                <a:latin typeface="Calibri" pitchFamily="34" charset="0"/>
              </a:rPr>
              <a:t> is zero at the equator and a maximum at the poles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Vorticity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Moving air also has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r>
              <a:rPr lang="en-US" dirty="0" smtClean="0">
                <a:latin typeface="Calibri" pitchFamily="34" charset="0"/>
                <a:cs typeface="+mn-cs"/>
              </a:rPr>
              <a:t> (Example: Tornado)</a:t>
            </a:r>
          </a:p>
          <a:p>
            <a:pPr marL="609600" indent="-609600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This is called </a:t>
            </a:r>
            <a:r>
              <a:rPr lang="en-US" b="1" dirty="0" smtClean="0">
                <a:latin typeface="Calibri" pitchFamily="34" charset="0"/>
                <a:cs typeface="+mn-cs"/>
              </a:rPr>
              <a:t>relative </a:t>
            </a:r>
            <a:r>
              <a:rPr lang="en-US" b="1" dirty="0" err="1" smtClean="0">
                <a:latin typeface="Calibri" pitchFamily="34" charset="0"/>
                <a:cs typeface="+mn-cs"/>
              </a:rPr>
              <a:t>vorticity</a:t>
            </a:r>
            <a:endParaRPr lang="en-US" b="1" dirty="0" smtClean="0">
              <a:latin typeface="Calibri" pitchFamily="34" charset="0"/>
              <a:cs typeface="+mn-cs"/>
            </a:endParaRPr>
          </a:p>
          <a:p>
            <a:pPr marL="609600" indent="-609600"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Relative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r>
              <a:rPr lang="en-US" dirty="0" smtClean="0">
                <a:latin typeface="Calibri" pitchFamily="34" charset="0"/>
                <a:cs typeface="+mn-cs"/>
              </a:rPr>
              <a:t> is the combination of two effects: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Curving of the air flow</a:t>
            </a:r>
          </a:p>
          <a:p>
            <a:pPr marL="609600" indent="-609600" eaLnBrk="1" hangingPunct="1">
              <a:buFontTx/>
              <a:buAutoNum type="arabicParenR"/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Changing of the wind speed over a horizontal distance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46150"/>
            <a:ext cx="59436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Vorticity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Air moving through a trough tends to spin cyclonically, which increases its relative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spin in a ridge is typically </a:t>
            </a:r>
            <a:r>
              <a:rPr lang="en-US" dirty="0" err="1" smtClean="0">
                <a:latin typeface="Calibri" pitchFamily="34" charset="0"/>
                <a:cs typeface="+mn-cs"/>
              </a:rPr>
              <a:t>anticyclonic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Whenever the wind blows faster on one side of an air parcel than the other, a shear force is applied to the parcel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parcel of air will spin and gain or lose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endParaRPr lang="en-US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AutoShape 13"/>
          <p:cNvSpPr>
            <a:spLocks noChangeArrowheads="1"/>
          </p:cNvSpPr>
          <p:nvPr/>
        </p:nvSpPr>
        <p:spPr bwMode="auto">
          <a:xfrm rot="10800000">
            <a:off x="2590800" y="6096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1" name="Freeform 5"/>
          <p:cNvSpPr>
            <a:spLocks/>
          </p:cNvSpPr>
          <p:nvPr/>
        </p:nvSpPr>
        <p:spPr bwMode="auto">
          <a:xfrm>
            <a:off x="533400" y="1282700"/>
            <a:ext cx="8077200" cy="3403600"/>
          </a:xfrm>
          <a:custGeom>
            <a:avLst/>
            <a:gdLst>
              <a:gd name="T0" fmla="*/ 0 w 5088"/>
              <a:gd name="T1" fmla="*/ 2146300 h 2144"/>
              <a:gd name="T2" fmla="*/ 457200 w 5088"/>
              <a:gd name="T3" fmla="*/ 1384300 h 2144"/>
              <a:gd name="T4" fmla="*/ 1219200 w 5088"/>
              <a:gd name="T5" fmla="*/ 317500 h 2144"/>
              <a:gd name="T6" fmla="*/ 2057400 w 5088"/>
              <a:gd name="T7" fmla="*/ 12700 h 2144"/>
              <a:gd name="T8" fmla="*/ 2667000 w 5088"/>
              <a:gd name="T9" fmla="*/ 241300 h 2144"/>
              <a:gd name="T10" fmla="*/ 3276600 w 5088"/>
              <a:gd name="T11" fmla="*/ 927100 h 2144"/>
              <a:gd name="T12" fmla="*/ 3810000 w 5088"/>
              <a:gd name="T13" fmla="*/ 1841500 h 2144"/>
              <a:gd name="T14" fmla="*/ 4267200 w 5088"/>
              <a:gd name="T15" fmla="*/ 2451100 h 2144"/>
              <a:gd name="T16" fmla="*/ 5029200 w 5088"/>
              <a:gd name="T17" fmla="*/ 2908300 h 2144"/>
              <a:gd name="T18" fmla="*/ 5715000 w 5088"/>
              <a:gd name="T19" fmla="*/ 3289300 h 2144"/>
              <a:gd name="T20" fmla="*/ 6553200 w 5088"/>
              <a:gd name="T21" fmla="*/ 3213100 h 2144"/>
              <a:gd name="T22" fmla="*/ 7543800 w 5088"/>
              <a:gd name="T23" fmla="*/ 2146300 h 2144"/>
              <a:gd name="T24" fmla="*/ 7924800 w 5088"/>
              <a:gd name="T25" fmla="*/ 698500 h 2144"/>
              <a:gd name="T26" fmla="*/ 8077200 w 5088"/>
              <a:gd name="T27" fmla="*/ 165100 h 2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088" h="2144">
                <a:moveTo>
                  <a:pt x="0" y="1352"/>
                </a:moveTo>
                <a:cubicBezTo>
                  <a:pt x="80" y="1208"/>
                  <a:pt x="160" y="1064"/>
                  <a:pt x="288" y="872"/>
                </a:cubicBezTo>
                <a:cubicBezTo>
                  <a:pt x="416" y="680"/>
                  <a:pt x="600" y="344"/>
                  <a:pt x="768" y="200"/>
                </a:cubicBezTo>
                <a:cubicBezTo>
                  <a:pt x="936" y="56"/>
                  <a:pt x="1144" y="16"/>
                  <a:pt x="1296" y="8"/>
                </a:cubicBezTo>
                <a:cubicBezTo>
                  <a:pt x="1448" y="0"/>
                  <a:pt x="1552" y="56"/>
                  <a:pt x="1680" y="152"/>
                </a:cubicBezTo>
                <a:cubicBezTo>
                  <a:pt x="1808" y="248"/>
                  <a:pt x="1944" y="416"/>
                  <a:pt x="2064" y="584"/>
                </a:cubicBezTo>
                <a:cubicBezTo>
                  <a:pt x="2184" y="752"/>
                  <a:pt x="2296" y="1000"/>
                  <a:pt x="2400" y="1160"/>
                </a:cubicBezTo>
                <a:cubicBezTo>
                  <a:pt x="2504" y="1320"/>
                  <a:pt x="2560" y="1432"/>
                  <a:pt x="2688" y="1544"/>
                </a:cubicBezTo>
                <a:cubicBezTo>
                  <a:pt x="2816" y="1656"/>
                  <a:pt x="3016" y="1744"/>
                  <a:pt x="3168" y="1832"/>
                </a:cubicBezTo>
                <a:cubicBezTo>
                  <a:pt x="3320" y="1920"/>
                  <a:pt x="3440" y="2040"/>
                  <a:pt x="3600" y="2072"/>
                </a:cubicBezTo>
                <a:cubicBezTo>
                  <a:pt x="3760" y="2104"/>
                  <a:pt x="3936" y="2144"/>
                  <a:pt x="4128" y="2024"/>
                </a:cubicBezTo>
                <a:cubicBezTo>
                  <a:pt x="4320" y="1904"/>
                  <a:pt x="4608" y="1616"/>
                  <a:pt x="4752" y="1352"/>
                </a:cubicBezTo>
                <a:cubicBezTo>
                  <a:pt x="4896" y="1088"/>
                  <a:pt x="4936" y="648"/>
                  <a:pt x="4992" y="440"/>
                </a:cubicBezTo>
                <a:cubicBezTo>
                  <a:pt x="5048" y="232"/>
                  <a:pt x="5068" y="168"/>
                  <a:pt x="5088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2" name="Freeform 6"/>
          <p:cNvSpPr>
            <a:spLocks/>
          </p:cNvSpPr>
          <p:nvPr/>
        </p:nvSpPr>
        <p:spPr bwMode="auto">
          <a:xfrm>
            <a:off x="685800" y="2590800"/>
            <a:ext cx="8077200" cy="3403600"/>
          </a:xfrm>
          <a:custGeom>
            <a:avLst/>
            <a:gdLst>
              <a:gd name="T0" fmla="*/ 0 w 5088"/>
              <a:gd name="T1" fmla="*/ 2146300 h 2144"/>
              <a:gd name="T2" fmla="*/ 457200 w 5088"/>
              <a:gd name="T3" fmla="*/ 1384300 h 2144"/>
              <a:gd name="T4" fmla="*/ 1219200 w 5088"/>
              <a:gd name="T5" fmla="*/ 317500 h 2144"/>
              <a:gd name="T6" fmla="*/ 2057400 w 5088"/>
              <a:gd name="T7" fmla="*/ 12700 h 2144"/>
              <a:gd name="T8" fmla="*/ 2667000 w 5088"/>
              <a:gd name="T9" fmla="*/ 241300 h 2144"/>
              <a:gd name="T10" fmla="*/ 3276600 w 5088"/>
              <a:gd name="T11" fmla="*/ 927100 h 2144"/>
              <a:gd name="T12" fmla="*/ 3810000 w 5088"/>
              <a:gd name="T13" fmla="*/ 1841500 h 2144"/>
              <a:gd name="T14" fmla="*/ 4267200 w 5088"/>
              <a:gd name="T15" fmla="*/ 2451100 h 2144"/>
              <a:gd name="T16" fmla="*/ 5029200 w 5088"/>
              <a:gd name="T17" fmla="*/ 2908300 h 2144"/>
              <a:gd name="T18" fmla="*/ 5715000 w 5088"/>
              <a:gd name="T19" fmla="*/ 3289300 h 2144"/>
              <a:gd name="T20" fmla="*/ 6553200 w 5088"/>
              <a:gd name="T21" fmla="*/ 3213100 h 2144"/>
              <a:gd name="T22" fmla="*/ 7543800 w 5088"/>
              <a:gd name="T23" fmla="*/ 2146300 h 2144"/>
              <a:gd name="T24" fmla="*/ 7924800 w 5088"/>
              <a:gd name="T25" fmla="*/ 698500 h 2144"/>
              <a:gd name="T26" fmla="*/ 8077200 w 5088"/>
              <a:gd name="T27" fmla="*/ 165100 h 21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088" h="2144">
                <a:moveTo>
                  <a:pt x="0" y="1352"/>
                </a:moveTo>
                <a:cubicBezTo>
                  <a:pt x="80" y="1208"/>
                  <a:pt x="160" y="1064"/>
                  <a:pt x="288" y="872"/>
                </a:cubicBezTo>
                <a:cubicBezTo>
                  <a:pt x="416" y="680"/>
                  <a:pt x="600" y="344"/>
                  <a:pt x="768" y="200"/>
                </a:cubicBezTo>
                <a:cubicBezTo>
                  <a:pt x="936" y="56"/>
                  <a:pt x="1144" y="16"/>
                  <a:pt x="1296" y="8"/>
                </a:cubicBezTo>
                <a:cubicBezTo>
                  <a:pt x="1448" y="0"/>
                  <a:pt x="1552" y="56"/>
                  <a:pt x="1680" y="152"/>
                </a:cubicBezTo>
                <a:cubicBezTo>
                  <a:pt x="1808" y="248"/>
                  <a:pt x="1944" y="416"/>
                  <a:pt x="2064" y="584"/>
                </a:cubicBezTo>
                <a:cubicBezTo>
                  <a:pt x="2184" y="752"/>
                  <a:pt x="2296" y="1000"/>
                  <a:pt x="2400" y="1160"/>
                </a:cubicBezTo>
                <a:cubicBezTo>
                  <a:pt x="2504" y="1320"/>
                  <a:pt x="2560" y="1432"/>
                  <a:pt x="2688" y="1544"/>
                </a:cubicBezTo>
                <a:cubicBezTo>
                  <a:pt x="2816" y="1656"/>
                  <a:pt x="3016" y="1744"/>
                  <a:pt x="3168" y="1832"/>
                </a:cubicBezTo>
                <a:cubicBezTo>
                  <a:pt x="3320" y="1920"/>
                  <a:pt x="3440" y="2040"/>
                  <a:pt x="3600" y="2072"/>
                </a:cubicBezTo>
                <a:cubicBezTo>
                  <a:pt x="3760" y="2104"/>
                  <a:pt x="3936" y="2144"/>
                  <a:pt x="4128" y="2024"/>
                </a:cubicBezTo>
                <a:cubicBezTo>
                  <a:pt x="4320" y="1904"/>
                  <a:pt x="4608" y="1616"/>
                  <a:pt x="4752" y="1352"/>
                </a:cubicBezTo>
                <a:cubicBezTo>
                  <a:pt x="4896" y="1088"/>
                  <a:pt x="4936" y="648"/>
                  <a:pt x="4992" y="440"/>
                </a:cubicBezTo>
                <a:cubicBezTo>
                  <a:pt x="5048" y="232"/>
                  <a:pt x="5068" y="168"/>
                  <a:pt x="5088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2362200" y="1828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6553200" y="50292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4267200" y="35814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2590800" y="609600"/>
            <a:ext cx="0" cy="129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V="1">
            <a:off x="4495800" y="2362200"/>
            <a:ext cx="0" cy="129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6781800" y="3810000"/>
            <a:ext cx="0" cy="129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auto">
          <a:xfrm rot="10800000">
            <a:off x="4495800" y="22860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auto">
          <a:xfrm rot="10800000">
            <a:off x="4495800" y="25908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 rot="10800000">
            <a:off x="6781800" y="37338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auto">
          <a:xfrm rot="10800000">
            <a:off x="6781800" y="40386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auto">
          <a:xfrm rot="10800000">
            <a:off x="6781800" y="43434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5" name="AutoShape 19"/>
          <p:cNvSpPr>
            <a:spLocks noChangeArrowheads="1"/>
          </p:cNvSpPr>
          <p:nvPr/>
        </p:nvSpPr>
        <p:spPr bwMode="auto">
          <a:xfrm rot="10800000">
            <a:off x="6781800" y="4648200"/>
            <a:ext cx="457200" cy="2286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2422525" y="2992438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FF"/>
                </a:solidFill>
                <a:latin typeface="Arial" charset="0"/>
                <a:ea typeface="ＭＳ Ｐゴシック" charset="0"/>
              </a:rPr>
              <a:t>H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461125" y="2763838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L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 rot="-3512877">
            <a:off x="685800" y="2819400"/>
            <a:ext cx="1143000" cy="3810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190500 h 21600"/>
              <a:gd name="T4" fmla="*/ 857250 w 21600"/>
              <a:gd name="T5" fmla="*/ 381000 h 21600"/>
              <a:gd name="T6" fmla="*/ 1143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 rot="3327772">
            <a:off x="3124200" y="2514600"/>
            <a:ext cx="1143000" cy="3810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190500 h 21600"/>
              <a:gd name="T4" fmla="*/ 857250 w 21600"/>
              <a:gd name="T5" fmla="*/ 381000 h 21600"/>
              <a:gd name="T6" fmla="*/ 1143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 rot="3327772">
            <a:off x="4800600" y="4419600"/>
            <a:ext cx="1143000" cy="3810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190500 h 21600"/>
              <a:gd name="T4" fmla="*/ 857250 w 21600"/>
              <a:gd name="T5" fmla="*/ 381000 h 21600"/>
              <a:gd name="T6" fmla="*/ 1143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auto">
          <a:xfrm rot="-3934958">
            <a:off x="7543800" y="3657600"/>
            <a:ext cx="1143000" cy="381000"/>
          </a:xfrm>
          <a:custGeom>
            <a:avLst/>
            <a:gdLst>
              <a:gd name="T0" fmla="*/ 857250 w 21600"/>
              <a:gd name="T1" fmla="*/ 0 h 21600"/>
              <a:gd name="T2" fmla="*/ 0 w 21600"/>
              <a:gd name="T3" fmla="*/ 190500 h 21600"/>
              <a:gd name="T4" fmla="*/ 857250 w 21600"/>
              <a:gd name="T5" fmla="*/ 381000 h 21600"/>
              <a:gd name="T6" fmla="*/ 11430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609600" y="0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 this position, the spin is anticyclonic</a:t>
            </a:r>
          </a:p>
          <a:p>
            <a:r>
              <a:rPr lang="en-US"/>
              <a:t>It counter acts the Earth</a:t>
            </a:r>
            <a:r>
              <a:rPr lang="ja-JP" altLang="en-US"/>
              <a:t>’</a:t>
            </a:r>
            <a:r>
              <a:rPr lang="en-US" altLang="ja-JP"/>
              <a:t>s rotation</a:t>
            </a:r>
            <a:endParaRPr lang="en-US"/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3657600" y="838200"/>
            <a:ext cx="2209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At this position, the curvature is zero</a:t>
            </a:r>
          </a:p>
          <a:p>
            <a:r>
              <a:rPr lang="en-US"/>
              <a:t>Vorticity is simply due to the Earth</a:t>
            </a:r>
            <a:r>
              <a:rPr lang="ja-JP" altLang="en-US"/>
              <a:t>’</a:t>
            </a:r>
            <a:r>
              <a:rPr lang="en-US" altLang="ja-JP"/>
              <a:t>s rotation</a:t>
            </a:r>
            <a:endParaRPr lang="en-US"/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4724400" y="5943600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 this position, the spin is cyclonic</a:t>
            </a:r>
          </a:p>
          <a:p>
            <a:r>
              <a:rPr lang="en-US"/>
              <a:t>And acts in addition to Earth</a:t>
            </a:r>
            <a:r>
              <a:rPr lang="ja-JP" altLang="en-US"/>
              <a:t>’</a:t>
            </a:r>
            <a:r>
              <a:rPr lang="en-US" altLang="ja-JP"/>
              <a:t>s rotation</a:t>
            </a:r>
            <a:endParaRPr lang="en-US"/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2895600" y="41148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Convergence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7804150" y="44196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Divergence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Vorticity</a:t>
            </a:r>
            <a:endParaRPr lang="en-US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  <a:cs typeface="+mn-cs"/>
              </a:rPr>
              <a:t>Absolute </a:t>
            </a:r>
            <a:r>
              <a:rPr lang="en-US" b="1" dirty="0" err="1" smtClean="0">
                <a:latin typeface="Calibri" pitchFamily="34" charset="0"/>
                <a:cs typeface="+mn-cs"/>
              </a:rPr>
              <a:t>vorticity</a:t>
            </a:r>
            <a:r>
              <a:rPr lang="en-US" b="1" dirty="0" smtClean="0">
                <a:latin typeface="Calibri" pitchFamily="34" charset="0"/>
                <a:cs typeface="+mn-cs"/>
              </a:rPr>
              <a:t> </a:t>
            </a:r>
            <a:r>
              <a:rPr lang="en-US" dirty="0" smtClean="0">
                <a:latin typeface="Calibri" pitchFamily="34" charset="0"/>
                <a:cs typeface="+mn-cs"/>
              </a:rPr>
              <a:t>is the sum of Planetary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r>
              <a:rPr lang="en-US" dirty="0" smtClean="0">
                <a:latin typeface="Calibri" pitchFamily="34" charset="0"/>
                <a:cs typeface="+mn-cs"/>
              </a:rPr>
              <a:t> and Relative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Divergence and convergence are related to the change in Absolute </a:t>
            </a:r>
            <a:r>
              <a:rPr lang="en-US" dirty="0" err="1" smtClean="0">
                <a:latin typeface="Calibri" pitchFamily="34" charset="0"/>
                <a:cs typeface="+mn-cs"/>
              </a:rPr>
              <a:t>Vorticity</a:t>
            </a:r>
            <a:r>
              <a:rPr lang="en-US" dirty="0" smtClean="0">
                <a:latin typeface="Calibri" pitchFamily="34" charset="0"/>
                <a:cs typeface="+mn-cs"/>
              </a:rPr>
              <a:t> / Change in Time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Allows us to identify areas of convergence and divergence from upper-air maps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Remember why storms intensify!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5" descr="displayMod"/>
          <p:cNvPicPr>
            <a:picLocks noChangeAspect="1" noChangeArrowheads="1"/>
          </p:cNvPicPr>
          <p:nvPr/>
        </p:nvPicPr>
        <p:blipFill>
          <a:blip r:embed="rId2"/>
          <a:srcRect t="5882" b="9412"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5" descr="displayMod"/>
          <p:cNvPicPr>
            <a:picLocks noChangeAspect="1" noChangeArrowheads="1"/>
          </p:cNvPicPr>
          <p:nvPr/>
        </p:nvPicPr>
        <p:blipFill>
          <a:blip r:embed="rId2"/>
          <a:srcRect t="6471" b="11177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j-cs"/>
              </a:rPr>
              <a:t>Vorticity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When relative/absolute vorticity decreases downstream we diverge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When relative/absolute vorticity increases downstream we converge</a:t>
            </a:r>
          </a:p>
          <a:p>
            <a:pPr eaLnBrk="1" hangingPunct="1">
              <a:defRPr/>
            </a:pPr>
            <a:r>
              <a:rPr lang="en-US" b="1" i="1" dirty="0" smtClean="0">
                <a:latin typeface="Calibri" pitchFamily="34" charset="0"/>
                <a:cs typeface="+mn-cs"/>
              </a:rPr>
              <a:t>Upward motion and divergence</a:t>
            </a:r>
            <a:r>
              <a:rPr lang="en-US" i="1" dirty="0" smtClean="0">
                <a:latin typeface="Calibri" pitchFamily="34" charset="0"/>
                <a:cs typeface="+mn-cs"/>
              </a:rPr>
              <a:t> at upper levels are associated with the region of </a:t>
            </a:r>
            <a:r>
              <a:rPr lang="en-US" b="1" i="1" dirty="0" smtClean="0">
                <a:latin typeface="Calibri" pitchFamily="34" charset="0"/>
                <a:cs typeface="+mn-cs"/>
              </a:rPr>
              <a:t>maximum vorticity advection.</a:t>
            </a:r>
          </a:p>
          <a:p>
            <a:pPr eaLnBrk="1" hangingPunct="1">
              <a:defRPr/>
            </a:pPr>
            <a:r>
              <a:rPr lang="en-US" b="1" i="1" dirty="0" smtClean="0">
                <a:latin typeface="Calibri" pitchFamily="34" charset="0"/>
                <a:cs typeface="+mn-cs"/>
              </a:rPr>
              <a:t>Downward motion and convergence</a:t>
            </a:r>
            <a:r>
              <a:rPr lang="en-US" i="1" dirty="0" smtClean="0">
                <a:latin typeface="Calibri" pitchFamily="34" charset="0"/>
                <a:cs typeface="+mn-cs"/>
              </a:rPr>
              <a:t> at upper levels are associated with the region of </a:t>
            </a:r>
            <a:r>
              <a:rPr lang="en-US" b="1" i="1" dirty="0" smtClean="0">
                <a:latin typeface="Calibri" pitchFamily="34" charset="0"/>
                <a:cs typeface="+mn-cs"/>
              </a:rPr>
              <a:t>minimum vorticity advection.</a:t>
            </a:r>
            <a:endParaRPr lang="en-US" dirty="0" smtClean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We will then </a:t>
            </a:r>
            <a:r>
              <a:rPr lang="en-US" altLang="ja-JP" sz="2800" dirty="0" smtClean="0">
                <a:latin typeface="Calibri" pitchFamily="34" charset="0"/>
              </a:rPr>
              <a:t>assume the polar front is a stationary front along a trough of low pressure with higher pressures on either side of it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alibri" pitchFamily="34" charset="0"/>
            </a:endParaRPr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1" descr="10T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9" t="34625" r="69412" b="41678"/>
          <a:stretch>
            <a:fillRect/>
          </a:stretch>
        </p:blipFill>
        <p:spPr bwMode="auto">
          <a:xfrm>
            <a:off x="2390274" y="3429000"/>
            <a:ext cx="436345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39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806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909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Summary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b="1" dirty="0" smtClean="0">
                <a:latin typeface="Calibri" pitchFamily="34" charset="0"/>
              </a:rPr>
              <a:t>For a storm to intensify we need: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 dirty="0" smtClean="0">
                <a:latin typeface="Calibri" pitchFamily="34" charset="0"/>
              </a:rPr>
              <a:t>Upper trough to lie to the west of the surface low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 dirty="0" smtClean="0">
                <a:latin typeface="Calibri" pitchFamily="34" charset="0"/>
              </a:rPr>
              <a:t>Shortwave helps intensify the upper </a:t>
            </a:r>
            <a:r>
              <a:rPr lang="en-US" sz="2800" dirty="0" err="1" smtClean="0">
                <a:latin typeface="Calibri" pitchFamily="34" charset="0"/>
              </a:rPr>
              <a:t>longwave</a:t>
            </a:r>
            <a:r>
              <a:rPr lang="en-US" sz="2800" dirty="0" smtClean="0">
                <a:latin typeface="Calibri" pitchFamily="34" charset="0"/>
              </a:rPr>
              <a:t> trough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en-US" sz="2800" dirty="0" smtClean="0">
                <a:latin typeface="Calibri" pitchFamily="34" charset="0"/>
              </a:rPr>
              <a:t>Polar jet exhibits waves and swings just south of the developing storm system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</a:rPr>
              <a:t>      Zones of vertical motion provide energy conversions for the system</a:t>
            </a:r>
            <a:r>
              <a:rPr lang="ja-JP" altLang="en-US" sz="2800" smtClean="0"/>
              <a:t>’</a:t>
            </a:r>
            <a:r>
              <a:rPr lang="en-US" altLang="ja-JP" sz="2800" dirty="0" smtClean="0">
                <a:latin typeface="Calibri" pitchFamily="34" charset="0"/>
              </a:rPr>
              <a:t>s growth</a:t>
            </a: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In regions where there is no upper trough or shortwave or strong jet streak, the motions at the surface  are not sufficient enough for a frontal wave to intensify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9781284027372_CH10_FIG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0999"/>
            <a:ext cx="8229600" cy="587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64438" y="6562725"/>
            <a:ext cx="15795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/>
          <a:lstStyle/>
          <a:p>
            <a:pPr algn="r" defTabSz="820738" eaLnBrk="0" hangingPunct="0">
              <a:defRPr/>
            </a:pPr>
            <a:r>
              <a:rPr lang="en-US" sz="1400" b="1" dirty="0" smtClean="0">
                <a:latin typeface="Arial" charset="0"/>
                <a:ea typeface="ＭＳ Ｐゴシック" charset="0"/>
              </a:rPr>
              <a:t> Fig. 10-12, p</a:t>
            </a:r>
            <a:r>
              <a:rPr lang="en-US" sz="1400" b="1" dirty="0">
                <a:latin typeface="Arial" charset="0"/>
                <a:ea typeface="ＭＳ Ｐゴシック" charset="0"/>
              </a:rPr>
              <a:t>. </a:t>
            </a:r>
            <a:r>
              <a:rPr lang="en-US" sz="1400" b="1" dirty="0" smtClean="0">
                <a:latin typeface="Arial" charset="0"/>
                <a:ea typeface="ＭＳ Ｐゴシック" charset="0"/>
              </a:rPr>
              <a:t>315</a:t>
            </a:r>
            <a:endParaRPr lang="en-US" sz="14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8192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263" y="0"/>
            <a:ext cx="41148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914400"/>
            <a:ext cx="554196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Cold air is located to the north, warm air to the south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The wind flow is parallel to the front, but opposite directions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This creates an axis of wind shear.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Calibri" pitchFamily="34" charset="0"/>
                <a:cs typeface="+mn-cs"/>
              </a:rPr>
              <a:t>Shear: Change in wind speed or direction over some distance (usually height). </a:t>
            </a:r>
            <a:endParaRPr lang="en-US" dirty="0" smtClean="0">
              <a:latin typeface="Calibri" pitchFamily="34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In our case, the shear is cyclonic (counter-clockwise flow) and horizontal, not vertical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5" descr="hom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3152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 Storm 1993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Produced nearly a foot of snow from Alabama all the way to Maine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11 Tornadoes in Florida</a:t>
            </a:r>
          </a:p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+mn-cs"/>
              </a:rPr>
              <a:t>Hurricane Force winds were reported from Florida to New Hampshire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 Storm 1993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Surface low developed as a frontal wave along a stalled front in the northern Gulf of Mexico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Strong trough approached from the west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  <a:cs typeface="+mn-cs"/>
              </a:rPr>
              <a:t>Arctic air mass dove south over the Great Plains in association with the trough</a:t>
            </a:r>
          </a:p>
        </p:txBody>
      </p:sp>
      <p:pic>
        <p:nvPicPr>
          <p:cNvPr id="64515" name="Picture 8" descr="93031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2640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3" descr="9303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5" descr="93031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7660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5" descr="1993b"/>
          <p:cNvPicPr>
            <a:picLocks noChangeAspect="1" noChangeArrowheads="1"/>
          </p:cNvPicPr>
          <p:nvPr/>
        </p:nvPicPr>
        <p:blipFill>
          <a:blip r:embed="rId2"/>
          <a:srcRect b="3615"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superstorm_surfacemap_03_13_93-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1938"/>
            <a:ext cx="86868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5" descr="1993a"/>
          <p:cNvPicPr>
            <a:picLocks noChangeAspect="1" noChangeArrowheads="1"/>
          </p:cNvPicPr>
          <p:nvPr/>
        </p:nvPicPr>
        <p:blipFill>
          <a:blip r:embed="rId2"/>
          <a:srcRect b="4688"/>
          <a:stretch>
            <a:fillRect/>
          </a:stretch>
        </p:blipFill>
        <p:spPr bwMode="auto">
          <a:xfrm>
            <a:off x="152400" y="76200"/>
            <a:ext cx="891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Super Storm 1993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This single mid-latitude storm system killed 270 people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Insured losses exceeded $3 Billion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26 States were impacted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Nearly half of the country</a:t>
            </a:r>
            <a:r>
              <a:rPr lang="ja-JP" altLang="en-US" smtClean="0"/>
              <a:t>’</a:t>
            </a:r>
            <a:r>
              <a:rPr lang="en-US" altLang="ja-JP" dirty="0" smtClean="0">
                <a:latin typeface="Calibri" pitchFamily="34" charset="0"/>
              </a:rPr>
              <a:t>s population felt the effects of this storm</a:t>
            </a: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Norwegian cyclone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AKA </a:t>
            </a:r>
            <a:r>
              <a:rPr lang="en-US" sz="2800" dirty="0" err="1" smtClean="0"/>
              <a:t>Bjerknes</a:t>
            </a:r>
            <a:r>
              <a:rPr lang="en-US" sz="2800" dirty="0" smtClean="0"/>
              <a:t> or Polar Front Theory</a:t>
            </a:r>
          </a:p>
          <a:p>
            <a:r>
              <a:rPr lang="en-US" sz="2800" dirty="0" smtClean="0"/>
              <a:t>Birth/</a:t>
            </a:r>
            <a:r>
              <a:rPr lang="en-US" sz="2800" dirty="0" err="1" smtClean="0"/>
              <a:t>Cyclogenesis</a:t>
            </a:r>
            <a:endParaRPr lang="en-US" sz="2800" dirty="0" smtClean="0"/>
          </a:p>
          <a:p>
            <a:pPr lvl="1"/>
            <a:r>
              <a:rPr lang="en-US" sz="2000" dirty="0" smtClean="0"/>
              <a:t>Cyclonic wind shear along zonal front  causes kink in flow</a:t>
            </a:r>
          </a:p>
          <a:p>
            <a:pPr lvl="1"/>
            <a:r>
              <a:rPr lang="en-US" sz="2000" b="1" dirty="0" smtClean="0"/>
              <a:t>Frontal wave</a:t>
            </a:r>
          </a:p>
          <a:p>
            <a:pPr lvl="1"/>
            <a:r>
              <a:rPr lang="en-US" sz="2000" dirty="0" smtClean="0"/>
              <a:t>Know the regions in the US where this happens and the common paths we covered</a:t>
            </a:r>
          </a:p>
          <a:p>
            <a:r>
              <a:rPr lang="en-US" sz="2400" dirty="0" smtClean="0"/>
              <a:t>Deepening / Young Adult</a:t>
            </a:r>
          </a:p>
          <a:p>
            <a:pPr lvl="1"/>
            <a:r>
              <a:rPr lang="en-US" sz="2000" dirty="0" smtClean="0"/>
              <a:t>Fronts are strong but </a:t>
            </a:r>
            <a:r>
              <a:rPr lang="en-US" sz="2000" b="1" dirty="0" smtClean="0"/>
              <a:t>no occlusion: open wave</a:t>
            </a:r>
          </a:p>
          <a:p>
            <a:pPr lvl="1"/>
            <a:r>
              <a:rPr lang="en-US" sz="2000" dirty="0" err="1" smtClean="0"/>
              <a:t>Baroclinic</a:t>
            </a:r>
            <a:r>
              <a:rPr lang="en-US" sz="2000" dirty="0" smtClean="0"/>
              <a:t> instability, strong jet, mountains</a:t>
            </a:r>
          </a:p>
          <a:p>
            <a:pPr lvl="1"/>
            <a:r>
              <a:rPr lang="en-US" sz="2000" b="1" dirty="0" smtClean="0"/>
              <a:t>Warm sector </a:t>
            </a:r>
            <a:r>
              <a:rPr lang="en-US" sz="2000" dirty="0" smtClean="0"/>
              <a:t>between cold and warm front</a:t>
            </a:r>
          </a:p>
          <a:p>
            <a:pPr lvl="1"/>
            <a:r>
              <a:rPr lang="en-US" sz="2000" b="1" dirty="0" smtClean="0"/>
              <a:t>Lowering pressure </a:t>
            </a:r>
            <a:r>
              <a:rPr lang="en-US" sz="2000" dirty="0" smtClean="0"/>
              <a:t>of the cyclone 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Norwegian cyclone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Mature</a:t>
            </a:r>
          </a:p>
          <a:p>
            <a:pPr lvl="1"/>
            <a:r>
              <a:rPr lang="en-US" sz="2000" b="1" dirty="0" smtClean="0"/>
              <a:t>Occluded Front</a:t>
            </a:r>
          </a:p>
          <a:p>
            <a:pPr lvl="1"/>
            <a:r>
              <a:rPr lang="en-US" sz="2000" dirty="0" smtClean="0"/>
              <a:t>Lowest pressure and strongest winds</a:t>
            </a:r>
          </a:p>
          <a:p>
            <a:r>
              <a:rPr lang="en-US" sz="2400" dirty="0" smtClean="0"/>
              <a:t>Death</a:t>
            </a:r>
          </a:p>
          <a:p>
            <a:pPr lvl="1"/>
            <a:r>
              <a:rPr lang="en-US" sz="2000" dirty="0" smtClean="0"/>
              <a:t>Occlusion cuts off the center from warm sector air</a:t>
            </a:r>
          </a:p>
          <a:p>
            <a:pPr lvl="1"/>
            <a:r>
              <a:rPr lang="en-US" sz="2000" dirty="0" smtClean="0"/>
              <a:t>Pressure begins to rise</a:t>
            </a:r>
          </a:p>
          <a:p>
            <a:r>
              <a:rPr lang="en-US" sz="2400" dirty="0" smtClean="0"/>
              <a:t>Know the four lifecycle stages</a:t>
            </a:r>
          </a:p>
          <a:p>
            <a:r>
              <a:rPr lang="en-US" sz="2400" dirty="0" smtClean="0"/>
              <a:t>Upper level influence:</a:t>
            </a:r>
          </a:p>
          <a:p>
            <a:pPr lvl="1"/>
            <a:r>
              <a:rPr lang="en-US" sz="2000" dirty="0" smtClean="0"/>
              <a:t>If surface low pressure is directly underneath upper level low pressure then surface low will weaken</a:t>
            </a:r>
          </a:p>
          <a:p>
            <a:pPr lvl="1"/>
            <a:r>
              <a:rPr lang="en-US" sz="2000" dirty="0" smtClean="0"/>
              <a:t>Divergence (spreading of air aloft) increases the surface low pressure</a:t>
            </a:r>
          </a:p>
          <a:p>
            <a:pPr lvl="1"/>
            <a:r>
              <a:rPr lang="en-US" sz="2000" dirty="0" smtClean="0"/>
              <a:t>If upper low is west of the surface low the surface low typically can strengthen</a:t>
            </a:r>
          </a:p>
          <a:p>
            <a:pPr lvl="1"/>
            <a:r>
              <a:rPr lang="en-US" sz="2000" dirty="0" smtClean="0"/>
              <a:t>Similar processes can impact surface highs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Visualizing Shear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</a:rPr>
              <a:t>If we stick a rotor in the middle of the flow, will it turn? Clockwise (</a:t>
            </a:r>
            <a:r>
              <a:rPr lang="en-US" sz="2800" dirty="0" err="1" smtClean="0">
                <a:latin typeface="Calibri" pitchFamily="34" charset="0"/>
              </a:rPr>
              <a:t>anticyclonically</a:t>
            </a:r>
            <a:r>
              <a:rPr lang="en-US" sz="2800" dirty="0" smtClean="0">
                <a:latin typeface="Calibri" pitchFamily="34" charset="0"/>
              </a:rPr>
              <a:t>) or counterclockwise (cyclonically)?</a:t>
            </a:r>
            <a:endParaRPr lang="en-US" altLang="ja-JP" sz="28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Calibri" pitchFamily="34" charset="0"/>
            </a:endParaRPr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1" descr="10T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9" t="34625" r="69412" b="41678"/>
          <a:stretch>
            <a:fillRect/>
          </a:stretch>
        </p:blipFill>
        <p:spPr bwMode="auto">
          <a:xfrm>
            <a:off x="2390274" y="3429000"/>
            <a:ext cx="436345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0" y="3733800"/>
            <a:ext cx="0" cy="1752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4572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38600" y="3733800"/>
            <a:ext cx="533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72000" y="5334000"/>
            <a:ext cx="533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Jet streak – region of strongest winds in the jet</a:t>
            </a:r>
          </a:p>
          <a:p>
            <a:r>
              <a:rPr lang="en-US" sz="2800" dirty="0" err="1" smtClean="0"/>
              <a:t>Vorticity</a:t>
            </a:r>
            <a:r>
              <a:rPr lang="en-US" sz="2800" dirty="0" smtClean="0"/>
              <a:t> – measure of spin in the atmosphere (positive = cyclonic = counterclockwise)</a:t>
            </a:r>
          </a:p>
          <a:p>
            <a:r>
              <a:rPr lang="en-US" sz="2800" dirty="0" smtClean="0"/>
              <a:t>A location experiencing an increase in </a:t>
            </a:r>
            <a:r>
              <a:rPr lang="en-US" sz="2800" dirty="0" err="1" smtClean="0"/>
              <a:t>vorticity</a:t>
            </a:r>
            <a:r>
              <a:rPr lang="en-US" sz="2800" dirty="0" smtClean="0"/>
              <a:t> also experiences divergence (at upper level = upward motion)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This shear gives rise to a wave-like kink along the front. This is known as a frontal (open) wave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Formation is very similar to how waves form and break in the ocean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itchFamily="34" charset="0"/>
                <a:cs typeface="+mn-cs"/>
              </a:rPr>
              <a:t>This is the beginning (birth) of the cyclone, or </a:t>
            </a:r>
            <a:r>
              <a:rPr lang="en-US" sz="2800" b="1" dirty="0" err="1" smtClean="0">
                <a:latin typeface="Calibri" pitchFamily="34" charset="0"/>
                <a:cs typeface="+mn-cs"/>
              </a:rPr>
              <a:t>cyclogenesis</a:t>
            </a:r>
            <a:r>
              <a:rPr lang="en-US" sz="2800" b="1" dirty="0" smtClean="0">
                <a:latin typeface="Calibri" pitchFamily="34" charset="0"/>
                <a:cs typeface="+mn-cs"/>
              </a:rPr>
              <a:t>. </a:t>
            </a:r>
          </a:p>
          <a:p>
            <a:pPr eaLnBrk="1" hangingPunct="1">
              <a:defRPr/>
            </a:pPr>
            <a:endParaRPr lang="en-US" sz="2800" b="1" dirty="0" smtClean="0">
              <a:latin typeface="Calibri" pitchFamily="34" charset="0"/>
              <a:cs typeface="+mn-cs"/>
            </a:endParaRPr>
          </a:p>
          <a:p>
            <a:pPr eaLnBrk="1" hangingPunct="1">
              <a:buNone/>
              <a:defRPr/>
            </a:pPr>
            <a:endParaRPr lang="en-US" sz="2800" b="1" dirty="0" smtClean="0">
              <a:latin typeface="Calibri" pitchFamily="34" charset="0"/>
              <a:cs typeface="+mn-cs"/>
            </a:endParaRPr>
          </a:p>
          <a:p>
            <a:pPr eaLnBrk="1" hangingPunct="1">
              <a:defRPr/>
            </a:pPr>
            <a:endParaRPr lang="en-US" sz="2800" b="1" dirty="0" smtClean="0">
              <a:latin typeface="Calibri" pitchFamily="34" charset="0"/>
              <a:cs typeface="+mn-cs"/>
            </a:endParaRPr>
          </a:p>
        </p:txBody>
      </p:sp>
      <p:pic>
        <p:nvPicPr>
          <p:cNvPr id="4" name="Picture1" descr="10T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33378" r="50841" b="41678"/>
          <a:stretch>
            <a:fillRect/>
          </a:stretch>
        </p:blipFill>
        <p:spPr bwMode="auto">
          <a:xfrm>
            <a:off x="3810000" y="3868270"/>
            <a:ext cx="5082541" cy="29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Norwegian Cyclone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18288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 At this point we call the system a </a:t>
            </a:r>
            <a:r>
              <a:rPr lang="en-US" sz="2800" b="1" dirty="0" smtClean="0">
                <a:latin typeface="Calibri" pitchFamily="34" charset="0"/>
              </a:rPr>
              <a:t>frontal wave.</a:t>
            </a:r>
          </a:p>
          <a:p>
            <a:pPr marL="548640" indent="-182880"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Moves with the upper level winds </a:t>
            </a:r>
          </a:p>
          <a:p>
            <a:pPr marL="548640" indent="-182880">
              <a:buFont typeface="Arial" pitchFamily="34" charset="0"/>
              <a:buChar char="•"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2761</Words>
  <Application>Microsoft Macintosh PowerPoint</Application>
  <PresentationFormat>On-screen Show (4:3)</PresentationFormat>
  <Paragraphs>292</Paragraphs>
  <Slides>80</Slides>
  <Notes>4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Default Design</vt:lpstr>
      <vt:lpstr>Extra-Tropical Cyclones and Anticyclones, Chapter 10</vt:lpstr>
      <vt:lpstr>Extra-Tropical Cyclones and Anticyclones, Chapter 10</vt:lpstr>
      <vt:lpstr>PowerPoint Presentation</vt:lpstr>
      <vt:lpstr>Extratropical Cyclones (ETC)</vt:lpstr>
      <vt:lpstr>Norwegian Cyclone Model</vt:lpstr>
      <vt:lpstr>Norwegian Cyclone Model</vt:lpstr>
      <vt:lpstr>Norwegian Cyclone Model</vt:lpstr>
      <vt:lpstr>Visualizing Shear</vt:lpstr>
      <vt:lpstr>Norwegian Cyclone Model</vt:lpstr>
      <vt:lpstr>Cyclone Source Regions</vt:lpstr>
      <vt:lpstr>PowerPoint Presentation</vt:lpstr>
      <vt:lpstr>PowerPoint Presentation</vt:lpstr>
      <vt:lpstr>PowerPoint Presentation</vt:lpstr>
      <vt:lpstr>PowerPoint Presentation</vt:lpstr>
      <vt:lpstr>Norwegian Cyclone Model</vt:lpstr>
      <vt:lpstr>Norwegian Cyclone Model</vt:lpstr>
      <vt:lpstr>Norwegian Cyclone Model</vt:lpstr>
      <vt:lpstr>Norwegian Cyclone Model</vt:lpstr>
      <vt:lpstr>PowerPoint Presentation</vt:lpstr>
      <vt:lpstr>Norwegian Cyclone Model</vt:lpstr>
      <vt:lpstr>PowerPoint Presentation</vt:lpstr>
      <vt:lpstr>PowerPoint Presentation</vt:lpstr>
      <vt:lpstr>Norwegian Cyclone Model</vt:lpstr>
      <vt:lpstr>Norwegian Cyclone Model</vt:lpstr>
      <vt:lpstr>PowerPoint Presentation</vt:lpstr>
      <vt:lpstr>Norwegian Cyclone Model</vt:lpstr>
      <vt:lpstr>PowerPoint Presentation</vt:lpstr>
      <vt:lpstr>Mid-Latitude Cyclones</vt:lpstr>
      <vt:lpstr>Mid-Latitude Cyclones and the Jet Stream </vt:lpstr>
      <vt:lpstr>PowerPoint Presentation</vt:lpstr>
      <vt:lpstr>PowerPoint Presentation</vt:lpstr>
      <vt:lpstr>Mid-Latitude Cyclones and the Jet Stream </vt:lpstr>
      <vt:lpstr>PowerPoint Presentation</vt:lpstr>
      <vt:lpstr>PowerPoint Presentation</vt:lpstr>
      <vt:lpstr>PowerPoint Presentation</vt:lpstr>
      <vt:lpstr>Mid-Latitude Cyclones and the Jet Stream </vt:lpstr>
      <vt:lpstr>Mid-Latitude Cyclones and the Jet Stream </vt:lpstr>
      <vt:lpstr>PowerPoint Presentation</vt:lpstr>
      <vt:lpstr>PowerPoint Presentation</vt:lpstr>
      <vt:lpstr>Mid-Latitude Cyclones </vt:lpstr>
      <vt:lpstr>Mid-Latitude Cyclones</vt:lpstr>
      <vt:lpstr>Upper-Level Waves and Surface Storms</vt:lpstr>
      <vt:lpstr>Upper-Level Waves and Surface Storms</vt:lpstr>
      <vt:lpstr>Upper-Level Waves and Surface Storms</vt:lpstr>
      <vt:lpstr>Upper-Level Waves and Surface Storms</vt:lpstr>
      <vt:lpstr>Role of the Jet Stream</vt:lpstr>
      <vt:lpstr>PowerPoint Presentation</vt:lpstr>
      <vt:lpstr>Role of the Jet Stream</vt:lpstr>
      <vt:lpstr>Role of the Jet Stream</vt:lpstr>
      <vt:lpstr>Vorticity – Another way to diagnose vertical motion</vt:lpstr>
      <vt:lpstr>Vorticity</vt:lpstr>
      <vt:lpstr>Vorticity</vt:lpstr>
      <vt:lpstr>PowerPoint Presentation</vt:lpstr>
      <vt:lpstr>Vorticity</vt:lpstr>
      <vt:lpstr>PowerPoint Presentation</vt:lpstr>
      <vt:lpstr>Vorticity</vt:lpstr>
      <vt:lpstr>PowerPoint Presentation</vt:lpstr>
      <vt:lpstr>PowerPoint Presentation</vt:lpstr>
      <vt:lpstr>Vorticity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PowerPoint Presentation</vt:lpstr>
      <vt:lpstr>PowerPoint Presentation</vt:lpstr>
      <vt:lpstr>PowerPoint Presentation</vt:lpstr>
      <vt:lpstr>Super Storm 1993</vt:lpstr>
      <vt:lpstr>Super Storm 1993</vt:lpstr>
      <vt:lpstr>PowerPoint Presentation</vt:lpstr>
      <vt:lpstr>PowerPoint Presentation</vt:lpstr>
      <vt:lpstr>PowerPoint Presentation</vt:lpstr>
      <vt:lpstr>PowerPoint Presentation</vt:lpstr>
      <vt:lpstr>Super Storm 1993</vt:lpstr>
      <vt:lpstr>Norwegian cyclone model</vt:lpstr>
      <vt:lpstr>Norwegian cyclone model</vt:lpstr>
      <vt:lpstr>Other Concepts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Extra-Tropical Cyclones and Anticyclones, Chapter 10</dc:title>
  <dc:creator>Civil Engineering</dc:creator>
  <cp:lastModifiedBy>Aaron Hill</cp:lastModifiedBy>
  <cp:revision>66</cp:revision>
  <dcterms:created xsi:type="dcterms:W3CDTF">2009-10-28T18:15:18Z</dcterms:created>
  <dcterms:modified xsi:type="dcterms:W3CDTF">2017-07-23T20:48:26Z</dcterms:modified>
</cp:coreProperties>
</file>