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tags/tag29.xml" ContentType="application/vnd.openxmlformats-officedocument.presentationml.tags+xml"/>
  <Override PartName="/ppt/notesSlides/notesSlide25.xml" ContentType="application/vnd.openxmlformats-officedocument.presentationml.notesSlide+xml"/>
  <Override PartName="/ppt/tags/tag30.xml" ContentType="application/vnd.openxmlformats-officedocument.presentationml.tags+xml"/>
  <Override PartName="/ppt/notesSlides/notesSlide26.xml" ContentType="application/vnd.openxmlformats-officedocument.presentationml.notesSlide+xml"/>
  <Override PartName="/ppt/tags/tag31.xml" ContentType="application/vnd.openxmlformats-officedocument.presentationml.tags+xml"/>
  <Override PartName="/ppt/notesSlides/notesSlide27.xml" ContentType="application/vnd.openxmlformats-officedocument.presentationml.notesSlide+xml"/>
  <Override PartName="/ppt/tags/tag32.xml" ContentType="application/vnd.openxmlformats-officedocument.presentationml.tags+xml"/>
  <Override PartName="/ppt/notesSlides/notesSlide28.xml" ContentType="application/vnd.openxmlformats-officedocument.presentationml.notesSlide+xml"/>
  <Override PartName="/ppt/tags/tag33.xml" ContentType="application/vnd.openxmlformats-officedocument.presentationml.tags+xml"/>
  <Override PartName="/ppt/notesSlides/notesSlide29.xml" ContentType="application/vnd.openxmlformats-officedocument.presentationml.notesSlide+xml"/>
  <Override PartName="/ppt/tags/tag34.xml" ContentType="application/vnd.openxmlformats-officedocument.presentationml.tags+xml"/>
  <Override PartName="/ppt/notesSlides/notesSlide30.xml" ContentType="application/vnd.openxmlformats-officedocument.presentationml.notesSlide+xml"/>
  <Override PartName="/ppt/tags/tag35.xml" ContentType="application/vnd.openxmlformats-officedocument.presentationml.tags+xml"/>
  <Override PartName="/ppt/notesSlides/notesSlide31.xml" ContentType="application/vnd.openxmlformats-officedocument.presentationml.notesSlide+xml"/>
  <Override PartName="/ppt/tags/tag36.xml" ContentType="application/vnd.openxmlformats-officedocument.presentationml.tags+xml"/>
  <Override PartName="/ppt/notesSlides/notesSlide32.xml" ContentType="application/vnd.openxmlformats-officedocument.presentationml.notesSlide+xml"/>
  <Override PartName="/ppt/tags/tag37.xml" ContentType="application/vnd.openxmlformats-officedocument.presentationml.tags+xml"/>
  <Override PartName="/ppt/notesSlides/notesSlide33.xml" ContentType="application/vnd.openxmlformats-officedocument.presentationml.notesSlide+xml"/>
  <Override PartName="/ppt/tags/tag38.xml" ContentType="application/vnd.openxmlformats-officedocument.presentationml.tags+xml"/>
  <Override PartName="/ppt/notesSlides/notesSlide34.xml" ContentType="application/vnd.openxmlformats-officedocument.presentationml.notesSlide+xml"/>
  <Override PartName="/ppt/tags/tag39.xml" ContentType="application/vnd.openxmlformats-officedocument.presentationml.tags+xml"/>
  <Override PartName="/ppt/notesSlides/notesSlide35.xml" ContentType="application/vnd.openxmlformats-officedocument.presentationml.notesSlide+xml"/>
  <Override PartName="/ppt/tags/tag40.xml" ContentType="application/vnd.openxmlformats-officedocument.presentationml.tags+xml"/>
  <Override PartName="/ppt/notesSlides/notesSlide36.xml" ContentType="application/vnd.openxmlformats-officedocument.presentationml.notesSlide+xml"/>
  <Override PartName="/ppt/tags/tag41.xml" ContentType="application/vnd.openxmlformats-officedocument.presentationml.tags+xml"/>
  <Override PartName="/ppt/notesSlides/notesSlide37.xml" ContentType="application/vnd.openxmlformats-officedocument.presentationml.notesSlide+xml"/>
  <Override PartName="/ppt/tags/tag42.xml" ContentType="application/vnd.openxmlformats-officedocument.presentationml.tags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344" r:id="rId2"/>
    <p:sldId id="364" r:id="rId3"/>
    <p:sldId id="365" r:id="rId4"/>
    <p:sldId id="313" r:id="rId5"/>
    <p:sldId id="314" r:id="rId6"/>
    <p:sldId id="347" r:id="rId7"/>
    <p:sldId id="345" r:id="rId8"/>
    <p:sldId id="348" r:id="rId9"/>
    <p:sldId id="349" r:id="rId10"/>
    <p:sldId id="352" r:id="rId11"/>
    <p:sldId id="351" r:id="rId12"/>
    <p:sldId id="350" r:id="rId13"/>
    <p:sldId id="304" r:id="rId14"/>
    <p:sldId id="259" r:id="rId15"/>
    <p:sldId id="260" r:id="rId16"/>
    <p:sldId id="326" r:id="rId17"/>
    <p:sldId id="327" r:id="rId18"/>
    <p:sldId id="339" r:id="rId19"/>
    <p:sldId id="363" r:id="rId20"/>
    <p:sldId id="311" r:id="rId21"/>
    <p:sldId id="261" r:id="rId22"/>
    <p:sldId id="329" r:id="rId23"/>
    <p:sldId id="353" r:id="rId24"/>
    <p:sldId id="331" r:id="rId25"/>
    <p:sldId id="332" r:id="rId26"/>
    <p:sldId id="262" r:id="rId27"/>
    <p:sldId id="263" r:id="rId28"/>
    <p:sldId id="355" r:id="rId29"/>
    <p:sldId id="323" r:id="rId30"/>
    <p:sldId id="324" r:id="rId31"/>
    <p:sldId id="325" r:id="rId32"/>
    <p:sldId id="360" r:id="rId33"/>
    <p:sldId id="267" r:id="rId34"/>
    <p:sldId id="356" r:id="rId35"/>
    <p:sldId id="268" r:id="rId36"/>
    <p:sldId id="354" r:id="rId37"/>
    <p:sldId id="334" r:id="rId38"/>
    <p:sldId id="366" r:id="rId39"/>
    <p:sldId id="271" r:id="rId40"/>
    <p:sldId id="300" r:id="rId41"/>
    <p:sldId id="272" r:id="rId42"/>
    <p:sldId id="358" r:id="rId43"/>
    <p:sldId id="357" r:id="rId44"/>
    <p:sldId id="270" r:id="rId45"/>
    <p:sldId id="273" r:id="rId46"/>
    <p:sldId id="308" r:id="rId47"/>
    <p:sldId id="309" r:id="rId48"/>
    <p:sldId id="301" r:id="rId49"/>
    <p:sldId id="359" r:id="rId50"/>
    <p:sldId id="275" r:id="rId51"/>
    <p:sldId id="276" r:id="rId52"/>
    <p:sldId id="280" r:id="rId53"/>
    <p:sldId id="281" r:id="rId54"/>
    <p:sldId id="361" r:id="rId55"/>
    <p:sldId id="362" r:id="rId56"/>
    <p:sldId id="266" r:id="rId57"/>
  </p:sldIdLst>
  <p:sldSz cx="9144000" cy="6858000" type="screen4x3"/>
  <p:notesSz cx="6858000" cy="9296400"/>
  <p:custDataLst>
    <p:tags r:id="rId6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B03"/>
    <a:srgbClr val="F4FAA4"/>
    <a:srgbClr val="00FF00"/>
    <a:srgbClr val="FF0000"/>
    <a:srgbClr val="FFFFCC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9" autoAdjust="0"/>
    <p:restoredTop sz="88679" autoAdjust="0"/>
  </p:normalViewPr>
  <p:slideViewPr>
    <p:cSldViewPr>
      <p:cViewPr varScale="1">
        <p:scale>
          <a:sx n="104" d="100"/>
          <a:sy n="104" d="100"/>
        </p:scale>
        <p:origin x="-100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86"/>
    </p:cViewPr>
  </p:sorterViewPr>
  <p:notesViewPr>
    <p:cSldViewPr>
      <p:cViewPr varScale="1">
        <p:scale>
          <a:sx n="59" d="100"/>
          <a:sy n="59" d="100"/>
        </p:scale>
        <p:origin x="-1122" y="-84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tags" Target="tags/tag1.xml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fld id="{D16CEFDA-5E76-4DF7-8844-6C8741259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31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fld id="{D41808C8-D15C-4427-9FA7-AB7E30257B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967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We consider weather to the be a short-term phenomena, measured in hours and weeks. A radar loop depicting the development and decay of individual storms is a good example. Individual images are ~5 minutes apart. </a:t>
            </a:r>
            <a:endParaRPr lang="en-US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1643D56-BB5A-46F8-97B0-7899F7F41B4C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51C016-6EEB-4370-B0DF-2AB96E0E6DBD}" type="slidenum">
              <a:rPr lang="en-US" smtClean="0">
                <a:latin typeface="Arial" charset="0"/>
              </a:rPr>
              <a:pPr/>
              <a:t>22</a:t>
            </a:fld>
            <a:endParaRPr lang="en-US" smtClean="0">
              <a:latin typeface="Arial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2E873D-F563-4D32-A212-9CEB7CF90AB3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53AFDD-B50B-47FF-BE07-12AF3CF0F6DC}" type="slidenum">
              <a:rPr lang="en-US" smtClean="0">
                <a:latin typeface="Arial" charset="0"/>
              </a:rPr>
              <a:pPr/>
              <a:t>25</a:t>
            </a:fld>
            <a:endParaRPr lang="en-US" smtClean="0"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8500"/>
            <a:ext cx="4648200" cy="348615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416425"/>
            <a:ext cx="5032375" cy="4181475"/>
          </a:xfrm>
          <a:noFill/>
          <a:ln/>
        </p:spPr>
        <p:txBody>
          <a:bodyPr lIns="91426" tIns="45714" rIns="91426" bIns="45714"/>
          <a:lstStyle/>
          <a:p>
            <a:pPr eaLnBrk="1" hangingPunct="1"/>
            <a:endParaRPr lang="el-GR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12F7A0-5FFD-4C23-B9B5-6766332AA3E6}" type="slidenum">
              <a:rPr lang="en-US" smtClean="0">
                <a:latin typeface="Arial" charset="0"/>
              </a:rPr>
              <a:pPr/>
              <a:t>26</a:t>
            </a:fld>
            <a:endParaRPr lang="en-US" smtClean="0">
              <a:latin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7848A9-C8C2-43D4-91D4-E0014B38E742}" type="slidenum">
              <a:rPr lang="en-US" smtClean="0">
                <a:latin typeface="Arial" charset="0"/>
              </a:rPr>
              <a:pPr/>
              <a:t>27</a:t>
            </a:fld>
            <a:endParaRPr lang="en-US" smtClean="0">
              <a:latin typeface="Arial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121A3F-0753-44C8-97B8-60B677666C2A}" type="slidenum">
              <a:rPr lang="en-US" smtClean="0">
                <a:latin typeface="Arial" charset="0"/>
              </a:rPr>
              <a:pPr/>
              <a:t>29</a:t>
            </a:fld>
            <a:endParaRPr lang="en-US" smtClean="0">
              <a:latin typeface="Arial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72B321-C51A-457B-A45E-6ED30B6898BE}" type="slidenum">
              <a:rPr lang="en-US" smtClean="0">
                <a:latin typeface="Arial" charset="0"/>
              </a:rPr>
              <a:pPr/>
              <a:t>30</a:t>
            </a:fld>
            <a:endParaRPr lang="en-US" smtClean="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8500"/>
            <a:ext cx="4648200" cy="348615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416425"/>
            <a:ext cx="5032375" cy="4181475"/>
          </a:xfrm>
          <a:noFill/>
          <a:ln/>
        </p:spPr>
        <p:txBody>
          <a:bodyPr lIns="91426" tIns="45714" rIns="91426" bIns="45714"/>
          <a:lstStyle/>
          <a:p>
            <a:pPr eaLnBrk="1" hangingPunct="1"/>
            <a:endParaRPr lang="el-GR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D42D9D-B61D-430A-8EFD-06D0C75EB6CC}" type="slidenum">
              <a:rPr lang="en-US" smtClean="0">
                <a:latin typeface="Arial" charset="0"/>
              </a:rPr>
              <a:pPr/>
              <a:t>31</a:t>
            </a:fld>
            <a:endParaRPr lang="en-US" smtClean="0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8500"/>
            <a:ext cx="4648200" cy="34861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416425"/>
            <a:ext cx="5032375" cy="4181475"/>
          </a:xfrm>
          <a:noFill/>
          <a:ln/>
        </p:spPr>
        <p:txBody>
          <a:bodyPr lIns="91426" tIns="45714" rIns="91426" bIns="45714"/>
          <a:lstStyle/>
          <a:p>
            <a:pPr eaLnBrk="1" hangingPunct="1"/>
            <a:endParaRPr lang="el-GR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A76E54-E474-4A62-81A9-0B47E4873F75}" type="slidenum">
              <a:rPr lang="en-US" smtClean="0">
                <a:latin typeface="Arial" charset="0"/>
              </a:rPr>
              <a:pPr/>
              <a:t>33</a:t>
            </a:fld>
            <a:endParaRPr lang="en-US" smtClean="0">
              <a:latin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0556D3-708D-42BF-94C8-BBF25325487E}" type="slidenum">
              <a:rPr lang="en-US" smtClean="0">
                <a:latin typeface="Arial" charset="0"/>
              </a:rPr>
              <a:pPr/>
              <a:t>35</a:t>
            </a:fld>
            <a:endParaRPr lang="en-US" smtClean="0">
              <a:latin typeface="Arial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>
                <a:latin typeface="Arial" pitchFamily="34" charset="0"/>
                <a:ea typeface="ＭＳ Ｐゴシック" pitchFamily="34" charset="-128"/>
              </a:rPr>
              <a:t>An example of variability you might already be familiar with is the stock market: large scale factors such as the recession, housing market bust (‘08), etc. influence the ups/downs of the market. Similarly when plotted over a long time,</a:t>
            </a:r>
            <a:r>
              <a:rPr lang="en-US" altLang="en-US" baseline="0" dirty="0" smtClean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en-US" dirty="0" smtClean="0">
                <a:latin typeface="Arial" pitchFamily="34" charset="0"/>
                <a:ea typeface="ＭＳ Ｐゴシック" pitchFamily="34" charset="-128"/>
              </a:rPr>
              <a:t>day to day weather</a:t>
            </a:r>
            <a:r>
              <a:rPr lang="en-US" altLang="en-US" baseline="0" dirty="0" smtClean="0">
                <a:latin typeface="Arial" pitchFamily="34" charset="0"/>
                <a:ea typeface="ＭＳ Ｐゴシック" pitchFamily="34" charset="-128"/>
              </a:rPr>
              <a:t> shows fluctuations where local events such as volcanic eruptions can provide shape to the curve. </a:t>
            </a:r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  <a:p>
            <a:r>
              <a:rPr lang="en-US" altLang="en-US" dirty="0" smtClean="0">
                <a:latin typeface="Arial" pitchFamily="34" charset="0"/>
                <a:ea typeface="ＭＳ Ｐゴシック" pitchFamily="34" charset="-128"/>
              </a:rPr>
              <a:t>Overall there is an upward long-term trend, but that does not mean it will continue the temperature just hasn’t been this high before (within time depicted in graph), but we can summarize the change with a description of trend.</a:t>
            </a:r>
            <a:r>
              <a:rPr lang="en-US" altLang="en-US" baseline="0" dirty="0" smtClean="0">
                <a:latin typeface="Arial" pitchFamily="34" charset="0"/>
                <a:ea typeface="ＭＳ Ｐゴシック" pitchFamily="34" charset="-128"/>
              </a:rPr>
              <a:t> Over the past decade this graph shows a pause in the warming trend as depicted by the red line. </a:t>
            </a:r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72910A3-D5DD-4B0E-B846-3D1E34C7E746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773220-763A-4789-AC56-ED88F4A54237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8500"/>
            <a:ext cx="4648200" cy="348615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416425"/>
            <a:ext cx="5032375" cy="4181475"/>
          </a:xfrm>
          <a:noFill/>
          <a:ln/>
        </p:spPr>
        <p:txBody>
          <a:bodyPr lIns="91426" tIns="45714" rIns="91426" bIns="45714"/>
          <a:lstStyle/>
          <a:p>
            <a:pPr eaLnBrk="1" hangingPunct="1"/>
            <a:endParaRPr lang="el-GR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0C9B44-7FD8-4657-B8F8-6C38A513E0D2}" type="slidenum">
              <a:rPr lang="en-US" smtClean="0">
                <a:latin typeface="Arial" charset="0"/>
              </a:rPr>
              <a:pPr/>
              <a:t>37</a:t>
            </a:fld>
            <a:endParaRPr lang="en-US" smtClean="0">
              <a:latin typeface="Arial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8500"/>
            <a:ext cx="4648200" cy="348615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416425"/>
            <a:ext cx="5032375" cy="4181475"/>
          </a:xfrm>
          <a:noFill/>
          <a:ln/>
        </p:spPr>
        <p:txBody>
          <a:bodyPr lIns="91426" tIns="45714" rIns="91426" bIns="45714"/>
          <a:lstStyle/>
          <a:p>
            <a:pPr eaLnBrk="1" hangingPunct="1"/>
            <a:endParaRPr lang="el-GR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F9E784-B3A4-4BC7-8257-81EE59B2B0EF}" type="slidenum">
              <a:rPr lang="en-US" smtClean="0">
                <a:latin typeface="Arial" charset="0"/>
              </a:rPr>
              <a:pPr/>
              <a:t>39</a:t>
            </a:fld>
            <a:endParaRPr lang="en-US" smtClean="0">
              <a:latin typeface="Arial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1E86A-57CE-48CC-B930-76E8E322E719}" type="slidenum">
              <a:rPr lang="en-US" smtClean="0">
                <a:latin typeface="Arial" charset="0"/>
              </a:rPr>
              <a:pPr/>
              <a:t>40</a:t>
            </a:fld>
            <a:endParaRPr lang="en-US" smtClean="0">
              <a:latin typeface="Arial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949023-625B-4C1D-A6E5-B2118DA0FBC8}" type="slidenum">
              <a:rPr lang="en-US" smtClean="0">
                <a:latin typeface="Arial" charset="0"/>
              </a:rPr>
              <a:pPr/>
              <a:t>41</a:t>
            </a:fld>
            <a:endParaRPr lang="en-US" smtClean="0">
              <a:latin typeface="Arial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AE9184-7D82-4656-A2D9-FFA465638BA6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8500"/>
            <a:ext cx="4648200" cy="34861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416425"/>
            <a:ext cx="5032375" cy="4181475"/>
          </a:xfrm>
          <a:noFill/>
          <a:ln/>
        </p:spPr>
        <p:txBody>
          <a:bodyPr lIns="91426" tIns="45714" rIns="91426" bIns="45714"/>
          <a:lstStyle/>
          <a:p>
            <a:pPr eaLnBrk="1" hangingPunct="1"/>
            <a:endParaRPr lang="el-GR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7A003E-52AC-46DB-B3FF-E969B08C974A}" type="slidenum">
              <a:rPr lang="en-US" smtClean="0">
                <a:latin typeface="Arial" charset="0"/>
              </a:rPr>
              <a:pPr/>
              <a:t>44</a:t>
            </a:fld>
            <a:endParaRPr lang="en-US" smtClean="0">
              <a:latin typeface="Arial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E3401D-3FCA-4B06-A5A2-8129F5E9BC32}" type="slidenum">
              <a:rPr lang="en-US" smtClean="0">
                <a:latin typeface="Arial" charset="0"/>
              </a:rPr>
              <a:pPr/>
              <a:t>45</a:t>
            </a:fld>
            <a:endParaRPr lang="en-US" smtClean="0">
              <a:latin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AFB41A-9778-4370-A6BB-D832970A5E6A}" type="slidenum">
              <a:rPr lang="en-US" smtClean="0">
                <a:latin typeface="Arial" charset="0"/>
              </a:rPr>
              <a:pPr/>
              <a:t>46</a:t>
            </a:fld>
            <a:endParaRPr lang="en-US" smtClean="0">
              <a:latin typeface="Arial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9F4FE2-B179-49AB-861D-9827673F73BC}" type="slidenum">
              <a:rPr lang="en-US" smtClean="0">
                <a:latin typeface="Arial" charset="0"/>
              </a:rPr>
              <a:pPr/>
              <a:t>47</a:t>
            </a:fld>
            <a:endParaRPr lang="en-US" smtClean="0"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843437-AA9F-4303-950E-CBFC480E9F33}" type="slidenum">
              <a:rPr lang="en-US" smtClean="0">
                <a:latin typeface="Arial" charset="0"/>
              </a:rPr>
              <a:pPr/>
              <a:t>13</a:t>
            </a:fld>
            <a:endParaRPr lang="en-US" smtClean="0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7C0BB5-692A-472B-AA66-F9AA11565F44}" type="slidenum">
              <a:rPr lang="en-US" smtClean="0">
                <a:latin typeface="Arial" charset="0"/>
              </a:rPr>
              <a:pPr/>
              <a:t>48</a:t>
            </a:fld>
            <a:endParaRPr lang="en-US" smtClean="0">
              <a:latin typeface="Arial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C65FBA-7482-444B-80FA-E9ED3DD83888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EBB006-C049-43C8-82F2-392FB2A3972A}" type="slidenum">
              <a:rPr lang="en-US" smtClean="0">
                <a:latin typeface="Arial" charset="0"/>
              </a:rPr>
              <a:pPr/>
              <a:t>50</a:t>
            </a:fld>
            <a:endParaRPr lang="en-US" smtClean="0">
              <a:latin typeface="Arial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F8FE6B-E03D-4D74-903E-F5A5A0A160C7}" type="slidenum">
              <a:rPr lang="en-US" smtClean="0">
                <a:latin typeface="Arial" charset="0"/>
              </a:rPr>
              <a:pPr/>
              <a:t>51</a:t>
            </a:fld>
            <a:endParaRPr lang="en-US" smtClean="0">
              <a:latin typeface="Arial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A2A4CE-E434-4DAC-B3B0-7F9AA0C9AF37}" type="slidenum">
              <a:rPr lang="en-US" smtClean="0">
                <a:latin typeface="Arial" charset="0"/>
              </a:rPr>
              <a:pPr/>
              <a:t>52</a:t>
            </a:fld>
            <a:endParaRPr lang="en-US" smtClean="0">
              <a:latin typeface="Arial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0BEDCF-A6DE-4C1D-A282-3A4AEF3DE291}" type="slidenum">
              <a:rPr lang="en-US" smtClean="0">
                <a:latin typeface="Arial" charset="0"/>
              </a:rPr>
              <a:pPr/>
              <a:t>53</a:t>
            </a:fld>
            <a:endParaRPr lang="en-US" smtClean="0">
              <a:latin typeface="Arial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0BEDCF-A6DE-4C1D-A282-3A4AEF3DE291}" type="slidenum">
              <a:rPr lang="en-US" smtClean="0">
                <a:latin typeface="Arial" charset="0"/>
              </a:rPr>
              <a:pPr/>
              <a:t>54</a:t>
            </a:fld>
            <a:endParaRPr lang="en-US" smtClean="0">
              <a:latin typeface="Arial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0BEDCF-A6DE-4C1D-A282-3A4AEF3DE291}" type="slidenum">
              <a:rPr lang="en-US" smtClean="0">
                <a:latin typeface="Arial" charset="0"/>
              </a:rPr>
              <a:pPr/>
              <a:t>55</a:t>
            </a:fld>
            <a:endParaRPr lang="en-US" smtClean="0">
              <a:latin typeface="Arial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CFBBE3-BA23-4CA6-B692-76742EBE18BC}" type="slidenum">
              <a:rPr lang="en-US" smtClean="0">
                <a:latin typeface="Arial" charset="0"/>
              </a:rPr>
              <a:pPr/>
              <a:t>56</a:t>
            </a:fld>
            <a:endParaRPr lang="en-US" smtClean="0">
              <a:latin typeface="Arial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AAC28B-21BB-41E9-932C-A95AB10AD418}" type="slidenum">
              <a:rPr lang="en-US" smtClean="0">
                <a:latin typeface="Arial" charset="0"/>
              </a:rPr>
              <a:pPr/>
              <a:t>14</a:t>
            </a:fld>
            <a:endParaRPr lang="en-US" smtClean="0"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A89441-9E0B-47F9-89D7-6DC23883190F}" type="slidenum">
              <a:rPr lang="en-US" smtClean="0">
                <a:latin typeface="Arial" charset="0"/>
              </a:rPr>
              <a:pPr/>
              <a:t>15</a:t>
            </a:fld>
            <a:endParaRPr lang="en-US" smtClean="0"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048622-BD7B-4121-9E3A-22B88D29B5D0}" type="slidenum">
              <a:rPr lang="en-US" smtClean="0">
                <a:latin typeface="Arial" charset="0"/>
              </a:rPr>
              <a:pPr/>
              <a:t>16</a:t>
            </a:fld>
            <a:endParaRPr lang="en-US" smtClean="0">
              <a:latin typeface="Arial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2A7CB3-7E8D-45FD-AB51-4B835F284A3F}" type="slidenum">
              <a:rPr lang="en-US" smtClean="0">
                <a:latin typeface="Arial" charset="0"/>
              </a:rPr>
              <a:pPr/>
              <a:t>17</a:t>
            </a:fld>
            <a:endParaRPr lang="en-US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8500"/>
            <a:ext cx="4648200" cy="34861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416425"/>
            <a:ext cx="5032375" cy="4181475"/>
          </a:xfrm>
          <a:noFill/>
          <a:ln/>
        </p:spPr>
        <p:txBody>
          <a:bodyPr lIns="91426" tIns="45714" rIns="91426" bIns="45714"/>
          <a:lstStyle/>
          <a:p>
            <a:pPr eaLnBrk="1" hangingPunct="1"/>
            <a:endParaRPr lang="el-GR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7486D7-C95F-451F-863D-90F93EFD2206}" type="slidenum">
              <a:rPr lang="en-US" smtClean="0">
                <a:latin typeface="Arial" charset="0"/>
              </a:rPr>
              <a:pPr/>
              <a:t>20</a:t>
            </a:fld>
            <a:endParaRPr lang="en-US" smtClean="0"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3E8CA-0DC0-471A-AB1A-67EC5029E64B}" type="slidenum">
              <a:rPr lang="en-US" smtClean="0">
                <a:latin typeface="Arial" charset="0"/>
              </a:rPr>
              <a:pPr/>
              <a:t>21</a:t>
            </a:fld>
            <a:endParaRPr lang="en-US" smtClean="0">
              <a:latin typeface="Arial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DAC72-A3D9-4C6C-A52A-9232153791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D8BCE-C53C-42F3-84DA-709DAF22E1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5DFB6-8CBE-4D37-BD03-04E3212D9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D00CD-45A5-479F-8A1D-882A5783D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750C0-075A-4234-9F27-F6FA09DE9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80FD5-638F-4132-8ECD-7FCB53A5D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8077200" cy="4525963"/>
          </a:xfrm>
        </p:spPr>
        <p:txBody>
          <a:bodyPr/>
          <a:lstStyle>
            <a:lvl1pPr>
              <a:buFontTx/>
              <a:buNone/>
              <a:defRPr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09600" y="1646237"/>
            <a:ext cx="8077200" cy="4525963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mtClean="0">
                <a:latin typeface="Arial" pitchFamily="34" charset="0"/>
                <a:ea typeface="ＭＳ Ｐゴシック" pitchFamily="34" charset="-128"/>
              </a:defRPr>
            </a:lvl1pPr>
          </a:lstStyle>
          <a:p>
            <a:fld id="{3A6BB1FE-9709-4FA8-9184-D1263DD94F6D}" type="datetimeFigureOut">
              <a:rPr lang="en-US" altLang="en-US"/>
              <a:pPr/>
              <a:t>7/10/17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fld id="{73652AED-E5B5-4EC1-B7A9-FF7DACEA19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0781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4EAC7-C067-46AB-9F29-9F9E4D917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05EDB-0B21-404E-8B5E-C585D99C6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08D03-F9AB-4D5F-A6F6-FD1B209EC7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F3A47-FFF4-4B07-A02E-E760CEA42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8076D-8DE4-498B-8C40-FE2DBEFAF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BD61B-F96A-4101-9F9E-7A1640D83B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C9AF3-7E17-4407-9FA6-24D69A966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CB162-5425-450B-8687-AA47649C3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fld id="{A25A47CE-01AC-4EE5-9ED9-D51D7783E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9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0.jpe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1.jpe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2.jpe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18.gif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9.jpe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22.jpeg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25.gif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hyperlink" Target="https://www.youtube.com/watch?v=CsKKDLKYsVU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26.jpeg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27.jpe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29.jpeg"/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hyperlink" Target="http://www.facebook.com/photo.php?pid=31129880&amp;id=40803629" TargetMode="External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hyperlink" Target="http://www.google.com/url?sa=i&amp;rct=j&amp;q=&amp;esrc=s&amp;frm=1&amp;source=images&amp;cd=&amp;cad=rja&amp;docid=T96LkIYtS6AIwM&amp;tbnid=srqcZVbm7-OW2M:&amp;ved=0CAUQjRw&amp;url=http://www.youtube.com/watch?v=tauoBRoRlzU&amp;ei=hxvcUfLxJouE9gS0i4GYDw&amp;bvm=bv.48705608,d.eWU&amp;psig=AFQjCNFDLLA1-242sFdoIgXNJs-rwRlG1A&amp;ust=1373465857688894" TargetMode="External"/><Relationship Id="rId5" Type="http://schemas.openxmlformats.org/officeDocument/2006/relationships/image" Target="../media/image33.jpeg"/><Relationship Id="rId6" Type="http://schemas.openxmlformats.org/officeDocument/2006/relationships/hyperlink" Target="http://www.google.com/url?sa=i&amp;rct=j&amp;q=&amp;esrc=s&amp;frm=1&amp;source=images&amp;cd=&amp;cad=rja&amp;docid=vtlMmPlDzr3EvM&amp;tbnid=QsxrlHai9FyqpM:&amp;ved=0CAUQjRw&amp;url=http://www.washingtonpost.com/blogs/capital-weather-gang/post/dust-storm-haboob-blasts-lubbock-texas-video/2011/10/18/gIQAY37NuL_blog.html&amp;ei=mBvcUbisJ5Oc9QTVmoGwDQ&amp;bvm=bv.48705608,d.eWU&amp;psig=AFQjCNFDLLA1-242sFdoIgXNJs-rwRlG1A&amp;ust=1373465857688894" TargetMode="External"/><Relationship Id="rId7" Type="http://schemas.openxmlformats.org/officeDocument/2006/relationships/image" Target="../media/image34.jpeg"/><Relationship Id="rId8" Type="http://schemas.openxmlformats.org/officeDocument/2006/relationships/hyperlink" Target="http://www.google.com/url?sa=i&amp;rct=j&amp;q=&amp;esrc=s&amp;frm=1&amp;source=images&amp;cd=&amp;cad=rja&amp;docid=pU8CHJIt7-_bkM&amp;tbnid=KjXggY0qZyohtM:&amp;ved=0CAUQjRw&amp;url=http://www.performancetrucks.net/forums/truck-stop-133/haboob-501593/page3/&amp;ei=tRvcUbTVC4709gSckIDgDw&amp;bvm=bv.48705608,d.eWU&amp;psig=AFQjCNFDLLA1-242sFdoIgXNJs-rwRlG1A&amp;ust=1373465857688894" TargetMode="External"/><Relationship Id="rId9" Type="http://schemas.openxmlformats.org/officeDocument/2006/relationships/image" Target="../media/image35.jpeg"/><Relationship Id="rId10" Type="http://schemas.openxmlformats.org/officeDocument/2006/relationships/hyperlink" Target="http://www.google.com/url?sa=i&amp;source=images&amp;cd=&amp;cad=rja&amp;docid=0aZ2Mv8OmXHA6M&amp;tbnid=94pT1eXUdfA1eM:&amp;ved=&amp;url=http://www.dailytoreador.com/news/article_d5e605fc-f92e-11e0-91eb-0019bb30f31a.html&amp;ei=3xzcUcf-MIK69gSQ34DwDA&amp;psig=AFQjCNGzpsCLgXgNgGzgAXtnGLx2Bzxnyw&amp;ust=1373466207859351" TargetMode="External"/><Relationship Id="rId11" Type="http://schemas.openxmlformats.org/officeDocument/2006/relationships/image" Target="../media/image36.jpeg"/><Relationship Id="rId1" Type="http://schemas.openxmlformats.org/officeDocument/2006/relationships/tags" Target="../tags/tag24.xml"/><Relationship Id="rId2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37.png"/><Relationship Id="rId5" Type="http://schemas.openxmlformats.org/officeDocument/2006/relationships/image" Target="../media/image38.jpg"/><Relationship Id="rId1" Type="http://schemas.openxmlformats.org/officeDocument/2006/relationships/tags" Target="../tags/tag25.xml"/><Relationship Id="rId2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40.png"/><Relationship Id="rId1" Type="http://schemas.openxmlformats.org/officeDocument/2006/relationships/tags" Target="../tags/tag26.xml"/><Relationship Id="rId2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41.png"/><Relationship Id="rId1" Type="http://schemas.openxmlformats.org/officeDocument/2006/relationships/tags" Target="../tags/tag27.xml"/><Relationship Id="rId2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42.jpeg"/><Relationship Id="rId1" Type="http://schemas.openxmlformats.org/officeDocument/2006/relationships/tags" Target="../tags/tag28.xml"/><Relationship Id="rId2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43.jpeg"/><Relationship Id="rId1" Type="http://schemas.openxmlformats.org/officeDocument/2006/relationships/tags" Target="../tags/tag29.xml"/><Relationship Id="rId2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tags" Target="../tags/tag30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44.jpeg"/><Relationship Id="rId1" Type="http://schemas.openxmlformats.org/officeDocument/2006/relationships/tags" Target="../tags/tag31.xml"/><Relationship Id="rId2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1" Type="http://schemas.openxmlformats.org/officeDocument/2006/relationships/tags" Target="../tags/tag32.xml"/><Relationship Id="rId2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44.jpeg"/><Relationship Id="rId1" Type="http://schemas.openxmlformats.org/officeDocument/2006/relationships/tags" Target="../tags/tag33.xml"/><Relationship Id="rId2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47.png"/><Relationship Id="rId1" Type="http://schemas.openxmlformats.org/officeDocument/2006/relationships/tags" Target="../tags/tag34.xml"/><Relationship Id="rId2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48.jpeg"/><Relationship Id="rId1" Type="http://schemas.openxmlformats.org/officeDocument/2006/relationships/tags" Target="../tags/tag35.xml"/><Relationship Id="rId2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1" Type="http://schemas.openxmlformats.org/officeDocument/2006/relationships/tags" Target="../tags/tag36.xml"/><Relationship Id="rId2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tags" Target="../tags/tag37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51.png"/><Relationship Id="rId1" Type="http://schemas.openxmlformats.org/officeDocument/2006/relationships/tags" Target="../tags/tag38.xml"/><Relationship Id="rId2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52.jpeg"/><Relationship Id="rId1" Type="http://schemas.openxmlformats.org/officeDocument/2006/relationships/tags" Target="../tags/tag39.xml"/><Relationship Id="rId2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tags" Target="../tags/tag40.x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3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tags" Target="../tags/tag41.x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3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53.jpeg"/><Relationship Id="rId1" Type="http://schemas.openxmlformats.org/officeDocument/2006/relationships/tags" Target="../tags/tag42.xml"/><Relationship Id="rId2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C:%5CUsers%5Cstcobb%5CDownloads%5CRadar_loop_of_storms_affecting_Dallas-Fort_Worth_April_3,_2012.gif" TargetMode="Externa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7522" name="Picture 2" descr="C:\Users\Vanna\Desktop\543648_10150887550685432_34893413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1371600" y="914400"/>
            <a:ext cx="6400800" cy="1905000"/>
          </a:xfrm>
          <a:prstGeom prst="rect">
            <a:avLst/>
          </a:prstGeom>
          <a:solidFill>
            <a:schemeClr val="bg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Welcome to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ATMO 1300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Summer 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II 2017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371600" y="3048000"/>
            <a:ext cx="6400800" cy="1143000"/>
          </a:xfrm>
          <a:prstGeom prst="rect">
            <a:avLst/>
          </a:prstGeom>
          <a:solidFill>
            <a:schemeClr val="bg1">
              <a:alpha val="30196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kern="0" dirty="0" err="1">
                <a:latin typeface="Arial" pitchFamily="34" charset="0"/>
              </a:rPr>
              <a:t>a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aron.hill@ttu.edu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P52901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b="1" smtClean="0">
                <a:latin typeface="Arial" pitchFamily="34" charset="0"/>
              </a:rPr>
              <a:t>“</a:t>
            </a:r>
            <a:r>
              <a:rPr lang="en-US" altLang="ja-JP" b="1" dirty="0" smtClean="0">
                <a:latin typeface="Arial" pitchFamily="34" charset="0"/>
              </a:rPr>
              <a:t>Weather</a:t>
            </a:r>
            <a:r>
              <a:rPr lang="ja-JP" altLang="en-US" b="1" smtClean="0">
                <a:latin typeface="Arial" pitchFamily="34" charset="0"/>
              </a:rPr>
              <a:t>”</a:t>
            </a:r>
            <a:r>
              <a:rPr lang="en-US" altLang="ja-JP" b="1" dirty="0" smtClean="0">
                <a:latin typeface="Arial" pitchFamily="34" charset="0"/>
              </a:rPr>
              <a:t> vs. </a:t>
            </a:r>
            <a:r>
              <a:rPr lang="ja-JP" altLang="en-US" b="1" smtClean="0">
                <a:latin typeface="Arial" pitchFamily="34" charset="0"/>
              </a:rPr>
              <a:t>“</a:t>
            </a:r>
            <a:r>
              <a:rPr lang="en-US" altLang="ja-JP" b="1" dirty="0" smtClean="0">
                <a:latin typeface="Arial" pitchFamily="34" charset="0"/>
              </a:rPr>
              <a:t>Climate</a:t>
            </a:r>
            <a:r>
              <a:rPr lang="ja-JP" altLang="en-US" b="1" smtClean="0">
                <a:latin typeface="Arial" pitchFamily="34" charset="0"/>
              </a:rPr>
              <a:t>”</a:t>
            </a:r>
            <a:endParaRPr lang="en-US" b="1" dirty="0" smtClean="0">
              <a:latin typeface="Arial" pitchFamily="34" charset="0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dirty="0" smtClean="0">
                <a:latin typeface="Arial" pitchFamily="34" charset="0"/>
              </a:rPr>
              <a:t>Both meteorology and climatology involve studying the atmosphere..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Earth’s Atmosphere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2133600"/>
            <a:ext cx="7239000" cy="403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0" y="1676400"/>
            <a:ext cx="4778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" pitchFamily="34" charset="0"/>
              </a:rPr>
              <a:t>a</a:t>
            </a:r>
            <a:r>
              <a:rPr lang="en-US" b="0" dirty="0" smtClean="0">
                <a:latin typeface="Arial" pitchFamily="34" charset="0"/>
              </a:rPr>
              <a:t>s seen from the International Space Station</a:t>
            </a:r>
            <a:endParaRPr lang="en-US" b="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703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Atmosphere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Arial" charset="0"/>
              <a:buChar char="•"/>
            </a:pPr>
            <a:r>
              <a:rPr lang="en-US" sz="2400" dirty="0" smtClean="0"/>
              <a:t>The atmosphere is the layer of gases that surround the planet, a three-dimensional fluid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400" dirty="0" smtClean="0"/>
              <a:t>No defined top</a:t>
            </a:r>
          </a:p>
        </p:txBody>
      </p:sp>
      <p:pic>
        <p:nvPicPr>
          <p:cNvPr id="4" name="Picture 9" descr="earth_at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65475"/>
            <a:ext cx="3429000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276600" y="2819401"/>
            <a:ext cx="5867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2400" b="0" dirty="0">
                <a:latin typeface="Arial" pitchFamily="34" charset="0"/>
              </a:rPr>
              <a:t>Compared to Earth, the atmosphere is very thin … traveling at 60 mph, you could drive through 99.999997% in an hour </a:t>
            </a:r>
            <a:endParaRPr lang="en-US" sz="2400" b="0" dirty="0" smtClean="0">
              <a:latin typeface="Arial" pitchFamily="34" charset="0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2400" b="0" dirty="0" smtClean="0">
                <a:latin typeface="Arial" pitchFamily="34" charset="0"/>
              </a:rPr>
              <a:t>It provides us air to breathe and protects us from the Sun’s most harmful radiation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2400" b="0" dirty="0" smtClean="0">
                <a:latin typeface="Arial" pitchFamily="34" charset="0"/>
              </a:rPr>
              <a:t>Weather occurs in lowest 11 km (7mi)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u="sng" dirty="0" smtClean="0">
                <a:latin typeface="Arial" pitchFamily="34" charset="0"/>
              </a:rPr>
              <a:t>General Characteristics of the Atmosphere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200400" cy="4525963"/>
          </a:xfrm>
        </p:spPr>
        <p:txBody>
          <a:bodyPr/>
          <a:lstStyle/>
          <a:p>
            <a:pPr eaLnBrk="1" hangingPunct="1"/>
            <a:endParaRPr lang="en-US" sz="2000" dirty="0" smtClean="0">
              <a:latin typeface="Arial" pitchFamily="34" charset="0"/>
            </a:endParaRPr>
          </a:p>
          <a:p>
            <a:pPr eaLnBrk="1" hangingPunct="1"/>
            <a:r>
              <a:rPr lang="en-US" sz="2000" dirty="0" smtClean="0">
                <a:latin typeface="Arial" pitchFamily="34" charset="0"/>
              </a:rPr>
              <a:t>Has mass, therefore weight, due to gravity (the mutual attraction of objects to each other)</a:t>
            </a:r>
          </a:p>
          <a:p>
            <a:pPr eaLnBrk="1" hangingPunct="1"/>
            <a:endParaRPr lang="en-US" sz="2000" dirty="0" smtClean="0">
              <a:latin typeface="Arial" pitchFamily="34" charset="0"/>
            </a:endParaRPr>
          </a:p>
          <a:p>
            <a:pPr eaLnBrk="1" hangingPunct="1"/>
            <a:r>
              <a:rPr lang="en-US" sz="2000" dirty="0" smtClean="0">
                <a:latin typeface="Arial" pitchFamily="34" charset="0"/>
              </a:rPr>
              <a:t>Mainly composed of invisible gas</a:t>
            </a:r>
            <a:r>
              <a:rPr lang="en-US" sz="2800" dirty="0" smtClean="0">
                <a:latin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</a:rPr>
              <a:t>molecules and aerosols</a:t>
            </a:r>
          </a:p>
          <a:p>
            <a:pPr eaLnBrk="1" hangingPunct="1"/>
            <a:endParaRPr lang="en-US" sz="2000" dirty="0" smtClean="0">
              <a:latin typeface="Arial" pitchFamily="34" charset="0"/>
            </a:endParaRPr>
          </a:p>
          <a:p>
            <a:pPr eaLnBrk="1" hangingPunct="1"/>
            <a:endParaRPr lang="en-US" sz="2800" dirty="0" smtClean="0"/>
          </a:p>
        </p:txBody>
      </p:sp>
      <p:pic>
        <p:nvPicPr>
          <p:cNvPr id="7172" name="Picture 6" descr="ISS013-E-543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676400"/>
            <a:ext cx="51435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u="sng" dirty="0" smtClean="0">
                <a:latin typeface="Arial" pitchFamily="34" charset="0"/>
              </a:rPr>
              <a:t>Permanent Atmospheric Gases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057400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Nitrogen (N</a:t>
            </a:r>
            <a:r>
              <a:rPr lang="en-US" baseline="-25000" dirty="0" smtClean="0">
                <a:latin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</a:rPr>
              <a:t>) – 78%</a:t>
            </a:r>
          </a:p>
          <a:p>
            <a:pPr eaLnBrk="1" hangingPunct="1"/>
            <a:endParaRPr lang="en-US" dirty="0" smtClean="0">
              <a:latin typeface="Arial" pitchFamily="34" charset="0"/>
            </a:endParaRPr>
          </a:p>
          <a:p>
            <a:pPr eaLnBrk="1" hangingPunct="1"/>
            <a:r>
              <a:rPr lang="en-US" dirty="0" smtClean="0">
                <a:latin typeface="Arial" pitchFamily="34" charset="0"/>
              </a:rPr>
              <a:t>Oxygen (O</a:t>
            </a:r>
            <a:r>
              <a:rPr lang="en-US" baseline="-25000" dirty="0" smtClean="0">
                <a:latin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</a:rPr>
              <a:t>) – 21%</a:t>
            </a:r>
          </a:p>
          <a:p>
            <a:pPr eaLnBrk="1" hangingPunct="1"/>
            <a:endParaRPr lang="en-US" dirty="0" smtClean="0">
              <a:latin typeface="Arial" pitchFamily="34" charset="0"/>
            </a:endParaRPr>
          </a:p>
          <a:p>
            <a:pPr eaLnBrk="1" hangingPunct="1"/>
            <a:r>
              <a:rPr lang="en-US" dirty="0" smtClean="0">
                <a:latin typeface="Arial" pitchFamily="34" charset="0"/>
              </a:rPr>
              <a:t>Argon (</a:t>
            </a:r>
            <a:r>
              <a:rPr lang="en-US" dirty="0" err="1" smtClean="0">
                <a:latin typeface="Arial" pitchFamily="34" charset="0"/>
              </a:rPr>
              <a:t>Ar</a:t>
            </a:r>
            <a:r>
              <a:rPr lang="en-US" dirty="0" smtClean="0">
                <a:latin typeface="Arial" pitchFamily="34" charset="0"/>
              </a:rPr>
              <a:t>) – 1%</a:t>
            </a:r>
          </a:p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pic>
        <p:nvPicPr>
          <p:cNvPr id="8196" name="Picture 5" descr="atmosphericGas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524000"/>
            <a:ext cx="368458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Variable (Trace) Gases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Water Vapor (H</a:t>
            </a:r>
            <a:r>
              <a:rPr lang="en-US" baseline="-25000" dirty="0" smtClean="0">
                <a:latin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</a:rPr>
              <a:t>O) (varies from ~ 0-4%)</a:t>
            </a:r>
          </a:p>
          <a:p>
            <a:pPr eaLnBrk="1" hangingPunct="1"/>
            <a:endParaRPr lang="en-US" dirty="0" smtClean="0">
              <a:latin typeface="Arial" pitchFamily="34" charset="0"/>
            </a:endParaRPr>
          </a:p>
          <a:p>
            <a:pPr eaLnBrk="1" hangingPunct="1"/>
            <a:r>
              <a:rPr lang="en-US" dirty="0" smtClean="0">
                <a:latin typeface="Arial" pitchFamily="34" charset="0"/>
              </a:rPr>
              <a:t>Carbon Dioxide (CO</a:t>
            </a:r>
            <a:r>
              <a:rPr lang="en-US" baseline="-25000" dirty="0" smtClean="0">
                <a:latin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</a:rPr>
              <a:t>)</a:t>
            </a:r>
          </a:p>
          <a:p>
            <a:pPr eaLnBrk="1" hangingPunct="1"/>
            <a:endParaRPr lang="en-US" dirty="0" smtClean="0">
              <a:latin typeface="Arial" pitchFamily="34" charset="0"/>
            </a:endParaRPr>
          </a:p>
          <a:p>
            <a:pPr eaLnBrk="1" hangingPunct="1"/>
            <a:r>
              <a:rPr lang="en-US" dirty="0" smtClean="0">
                <a:latin typeface="Arial" pitchFamily="34" charset="0"/>
              </a:rPr>
              <a:t>Ozone (O</a:t>
            </a:r>
            <a:r>
              <a:rPr lang="en-US" baseline="-25000" dirty="0" smtClean="0">
                <a:latin typeface="Arial" pitchFamily="34" charset="0"/>
              </a:rPr>
              <a:t>3</a:t>
            </a:r>
            <a:r>
              <a:rPr lang="en-US" dirty="0" smtClean="0">
                <a:latin typeface="Arial" pitchFamily="34" charset="0"/>
              </a:rPr>
              <a:t>)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 smtClean="0">
                <a:latin typeface="Arial" pitchFamily="34" charset="0"/>
              </a:rPr>
              <a:t>Methane (CH</a:t>
            </a:r>
            <a:r>
              <a:rPr lang="en-US" baseline="-25000" dirty="0" smtClean="0">
                <a:latin typeface="Arial" pitchFamily="34" charset="0"/>
              </a:rPr>
              <a:t>4</a:t>
            </a:r>
            <a:r>
              <a:rPr lang="en-US" dirty="0" smtClean="0">
                <a:latin typeface="Arial" pitchFamily="34" charset="0"/>
              </a:rPr>
              <a:t>)</a:t>
            </a:r>
          </a:p>
          <a:p>
            <a:pPr eaLnBrk="1" hangingPunct="1">
              <a:buFontTx/>
              <a:buNone/>
            </a:pPr>
            <a:endParaRPr lang="en-US" dirty="0" smtClean="0">
              <a:latin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Carbon Dioxide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Controlling factor on temperature (greenhouse gas)</a:t>
            </a:r>
          </a:p>
          <a:p>
            <a:pPr eaLnBrk="1" hangingPunct="1"/>
            <a:r>
              <a:rPr lang="en-US" sz="2400" dirty="0" smtClean="0"/>
              <a:t>Increase since 1950s (</a:t>
            </a:r>
            <a:r>
              <a:rPr lang="en-US" sz="2400" b="1" u="sng" dirty="0" smtClean="0"/>
              <a:t>intense</a:t>
            </a:r>
            <a:r>
              <a:rPr lang="en-US" sz="2400" dirty="0" smtClean="0"/>
              <a:t> debate regarding link to global warming)</a:t>
            </a:r>
          </a:p>
          <a:p>
            <a:pPr eaLnBrk="1" hangingPunct="1"/>
            <a:r>
              <a:rPr lang="en-US" sz="2400" dirty="0" smtClean="0"/>
              <a:t>Sources include: animal respiration, organic decay, and  combustion.</a:t>
            </a:r>
          </a:p>
          <a:p>
            <a:pPr eaLnBrk="1" hangingPunct="1"/>
            <a:r>
              <a:rPr lang="en-US" sz="2400" dirty="0" smtClean="0"/>
              <a:t>Sinks include: Absorption by plants and oceans</a:t>
            </a:r>
          </a:p>
        </p:txBody>
      </p:sp>
      <p:pic>
        <p:nvPicPr>
          <p:cNvPr id="16388" name="Picture 6" descr="Air%20pollution%20from%20power%20production%20smoke%20stack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371600"/>
            <a:ext cx="367506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7958138" y="6562725"/>
            <a:ext cx="1185862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dirty="0">
                <a:latin typeface="Arial" charset="0"/>
              </a:rPr>
              <a:t>Fig. 1-3, p. </a:t>
            </a:r>
            <a:r>
              <a:rPr lang="en-US" sz="1400" dirty="0" smtClean="0">
                <a:latin typeface="Arial" charset="0"/>
              </a:rPr>
              <a:t>9</a:t>
            </a:r>
            <a:endParaRPr lang="en-US" sz="1400" dirty="0">
              <a:latin typeface="Arial" charset="0"/>
            </a:endParaRPr>
          </a:p>
        </p:txBody>
      </p:sp>
      <p:pic>
        <p:nvPicPr>
          <p:cNvPr id="7" name="Picture 5" descr="9781284027372_CH01_FIG0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77358"/>
            <a:ext cx="9144000" cy="494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629400" y="4648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Ocean Acidification!</a:t>
            </a:r>
            <a:endParaRPr lang="en-US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</a:t>
            </a:r>
            <a:r>
              <a:rPr lang="en-US" baseline="-25000" smtClean="0"/>
              <a:t>2</a:t>
            </a:r>
            <a:r>
              <a:rPr lang="en-US" smtClean="0"/>
              <a:t> Trend</a:t>
            </a:r>
          </a:p>
        </p:txBody>
      </p:sp>
      <p:pic>
        <p:nvPicPr>
          <p:cNvPr id="6" name="Picture 5" descr="9781284027372_CH01_FIG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75288"/>
            <a:ext cx="6934200" cy="48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09600" y="6211669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Fig 1-4, pg 9: Carbon dioxide measurements made monthly since 1958 at Mauna Loa, Hawaii.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</a:t>
            </a:r>
            <a:r>
              <a:rPr lang="en-US" baseline="-25000" smtClean="0"/>
              <a:t>2</a:t>
            </a:r>
            <a:r>
              <a:rPr lang="en-US" smtClean="0"/>
              <a:t> Trend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6400800"/>
            <a:ext cx="883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ESRL Global </a:t>
            </a:r>
            <a:r>
              <a:rPr lang="en-US" sz="1600" dirty="0"/>
              <a:t>Monitoring Division: http://</a:t>
            </a:r>
            <a:r>
              <a:rPr lang="en-US" sz="1600" dirty="0" err="1"/>
              <a:t>www.esrl.noaa.gov</a:t>
            </a:r>
            <a:r>
              <a:rPr lang="en-US" sz="1600" dirty="0"/>
              <a:t>/</a:t>
            </a:r>
            <a:r>
              <a:rPr lang="en-US" sz="1600" dirty="0" err="1"/>
              <a:t>gmd</a:t>
            </a:r>
            <a:r>
              <a:rPr lang="en-US" sz="1600" dirty="0"/>
              <a:t>/</a:t>
            </a:r>
            <a:r>
              <a:rPr lang="en-US" sz="1600" dirty="0" err="1"/>
              <a:t>ccgg</a:t>
            </a:r>
            <a:r>
              <a:rPr lang="en-US" sz="1600" dirty="0"/>
              <a:t>/trends/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524000"/>
            <a:ext cx="5902930" cy="457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59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anna\Desktop\543648_10150887550685432_34893413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Weather Is Everywhere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University Studies/Global Studies</a:t>
            </a:r>
          </a:p>
          <a:p>
            <a:pPr lvl="1"/>
            <a:r>
              <a:rPr lang="en-US" sz="2000" dirty="0" smtClean="0"/>
              <a:t>Climate change protocols</a:t>
            </a:r>
          </a:p>
          <a:p>
            <a:pPr lvl="1"/>
            <a:r>
              <a:rPr lang="en-US" sz="2000" dirty="0" smtClean="0"/>
              <a:t>Fossil fuel consumption/climate change</a:t>
            </a:r>
          </a:p>
          <a:p>
            <a:pPr lvl="1"/>
            <a:r>
              <a:rPr lang="en-US" sz="2000" dirty="0"/>
              <a:t>R</a:t>
            </a:r>
            <a:r>
              <a:rPr lang="en-US" sz="2000" dirty="0" smtClean="0"/>
              <a:t>enewable energy reliance</a:t>
            </a:r>
          </a:p>
          <a:p>
            <a:r>
              <a:rPr lang="en-US" sz="2400" dirty="0" smtClean="0"/>
              <a:t>Business/Finance/Marketing/Commerce</a:t>
            </a:r>
          </a:p>
          <a:p>
            <a:pPr lvl="1"/>
            <a:r>
              <a:rPr lang="en-US" sz="2000" dirty="0" smtClean="0"/>
              <a:t>Selling/trading of futures based on weather trends</a:t>
            </a:r>
          </a:p>
          <a:p>
            <a:pPr lvl="1"/>
            <a:r>
              <a:rPr lang="en-US" sz="2000" dirty="0" smtClean="0"/>
              <a:t>Selling/trading of renewable energy futures</a:t>
            </a:r>
          </a:p>
          <a:p>
            <a:pPr lvl="1"/>
            <a:r>
              <a:rPr lang="en-US" sz="2000" dirty="0" smtClean="0"/>
              <a:t>Airline and trucking routes</a:t>
            </a:r>
          </a:p>
          <a:p>
            <a:pPr lvl="1"/>
            <a:r>
              <a:rPr lang="en-US" sz="2000" dirty="0" smtClean="0"/>
              <a:t>Modeling of risk for insurers</a:t>
            </a:r>
          </a:p>
          <a:p>
            <a:r>
              <a:rPr lang="en-US" sz="2400" dirty="0" smtClean="0"/>
              <a:t>PR/Technical Communication/Psychology</a:t>
            </a:r>
          </a:p>
          <a:p>
            <a:pPr lvl="1"/>
            <a:r>
              <a:rPr lang="en-US" sz="2000" dirty="0" smtClean="0"/>
              <a:t>Social science aspect of good weather risk communication thru print, media, etc.</a:t>
            </a:r>
          </a:p>
          <a:p>
            <a:pPr lvl="1"/>
            <a:r>
              <a:rPr lang="en-US" sz="2000" dirty="0" smtClean="0"/>
              <a:t>Effectively communicating warnings/watches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74164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latin typeface="Arial" pitchFamily="34" charset="0"/>
              </a:rPr>
              <a:t>Important Facts About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dirty="0" smtClean="0"/>
          </a:p>
          <a:p>
            <a:pPr algn="ctr" eaLnBrk="1" hangingPunct="1">
              <a:buFontTx/>
              <a:buNone/>
            </a:pPr>
            <a:endParaRPr lang="en-US" dirty="0" smtClean="0"/>
          </a:p>
          <a:p>
            <a:pPr algn="ctr" eaLnBrk="1" hangingPunct="1">
              <a:buFontTx/>
              <a:buNone/>
            </a:pPr>
            <a:r>
              <a:rPr lang="en-US" sz="6000" b="1" dirty="0" smtClean="0">
                <a:latin typeface="Arial" pitchFamily="34" charset="0"/>
              </a:rPr>
              <a:t>Water Vapor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u="sng" dirty="0" smtClean="0">
                <a:latin typeface="Arial" pitchFamily="34" charset="0"/>
              </a:rPr>
              <a:t>Water Vapor – the </a:t>
            </a:r>
            <a:r>
              <a:rPr lang="ja-JP" altLang="en-US" sz="4000" b="1" u="sng" smtClean="0">
                <a:latin typeface="Arial" pitchFamily="34" charset="0"/>
              </a:rPr>
              <a:t>“</a:t>
            </a:r>
            <a:r>
              <a:rPr lang="en-US" altLang="ja-JP" sz="4000" b="1" u="sng" dirty="0" smtClean="0">
                <a:latin typeface="Arial" pitchFamily="34" charset="0"/>
              </a:rPr>
              <a:t>other</a:t>
            </a:r>
            <a:r>
              <a:rPr lang="ja-JP" altLang="en-US" sz="4000" b="1" u="sng" smtClean="0">
                <a:latin typeface="Arial" pitchFamily="34" charset="0"/>
              </a:rPr>
              <a:t>”</a:t>
            </a:r>
            <a:r>
              <a:rPr lang="en-US" altLang="ja-JP" sz="4000" b="1" u="sng" dirty="0" smtClean="0">
                <a:latin typeface="Arial" pitchFamily="34" charset="0"/>
              </a:rPr>
              <a:t> greenhouse gas</a:t>
            </a:r>
            <a:endParaRPr lang="en-US" sz="4000" b="1" u="sng" dirty="0" smtClean="0">
              <a:latin typeface="Arial" pitchFamily="34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An </a:t>
            </a:r>
            <a:r>
              <a:rPr lang="en-US" b="1" dirty="0" smtClean="0">
                <a:latin typeface="Arial" pitchFamily="34" charset="0"/>
              </a:rPr>
              <a:t>invisible</a:t>
            </a:r>
            <a:r>
              <a:rPr lang="en-US" dirty="0" smtClean="0">
                <a:latin typeface="Arial" pitchFamily="34" charset="0"/>
              </a:rPr>
              <a:t> gas</a:t>
            </a:r>
          </a:p>
          <a:p>
            <a:pPr eaLnBrk="1" hangingPunct="1"/>
            <a:r>
              <a:rPr lang="en-US" dirty="0" smtClean="0">
                <a:latin typeface="Arial" pitchFamily="34" charset="0"/>
              </a:rPr>
              <a:t>Gaseous phase of water</a:t>
            </a:r>
          </a:p>
          <a:p>
            <a:pPr eaLnBrk="1" hangingPunct="1">
              <a:buFontTx/>
              <a:buNone/>
            </a:pPr>
            <a:r>
              <a:rPr lang="en-US" i="1" dirty="0" smtClean="0">
                <a:latin typeface="Arial" pitchFamily="34" charset="0"/>
              </a:rPr>
              <a:t> </a:t>
            </a:r>
            <a:r>
              <a:rPr lang="en-US" b="1" i="1" dirty="0" smtClean="0">
                <a:latin typeface="Arial" pitchFamily="34" charset="0"/>
              </a:rPr>
              <a:t>If you can see it, it</a:t>
            </a:r>
            <a:r>
              <a:rPr lang="ja-JP" altLang="en-US" b="1" i="1" smtClean="0">
                <a:latin typeface="Arial" pitchFamily="34" charset="0"/>
              </a:rPr>
              <a:t>’</a:t>
            </a:r>
            <a:r>
              <a:rPr lang="en-US" altLang="ja-JP" b="1" i="1" dirty="0" smtClean="0">
                <a:latin typeface="Arial" pitchFamily="34" charset="0"/>
              </a:rPr>
              <a:t>s not water vapor!</a:t>
            </a:r>
            <a:endParaRPr lang="en-US" b="1" dirty="0" smtClean="0">
              <a:latin typeface="Arial" pitchFamily="34" charset="0"/>
            </a:endParaRPr>
          </a:p>
        </p:txBody>
      </p:sp>
      <p:pic>
        <p:nvPicPr>
          <p:cNvPr id="21508" name="Picture 4" descr="watervap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530600"/>
            <a:ext cx="4114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Visib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05200"/>
            <a:ext cx="43434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Water Vapor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>
                <a:latin typeface="Tahoma" pitchFamily="34" charset="0"/>
              </a:rPr>
              <a:t>Concentration can vary from 0 % (desert) to 4 % (along the coast). </a:t>
            </a:r>
          </a:p>
          <a:p>
            <a:pPr eaLnBrk="1" hangingPunct="1"/>
            <a:r>
              <a:rPr lang="en-US" sz="2800" dirty="0" smtClean="0">
                <a:latin typeface="Tahoma" pitchFamily="34" charset="0"/>
              </a:rPr>
              <a:t>Referred to as atmospheric moisture</a:t>
            </a:r>
          </a:p>
          <a:p>
            <a:pPr eaLnBrk="1" hangingPunct="1"/>
            <a:r>
              <a:rPr lang="en-US" sz="2800" dirty="0" smtClean="0">
                <a:latin typeface="Tahoma" pitchFamily="34" charset="0"/>
              </a:rPr>
              <a:t>Greatest concentration in lower atmosphere (near surface of the Earth)</a:t>
            </a:r>
            <a:endParaRPr lang="en-US" sz="2800" b="1" dirty="0" smtClean="0">
              <a:latin typeface="Tahoma" pitchFamily="34" charset="0"/>
            </a:endParaRPr>
          </a:p>
          <a:p>
            <a:pPr eaLnBrk="1" hangingPunct="1"/>
            <a:r>
              <a:rPr lang="en-US" sz="2800" dirty="0" smtClean="0">
                <a:latin typeface="Tahoma" pitchFamily="34" charset="0"/>
              </a:rPr>
              <a:t>WV vital to the production of weather:</a:t>
            </a:r>
          </a:p>
          <a:p>
            <a:pPr lvl="1" eaLnBrk="1" hangingPunct="1"/>
            <a:r>
              <a:rPr lang="en-US" sz="2400" dirty="0" smtClean="0">
                <a:latin typeface="Tahoma" pitchFamily="34" charset="0"/>
              </a:rPr>
              <a:t>Water transfers energy through the atmosphere via latent heat (more on that later)</a:t>
            </a:r>
          </a:p>
          <a:p>
            <a:pPr lvl="1" eaLnBrk="1" hangingPunct="1"/>
            <a:r>
              <a:rPr lang="en-US" sz="2400" dirty="0" smtClean="0">
                <a:latin typeface="Tahoma" pitchFamily="34" charset="0"/>
              </a:rPr>
              <a:t>WV “lighter” (less dense) than dry air. This can cause thunderstorms (more on that later too…)  </a:t>
            </a:r>
          </a:p>
          <a:p>
            <a:pPr eaLnBrk="1" hangingPunct="1">
              <a:buFontTx/>
              <a:buNone/>
            </a:pPr>
            <a:r>
              <a:rPr lang="en-US" sz="2800" b="1" dirty="0" smtClean="0">
                <a:latin typeface="Arial" pitchFamily="34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u="sng" smtClean="0">
                <a:latin typeface="Tahoma" pitchFamily="34" charset="0"/>
              </a:rPr>
              <a:t>Water Vapor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Tahoma" pitchFamily="34" charset="0"/>
              </a:rPr>
              <a:t>How does water vapor get into the atmosphere?  </a:t>
            </a:r>
          </a:p>
          <a:p>
            <a:pPr eaLnBrk="1" hangingPunct="1"/>
            <a:r>
              <a:rPr lang="en-US" dirty="0" smtClean="0">
                <a:latin typeface="Tahoma" pitchFamily="34" charset="0"/>
              </a:rPr>
              <a:t>By a process called </a:t>
            </a:r>
            <a:r>
              <a:rPr lang="en-US" b="1" dirty="0" smtClean="0">
                <a:latin typeface="Tahoma" pitchFamily="34" charset="0"/>
              </a:rPr>
              <a:t>EVAPORATION</a:t>
            </a:r>
            <a:endParaRPr lang="en-US" dirty="0" smtClean="0">
              <a:latin typeface="Tahoma" pitchFamily="34" charset="0"/>
            </a:endParaRPr>
          </a:p>
          <a:p>
            <a:pPr eaLnBrk="1" hangingPunct="1"/>
            <a:r>
              <a:rPr lang="en-US" dirty="0" smtClean="0">
                <a:latin typeface="Tahoma" pitchFamily="34" charset="0"/>
              </a:rPr>
              <a:t>Liquid water to water vapor </a:t>
            </a:r>
            <a:r>
              <a:rPr lang="en-US" dirty="0" smtClean="0">
                <a:latin typeface="Tahoma" pitchFamily="34" charset="0"/>
                <a:sym typeface="Wingdings" pitchFamily="2" charset="2"/>
              </a:rPr>
              <a:t> </a:t>
            </a:r>
            <a:r>
              <a:rPr lang="en-US" dirty="0" smtClean="0">
                <a:latin typeface="Tahoma" pitchFamily="34" charset="0"/>
              </a:rPr>
              <a:t>Called a change of phase</a:t>
            </a:r>
          </a:p>
          <a:p>
            <a:pPr eaLnBrk="1" hangingPunct="1"/>
            <a:endParaRPr lang="en-US" dirty="0" smtClean="0">
              <a:latin typeface="Tahoma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latin typeface="Arial" pitchFamily="34" charset="0"/>
              </a:rPr>
              <a:t>Gas vs. Liquid</a:t>
            </a:r>
            <a:r>
              <a:rPr lang="en-US" dirty="0" smtClean="0"/>
              <a:t> </a:t>
            </a:r>
          </a:p>
        </p:txBody>
      </p:sp>
      <p:pic>
        <p:nvPicPr>
          <p:cNvPr id="24579" name="Picture 5" descr="liqui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9812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6" descr="ga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9812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2743200" y="5253038"/>
            <a:ext cx="620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" pitchFamily="34" charset="0"/>
              </a:rPr>
              <a:t>Gas</a:t>
            </a:r>
          </a:p>
        </p:txBody>
      </p:sp>
      <p:sp>
        <p:nvSpPr>
          <p:cNvPr id="24582" name="Text Box 8"/>
          <p:cNvSpPr txBox="1">
            <a:spLocks noChangeArrowheads="1"/>
          </p:cNvSpPr>
          <p:nvPr/>
        </p:nvSpPr>
        <p:spPr bwMode="auto">
          <a:xfrm>
            <a:off x="6597650" y="5329238"/>
            <a:ext cx="885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" pitchFamily="34" charset="0"/>
              </a:rPr>
              <a:t>Liquid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7958138" y="6562725"/>
            <a:ext cx="1185862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dirty="0">
                <a:latin typeface="Arial" charset="0"/>
              </a:rPr>
              <a:t>Fig. 1-5, p. </a:t>
            </a:r>
            <a:r>
              <a:rPr lang="en-US" sz="1400" dirty="0" smtClean="0">
                <a:latin typeface="Arial" charset="0"/>
              </a:rPr>
              <a:t>11</a:t>
            </a:r>
            <a:endParaRPr lang="en-US" sz="1400" dirty="0">
              <a:latin typeface="Arial" charset="0"/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0" y="5257800"/>
            <a:ext cx="9144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- Evaporation: Liquid Water </a:t>
            </a:r>
            <a:r>
              <a:rPr lang="en-US" dirty="0">
                <a:sym typeface="Wingdings" pitchFamily="2" charset="2"/>
              </a:rPr>
              <a:t> Water Vapor ; Energy exchange </a:t>
            </a:r>
          </a:p>
          <a:p>
            <a:pPr>
              <a:buFontTx/>
              <a:buChar char="-"/>
            </a:pPr>
            <a:endParaRPr lang="en-US" dirty="0">
              <a:sym typeface="Wingdings" pitchFamily="2" charset="2"/>
            </a:endParaRPr>
          </a:p>
          <a:p>
            <a:pPr>
              <a:buFontTx/>
              <a:buChar char="-"/>
            </a:pPr>
            <a:r>
              <a:rPr lang="en-US" dirty="0">
                <a:sym typeface="Wingdings" pitchFamily="2" charset="2"/>
              </a:rPr>
              <a:t>Condensation: Water Vapor  Liquid Water ; Energy exchange </a:t>
            </a:r>
          </a:p>
          <a:p>
            <a:pPr>
              <a:buFontTx/>
              <a:buChar char="-"/>
            </a:pPr>
            <a:endParaRPr lang="en-US" dirty="0">
              <a:sym typeface="Wingdings" pitchFamily="2" charset="2"/>
            </a:endParaRPr>
          </a:p>
          <a:p>
            <a:pPr>
              <a:buFontTx/>
              <a:buChar char="-"/>
            </a:pPr>
            <a:r>
              <a:rPr lang="en-US" dirty="0">
                <a:sym typeface="Wingdings" pitchFamily="2" charset="2"/>
              </a:rPr>
              <a:t>Precipitation: Liquid (or Solid!) water falls to the surface of the earth. </a:t>
            </a:r>
            <a:endParaRPr lang="en-US" dirty="0"/>
          </a:p>
        </p:txBody>
      </p:sp>
      <p:pic>
        <p:nvPicPr>
          <p:cNvPr id="7" name="Picture 5" descr="9781284027372_CH01_FIG0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52400"/>
            <a:ext cx="72961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Sources of Water Vapor</a:t>
            </a:r>
            <a:br>
              <a:rPr lang="en-US" b="1" u="sng" dirty="0" smtClean="0">
                <a:latin typeface="Arial" pitchFamily="34" charset="0"/>
              </a:rPr>
            </a:br>
            <a:r>
              <a:rPr lang="en-US" sz="900" dirty="0" smtClean="0"/>
              <a:t>left photo from webworld98.com; right photo from killamfarms.com</a:t>
            </a:r>
            <a:endParaRPr lang="en-US" u="sng" dirty="0" smtClean="0"/>
          </a:p>
        </p:txBody>
      </p:sp>
      <p:pic>
        <p:nvPicPr>
          <p:cNvPr id="26628" name="Picture 12" descr="2ocean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057400"/>
            <a:ext cx="43053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5" descr="Gourley%20corn%2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2133600"/>
            <a:ext cx="4191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 Box 16"/>
          <p:cNvSpPr txBox="1">
            <a:spLocks noChangeArrowheads="1"/>
          </p:cNvSpPr>
          <p:nvPr/>
        </p:nvSpPr>
        <p:spPr bwMode="auto">
          <a:xfrm>
            <a:off x="1295400" y="5938838"/>
            <a:ext cx="18175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>
                <a:latin typeface="Arial" pitchFamily="34" charset="0"/>
              </a:rPr>
              <a:t>EVAPORATION</a:t>
            </a:r>
          </a:p>
        </p:txBody>
      </p:sp>
      <p:sp>
        <p:nvSpPr>
          <p:cNvPr id="26632" name="Text Box 17"/>
          <p:cNvSpPr txBox="1">
            <a:spLocks noChangeArrowheads="1"/>
          </p:cNvSpPr>
          <p:nvPr/>
        </p:nvSpPr>
        <p:spPr bwMode="auto">
          <a:xfrm>
            <a:off x="5943600" y="5938838"/>
            <a:ext cx="20398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>
                <a:latin typeface="Arial" pitchFamily="34" charset="0"/>
              </a:rPr>
              <a:t>TRANSPIRATION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Importance of Water Vapor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Arial" pitchFamily="34" charset="0"/>
              </a:rPr>
              <a:t>Necessary for clouds to form (clouds are composed of </a:t>
            </a:r>
            <a:r>
              <a:rPr lang="en-US" sz="2000" b="1" u="sng" dirty="0" smtClean="0">
                <a:latin typeface="Arial" pitchFamily="34" charset="0"/>
              </a:rPr>
              <a:t>LIQUID</a:t>
            </a:r>
            <a:r>
              <a:rPr lang="en-US" sz="2000" dirty="0" smtClean="0">
                <a:latin typeface="Arial" pitchFamily="34" charset="0"/>
              </a:rPr>
              <a:t> water droplets – CONDENSATION necessary!)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dirty="0" smtClean="0"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Arial" pitchFamily="34" charset="0"/>
              </a:rPr>
              <a:t>Controlling factor on temperature (greenhouse gas)</a:t>
            </a: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Arial" pitchFamily="34" charset="0"/>
              </a:rPr>
              <a:t>Phase transformations are a </a:t>
            </a:r>
            <a:r>
              <a:rPr lang="en-US" sz="2000" b="1" u="sng" dirty="0" smtClean="0">
                <a:latin typeface="Arial" pitchFamily="34" charset="0"/>
              </a:rPr>
              <a:t>huge</a:t>
            </a:r>
            <a:r>
              <a:rPr lang="en-US" sz="2000" dirty="0" smtClean="0">
                <a:latin typeface="Arial" pitchFamily="34" charset="0"/>
              </a:rPr>
              <a:t> source of energy in the atmosphere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>
                <a:latin typeface="Arial" pitchFamily="34" charset="0"/>
              </a:rPr>
              <a:t>Energy from latent heat release (condensation) in a thunderstorm is on the order of a 1 kiloton nuclear bomb</a:t>
            </a:r>
            <a:r>
              <a:rPr lang="en-US" sz="1800" dirty="0" smtClean="0">
                <a:latin typeface="Arial" pitchFamily="34" charset="0"/>
              </a:rPr>
              <a:t>!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sz="1800" dirty="0" smtClean="0">
                <a:latin typeface="Arial" pitchFamily="34" charset="0"/>
              </a:rPr>
              <a:t>(more on energy transfer later!)</a:t>
            </a:r>
            <a:endParaRPr lang="en-US" sz="1800" dirty="0" smtClean="0">
              <a:latin typeface="Arial" pitchFamily="34" charset="0"/>
            </a:endParaRPr>
          </a:p>
        </p:txBody>
      </p:sp>
      <p:pic>
        <p:nvPicPr>
          <p:cNvPr id="2765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6187" y="2133600"/>
            <a:ext cx="4506425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419600" y="5181600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 smtClean="0"/>
              <a:t>Cumulonimbus cloud taken from the International Space Station Credit: Astronaut Tim </a:t>
            </a:r>
            <a:r>
              <a:rPr lang="en-US" sz="1000" b="0" dirty="0" err="1" smtClean="0"/>
              <a:t>Peake</a:t>
            </a:r>
            <a:endParaRPr lang="en-US" sz="1000" b="0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Methane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495800" cy="4525963"/>
          </a:xfrm>
        </p:spPr>
        <p:txBody>
          <a:bodyPr/>
          <a:lstStyle/>
          <a:p>
            <a:r>
              <a:rPr lang="en-US" dirty="0" smtClean="0"/>
              <a:t>Greenhouse gas</a:t>
            </a:r>
          </a:p>
          <a:p>
            <a:r>
              <a:rPr lang="en-US" dirty="0" smtClean="0"/>
              <a:t>Sources: decay of organic substances (rice), sub-surface emission, cows (28% of anthropogenic production)</a:t>
            </a:r>
          </a:p>
        </p:txBody>
      </p:sp>
      <p:pic>
        <p:nvPicPr>
          <p:cNvPr id="6" name="Picture 5" descr="9781284027372_CH01_FIG0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249798"/>
            <a:ext cx="4094162" cy="251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9781284027372_CH01_FIG0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95400"/>
            <a:ext cx="4453947" cy="300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958138" y="6324600"/>
            <a:ext cx="1185862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dirty="0">
                <a:latin typeface="Arial" charset="0"/>
              </a:rPr>
              <a:t>Fig. </a:t>
            </a:r>
            <a:r>
              <a:rPr lang="en-US" sz="1400" dirty="0" smtClean="0">
                <a:latin typeface="Arial" charset="0"/>
              </a:rPr>
              <a:t>1-7, </a:t>
            </a:r>
            <a:r>
              <a:rPr lang="en-US" sz="1400" dirty="0">
                <a:latin typeface="Arial" charset="0"/>
              </a:rPr>
              <a:t>p. </a:t>
            </a:r>
            <a:r>
              <a:rPr lang="en-US" sz="1400" dirty="0" smtClean="0">
                <a:latin typeface="Arial" charset="0"/>
              </a:rPr>
              <a:t>12</a:t>
            </a:r>
          </a:p>
          <a:p>
            <a:pPr algn="r" defTabSz="820738" eaLnBrk="0" hangingPunct="0"/>
            <a:r>
              <a:rPr lang="en-US" sz="1400" dirty="0" smtClean="0">
                <a:latin typeface="Arial" charset="0"/>
              </a:rPr>
              <a:t>Fig. 1-8, p. 13</a:t>
            </a:r>
            <a:endParaRPr lang="en-US" sz="14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Ozone</a:t>
            </a:r>
            <a:r>
              <a:rPr lang="en-US" b="1" dirty="0" smtClean="0">
                <a:latin typeface="Arial" pitchFamily="34" charset="0"/>
              </a:rPr>
              <a:t> (O</a:t>
            </a:r>
            <a:r>
              <a:rPr lang="en-US" b="1" baseline="-25000" dirty="0" smtClean="0">
                <a:latin typeface="Arial" pitchFamily="34" charset="0"/>
              </a:rPr>
              <a:t>3</a:t>
            </a:r>
            <a:r>
              <a:rPr lang="en-US" b="1" dirty="0" smtClean="0">
                <a:latin typeface="Arial" pitchFamily="34" charset="0"/>
              </a:rPr>
              <a:t>)</a:t>
            </a:r>
          </a:p>
        </p:txBody>
      </p:sp>
      <p:sp>
        <p:nvSpPr>
          <p:cNvPr id="13315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600" dirty="0" smtClean="0">
                <a:latin typeface="Arial" pitchFamily="34" charset="0"/>
              </a:rPr>
              <a:t>Mainly found in the Stratosphere (a beneficial shield), but can often be found in the Troposphere (a harmful pollutant).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>
                <a:latin typeface="Arial" pitchFamily="34" charset="0"/>
                <a:cs typeface="Arial" charset="0"/>
              </a:rPr>
              <a:t>Ozone absorbs UV radiation from the sun </a:t>
            </a:r>
            <a:endParaRPr lang="en-US" sz="1600" dirty="0" smtClean="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dirty="0" smtClean="0">
                <a:latin typeface="Arial" pitchFamily="34" charset="0"/>
              </a:rPr>
              <a:t>Photochemical reactions determine development and destruction of ozone: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dirty="0" smtClean="0">
                <a:latin typeface="Arial" pitchFamily="34" charset="0"/>
              </a:rPr>
              <a:t>		Creation: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dirty="0" smtClean="0">
                <a:latin typeface="Arial" pitchFamily="34" charset="0"/>
              </a:rPr>
              <a:t>          O</a:t>
            </a:r>
            <a:r>
              <a:rPr lang="en-US" sz="1600" baseline="-25000" dirty="0" smtClean="0">
                <a:latin typeface="Arial" pitchFamily="34" charset="0"/>
              </a:rPr>
              <a:t>2</a:t>
            </a:r>
            <a:r>
              <a:rPr lang="en-US" sz="1600" dirty="0" smtClean="0">
                <a:latin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charset="0"/>
              </a:rPr>
              <a:t>→ O + 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dirty="0" smtClean="0">
                <a:latin typeface="Arial" pitchFamily="34" charset="0"/>
              </a:rPr>
              <a:t>          </a:t>
            </a:r>
            <a:r>
              <a:rPr lang="en-US" sz="1600" b="1" dirty="0" smtClean="0">
                <a:latin typeface="Arial" pitchFamily="34" charset="0"/>
              </a:rPr>
              <a:t>O</a:t>
            </a:r>
            <a:r>
              <a:rPr lang="en-US" sz="1600" b="1" baseline="-25000" dirty="0" smtClean="0">
                <a:latin typeface="Arial" pitchFamily="34" charset="0"/>
              </a:rPr>
              <a:t>2 </a:t>
            </a:r>
            <a:r>
              <a:rPr lang="en-US" sz="1600" b="1" dirty="0" smtClean="0">
                <a:latin typeface="Arial" pitchFamily="34" charset="0"/>
              </a:rPr>
              <a:t> + O</a:t>
            </a:r>
            <a:r>
              <a:rPr lang="en-US" sz="1600" dirty="0" smtClean="0">
                <a:latin typeface="Arial" pitchFamily="34" charset="0"/>
              </a:rPr>
              <a:t> + M = O</a:t>
            </a:r>
            <a:r>
              <a:rPr lang="en-US" sz="1600" baseline="-25000" dirty="0" smtClean="0">
                <a:latin typeface="Arial" pitchFamily="34" charset="0"/>
              </a:rPr>
              <a:t>3</a:t>
            </a:r>
            <a:r>
              <a:rPr lang="en-US" sz="1600" dirty="0" smtClean="0">
                <a:latin typeface="Arial" pitchFamily="34" charset="0"/>
              </a:rPr>
              <a:t> + 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dirty="0" smtClean="0">
                <a:latin typeface="Arial" pitchFamily="34" charset="0"/>
              </a:rPr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dirty="0" smtClean="0">
                <a:latin typeface="Arial" pitchFamily="34" charset="0"/>
              </a:rPr>
              <a:t>      </a:t>
            </a:r>
            <a:r>
              <a:rPr lang="en-US" sz="1600" dirty="0" err="1" smtClean="0">
                <a:latin typeface="Arial" pitchFamily="34" charset="0"/>
              </a:rPr>
              <a:t>Anthrophogenic</a:t>
            </a:r>
            <a:r>
              <a:rPr lang="en-US" sz="1600" dirty="0" smtClean="0">
                <a:latin typeface="Arial" pitchFamily="34" charset="0"/>
              </a:rPr>
              <a:t> depletion (need </a:t>
            </a:r>
            <a:r>
              <a:rPr lang="en-US" sz="1600" dirty="0" err="1" smtClean="0">
                <a:latin typeface="Arial" pitchFamily="34" charset="0"/>
              </a:rPr>
              <a:t>ChloroFluoroCarbons</a:t>
            </a:r>
            <a:r>
              <a:rPr lang="en-US" sz="1600" dirty="0" smtClean="0">
                <a:latin typeface="Arial" pitchFamily="34" charset="0"/>
              </a:rPr>
              <a:t>, CFCs):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dirty="0" smtClean="0">
                <a:latin typeface="Arial" pitchFamily="34" charset="0"/>
              </a:rPr>
              <a:t>          </a:t>
            </a:r>
            <a:r>
              <a:rPr lang="en-US" sz="1400" b="1" dirty="0" smtClean="0">
                <a:latin typeface="Arial" pitchFamily="34" charset="0"/>
              </a:rPr>
              <a:t>CFCl</a:t>
            </a:r>
            <a:r>
              <a:rPr lang="en-US" sz="1400" b="1" baseline="-25000" dirty="0" smtClean="0">
                <a:latin typeface="Arial" pitchFamily="34" charset="0"/>
              </a:rPr>
              <a:t>3</a:t>
            </a:r>
            <a:r>
              <a:rPr lang="en-US" sz="1400" b="1" dirty="0" smtClean="0">
                <a:latin typeface="Arial" pitchFamily="34" charset="0"/>
              </a:rPr>
              <a:t> + UV radiation = CFCl</a:t>
            </a:r>
            <a:r>
              <a:rPr lang="en-US" sz="1400" b="1" baseline="-25000" dirty="0" smtClean="0">
                <a:latin typeface="Arial" pitchFamily="34" charset="0"/>
              </a:rPr>
              <a:t>2</a:t>
            </a:r>
            <a:r>
              <a:rPr lang="en-US" sz="1400" b="1" dirty="0" smtClean="0">
                <a:latin typeface="Arial" pitchFamily="34" charset="0"/>
              </a:rPr>
              <a:t> + </a:t>
            </a:r>
            <a:r>
              <a:rPr lang="en-US" sz="1400" b="1" dirty="0" err="1" smtClean="0">
                <a:latin typeface="Arial" pitchFamily="34" charset="0"/>
              </a:rPr>
              <a:t>Cl</a:t>
            </a:r>
            <a:r>
              <a:rPr lang="en-US" sz="1400" b="1" dirty="0" smtClean="0">
                <a:latin typeface="Arial" pitchFamily="34" charset="0"/>
              </a:rPr>
              <a:t/>
            </a:r>
            <a:br>
              <a:rPr lang="en-US" sz="1400" b="1" dirty="0" smtClean="0">
                <a:latin typeface="Arial" pitchFamily="34" charset="0"/>
              </a:rPr>
            </a:br>
            <a:endParaRPr lang="en-US" sz="1400" b="1" dirty="0" smtClean="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b="1" dirty="0" smtClean="0">
                <a:latin typeface="Arial" pitchFamily="34" charset="0"/>
              </a:rPr>
              <a:t>           </a:t>
            </a:r>
            <a:r>
              <a:rPr lang="en-US" sz="1600" b="1" dirty="0" err="1" smtClean="0">
                <a:latin typeface="Arial" pitchFamily="34" charset="0"/>
              </a:rPr>
              <a:t>Cl</a:t>
            </a:r>
            <a:r>
              <a:rPr lang="en-US" sz="1600" b="1" dirty="0" smtClean="0">
                <a:latin typeface="Arial" pitchFamily="34" charset="0"/>
              </a:rPr>
              <a:t> + O</a:t>
            </a:r>
            <a:r>
              <a:rPr lang="en-US" sz="1600" b="1" baseline="-25000" dirty="0" smtClean="0">
                <a:latin typeface="Arial" pitchFamily="34" charset="0"/>
              </a:rPr>
              <a:t>3</a:t>
            </a:r>
            <a:r>
              <a:rPr lang="en-US" sz="1600" b="1" dirty="0" smtClean="0">
                <a:latin typeface="Arial" pitchFamily="34" charset="0"/>
              </a:rPr>
              <a:t> = </a:t>
            </a:r>
            <a:r>
              <a:rPr lang="en-US" sz="1600" b="1" dirty="0" err="1" smtClean="0">
                <a:latin typeface="Arial" pitchFamily="34" charset="0"/>
              </a:rPr>
              <a:t>ClO</a:t>
            </a:r>
            <a:r>
              <a:rPr lang="en-US" sz="1600" b="1" dirty="0" smtClean="0">
                <a:latin typeface="Arial" pitchFamily="34" charset="0"/>
              </a:rPr>
              <a:t> + O</a:t>
            </a:r>
            <a:r>
              <a:rPr lang="en-US" sz="1600" b="1" baseline="-25000" dirty="0" smtClean="0">
                <a:latin typeface="Arial" pitchFamily="34" charset="0"/>
              </a:rPr>
              <a:t>2</a:t>
            </a:r>
            <a:r>
              <a:rPr lang="en-US" sz="1600" dirty="0" smtClean="0">
                <a:latin typeface="Arial" pitchFamily="34" charset="0"/>
              </a:rPr>
              <a:t/>
            </a:r>
            <a:br>
              <a:rPr lang="en-US" sz="1600" dirty="0" smtClean="0">
                <a:latin typeface="Arial" pitchFamily="34" charset="0"/>
              </a:rPr>
            </a:br>
            <a:r>
              <a:rPr lang="en-US" sz="1600" dirty="0" smtClean="0">
                <a:latin typeface="Arial" pitchFamily="34" charset="0"/>
              </a:rPr>
              <a:t>      </a:t>
            </a:r>
            <a:r>
              <a:rPr lang="en-US" sz="1600" b="1" dirty="0" err="1" smtClean="0">
                <a:latin typeface="Arial" pitchFamily="34" charset="0"/>
              </a:rPr>
              <a:t>ClO</a:t>
            </a:r>
            <a:r>
              <a:rPr lang="en-US" sz="1600" b="1" dirty="0" smtClean="0">
                <a:latin typeface="Arial" pitchFamily="34" charset="0"/>
              </a:rPr>
              <a:t> + O = </a:t>
            </a:r>
            <a:r>
              <a:rPr lang="en-US" sz="1600" b="1" dirty="0" err="1" smtClean="0">
                <a:latin typeface="Arial" pitchFamily="34" charset="0"/>
              </a:rPr>
              <a:t>Cl</a:t>
            </a:r>
            <a:r>
              <a:rPr lang="en-US" sz="1600" b="1" dirty="0" smtClean="0">
                <a:latin typeface="Arial" pitchFamily="34" charset="0"/>
              </a:rPr>
              <a:t> + O</a:t>
            </a:r>
            <a:r>
              <a:rPr lang="en-US" sz="1600" b="1" baseline="-25000" dirty="0" smtClean="0">
                <a:latin typeface="Arial" pitchFamily="34" charset="0"/>
              </a:rPr>
              <a:t>2</a:t>
            </a:r>
          </a:p>
        </p:txBody>
      </p:sp>
      <p:pic>
        <p:nvPicPr>
          <p:cNvPr id="13317" name="Picture 4" descr="form_ozone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5240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64008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dirty="0" smtClean="0">
                <a:latin typeface="Arial" charset="0"/>
              </a:rPr>
              <a:t>In Ch 1, 2, 15</a:t>
            </a:r>
            <a:endParaRPr lang="en-US" sz="1400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9200" y="56388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(Ozone Hole!)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anna\Desktop\543648_10150887550685432_34893413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Weather Is Everywhere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Architecture/Design</a:t>
            </a:r>
          </a:p>
          <a:p>
            <a:pPr lvl="1"/>
            <a:r>
              <a:rPr lang="en-US" sz="2000" dirty="0" smtClean="0"/>
              <a:t>Debris impact on structures (National Wind Institute)</a:t>
            </a:r>
          </a:p>
          <a:p>
            <a:pPr lvl="1"/>
            <a:r>
              <a:rPr lang="en-US" sz="2000" dirty="0" smtClean="0"/>
              <a:t>Designing/Engineering structures to withstand wind/damage (</a:t>
            </a:r>
            <a:r>
              <a:rPr lang="en-US" sz="2000" dirty="0" smtClean="0">
                <a:hlinkClick r:id="rId3"/>
              </a:rPr>
              <a:t>Galloping Gertie</a:t>
            </a:r>
            <a:r>
              <a:rPr lang="en-US" sz="2000" dirty="0" smtClean="0"/>
              <a:t>)</a:t>
            </a:r>
          </a:p>
          <a:p>
            <a:r>
              <a:rPr lang="en-US" sz="2400" dirty="0" smtClean="0"/>
              <a:t>Teaching/Education</a:t>
            </a:r>
          </a:p>
          <a:p>
            <a:pPr lvl="1"/>
            <a:r>
              <a:rPr lang="en-US" sz="2000" dirty="0" smtClean="0"/>
              <a:t>Weather/science education</a:t>
            </a:r>
          </a:p>
          <a:p>
            <a:r>
              <a:rPr lang="en-US" sz="2400" dirty="0" smtClean="0"/>
              <a:t>Engineering/Wind</a:t>
            </a:r>
          </a:p>
          <a:p>
            <a:pPr lvl="1"/>
            <a:r>
              <a:rPr lang="en-US" sz="2000" dirty="0" smtClean="0"/>
              <a:t>Wind energy</a:t>
            </a:r>
          </a:p>
          <a:p>
            <a:pPr lvl="1"/>
            <a:r>
              <a:rPr lang="en-US" sz="2000" dirty="0" smtClean="0"/>
              <a:t>Solar energy</a:t>
            </a:r>
          </a:p>
          <a:p>
            <a:pPr lvl="1"/>
            <a:r>
              <a:rPr lang="en-US" sz="2000" dirty="0" smtClean="0"/>
              <a:t>Aerodynamic testing (Boeing)</a:t>
            </a:r>
          </a:p>
          <a:p>
            <a:r>
              <a:rPr lang="en-US" sz="2400" dirty="0" smtClean="0"/>
              <a:t>Others</a:t>
            </a:r>
          </a:p>
          <a:p>
            <a:pPr lvl="1"/>
            <a:r>
              <a:rPr lang="en-US" sz="2000" dirty="0" smtClean="0"/>
              <a:t>Forensic meteorology</a:t>
            </a:r>
          </a:p>
          <a:p>
            <a:pPr lvl="1"/>
            <a:r>
              <a:rPr lang="en-US" sz="2000" dirty="0" smtClean="0"/>
              <a:t>Farming/agriculture</a:t>
            </a:r>
          </a:p>
        </p:txBody>
      </p:sp>
    </p:spTree>
    <p:extLst>
      <p:ext uri="{BB962C8B-B14F-4D97-AF65-F5344CB8AC3E}">
        <p14:creationId xmlns:p14="http://schemas.microsoft.com/office/powerpoint/2010/main" val="385934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1" descr="01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900" y="582613"/>
            <a:ext cx="8964613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477001" y="6553201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dirty="0" smtClean="0">
                <a:latin typeface="Arial" charset="0"/>
              </a:rPr>
              <a:t>From 2</a:t>
            </a:r>
            <a:r>
              <a:rPr lang="en-US" sz="1400" baseline="30000" dirty="0" smtClean="0">
                <a:latin typeface="Arial" charset="0"/>
              </a:rPr>
              <a:t>nd</a:t>
            </a:r>
            <a:r>
              <a:rPr lang="en-US" sz="1400" dirty="0" smtClean="0">
                <a:latin typeface="Arial" charset="0"/>
              </a:rPr>
              <a:t> edition: Fig</a:t>
            </a:r>
            <a:r>
              <a:rPr lang="en-US" sz="1400" dirty="0">
                <a:latin typeface="Arial" charset="0"/>
              </a:rPr>
              <a:t>. 1-8, p. 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7859713" y="6562725"/>
            <a:ext cx="1284287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dirty="0">
                <a:latin typeface="Arial" charset="0"/>
              </a:rPr>
              <a:t>Fig. 1-9, p. </a:t>
            </a:r>
            <a:r>
              <a:rPr lang="en-US" sz="1400" dirty="0" smtClean="0">
                <a:latin typeface="Arial" charset="0"/>
              </a:rPr>
              <a:t>14</a:t>
            </a:r>
            <a:endParaRPr lang="en-US" sz="1400" dirty="0">
              <a:latin typeface="Arial" charset="0"/>
            </a:endParaRPr>
          </a:p>
        </p:txBody>
      </p:sp>
      <p:pic>
        <p:nvPicPr>
          <p:cNvPr id="6" name="Picture 5" descr="9781284027372_CH01_FIG0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762000"/>
            <a:ext cx="73183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dia/image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4465036" cy="6781800"/>
          </a:xfrm>
          <a:prstGeom prst="rect">
            <a:avLst/>
          </a:prstGeom>
          <a:noFill/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4572000" y="152400"/>
            <a:ext cx="45720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Seasonal – Occurs when the polar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t> region receives sunlight after winter (Oct in southern hemisphere)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3200" b="0" kern="0" dirty="0" smtClean="0">
                <a:latin typeface="+mn-lt"/>
              </a:rPr>
              <a:t>Occurs on both poles, but stronger in southern hemisphere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3200" b="0" kern="0" dirty="0" smtClean="0">
                <a:latin typeface="+mn-lt"/>
              </a:rPr>
              <a:t>Related to the </a:t>
            </a:r>
            <a:r>
              <a:rPr lang="en-US" sz="3200" kern="0" dirty="0" smtClean="0">
                <a:latin typeface="+mn-lt"/>
              </a:rPr>
              <a:t>actual</a:t>
            </a:r>
            <a:r>
              <a:rPr lang="en-US" sz="3200" b="0" kern="0" dirty="0" smtClean="0">
                <a:latin typeface="+mn-lt"/>
              </a:rPr>
              <a:t> polar vortex (Stratosphere)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6088559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b="0" dirty="0" smtClean="0"/>
              <a:t>Image: http://www.intechopen.com/books/climate-change-geophysical-foundations-and-ecological-effects/chemistry-climate-connections-interaction-of-physical-dynamical-and-chemical-processes-in-earth-atmo</a:t>
            </a:r>
            <a:endParaRPr lang="en-US" sz="1100" b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Surging Outflow 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Aerosols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Small (microscopic) solid particles (e.g., clay, silver iodide, organic material)</a:t>
            </a:r>
          </a:p>
          <a:p>
            <a:pPr eaLnBrk="1" hangingPunct="1"/>
            <a:r>
              <a:rPr lang="en-US" dirty="0" smtClean="0">
                <a:latin typeface="Arial" pitchFamily="34" charset="0"/>
              </a:rPr>
              <a:t>Combustion by-products, sea spray, dust </a:t>
            </a:r>
          </a:p>
          <a:p>
            <a:pPr eaLnBrk="1" hangingPunct="1"/>
            <a:r>
              <a:rPr lang="en-US" dirty="0" smtClean="0">
                <a:latin typeface="Arial" pitchFamily="34" charset="0"/>
              </a:rPr>
              <a:t>Act as </a:t>
            </a:r>
            <a:r>
              <a:rPr lang="en-US" b="1" dirty="0" smtClean="0">
                <a:latin typeface="Arial" pitchFamily="34" charset="0"/>
              </a:rPr>
              <a:t>condensation nuclei</a:t>
            </a:r>
            <a:r>
              <a:rPr lang="en-US" dirty="0" smtClean="0">
                <a:latin typeface="Arial" pitchFamily="34" charset="0"/>
              </a:rPr>
              <a:t> </a:t>
            </a:r>
          </a:p>
          <a:p>
            <a:pPr lvl="1" eaLnBrk="1" hangingPunct="1"/>
            <a:r>
              <a:rPr lang="en-US" dirty="0" smtClean="0">
                <a:latin typeface="Arial" pitchFamily="34" charset="0"/>
              </a:rPr>
              <a:t>the beginning of the precipitation process</a:t>
            </a:r>
          </a:p>
          <a:p>
            <a:pPr eaLnBrk="1" hangingPunct="1"/>
            <a:r>
              <a:rPr lang="en-US" dirty="0" smtClean="0">
                <a:latin typeface="Arial" pitchFamily="34" charset="0"/>
              </a:rPr>
              <a:t>Affects health, visibility, optical effects</a:t>
            </a:r>
            <a:r>
              <a:rPr lang="en-US" dirty="0" smtClean="0"/>
              <a:t>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Aerosols</a:t>
            </a:r>
            <a:endParaRPr lang="en-US" dirty="0"/>
          </a:p>
        </p:txBody>
      </p:sp>
      <p:pic>
        <p:nvPicPr>
          <p:cNvPr id="5" name="Picture 5" descr="9781284027372_CH01_FIG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0"/>
            <a:ext cx="822960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859713" y="6562725"/>
            <a:ext cx="1284287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dirty="0">
                <a:latin typeface="Arial" charset="0"/>
              </a:rPr>
              <a:t>Fig. </a:t>
            </a:r>
            <a:r>
              <a:rPr lang="en-US" sz="1400" dirty="0" smtClean="0">
                <a:latin typeface="Arial" charset="0"/>
              </a:rPr>
              <a:t>1-10, </a:t>
            </a:r>
            <a:r>
              <a:rPr lang="en-US" sz="1400" dirty="0">
                <a:latin typeface="Arial" charset="0"/>
              </a:rPr>
              <a:t>p. </a:t>
            </a:r>
            <a:r>
              <a:rPr lang="en-US" sz="1400" dirty="0" smtClean="0">
                <a:latin typeface="Arial" charset="0"/>
              </a:rPr>
              <a:t>14</a:t>
            </a:r>
            <a:endParaRPr lang="en-US" sz="14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Blowing Dust in Lubbock</a:t>
            </a:r>
            <a:r>
              <a:rPr lang="en-US" b="1" dirty="0" smtClean="0">
                <a:latin typeface="Arial" pitchFamily="34" charset="0"/>
              </a:rPr>
              <a:t/>
            </a:r>
            <a:br>
              <a:rPr lang="en-US" b="1" dirty="0" smtClean="0">
                <a:latin typeface="Arial" pitchFamily="34" charset="0"/>
              </a:rPr>
            </a:br>
            <a:endParaRPr lang="en-US" u="sng" dirty="0" smtClean="0"/>
          </a:p>
        </p:txBody>
      </p:sp>
      <p:pic>
        <p:nvPicPr>
          <p:cNvPr id="29699" name="Picture 20" descr="n40803629_31129882_531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828800"/>
            <a:ext cx="4419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22" descr="n40803629_31129874_2842">
            <a:hlinkClick r:id="rId4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1828800"/>
            <a:ext cx="4343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 Box 23"/>
          <p:cNvSpPr txBox="1">
            <a:spLocks noChangeArrowheads="1"/>
          </p:cNvSpPr>
          <p:nvPr/>
        </p:nvSpPr>
        <p:spPr bwMode="auto">
          <a:xfrm>
            <a:off x="990600" y="5562600"/>
            <a:ext cx="69772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" pitchFamily="34" charset="0"/>
              </a:rPr>
              <a:t> Welcome to Lubbock, those of you who are new to the area…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4579" name="Picture 6" descr="http://i1.ytimg.com/vi/tauoBRoRlzU/hqdefaul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8" descr="https://encrypted-tbn3.gstatic.com/images?q=tbn:ANd9GcQU3sbcvD_4KQakIrnoWSGyoiVF_kBnp6EDg-YzRjmMFjo2tbn_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143000"/>
            <a:ext cx="45926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0" descr="http://tornado.sfsu.edu/Geosciences/classes/m835/Haboob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92575" y="2971800"/>
            <a:ext cx="52800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Box 7"/>
          <p:cNvSpPr txBox="1">
            <a:spLocks noChangeArrowheads="1"/>
          </p:cNvSpPr>
          <p:nvPr/>
        </p:nvSpPr>
        <p:spPr bwMode="auto">
          <a:xfrm>
            <a:off x="0" y="112713"/>
            <a:ext cx="91440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/>
              <a:t>Haboob: Intense dust storm carried by an atmospheric density current    </a:t>
            </a:r>
          </a:p>
        </p:txBody>
      </p:sp>
      <p:pic>
        <p:nvPicPr>
          <p:cNvPr id="24583" name="Picture 12" descr="http://bloximages.newyork1.vip.townnews.com/dailytoreador.com/content/tncms/assets/v3/editorial/c/ee/ceef78c8-f92e-11e0-a237-0019bb30f31a/4e9d0524a7615.preview-300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0" y="1295400"/>
            <a:ext cx="2857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23" name="Picture 1" descr="AK-Canad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-22225"/>
            <a:ext cx="5429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kansas.a2016083.1950.250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20133"/>
            <a:ext cx="5308600" cy="707813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7850" y="-1"/>
            <a:ext cx="10331450" cy="6887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How is the atmosphere structured?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796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Vertical Distribution of Mass</a:t>
            </a:r>
          </a:p>
        </p:txBody>
      </p:sp>
      <p:sp>
        <p:nvSpPr>
          <p:cNvPr id="3277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Density = mass per unit volume. Given a box of air (volume), how many molecules are inside (mass)? </a:t>
            </a:r>
          </a:p>
          <a:p>
            <a:pPr eaLnBrk="1" hangingPunct="1"/>
            <a:r>
              <a:rPr lang="en-US" sz="2400" b="1" dirty="0" smtClean="0"/>
              <a:t>Density decreases with increasing altitude – less molecules. </a:t>
            </a:r>
            <a:endParaRPr lang="en-US" sz="24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900" dirty="0" smtClean="0"/>
              <a:t>Figure from apollo.lsc.vsc.edu/classes/met130</a:t>
            </a:r>
          </a:p>
        </p:txBody>
      </p:sp>
      <p:pic>
        <p:nvPicPr>
          <p:cNvPr id="32773" name="Picture 8" descr="colum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600200"/>
            <a:ext cx="38481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358586main_Fulldisk-GOES_20090608_full"/>
          <p:cNvPicPr>
            <a:picLocks noChangeAspect="1" noChangeArrowheads="1"/>
          </p:cNvPicPr>
          <p:nvPr/>
        </p:nvPicPr>
        <p:blipFill>
          <a:blip r:embed="rId3" cstate="print"/>
          <a:srcRect t="3334" b="3334"/>
          <a:stretch>
            <a:fillRect/>
          </a:stretch>
        </p:blipFill>
        <p:spPr bwMode="auto">
          <a:xfrm>
            <a:off x="914400" y="228600"/>
            <a:ext cx="7239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457200"/>
            <a:ext cx="7239000" cy="1676400"/>
          </a:xfrm>
          <a:gradFill rotWithShape="1"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bg1"/>
                </a:solidFill>
                <a:latin typeface="Copperplate Gothic Bold" pitchFamily="34" charset="0"/>
                <a:ea typeface="+mj-ea"/>
              </a:rPr>
              <a:t>Chapter 1</a:t>
            </a:r>
            <a:br>
              <a:rPr lang="en-US" sz="4000" dirty="0" smtClean="0">
                <a:solidFill>
                  <a:schemeClr val="bg1"/>
                </a:solidFill>
                <a:latin typeface="Copperplate Gothic Bold" pitchFamily="34" charset="0"/>
                <a:ea typeface="+mj-ea"/>
              </a:rPr>
            </a:br>
            <a:r>
              <a:rPr lang="en-US" sz="4000" dirty="0" smtClean="0">
                <a:solidFill>
                  <a:schemeClr val="bg1"/>
                </a:solidFill>
                <a:latin typeface="Copperplate Gothic Bold" pitchFamily="34" charset="0"/>
                <a:ea typeface="+mj-ea"/>
              </a:rPr>
              <a:t>Introduction to the Atmosphere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2667000"/>
            <a:ext cx="7239000" cy="3124200"/>
          </a:xfrm>
          <a:prstGeom prst="rect">
            <a:avLst/>
          </a:prstGeom>
          <a:gradFill rotWithShape="1"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1" eaLnBrk="1" hangingPunct="1">
              <a:defRPr/>
            </a:pPr>
            <a:r>
              <a:rPr lang="en-US" sz="2800" dirty="0" smtClean="0">
                <a:solidFill>
                  <a:schemeClr val="bg1"/>
                </a:solidFill>
                <a:latin typeface="Copperplate Gothic Bold" pitchFamily="34" charset="0"/>
                <a:ea typeface="+mj-ea"/>
              </a:rPr>
              <a:t>TOPICS</a:t>
            </a:r>
            <a:endParaRPr lang="en-US" sz="2800" dirty="0">
              <a:solidFill>
                <a:schemeClr val="bg1"/>
              </a:solidFill>
              <a:latin typeface="Copperplate Gothic Bold" pitchFamily="34" charset="0"/>
              <a:ea typeface="+mj-ea"/>
            </a:endParaRPr>
          </a:p>
          <a:p>
            <a:pPr marL="571500" indent="-571500" algn="l" eaLnBrk="1" hangingPunct="1">
              <a:buFont typeface="Arial"/>
              <a:buChar char="•"/>
              <a:defRPr/>
            </a:pPr>
            <a:endParaRPr lang="en-US" sz="2800" dirty="0" smtClean="0">
              <a:solidFill>
                <a:schemeClr val="bg1"/>
              </a:solidFill>
              <a:latin typeface="Copperplate Gothic Bold" pitchFamily="34" charset="0"/>
              <a:ea typeface="+mj-ea"/>
            </a:endParaRPr>
          </a:p>
          <a:p>
            <a:pPr marL="571500" indent="-571500" algn="l" eaLnBrk="1" hangingPunct="1">
              <a:buFont typeface="Arial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  <a:latin typeface="Copperplate Gothic Bold" pitchFamily="34" charset="0"/>
                <a:ea typeface="+mj-ea"/>
              </a:rPr>
              <a:t>Weather and Climate</a:t>
            </a:r>
          </a:p>
          <a:p>
            <a:pPr marL="571500" indent="-571500" algn="l" eaLnBrk="1" hangingPunct="1">
              <a:buFont typeface="Arial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  <a:latin typeface="Copperplate Gothic Bold" pitchFamily="34" charset="0"/>
                <a:ea typeface="+mj-ea"/>
              </a:rPr>
              <a:t>Atmospheric Composition</a:t>
            </a:r>
          </a:p>
          <a:p>
            <a:pPr marL="571500" indent="-571500" algn="l" eaLnBrk="1" hangingPunct="1">
              <a:buFont typeface="Arial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  <a:latin typeface="Copperplate Gothic Bold" pitchFamily="34" charset="0"/>
                <a:ea typeface="+mj-ea"/>
              </a:rPr>
              <a:t>Atmosphere Properties</a:t>
            </a:r>
          </a:p>
          <a:p>
            <a:pPr marL="571500" indent="-571500" algn="l" eaLnBrk="1" hangingPunct="1">
              <a:buFont typeface="Arial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  <a:latin typeface="Copperplate Gothic Bold" pitchFamily="34" charset="0"/>
                <a:ea typeface="+mj-ea"/>
              </a:rPr>
              <a:t>Atmosphere Structure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Atmospheric Pressure</a:t>
            </a:r>
          </a:p>
        </p:txBody>
      </p:sp>
      <p:sp>
        <p:nvSpPr>
          <p:cNvPr id="3379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>
                <a:latin typeface="Arial" pitchFamily="34" charset="0"/>
              </a:rPr>
              <a:t>Pressure = Force per unit Area</a:t>
            </a:r>
          </a:p>
          <a:p>
            <a:pPr eaLnBrk="1" hangingPunct="1"/>
            <a:r>
              <a:rPr lang="en-US" sz="2800" dirty="0" smtClean="0">
                <a:latin typeface="Arial" pitchFamily="34" charset="0"/>
              </a:rPr>
              <a:t>Related to Density</a:t>
            </a:r>
          </a:p>
          <a:p>
            <a:pPr eaLnBrk="1" hangingPunct="1"/>
            <a:endParaRPr lang="en-US" sz="2800" dirty="0" smtClean="0"/>
          </a:p>
          <a:p>
            <a:pPr eaLnBrk="1" hangingPunct="1">
              <a:buFontTx/>
              <a:buNone/>
            </a:pPr>
            <a:r>
              <a:rPr lang="en-US" sz="2800" b="1" dirty="0" smtClean="0">
                <a:latin typeface="Arial" pitchFamily="34" charset="0"/>
              </a:rPr>
              <a:t>Its how much </a:t>
            </a:r>
            <a:r>
              <a:rPr lang="ja-JP" altLang="en-US" sz="2800" b="1" smtClean="0">
                <a:latin typeface="Arial" pitchFamily="34" charset="0"/>
              </a:rPr>
              <a:t>“</a:t>
            </a:r>
            <a:r>
              <a:rPr lang="en-US" altLang="ja-JP" sz="2800" b="1" dirty="0" smtClean="0">
                <a:latin typeface="Arial" pitchFamily="34" charset="0"/>
              </a:rPr>
              <a:t>stuff</a:t>
            </a:r>
            <a:r>
              <a:rPr lang="ja-JP" altLang="en-US" sz="2800" b="1" smtClean="0">
                <a:latin typeface="Arial" pitchFamily="34" charset="0"/>
              </a:rPr>
              <a:t>”</a:t>
            </a:r>
            <a:r>
              <a:rPr lang="en-US" altLang="ja-JP" sz="2800" b="1" dirty="0" smtClean="0">
                <a:latin typeface="Arial" pitchFamily="34" charset="0"/>
              </a:rPr>
              <a:t> is above you</a:t>
            </a:r>
          </a:p>
          <a:p>
            <a:pPr eaLnBrk="1" hangingPunct="1">
              <a:buFontTx/>
              <a:buNone/>
            </a:pPr>
            <a:endParaRPr lang="en-US" sz="2800" b="1" dirty="0" smtClean="0">
              <a:latin typeface="Arial" pitchFamily="34" charset="0"/>
            </a:endParaRPr>
          </a:p>
          <a:p>
            <a:pPr eaLnBrk="1" hangingPunct="1">
              <a:buFontTx/>
              <a:buNone/>
            </a:pPr>
            <a:r>
              <a:rPr lang="en-US" sz="2800" b="1" dirty="0" smtClean="0">
                <a:latin typeface="Arial" pitchFamily="34" charset="0"/>
              </a:rPr>
              <a:t>Stuff= atmosphere (gas molecules)</a:t>
            </a:r>
          </a:p>
        </p:txBody>
      </p:sp>
      <p:pic>
        <p:nvPicPr>
          <p:cNvPr id="33797" name="Picture 8" descr="press_def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676400"/>
            <a:ext cx="4114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u="sng" dirty="0" smtClean="0">
                <a:latin typeface="Arial" pitchFamily="34" charset="0"/>
              </a:rPr>
              <a:t>Pressure Change with Height</a:t>
            </a:r>
          </a:p>
        </p:txBody>
      </p:sp>
      <p:sp>
        <p:nvSpPr>
          <p:cNvPr id="3481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715000" y="1722437"/>
            <a:ext cx="3429000" cy="4525963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Arial" pitchFamily="34" charset="0"/>
              </a:rPr>
              <a:t>Like density, pressure decreases with increasing altitude.</a:t>
            </a:r>
          </a:p>
          <a:p>
            <a:pPr eaLnBrk="1" hangingPunct="1"/>
            <a:r>
              <a:rPr lang="en-US" sz="2000" dirty="0" smtClean="0">
                <a:latin typeface="Arial" pitchFamily="34" charset="0"/>
              </a:rPr>
              <a:t>It does so at a greater rate in the lower atmosphere</a:t>
            </a:r>
          </a:p>
          <a:p>
            <a:pPr eaLnBrk="1" hangingPunct="1"/>
            <a:r>
              <a:rPr lang="en-US" sz="2000" dirty="0" smtClean="0">
                <a:latin typeface="Arial" pitchFamily="34" charset="0"/>
              </a:rPr>
              <a:t>Here in Lubbock…we are at about 3300 ft (about 1 km) elevation</a:t>
            </a:r>
            <a:r>
              <a:rPr lang="en-US" sz="2000" dirty="0" smtClean="0">
                <a:latin typeface="Tahoma" pitchFamily="34" charset="0"/>
                <a:sym typeface="Wingdings" pitchFamily="2" charset="2"/>
              </a:rPr>
              <a:t>  without correction, “surface” pressure lower at higher elevations. </a:t>
            </a:r>
            <a:endParaRPr lang="en-US" sz="2000" dirty="0" smtClean="0">
              <a:latin typeface="Arial" pitchFamily="34" charset="0"/>
            </a:endParaRPr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</p:txBody>
      </p:sp>
      <p:pic>
        <p:nvPicPr>
          <p:cNvPr id="7" name="Picture 5" descr="9781284027372_CH01_FIG1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24000"/>
            <a:ext cx="55848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761288" y="6562725"/>
            <a:ext cx="1382712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dirty="0">
                <a:latin typeface="Arial" charset="0"/>
              </a:rPr>
              <a:t>Fig. </a:t>
            </a:r>
            <a:r>
              <a:rPr lang="en-US" sz="1400" dirty="0" smtClean="0">
                <a:latin typeface="Arial" charset="0"/>
              </a:rPr>
              <a:t>1-12, </a:t>
            </a:r>
            <a:r>
              <a:rPr lang="en-US" sz="1400" dirty="0">
                <a:latin typeface="Arial" charset="0"/>
              </a:rPr>
              <a:t>p. </a:t>
            </a:r>
            <a:r>
              <a:rPr lang="en-US" sz="1400" dirty="0" smtClean="0">
                <a:latin typeface="Arial" charset="0"/>
              </a:rPr>
              <a:t>17</a:t>
            </a:r>
            <a:endParaRPr lang="en-US" sz="1400" dirty="0"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1" descr="01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8300" y="0"/>
            <a:ext cx="5867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7162800" y="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dirty="0" smtClean="0">
                <a:latin typeface="Arial" charset="0"/>
              </a:rPr>
              <a:t>2</a:t>
            </a:r>
            <a:r>
              <a:rPr lang="en-US" sz="1400" baseline="30000" dirty="0" smtClean="0">
                <a:latin typeface="Arial" charset="0"/>
              </a:rPr>
              <a:t>nd</a:t>
            </a:r>
            <a:r>
              <a:rPr lang="en-US" sz="1400" dirty="0" smtClean="0">
                <a:latin typeface="Arial" charset="0"/>
              </a:rPr>
              <a:t> Ed: Fig</a:t>
            </a:r>
            <a:r>
              <a:rPr lang="en-US" sz="1400" dirty="0">
                <a:latin typeface="Arial" charset="0"/>
              </a:rPr>
              <a:t>. 1-13, p. </a:t>
            </a:r>
            <a:r>
              <a:rPr lang="en-US" sz="1400" dirty="0" smtClean="0">
                <a:latin typeface="Arial" charset="0"/>
              </a:rPr>
              <a:t>18</a:t>
            </a:r>
            <a:endParaRPr lang="en-US" sz="1400" dirty="0">
              <a:latin typeface="Arial" charset="0"/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677863" y="4114800"/>
            <a:ext cx="77882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u="sng" dirty="0"/>
              <a:t>New Records</a:t>
            </a:r>
          </a:p>
          <a:p>
            <a:r>
              <a:rPr lang="en-US" dirty="0"/>
              <a:t>--Highest surface pressure: 1085.7 </a:t>
            </a:r>
            <a:r>
              <a:rPr lang="en-US" dirty="0" err="1"/>
              <a:t>mb</a:t>
            </a:r>
            <a:r>
              <a:rPr lang="en-US" dirty="0"/>
              <a:t>, Dec 2001, Mongolia </a:t>
            </a:r>
          </a:p>
          <a:p>
            <a:r>
              <a:rPr lang="en-US" dirty="0"/>
              <a:t>-- Lowest surface pressure in the Atlantic: 882 </a:t>
            </a:r>
            <a:r>
              <a:rPr lang="en-US" dirty="0" err="1"/>
              <a:t>mb</a:t>
            </a:r>
            <a:r>
              <a:rPr lang="en-US" dirty="0"/>
              <a:t>, Hurricane Wilma,  2005</a:t>
            </a:r>
            <a:endParaRPr lang="en-US" sz="1600" i="1" dirty="0"/>
          </a:p>
          <a:p>
            <a:r>
              <a:rPr lang="en-US" sz="1600" b="0" i="1" dirty="0"/>
              <a:t>-- </a:t>
            </a:r>
            <a:r>
              <a:rPr lang="en-US" dirty="0"/>
              <a:t>Lower measurements have been made in tornadoes recently </a:t>
            </a:r>
            <a:endParaRPr lang="en-US" b="0" i="1" dirty="0"/>
          </a:p>
        </p:txBody>
      </p:sp>
      <p:sp>
        <p:nvSpPr>
          <p:cNvPr id="8" name="Down Arrow 7"/>
          <p:cNvSpPr>
            <a:spLocks noChangeArrowheads="1"/>
          </p:cNvSpPr>
          <p:nvPr/>
        </p:nvSpPr>
        <p:spPr bwMode="auto">
          <a:xfrm>
            <a:off x="4267200" y="5791200"/>
            <a:ext cx="3810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05000" y="6411913"/>
            <a:ext cx="533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Low Pressure = Fast Winds!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u="sng" smtClean="0"/>
              <a:t>Pressure and Density </a:t>
            </a:r>
          </a:p>
        </p:txBody>
      </p:sp>
      <p:sp>
        <p:nvSpPr>
          <p:cNvPr id="28675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pPr eaLnBrk="1" hangingPunct="1"/>
            <a:r>
              <a:rPr lang="en-US" smtClean="0"/>
              <a:t>They are related through the Ideal Gas Law: </a:t>
            </a:r>
          </a:p>
          <a:p>
            <a:pPr algn="ctr" eaLnBrk="1" hangingPunct="1">
              <a:buFontTx/>
              <a:buNone/>
            </a:pPr>
            <a:r>
              <a:rPr lang="en-US" sz="2400" smtClean="0"/>
              <a:t>Pressure = density  X  temperature  X  R</a:t>
            </a:r>
          </a:p>
          <a:p>
            <a:pPr algn="ctr" eaLnBrk="1" hangingPunct="1">
              <a:buFontTx/>
              <a:buNone/>
            </a:pPr>
            <a:r>
              <a:rPr lang="en-US" sz="2400" smtClean="0">
                <a:latin typeface="Tahoma" pitchFamily="34" charset="0"/>
              </a:rPr>
              <a:t>R=287.05 J/kg K</a:t>
            </a:r>
          </a:p>
          <a:p>
            <a:pPr algn="ctr" eaLnBrk="1" hangingPunct="1">
              <a:buFontTx/>
              <a:buNone/>
            </a:pPr>
            <a:endParaRPr lang="en-US" sz="2400" smtClean="0"/>
          </a:p>
          <a:p>
            <a:pPr eaLnBrk="1" hangingPunct="1"/>
            <a:r>
              <a:rPr lang="en-US" smtClean="0"/>
              <a:t>This equation shows that as pressure increases, density increases. 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This equation also shows that </a:t>
            </a:r>
            <a:r>
              <a:rPr lang="en-US" smtClean="0">
                <a:solidFill>
                  <a:srgbClr val="FF0000"/>
                </a:solidFill>
              </a:rPr>
              <a:t>warm air</a:t>
            </a:r>
            <a:r>
              <a:rPr lang="en-US" smtClean="0"/>
              <a:t> is </a:t>
            </a:r>
            <a:r>
              <a:rPr lang="en-US" u="sng" smtClean="0"/>
              <a:t>less dense </a:t>
            </a:r>
            <a:r>
              <a:rPr lang="en-US" smtClean="0"/>
              <a:t>than </a:t>
            </a:r>
            <a:r>
              <a:rPr lang="en-US" smtClean="0">
                <a:solidFill>
                  <a:schemeClr val="accent2"/>
                </a:solidFill>
              </a:rPr>
              <a:t>cold air</a:t>
            </a:r>
            <a:r>
              <a:rPr lang="en-US" smtClean="0"/>
              <a:t>.</a:t>
            </a:r>
            <a:r>
              <a:rPr lang="en-US" smtClean="0">
                <a:solidFill>
                  <a:schemeClr val="accent2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u="sng" dirty="0" smtClean="0">
                <a:latin typeface="Arial" pitchFamily="34" charset="0"/>
              </a:rPr>
              <a:t>Vertical Structure of the Atmosphere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>
                <a:latin typeface="Arial" pitchFamily="34" charset="0"/>
              </a:rPr>
              <a:t>Vertical Distribution of Mass</a:t>
            </a:r>
          </a:p>
          <a:p>
            <a:pPr eaLnBrk="1" hangingPunct="1"/>
            <a:endParaRPr lang="en-US" dirty="0" smtClean="0">
              <a:latin typeface="Arial" pitchFamily="34" charset="0"/>
            </a:endParaRPr>
          </a:p>
          <a:p>
            <a:pPr eaLnBrk="1" hangingPunct="1"/>
            <a:r>
              <a:rPr lang="en-US" dirty="0" smtClean="0">
                <a:latin typeface="Arial" pitchFamily="34" charset="0"/>
              </a:rPr>
              <a:t>Vertical Distribution of Temperature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1143000"/>
          </a:xfrm>
        </p:spPr>
        <p:txBody>
          <a:bodyPr/>
          <a:lstStyle/>
          <a:p>
            <a:pPr eaLnBrk="1" hangingPunct="1"/>
            <a:r>
              <a:rPr lang="en-US" sz="3600" b="1" u="sng" dirty="0" smtClean="0">
                <a:latin typeface="Arial" pitchFamily="34" charset="0"/>
              </a:rPr>
              <a:t>Vertical Distribution of Temperature</a:t>
            </a:r>
          </a:p>
        </p:txBody>
      </p:sp>
      <p:sp>
        <p:nvSpPr>
          <p:cNvPr id="37891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5715000"/>
            <a:ext cx="8610600" cy="4525963"/>
          </a:xfrm>
        </p:spPr>
        <p:txBody>
          <a:bodyPr/>
          <a:lstStyle/>
          <a:p>
            <a:pPr eaLnBrk="1" hangingPunct="1"/>
            <a:r>
              <a:rPr lang="en-US" sz="1600" b="1" dirty="0" smtClean="0">
                <a:latin typeface="Arial" pitchFamily="34" charset="0"/>
              </a:rPr>
              <a:t>Average temperature distribution </a:t>
            </a:r>
          </a:p>
          <a:p>
            <a:pPr eaLnBrk="1" hangingPunct="1"/>
            <a:r>
              <a:rPr lang="en-US" sz="1600" b="1" dirty="0" smtClean="0">
                <a:latin typeface="Arial" pitchFamily="34" charset="0"/>
              </a:rPr>
              <a:t>FOUR layers</a:t>
            </a:r>
          </a:p>
          <a:p>
            <a:pPr eaLnBrk="1" hangingPunct="1"/>
            <a:r>
              <a:rPr lang="en-US" sz="1600" b="1" dirty="0" smtClean="0">
                <a:latin typeface="Arial" pitchFamily="34" charset="0"/>
              </a:rPr>
              <a:t>Temperature trend determines atmospheric layers – NOT A FIXED DEPTH!</a:t>
            </a:r>
          </a:p>
        </p:txBody>
      </p:sp>
      <p:pic>
        <p:nvPicPr>
          <p:cNvPr id="6" name="Picture 5" descr="9781284027372_CH01_FIG1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990600"/>
            <a:ext cx="594879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761288" y="6562725"/>
            <a:ext cx="1382712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dirty="0">
                <a:latin typeface="Arial" charset="0"/>
              </a:rPr>
              <a:t>Fig. </a:t>
            </a:r>
            <a:r>
              <a:rPr lang="en-US" sz="1400" dirty="0" smtClean="0">
                <a:latin typeface="Arial" charset="0"/>
              </a:rPr>
              <a:t>1-14, </a:t>
            </a:r>
            <a:r>
              <a:rPr lang="en-US" sz="1400" dirty="0">
                <a:latin typeface="Arial" charset="0"/>
              </a:rPr>
              <a:t>p. </a:t>
            </a:r>
            <a:r>
              <a:rPr lang="en-US" sz="1400" dirty="0" smtClean="0">
                <a:latin typeface="Arial" charset="0"/>
              </a:rPr>
              <a:t>20</a:t>
            </a:r>
            <a:endParaRPr lang="en-US" sz="1400" dirty="0"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u="sng" dirty="0" smtClean="0">
                <a:latin typeface="Arial" pitchFamily="34" charset="0"/>
              </a:rPr>
              <a:t>Troposphere</a:t>
            </a:r>
            <a:r>
              <a:rPr lang="en-US" sz="1000" b="1" dirty="0" smtClean="0">
                <a:latin typeface="Arial" pitchFamily="34" charset="0"/>
              </a:rPr>
              <a:t/>
            </a:r>
            <a:br>
              <a:rPr lang="en-US" sz="1000" b="1" dirty="0" smtClean="0">
                <a:latin typeface="Arial" pitchFamily="34" charset="0"/>
              </a:rPr>
            </a:br>
            <a:endParaRPr lang="en-US" sz="1000" b="1" dirty="0" smtClean="0">
              <a:latin typeface="Arial" pitchFamily="34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>
                <a:latin typeface="Arial" pitchFamily="34" charset="0"/>
              </a:rPr>
              <a:t>Where most </a:t>
            </a:r>
            <a:r>
              <a:rPr lang="ja-JP" altLang="en-US" sz="2800" smtClean="0">
                <a:latin typeface="Arial" pitchFamily="34" charset="0"/>
              </a:rPr>
              <a:t>“</a:t>
            </a:r>
            <a:r>
              <a:rPr lang="en-US" altLang="ja-JP" sz="2800" b="1" dirty="0" smtClean="0">
                <a:latin typeface="Arial" pitchFamily="34" charset="0"/>
              </a:rPr>
              <a:t>weather</a:t>
            </a:r>
            <a:r>
              <a:rPr lang="ja-JP" altLang="en-US" sz="2800" smtClean="0">
                <a:latin typeface="Arial" pitchFamily="34" charset="0"/>
              </a:rPr>
              <a:t>”</a:t>
            </a:r>
            <a:r>
              <a:rPr lang="en-US" altLang="ja-JP" sz="2800" dirty="0" smtClean="0">
                <a:latin typeface="Arial" pitchFamily="34" charset="0"/>
              </a:rPr>
              <a:t> occurs   </a:t>
            </a:r>
          </a:p>
          <a:p>
            <a:pPr eaLnBrk="1" hangingPunct="1"/>
            <a:endParaRPr lang="en-US" sz="1000" dirty="0" smtClean="0">
              <a:latin typeface="Arial" pitchFamily="34" charset="0"/>
            </a:endParaRPr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pic>
        <p:nvPicPr>
          <p:cNvPr id="39940" name="Picture 12" descr="gordon_sat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69950" y="1600200"/>
            <a:ext cx="3778250" cy="2819400"/>
          </a:xfrm>
          <a:noFill/>
        </p:spPr>
      </p:pic>
      <p:pic>
        <p:nvPicPr>
          <p:cNvPr id="39941" name="Picture 13" descr="370709295rEfSol_ph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800600" y="1600200"/>
            <a:ext cx="3781425" cy="2836863"/>
          </a:xfrm>
          <a:noFill/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u="sng" dirty="0" smtClean="0">
                <a:latin typeface="Arial" pitchFamily="34" charset="0"/>
              </a:rPr>
              <a:t>Troposphere</a:t>
            </a:r>
            <a:r>
              <a:rPr lang="en-US" sz="4000" b="1" dirty="0" smtClean="0">
                <a:latin typeface="Arial" pitchFamily="34" charset="0"/>
              </a:rPr>
              <a:t/>
            </a:r>
            <a:br>
              <a:rPr lang="en-US" sz="4000" b="1" dirty="0" smtClean="0">
                <a:latin typeface="Arial" pitchFamily="34" charset="0"/>
              </a:rPr>
            </a:br>
            <a:r>
              <a:rPr lang="en-US" sz="1000" dirty="0" smtClean="0"/>
              <a:t>Figure from www.atmos.ucla.edu/AS3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</a:t>
            </a:r>
          </a:p>
        </p:txBody>
      </p:sp>
      <p:sp>
        <p:nvSpPr>
          <p:cNvPr id="4096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eaLnBrk="1" hangingPunct="1"/>
            <a:r>
              <a:rPr lang="en-US" sz="2000" dirty="0" smtClean="0"/>
              <a:t>Temperature decreases with height (heated from the Earth’s surface</a:t>
            </a:r>
            <a:endParaRPr lang="en-US" sz="2000" b="1" dirty="0" smtClean="0"/>
          </a:p>
          <a:p>
            <a:pPr eaLnBrk="1" hangingPunct="1"/>
            <a:r>
              <a:rPr lang="en-US" sz="2000" dirty="0" smtClean="0"/>
              <a:t>Amount of temperature decrease with height (e.g., -10 deg C / km) called a </a:t>
            </a:r>
            <a:r>
              <a:rPr lang="en-US" sz="2000" b="1" dirty="0" smtClean="0"/>
              <a:t>Lapse Rate</a:t>
            </a:r>
            <a:endParaRPr lang="en-US" sz="2000" dirty="0" smtClean="0"/>
          </a:p>
          <a:p>
            <a:pPr eaLnBrk="1" hangingPunct="1">
              <a:buFontTx/>
              <a:buNone/>
            </a:pPr>
            <a:r>
              <a:rPr lang="en-US" sz="2000" dirty="0" smtClean="0"/>
              <a:t>	Strong cooling with height </a:t>
            </a:r>
            <a:r>
              <a:rPr lang="en-US" sz="2000" b="1" dirty="0" smtClean="0"/>
              <a:t>VERY</a:t>
            </a:r>
            <a:r>
              <a:rPr lang="en-US" sz="2000" dirty="0" smtClean="0"/>
              <a:t> important for development of thunderstorms!</a:t>
            </a:r>
          </a:p>
          <a:p>
            <a:pPr eaLnBrk="1" hangingPunct="1"/>
            <a:r>
              <a:rPr lang="en-US" sz="2000" dirty="0" smtClean="0"/>
              <a:t>Depth varies with </a:t>
            </a:r>
            <a:r>
              <a:rPr lang="en-US" sz="2000" u="sng" dirty="0" smtClean="0"/>
              <a:t>latitude</a:t>
            </a:r>
            <a:r>
              <a:rPr lang="en-US" sz="2000" dirty="0" smtClean="0"/>
              <a:t> (greatest over tropics) and </a:t>
            </a:r>
            <a:r>
              <a:rPr lang="en-US" sz="2000" i="1" u="sng" dirty="0" smtClean="0"/>
              <a:t>season</a:t>
            </a:r>
            <a:r>
              <a:rPr lang="en-US" sz="2000" dirty="0" smtClean="0"/>
              <a:t> (greatest in summer)</a:t>
            </a:r>
          </a:p>
          <a:p>
            <a:pPr eaLnBrk="1" hangingPunct="1">
              <a:buFontTx/>
              <a:buNone/>
            </a:pPr>
            <a:endParaRPr lang="en-US" sz="2000" dirty="0" smtClean="0"/>
          </a:p>
        </p:txBody>
      </p:sp>
      <p:sp>
        <p:nvSpPr>
          <p:cNvPr id="40965" name="Oval 8"/>
          <p:cNvSpPr>
            <a:spLocks noChangeArrowheads="1"/>
          </p:cNvSpPr>
          <p:nvPr/>
        </p:nvSpPr>
        <p:spPr bwMode="auto">
          <a:xfrm>
            <a:off x="7010400" y="5486400"/>
            <a:ext cx="1600200" cy="3810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Arial" pitchFamily="34" charset="0"/>
            </a:endParaRPr>
          </a:p>
        </p:txBody>
      </p:sp>
      <p:pic>
        <p:nvPicPr>
          <p:cNvPr id="7" name="Picture 5" descr="9781284027372_CH01_FIG1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2403" y="2057400"/>
            <a:ext cx="446159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u="sng" dirty="0" err="1" smtClean="0">
                <a:latin typeface="Arial" pitchFamily="34" charset="0"/>
              </a:rPr>
              <a:t>Tropopause</a:t>
            </a:r>
            <a:endParaRPr lang="en-US" b="1" u="sng" dirty="0" smtClean="0">
              <a:latin typeface="Arial" pitchFamily="34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>
                <a:latin typeface="Arial" pitchFamily="34" charset="0"/>
              </a:rPr>
              <a:t>Boundary between the Troposphere and Stratosphere</a:t>
            </a:r>
          </a:p>
        </p:txBody>
      </p:sp>
      <p:pic>
        <p:nvPicPr>
          <p:cNvPr id="43013" name="Picture 5" descr="trop_hg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2743200"/>
            <a:ext cx="685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u="sng" smtClean="0">
                <a:latin typeface="Tahoma" pitchFamily="34" charset="0"/>
              </a:rPr>
              <a:t>Tropopause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00200"/>
            <a:ext cx="8229600" cy="2185988"/>
          </a:xfrm>
        </p:spPr>
        <p:txBody>
          <a:bodyPr/>
          <a:lstStyle/>
          <a:p>
            <a:pPr eaLnBrk="1" hangingPunct="1"/>
            <a:r>
              <a:rPr lang="en-US" sz="2800" smtClean="0">
                <a:latin typeface="Tahoma" pitchFamily="34" charset="0"/>
              </a:rPr>
              <a:t>Acts as an upper boundary for thunderstorms</a:t>
            </a:r>
          </a:p>
        </p:txBody>
      </p:sp>
      <p:pic>
        <p:nvPicPr>
          <p:cNvPr id="35844" name="Content Placeholder 5" descr="anvil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905000" y="2743200"/>
            <a:ext cx="5029200" cy="3771900"/>
          </a:xfrm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P52901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b="1" dirty="0" smtClean="0">
                <a:latin typeface="Arial" pitchFamily="34" charset="0"/>
              </a:rPr>
              <a:t>“</a:t>
            </a:r>
            <a:r>
              <a:rPr lang="en-US" altLang="ja-JP" b="1" dirty="0" smtClean="0">
                <a:latin typeface="Arial" pitchFamily="34" charset="0"/>
              </a:rPr>
              <a:t>Weather</a:t>
            </a:r>
            <a:r>
              <a:rPr lang="ja-JP" altLang="en-US" b="1" dirty="0" smtClean="0">
                <a:latin typeface="Arial" pitchFamily="34" charset="0"/>
              </a:rPr>
              <a:t>”</a:t>
            </a:r>
            <a:r>
              <a:rPr lang="en-US" altLang="ja-JP" b="1" dirty="0" smtClean="0">
                <a:latin typeface="Arial" pitchFamily="34" charset="0"/>
              </a:rPr>
              <a:t> vs. </a:t>
            </a:r>
            <a:r>
              <a:rPr lang="ja-JP" altLang="en-US" b="1" dirty="0" smtClean="0">
                <a:latin typeface="Arial" pitchFamily="34" charset="0"/>
              </a:rPr>
              <a:t>“</a:t>
            </a:r>
            <a:r>
              <a:rPr lang="en-US" altLang="ja-JP" b="1" dirty="0" smtClean="0">
                <a:latin typeface="Arial" pitchFamily="34" charset="0"/>
              </a:rPr>
              <a:t>Climate</a:t>
            </a:r>
            <a:r>
              <a:rPr lang="ja-JP" altLang="en-US" b="1" dirty="0" smtClean="0">
                <a:latin typeface="Arial" pitchFamily="34" charset="0"/>
              </a:rPr>
              <a:t>”</a:t>
            </a:r>
            <a:endParaRPr lang="en-US" b="1" dirty="0" smtClean="0">
              <a:latin typeface="Arial" pitchFamily="34" charset="0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Arial" pitchFamily="34" charset="0"/>
              </a:rPr>
              <a:t>Weather – Short-term variations in the sensible state of the atmosphere (e.g., hot today, rain over the weekend, etc…)</a:t>
            </a:r>
          </a:p>
          <a:p>
            <a:pPr eaLnBrk="1" hangingPunct="1">
              <a:lnSpc>
                <a:spcPct val="90000"/>
              </a:lnSpc>
            </a:pPr>
            <a:endParaRPr lang="en-US" dirty="0" smtClean="0"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Arial" pitchFamily="34" charset="0"/>
              </a:rPr>
              <a:t>Or, the condition of the atmosphere at a particular location and moment.</a:t>
            </a:r>
          </a:p>
          <a:p>
            <a:pPr eaLnBrk="1" hangingPunct="1">
              <a:lnSpc>
                <a:spcPct val="90000"/>
              </a:lnSpc>
            </a:pPr>
            <a:endParaRPr lang="en-US" dirty="0" smtClean="0"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Arial" pitchFamily="34" charset="0"/>
              </a:rPr>
              <a:t>METEOROLOGY – The study of </a:t>
            </a:r>
            <a:r>
              <a:rPr lang="en-US" b="1" u="sng" dirty="0" smtClean="0">
                <a:latin typeface="Arial" pitchFamily="34" charset="0"/>
              </a:rPr>
              <a:t>weather</a:t>
            </a:r>
            <a:r>
              <a:rPr lang="en-US" dirty="0" smtClean="0">
                <a:latin typeface="Arial" pitchFamily="34" charset="0"/>
              </a:rPr>
              <a:t>; Greek: </a:t>
            </a:r>
            <a:r>
              <a:rPr lang="en-US" i="1" dirty="0" err="1" smtClean="0">
                <a:latin typeface="Arial" pitchFamily="34" charset="0"/>
              </a:rPr>
              <a:t>meteoron</a:t>
            </a:r>
            <a:r>
              <a:rPr lang="en-US" i="1" dirty="0" smtClean="0">
                <a:latin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</a:rPr>
              <a:t>(thing high up) + </a:t>
            </a:r>
            <a:r>
              <a:rPr lang="en-US" i="1" dirty="0" smtClean="0">
                <a:latin typeface="Arial" pitchFamily="34" charset="0"/>
              </a:rPr>
              <a:t>logia </a:t>
            </a:r>
            <a:r>
              <a:rPr lang="en-US" dirty="0" smtClean="0">
                <a:latin typeface="Arial" pitchFamily="34" charset="0"/>
              </a:rPr>
              <a:t>(study of).  </a:t>
            </a:r>
            <a:endParaRPr lang="en-US" b="1" u="sng" dirty="0" smtClean="0">
              <a:latin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Stratosphere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65237"/>
            <a:ext cx="4038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Temperature increases with height – called an </a:t>
            </a:r>
            <a:r>
              <a:rPr lang="en-US" sz="2800" b="1" dirty="0" smtClean="0"/>
              <a:t>Inversion</a:t>
            </a:r>
          </a:p>
          <a:p>
            <a:pPr eaLnBrk="1" hangingPunct="1"/>
            <a:r>
              <a:rPr lang="en-US" sz="2800" dirty="0" smtClean="0"/>
              <a:t>Contains Ozone (i.e., the </a:t>
            </a:r>
            <a:r>
              <a:rPr lang="ja-JP" altLang="en-US" sz="2800" smtClean="0"/>
              <a:t>“</a:t>
            </a:r>
            <a:r>
              <a:rPr lang="en-US" altLang="ja-JP" sz="2800" dirty="0" smtClean="0"/>
              <a:t>ozone layer</a:t>
            </a:r>
            <a:r>
              <a:rPr lang="ja-JP" altLang="en-US" sz="2800" smtClean="0"/>
              <a:t>”</a:t>
            </a:r>
            <a:r>
              <a:rPr lang="en-US" altLang="ja-JP" sz="2800" dirty="0" smtClean="0"/>
              <a:t>) </a:t>
            </a:r>
            <a:endParaRPr lang="en-US" sz="2800" dirty="0" smtClean="0"/>
          </a:p>
          <a:p>
            <a:pPr eaLnBrk="1" hangingPunct="1"/>
            <a:r>
              <a:rPr lang="en-US" sz="2800" dirty="0" smtClean="0"/>
              <a:t>Inversion exists here because of Ozone Layer </a:t>
            </a:r>
            <a:r>
              <a:rPr lang="en-US" sz="2800" dirty="0" smtClean="0">
                <a:sym typeface="Wingdings" pitchFamily="2" charset="2"/>
              </a:rPr>
              <a:t> UV absorption heats air. </a:t>
            </a:r>
            <a:r>
              <a:rPr lang="en-US" sz="2800" dirty="0" smtClean="0"/>
              <a:t>  </a:t>
            </a:r>
          </a:p>
          <a:p>
            <a:pPr eaLnBrk="1" hangingPunct="1"/>
            <a:r>
              <a:rPr lang="en-US" sz="2800" dirty="0" smtClean="0"/>
              <a:t>Not much </a:t>
            </a:r>
            <a:r>
              <a:rPr lang="ja-JP" altLang="en-US" sz="2800" smtClean="0"/>
              <a:t>“</a:t>
            </a:r>
            <a:r>
              <a:rPr lang="en-US" altLang="ja-JP" sz="2800" dirty="0" smtClean="0"/>
              <a:t>weather</a:t>
            </a:r>
            <a:r>
              <a:rPr lang="ja-JP" altLang="en-US" sz="2800" smtClean="0"/>
              <a:t>”</a:t>
            </a:r>
            <a:endParaRPr lang="en-US" altLang="ja-JP" sz="2800" dirty="0" smtClean="0"/>
          </a:p>
          <a:p>
            <a:pPr eaLnBrk="1" hangingPunct="1"/>
            <a:r>
              <a:rPr lang="en-US" altLang="ja-JP" sz="2800" dirty="0" smtClean="0"/>
              <a:t>Actual polar vortex</a:t>
            </a:r>
          </a:p>
          <a:p>
            <a:pPr eaLnBrk="1" hangingPunct="1">
              <a:buFontTx/>
              <a:buNone/>
            </a:pPr>
            <a:endParaRPr lang="en-US" sz="2800" dirty="0" smtClean="0"/>
          </a:p>
        </p:txBody>
      </p:sp>
      <p:sp>
        <p:nvSpPr>
          <p:cNvPr id="45060" name="Oval 6"/>
          <p:cNvSpPr>
            <a:spLocks noChangeArrowheads="1"/>
          </p:cNvSpPr>
          <p:nvPr/>
        </p:nvSpPr>
        <p:spPr bwMode="auto">
          <a:xfrm>
            <a:off x="7086600" y="4724400"/>
            <a:ext cx="1447800" cy="3810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Arial" pitchFamily="34" charset="0"/>
            </a:endParaRPr>
          </a:p>
        </p:txBody>
      </p:sp>
      <p:pic>
        <p:nvPicPr>
          <p:cNvPr id="45061" name="Picture 9" descr="stratosphe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2057400"/>
            <a:ext cx="43434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1371600"/>
            <a:ext cx="4495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Mesosphere/Thermosphere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Tahoma" pitchFamily="34" charset="0"/>
              </a:rPr>
              <a:t>Mesosphere – cooling with height; No ozone and far from the surface, so no heat source. Intense thunderstorms can produce massive electrical discharges (called sprites) that make it to the mesosphere.  </a:t>
            </a:r>
          </a:p>
          <a:p>
            <a:pPr eaLnBrk="1" hangingPunct="1"/>
            <a:r>
              <a:rPr lang="en-US" dirty="0" smtClean="0">
                <a:latin typeface="Tahoma" pitchFamily="34" charset="0"/>
              </a:rPr>
              <a:t>Thermosphere – warming with height (inversion). Atmosphere slowly blends into interplanetary space. </a:t>
            </a:r>
          </a:p>
          <a:p>
            <a:pPr lvl="1" eaLnBrk="1" hangingPunct="1"/>
            <a:r>
              <a:rPr lang="en-US" dirty="0" smtClean="0">
                <a:latin typeface="Tahoma" pitchFamily="34" charset="0"/>
              </a:rPr>
              <a:t>Contains the ionosphere… </a:t>
            </a:r>
          </a:p>
          <a:p>
            <a:pPr eaLnBrk="1" hangingPunct="1"/>
            <a:endParaRPr lang="en-US" dirty="0" smtClean="0">
              <a:latin typeface="Tahoma" pitchFamily="34" charset="0"/>
            </a:endParaRPr>
          </a:p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The Ionosphere</a:t>
            </a:r>
          </a:p>
        </p:txBody>
      </p:sp>
      <p:sp>
        <p:nvSpPr>
          <p:cNvPr id="4813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8229600" cy="2185988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Arial" pitchFamily="34" charset="0"/>
              </a:rPr>
              <a:t>Affects radio transmissions</a:t>
            </a:r>
          </a:p>
          <a:p>
            <a:pPr eaLnBrk="1" hangingPunct="1"/>
            <a:r>
              <a:rPr lang="en-US" sz="2800" dirty="0" smtClean="0">
                <a:latin typeface="Arial" pitchFamily="34" charset="0"/>
              </a:rPr>
              <a:t>D layer absorbs AM radio waves</a:t>
            </a:r>
          </a:p>
          <a:p>
            <a:pPr eaLnBrk="1" hangingPunct="1"/>
            <a:r>
              <a:rPr lang="en-US" sz="2800" dirty="0" smtClean="0">
                <a:latin typeface="Arial" pitchFamily="34" charset="0"/>
              </a:rPr>
              <a:t>D layer disappears at night, E,F layers reflect AM radio waves back to earth</a:t>
            </a:r>
          </a:p>
          <a:p>
            <a:pPr eaLnBrk="1" hangingPunct="1"/>
            <a:endParaRPr lang="en-US" sz="1000" dirty="0" smtClean="0">
              <a:latin typeface="Arial" pitchFamily="34" charset="0"/>
            </a:endParaRPr>
          </a:p>
          <a:p>
            <a:pPr eaLnBrk="1" hangingPunct="1"/>
            <a:endParaRPr lang="en-US" sz="1000" dirty="0" smtClean="0"/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1000" dirty="0" smtClean="0"/>
              <a:t>Figure from apollo.lac.vsc.edu/classes/met130</a:t>
            </a:r>
          </a:p>
        </p:txBody>
      </p:sp>
      <p:sp>
        <p:nvSpPr>
          <p:cNvPr id="48132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z="2800" smtClean="0"/>
          </a:p>
        </p:txBody>
      </p:sp>
      <p:pic>
        <p:nvPicPr>
          <p:cNvPr id="48133" name="Picture 8" descr="ionosphere_lay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971800"/>
            <a:ext cx="8229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The Ionosphere</a:t>
            </a:r>
          </a:p>
        </p:txBody>
      </p:sp>
      <p:sp>
        <p:nvSpPr>
          <p:cNvPr id="5017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95400"/>
            <a:ext cx="8229600" cy="2185988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Arial" pitchFamily="34" charset="0"/>
              </a:rPr>
              <a:t>Where Aurora Borealis (northern lights) occurs</a:t>
            </a:r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1000" dirty="0" smtClean="0"/>
              <a:t>Photo from climate.gi.alaska.edu/Curtis</a:t>
            </a:r>
            <a:endParaRPr lang="en-US" sz="2800" dirty="0" smtClean="0"/>
          </a:p>
        </p:txBody>
      </p:sp>
      <p:pic>
        <p:nvPicPr>
          <p:cNvPr id="50180" name="Picture 10" descr="p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2514600"/>
            <a:ext cx="6172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Recap</a:t>
            </a:r>
          </a:p>
        </p:txBody>
      </p:sp>
      <p:sp>
        <p:nvSpPr>
          <p:cNvPr id="5017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95400"/>
            <a:ext cx="8229600" cy="51816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Arial" pitchFamily="34" charset="0"/>
              </a:rPr>
              <a:t>Weather (short term variations) </a:t>
            </a:r>
            <a:r>
              <a:rPr lang="en-US" sz="2000" dirty="0" err="1" smtClean="0">
                <a:latin typeface="Arial" pitchFamily="34" charset="0"/>
              </a:rPr>
              <a:t>vs</a:t>
            </a:r>
            <a:r>
              <a:rPr lang="en-US" sz="2000" dirty="0" smtClean="0">
                <a:latin typeface="Arial" pitchFamily="34" charset="0"/>
              </a:rPr>
              <a:t> Climate (long term state)</a:t>
            </a:r>
          </a:p>
          <a:p>
            <a:pPr eaLnBrk="1" hangingPunct="1"/>
            <a:r>
              <a:rPr lang="en-US" sz="2000" dirty="0" smtClean="0">
                <a:latin typeface="Arial" pitchFamily="34" charset="0"/>
              </a:rPr>
              <a:t>Atmosphere – shallow, 3D fluid, has mass, no “top”, keeps Earth warm and protects from harmful radiation, mostly nitrogen and oxygen</a:t>
            </a:r>
          </a:p>
          <a:p>
            <a:pPr eaLnBrk="1" hangingPunct="1"/>
            <a:r>
              <a:rPr lang="en-US" sz="2000" dirty="0" smtClean="0">
                <a:latin typeface="Arial" pitchFamily="34" charset="0"/>
              </a:rPr>
              <a:t>Important variable gases:</a:t>
            </a:r>
          </a:p>
          <a:p>
            <a:pPr lvl="1" eaLnBrk="1" hangingPunct="1"/>
            <a:r>
              <a:rPr lang="en-US" sz="1800" dirty="0" smtClean="0">
                <a:latin typeface="Arial" pitchFamily="34" charset="0"/>
              </a:rPr>
              <a:t>Carbon Dioxide: greenhouse gas, increasing trend, various sources and sinks (both natural and anthropogenic)</a:t>
            </a:r>
          </a:p>
          <a:p>
            <a:pPr lvl="1" eaLnBrk="1" hangingPunct="1"/>
            <a:r>
              <a:rPr lang="en-US" sz="1800" dirty="0" smtClean="0">
                <a:latin typeface="Arial" pitchFamily="34" charset="0"/>
              </a:rPr>
              <a:t>Methane: greenhouse gas, increasing trend</a:t>
            </a:r>
          </a:p>
          <a:p>
            <a:pPr lvl="1" eaLnBrk="1" hangingPunct="1"/>
            <a:r>
              <a:rPr lang="en-US" sz="1800" dirty="0" smtClean="0">
                <a:latin typeface="Arial" pitchFamily="34" charset="0"/>
              </a:rPr>
              <a:t>Water Vapor: greenhouse gas, highly variable (0-4%), import source of energy in the atmosphere, invisible, needed for cloud formation</a:t>
            </a:r>
          </a:p>
          <a:p>
            <a:pPr lvl="1" eaLnBrk="1" hangingPunct="1"/>
            <a:r>
              <a:rPr lang="en-US" sz="1800" dirty="0" smtClean="0">
                <a:latin typeface="Arial" pitchFamily="34" charset="0"/>
              </a:rPr>
              <a:t>Ozone: mostly in the stratosphere, protects from energetic UV radiation, broken down by CFC’s, annual cycle is normal but not large </a:t>
            </a:r>
            <a:r>
              <a:rPr lang="en-US" sz="1800" dirty="0" err="1" smtClean="0">
                <a:latin typeface="Arial" pitchFamily="34" charset="0"/>
              </a:rPr>
              <a:t>interannual</a:t>
            </a:r>
            <a:r>
              <a:rPr lang="en-US" sz="1800" dirty="0" smtClean="0">
                <a:latin typeface="Arial" pitchFamily="34" charset="0"/>
              </a:rPr>
              <a:t> changes</a:t>
            </a:r>
          </a:p>
          <a:p>
            <a:pPr lvl="1" eaLnBrk="1" hangingPunct="1"/>
            <a:r>
              <a:rPr lang="en-US" sz="1800" dirty="0" smtClean="0">
                <a:latin typeface="Arial" pitchFamily="34" charset="0"/>
              </a:rPr>
              <a:t>Aerosols: small solid particles such as dust, smoke, salt, smog, bacteria; important for cloud formation, pollution</a:t>
            </a:r>
          </a:p>
          <a:p>
            <a:pPr eaLnBrk="1" hangingPunct="1"/>
            <a:endParaRPr lang="en-US" sz="2000" dirty="0" smtClean="0">
              <a:latin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Recap</a:t>
            </a:r>
          </a:p>
        </p:txBody>
      </p:sp>
      <p:sp>
        <p:nvSpPr>
          <p:cNvPr id="5017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95400"/>
            <a:ext cx="8229600" cy="51816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Arial" pitchFamily="34" charset="0"/>
              </a:rPr>
              <a:t>Vertically: Density and pressure decrease with height</a:t>
            </a:r>
          </a:p>
          <a:p>
            <a:pPr eaLnBrk="1" hangingPunct="1"/>
            <a:r>
              <a:rPr lang="en-US" sz="2000" dirty="0" smtClean="0">
                <a:latin typeface="Arial" pitchFamily="34" charset="0"/>
              </a:rPr>
              <a:t>Density, pressure and temperature related through the ideal gas law (P=</a:t>
            </a:r>
            <a:r>
              <a:rPr lang="el-GR" sz="2000" dirty="0" smtClean="0">
                <a:latin typeface="Arial" pitchFamily="34" charset="0"/>
              </a:rPr>
              <a:t>ρ</a:t>
            </a:r>
            <a:r>
              <a:rPr lang="en-US" sz="2000" dirty="0" smtClean="0">
                <a:latin typeface="Arial" pitchFamily="34" charset="0"/>
              </a:rPr>
              <a:t>RT)</a:t>
            </a:r>
          </a:p>
          <a:p>
            <a:pPr lvl="1" eaLnBrk="1" hangingPunct="1"/>
            <a:r>
              <a:rPr lang="en-US" sz="1600" dirty="0" smtClean="0">
                <a:latin typeface="Arial" pitchFamily="34" charset="0"/>
              </a:rPr>
              <a:t>Warm air is less dense than cold air</a:t>
            </a:r>
          </a:p>
          <a:p>
            <a:pPr lvl="1" eaLnBrk="1" hangingPunct="1"/>
            <a:r>
              <a:rPr lang="en-US" sz="1600" dirty="0" smtClean="0">
                <a:latin typeface="Arial" pitchFamily="34" charset="0"/>
              </a:rPr>
              <a:t>If density increases so does pressure</a:t>
            </a:r>
          </a:p>
          <a:p>
            <a:pPr eaLnBrk="1" hangingPunct="1"/>
            <a:r>
              <a:rPr lang="en-US" sz="2000" dirty="0" smtClean="0">
                <a:latin typeface="Arial" pitchFamily="34" charset="0"/>
              </a:rPr>
              <a:t>Troposphere</a:t>
            </a:r>
          </a:p>
          <a:p>
            <a:pPr lvl="1" eaLnBrk="1" hangingPunct="1"/>
            <a:r>
              <a:rPr lang="en-US" sz="1600" dirty="0" smtClean="0">
                <a:latin typeface="Arial" pitchFamily="34" charset="0"/>
              </a:rPr>
              <a:t>Decreasing temperature with height</a:t>
            </a:r>
          </a:p>
          <a:p>
            <a:pPr lvl="1" eaLnBrk="1" hangingPunct="1"/>
            <a:r>
              <a:rPr lang="en-US" sz="1600" dirty="0" smtClean="0">
                <a:latin typeface="Arial" pitchFamily="34" charset="0"/>
              </a:rPr>
              <a:t>Where “weather” happens</a:t>
            </a:r>
          </a:p>
          <a:p>
            <a:pPr lvl="1" eaLnBrk="1" hangingPunct="1"/>
            <a:r>
              <a:rPr lang="en-US" sz="1600" dirty="0" smtClean="0">
                <a:latin typeface="Arial" pitchFamily="34" charset="0"/>
              </a:rPr>
              <a:t>Top of layer, </a:t>
            </a:r>
            <a:r>
              <a:rPr lang="en-US" sz="1600" dirty="0" err="1" smtClean="0">
                <a:latin typeface="Arial" pitchFamily="34" charset="0"/>
              </a:rPr>
              <a:t>tropopause</a:t>
            </a:r>
            <a:r>
              <a:rPr lang="en-US" sz="1600" dirty="0" smtClean="0">
                <a:latin typeface="Arial" pitchFamily="34" charset="0"/>
              </a:rPr>
              <a:t>, depends on latitude and season</a:t>
            </a:r>
          </a:p>
          <a:p>
            <a:pPr eaLnBrk="1" hangingPunct="1"/>
            <a:r>
              <a:rPr lang="en-US" sz="2000" dirty="0" smtClean="0">
                <a:latin typeface="Arial" pitchFamily="34" charset="0"/>
              </a:rPr>
              <a:t>Stratosphere</a:t>
            </a:r>
          </a:p>
          <a:p>
            <a:pPr lvl="1" eaLnBrk="1" hangingPunct="1"/>
            <a:r>
              <a:rPr lang="en-US" sz="1600" dirty="0" smtClean="0">
                <a:latin typeface="Arial" pitchFamily="34" charset="0"/>
              </a:rPr>
              <a:t>Increasing temperature with height</a:t>
            </a:r>
          </a:p>
          <a:p>
            <a:pPr lvl="1" eaLnBrk="1" hangingPunct="1"/>
            <a:r>
              <a:rPr lang="en-US" sz="1600" dirty="0" smtClean="0">
                <a:latin typeface="Arial" pitchFamily="34" charset="0"/>
              </a:rPr>
              <a:t>Contains the ozone layer</a:t>
            </a:r>
          </a:p>
          <a:p>
            <a:pPr eaLnBrk="1" hangingPunct="1"/>
            <a:r>
              <a:rPr lang="en-US" sz="2000" dirty="0" smtClean="0">
                <a:latin typeface="Arial" pitchFamily="34" charset="0"/>
              </a:rPr>
              <a:t>Mesosphere: decreasing temperature with height</a:t>
            </a:r>
          </a:p>
          <a:p>
            <a:pPr eaLnBrk="1" hangingPunct="1"/>
            <a:r>
              <a:rPr lang="en-US" sz="2000" dirty="0" smtClean="0">
                <a:latin typeface="Arial" pitchFamily="34" charset="0"/>
              </a:rPr>
              <a:t>Thermosphere: increasing temperature with height</a:t>
            </a:r>
          </a:p>
          <a:p>
            <a:pPr eaLnBrk="1" hangingPunct="1"/>
            <a:r>
              <a:rPr lang="en-US" sz="2000" dirty="0" smtClean="0">
                <a:latin typeface="Arial" pitchFamily="34" charset="0"/>
              </a:rPr>
              <a:t>Ionosphere: in thermosphere, where the northern lights occur, not defined by temperature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MM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133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End of Chapter 1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u="sng" dirty="0" smtClean="0">
                <a:cs typeface="+mj-cs"/>
              </a:rPr>
              <a:t>Weather</a:t>
            </a:r>
          </a:p>
        </p:txBody>
      </p:sp>
      <p:sp>
        <p:nvSpPr>
          <p:cNvPr id="39939" name="TextBox 1"/>
          <p:cNvSpPr txBox="1">
            <a:spLocks noChangeArrowheads="1"/>
          </p:cNvSpPr>
          <p:nvPr/>
        </p:nvSpPr>
        <p:spPr bwMode="auto">
          <a:xfrm>
            <a:off x="304800" y="1295400"/>
            <a:ext cx="86344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3200" b="0" dirty="0" smtClean="0"/>
              <a:t>Examples: Thunderstorms, snow accumulation, wind gusts </a:t>
            </a:r>
            <a:endParaRPr lang="en-US" altLang="en-US" sz="3200" b="0" dirty="0"/>
          </a:p>
        </p:txBody>
      </p:sp>
      <p:pic>
        <p:nvPicPr>
          <p:cNvPr id="3" name="Radar_loop_of_storms_affecting_Dallas-Fort_Worth_April_3,_2012.gif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67000"/>
            <a:ext cx="66182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Box 3"/>
          <p:cNvSpPr txBox="1">
            <a:spLocks noChangeArrowheads="1"/>
          </p:cNvSpPr>
          <p:nvPr/>
        </p:nvSpPr>
        <p:spPr bwMode="auto">
          <a:xfrm>
            <a:off x="1524000" y="6488113"/>
            <a:ext cx="6573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800" dirty="0"/>
              <a:t>3 April 2012, north Texas Tornado Outbreak – NWS Fort Worth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P52901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b="1" dirty="0" smtClean="0">
                <a:latin typeface="Arial" pitchFamily="34" charset="0"/>
              </a:rPr>
              <a:t>“</a:t>
            </a:r>
            <a:r>
              <a:rPr lang="en-US" altLang="ja-JP" b="1" dirty="0" smtClean="0">
                <a:latin typeface="Arial" pitchFamily="34" charset="0"/>
              </a:rPr>
              <a:t>Weather</a:t>
            </a:r>
            <a:r>
              <a:rPr lang="ja-JP" altLang="en-US" b="1" dirty="0" smtClean="0">
                <a:latin typeface="Arial" pitchFamily="34" charset="0"/>
              </a:rPr>
              <a:t>”</a:t>
            </a:r>
            <a:r>
              <a:rPr lang="en-US" altLang="ja-JP" b="1" dirty="0" smtClean="0">
                <a:latin typeface="Arial" pitchFamily="34" charset="0"/>
              </a:rPr>
              <a:t> vs. </a:t>
            </a:r>
            <a:r>
              <a:rPr lang="ja-JP" altLang="en-US" b="1" dirty="0" smtClean="0">
                <a:latin typeface="Arial" pitchFamily="34" charset="0"/>
              </a:rPr>
              <a:t>“</a:t>
            </a:r>
            <a:r>
              <a:rPr lang="en-US" altLang="ja-JP" b="1" dirty="0" smtClean="0">
                <a:latin typeface="Arial" pitchFamily="34" charset="0"/>
              </a:rPr>
              <a:t>Climate</a:t>
            </a:r>
            <a:r>
              <a:rPr lang="ja-JP" altLang="en-US" b="1" dirty="0" smtClean="0">
                <a:latin typeface="Arial" pitchFamily="34" charset="0"/>
              </a:rPr>
              <a:t>”</a:t>
            </a:r>
            <a:endParaRPr lang="en-US" b="1" dirty="0" smtClean="0">
              <a:latin typeface="Arial" pitchFamily="34" charset="0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Arial" pitchFamily="34" charset="0"/>
              </a:rPr>
              <a:t>Climate – Long-term state of the atmosphere (e.g., global warming)</a:t>
            </a:r>
          </a:p>
          <a:p>
            <a:pPr eaLnBrk="1" hangingPunct="1">
              <a:lnSpc>
                <a:spcPct val="90000"/>
              </a:lnSpc>
            </a:pPr>
            <a:endParaRPr lang="en-US" dirty="0" smtClean="0"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Arial" pitchFamily="34" charset="0"/>
              </a:rPr>
              <a:t>Or, the condition of the atmosphere at a particular location over many years. </a:t>
            </a:r>
          </a:p>
          <a:p>
            <a:pPr eaLnBrk="1" hangingPunct="1">
              <a:lnSpc>
                <a:spcPct val="90000"/>
              </a:lnSpc>
            </a:pPr>
            <a:endParaRPr lang="en-US" dirty="0" smtClean="0"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latin typeface="Arial" pitchFamily="34" charset="0"/>
              </a:rPr>
              <a:t>CLIMATOLOGY – The study of </a:t>
            </a:r>
            <a:r>
              <a:rPr lang="en-US" b="1" u="sng" dirty="0" smtClean="0">
                <a:latin typeface="Arial" pitchFamily="34" charset="0"/>
              </a:rPr>
              <a:t>climate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b="1" u="sng" dirty="0" smtClean="0">
              <a:latin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472488" cy="4454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itle 4"/>
          <p:cNvSpPr>
            <a:spLocks noGrp="1"/>
          </p:cNvSpPr>
          <p:nvPr>
            <p:ph type="title"/>
          </p:nvPr>
        </p:nvSpPr>
        <p:spPr>
          <a:xfrm>
            <a:off x="304800" y="76200"/>
            <a:ext cx="8610600" cy="1143000"/>
          </a:xfrm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 dirty="0" smtClean="0"/>
              <a:t>Climate has variability and trends</a:t>
            </a:r>
            <a:endParaRPr lang="en-US" dirty="0"/>
          </a:p>
        </p:txBody>
      </p:sp>
      <p:sp>
        <p:nvSpPr>
          <p:cNvPr id="48131" name="TextBox 3"/>
          <p:cNvSpPr txBox="1">
            <a:spLocks noChangeArrowheads="1"/>
          </p:cNvSpPr>
          <p:nvPr/>
        </p:nvSpPr>
        <p:spPr bwMode="auto">
          <a:xfrm>
            <a:off x="5334000" y="1828800"/>
            <a:ext cx="1285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800"/>
              <a:t>Dot-com</a:t>
            </a:r>
          </a:p>
          <a:p>
            <a:pPr algn="ctr" eaLnBrk="1" hangingPunct="1"/>
            <a:r>
              <a:rPr lang="en-US" altLang="en-US" sz="1800"/>
              <a:t>bubble</a:t>
            </a:r>
          </a:p>
        </p:txBody>
      </p:sp>
      <p:sp>
        <p:nvSpPr>
          <p:cNvPr id="48132" name="TextBox 6"/>
          <p:cNvSpPr txBox="1">
            <a:spLocks noChangeArrowheads="1"/>
          </p:cNvSpPr>
          <p:nvPr/>
        </p:nvSpPr>
        <p:spPr bwMode="auto">
          <a:xfrm>
            <a:off x="6705600" y="1371600"/>
            <a:ext cx="1285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800"/>
              <a:t>housing</a:t>
            </a:r>
          </a:p>
          <a:p>
            <a:pPr algn="ctr" eaLnBrk="1" hangingPunct="1"/>
            <a:r>
              <a:rPr lang="en-US" altLang="en-US" sz="1800"/>
              <a:t>bubble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 flipV="1">
            <a:off x="5486400" y="2438400"/>
            <a:ext cx="3048000" cy="1447800"/>
          </a:xfrm>
          <a:prstGeom prst="line">
            <a:avLst/>
          </a:prstGeom>
          <a:noFill/>
          <a:ln w="25400">
            <a:solidFill>
              <a:srgbClr val="7575D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66800"/>
            <a:ext cx="9144000" cy="515112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Ex: Rainiest City in the US?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609600" y="1646237"/>
            <a:ext cx="8077200" cy="490696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Mobile, AL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67 inches / year (&gt;5 ft)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59 rainy days / year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Olympia, WA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50 inches / year (&gt;4 ft)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63 rainy days / year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Lubbock, TX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19 inches / year (&lt;2 ft)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57 days with </a:t>
            </a:r>
            <a:r>
              <a:rPr lang="en-US" i="1" dirty="0" smtClean="0">
                <a:solidFill>
                  <a:schemeClr val="tx1"/>
                </a:solidFill>
              </a:rPr>
              <a:t>some</a:t>
            </a:r>
            <a:r>
              <a:rPr lang="en-US" dirty="0" smtClean="0">
                <a:solidFill>
                  <a:schemeClr val="tx1"/>
                </a:solidFill>
              </a:rPr>
              <a:t> rain / year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2006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Chapter 1&amp;#x0D;&amp;#x0A;Introduction to the Atmosphere&amp;quot;&quot;/&gt;&lt;property id=&quot;20307&quot; value=&quot;313&quot;/&gt;&lt;/object&gt;&lt;object type=&quot;3&quot; unique_id=&quot;10005&quot;&gt;&lt;property id=&quot;20148&quot; value=&quot;5&quot;/&gt;&lt;property id=&quot;20300&quot; value=&quot;Slide 2 - &amp;quot;“Weather” vs. “Climate”&amp;quot;&quot;/&gt;&lt;property id=&quot;20307&quot; value=&quot;314&quot;/&gt;&lt;/object&gt;&lt;object type=&quot;3&quot; unique_id=&quot;10007&quot;&gt;&lt;property id=&quot;20148&quot; value=&quot;5&quot;/&gt;&lt;property id=&quot;20300&quot; value=&quot;Slide 3&quot;/&gt;&lt;property id=&quot;20307&quot; value=&quot;315&quot;/&gt;&lt;/object&gt;&lt;object type=&quot;3&quot; unique_id=&quot;10008&quot;&gt;&lt;property id=&quot;20148&quot; value=&quot;5&quot;/&gt;&lt;property id=&quot;20300&quot; value=&quot;Slide 4 - &amp;quot;General Characteristics of the Atmosphere&amp;quot;&quot;/&gt;&lt;property id=&quot;20307&quot; value=&quot;257&quot;/&gt;&lt;/object&gt;&lt;object type=&quot;3&quot; unique_id=&quot;10009&quot;&gt;&lt;property id=&quot;20148&quot; value=&quot;5&quot;/&gt;&lt;property id=&quot;20300&quot; value=&quot;Slide 5 - &amp;quot;General Characteristics of the Atmosphere&amp;quot;&quot;/&gt;&lt;property id=&quot;20307&quot; value=&quot;303&quot;/&gt;&lt;/object&gt;&lt;object type=&quot;3&quot; unique_id=&quot;10010&quot;&gt;&lt;property id=&quot;20148&quot; value=&quot;5&quot;/&gt;&lt;property id=&quot;20300&quot; value=&quot;Slide 6 - &amp;quot;General Characteristics of the Atmosphere&amp;quot;&quot;/&gt;&lt;property id=&quot;20307&quot; value=&quot;304&quot;/&gt;&lt;/object&gt;&lt;object type=&quot;3&quot; unique_id=&quot;10011&quot;&gt;&lt;property id=&quot;20148&quot; value=&quot;5&quot;/&gt;&lt;property id=&quot;20300&quot; value=&quot;Slide 9 - &amp;quot;Q: Which scenario is correct upon combining air masses of different densities?&amp;quot;&quot;/&gt;&lt;property id=&quot;20307&quot; value=&quot;319&quot;/&gt;&lt;/object&gt;&lt;object type=&quot;3&quot; unique_id=&quot;10012&quot;&gt;&lt;property id=&quot;20148&quot; value=&quot;5&quot;/&gt;&lt;property id=&quot;20300&quot; value=&quot;Slide 10&quot;/&gt;&lt;property id=&quot;20307&quot; value=&quot;321&quot;/&gt;&lt;/object&gt;&lt;object type=&quot;3&quot; unique_id=&quot;10013&quot;&gt;&lt;property id=&quot;20148&quot; value=&quot;5&quot;/&gt;&lt;property id=&quot;20300&quot; value=&quot;Slide 7 - &amp;quot;Permanent Atmospheric Gases&amp;quot;&quot;/&gt;&lt;property id=&quot;20307&quot; value=&quot;259&quot;/&gt;&lt;/object&gt;&lt;object type=&quot;3&quot; unique_id=&quot;10014&quot;&gt;&lt;property id=&quot;20148&quot; value=&quot;5&quot;/&gt;&lt;property id=&quot;20300&quot; value=&quot;Slide 8 - &amp;quot;Variable (Trace) Gases&amp;quot;&quot;/&gt;&lt;property id=&quot;20307&quot; value=&quot;260&quot;/&gt;&lt;/object&gt;&lt;object type=&quot;3&quot; unique_id=&quot;10015&quot;&gt;&lt;property id=&quot;20148&quot; value=&quot;5&quot;/&gt;&lt;property id=&quot;20300&quot; value=&quot;Slide 11&quot;/&gt;&lt;property id=&quot;20307&quot; value=&quot;336&quot;/&gt;&lt;/object&gt;&lt;object type=&quot;3&quot; unique_id=&quot;10016&quot;&gt;&lt;property id=&quot;20148&quot; value=&quot;5&quot;/&gt;&lt;property id=&quot;20300&quot; value=&quot;Slide 12 - &amp;quot;Ozone (O3)&amp;quot;&quot;/&gt;&lt;property id=&quot;20307&quot; value=&quot;323&quot;/&gt;&lt;/object&gt;&lt;object type=&quot;3&quot; unique_id=&quot;10017&quot;&gt;&lt;property id=&quot;20148&quot; value=&quot;5&quot;/&gt;&lt;property id=&quot;20300&quot; value=&quot;Slide 13&quot;/&gt;&lt;property id=&quot;20307&quot; value=&quot;324&quot;/&gt;&lt;/object&gt;&lt;object type=&quot;3&quot; unique_id=&quot;10018&quot;&gt;&lt;property id=&quot;20148&quot; value=&quot;5&quot;/&gt;&lt;property id=&quot;20300&quot; value=&quot;Slide 14&quot;/&gt;&lt;property id=&quot;20307&quot; value=&quot;325&quot;/&gt;&lt;/object&gt;&lt;object type=&quot;3&quot; unique_id=&quot;10019&quot;&gt;&lt;property id=&quot;20148&quot; value=&quot;5&quot;/&gt;&lt;property id=&quot;20300&quot; value=&quot;Slide 15 - &amp;quot;Carbon Dioxide&amp;quot;&quot;/&gt;&lt;property id=&quot;20307&quot; value=&quot;326&quot;/&gt;&lt;/object&gt;&lt;object type=&quot;3&quot; unique_id=&quot;10020&quot;&gt;&lt;property id=&quot;20148&quot; value=&quot;5&quot;/&gt;&lt;property id=&quot;20300&quot; value=&quot;Slide 16&quot;/&gt;&lt;property id=&quot;20307&quot; value=&quot;327&quot;/&gt;&lt;/object&gt;&lt;object type=&quot;3&quot; unique_id=&quot;10021&quot;&gt;&lt;property id=&quot;20148&quot; value=&quot;5&quot;/&gt;&lt;property id=&quot;20300&quot; value=&quot;Slide 18&quot;/&gt;&lt;property id=&quot;20307&quot; value=&quot;328&quot;/&gt;&lt;/object&gt;&lt;object type=&quot;3&quot; unique_id=&quot;10022&quot;&gt;&lt;property id=&quot;20148&quot; value=&quot;5&quot;/&gt;&lt;property id=&quot;20300&quot; value=&quot;Slide 19 - &amp;quot;Important Facts About&amp;quot;&quot;/&gt;&lt;property id=&quot;20307&quot; value=&quot;311&quot;/&gt;&lt;/object&gt;&lt;object type=&quot;3&quot; unique_id=&quot;10023&quot;&gt;&lt;property id=&quot;20148&quot; value=&quot;5&quot;/&gt;&lt;property id=&quot;20300&quot; value=&quot;Slide 20 - &amp;quot;Water Vapor – the “other” greenhouse gas&amp;quot;&quot;/&gt;&lt;property id=&quot;20307&quot; value=&quot;261&quot;/&gt;&lt;/object&gt;&lt;object type=&quot;3&quot; unique_id=&quot;10024&quot;&gt;&lt;property id=&quot;20148&quot; value=&quot;5&quot;/&gt;&lt;property id=&quot;20300&quot; value=&quot;Slide 21 - &amp;quot;Water Vapor&amp;quot;&quot;/&gt;&lt;property id=&quot;20307&quot; value=&quot;329&quot;/&gt;&lt;/object&gt;&lt;object type=&quot;3&quot; unique_id=&quot;10025&quot;&gt;&lt;property id=&quot;20148&quot; value=&quot;5&quot;/&gt;&lt;property id=&quot;20300&quot; value=&quot;Slide 22 - &amp;quot;Water Vapor&amp;quot;&quot;/&gt;&lt;property id=&quot;20307&quot; value=&quot;302&quot;/&gt;&lt;/object&gt;&lt;object type=&quot;3&quot; unique_id=&quot;10026&quot;&gt;&lt;property id=&quot;20148&quot; value=&quot;5&quot;/&gt;&lt;property id=&quot;20300&quot; value=&quot;Slide 23 - &amp;quot;Gas vs. Liquid &amp;quot;&quot;/&gt;&lt;property id=&quot;20307&quot; value=&quot;331&quot;/&gt;&lt;/object&gt;&lt;object type=&quot;3&quot; unique_id=&quot;10027&quot;&gt;&lt;property id=&quot;20148&quot; value=&quot;5&quot;/&gt;&lt;property id=&quot;20300&quot; value=&quot;Slide 24&quot;/&gt;&lt;property id=&quot;20307&quot; value=&quot;332&quot;/&gt;&lt;/object&gt;&lt;object type=&quot;3&quot; unique_id=&quot;10028&quot;&gt;&lt;property id=&quot;20148&quot; value=&quot;5&quot;/&gt;&lt;property id=&quot;20300&quot; value=&quot;Slide 25 - &amp;quot;Sources of Water Vapor&amp;#x0D;&amp;#x0A;left photo from webworld98.com; right photo from killamfarms.com&amp;quot;&quot;/&gt;&lt;property id=&quot;20307&quot; value=&quot;262&quot;/&gt;&lt;/object&gt;&lt;object type=&quot;3&quot; unique_id=&quot;10029&quot;&gt;&lt;property id=&quot;20148&quot; value=&quot;5&quot;/&gt;&lt;property id=&quot;20300&quot; value=&quot;Slide 26 - &amp;quot;Importance of Water Vapor&amp;quot;&quot;/&gt;&lt;property id=&quot;20307&quot; value=&quot;263&quot;/&gt;&lt;/object&gt;&lt;object type=&quot;3&quot; unique_id=&quot;10030&quot;&gt;&lt;property id=&quot;20148&quot; value=&quot;5&quot;/&gt;&lt;property id=&quot;20300&quot; value=&quot;Slide 27 - &amp;quot;Aerosols&amp;quot;&quot;/&gt;&lt;property id=&quot;20307&quot; value=&quot;267&quot;/&gt;&lt;/object&gt;&lt;object type=&quot;3&quot; unique_id=&quot;10031&quot;&gt;&lt;property id=&quot;20148&quot; value=&quot;5&quot;/&gt;&lt;property id=&quot;20300&quot; value=&quot;Slide 28 - &amp;quot;Blowing Dust in Lubbock&amp;#x0D;&amp;#x0A;&amp;quot;&quot;/&gt;&lt;property id=&quot;20307&quot; value=&quot;268&quot;/&gt;&lt;/object&gt;&lt;object type=&quot;3&quot; unique_id=&quot;10032&quot;&gt;&lt;property id=&quot;20148&quot; value=&quot;5&quot;/&gt;&lt;property id=&quot;20300&quot; value=&quot;Slide 29&quot;/&gt;&lt;property id=&quot;20307&quot; value=&quot;334&quot;/&gt;&lt;/object&gt;&lt;object type=&quot;3&quot; unique_id=&quot;10033&quot;&gt;&lt;property id=&quot;20148&quot; value=&quot;5&quot;/&gt;&lt;property id=&quot;20300&quot; value=&quot;Slide 30 - &amp;quot;Vertical Structure of the Atmosphere&amp;quot;&quot;/&gt;&lt;property id=&quot;20307&quot; value=&quot;270&quot;/&gt;&lt;/object&gt;&lt;object type=&quot;3&quot; unique_id=&quot;10034&quot;&gt;&lt;property id=&quot;20148&quot; value=&quot;5&quot;/&gt;&lt;property id=&quot;20300&quot; value=&quot;Slide 31 - &amp;quot;Vertical Distribution of Mass&amp;quot;&quot;/&gt;&lt;property id=&quot;20307&quot; value=&quot;271&quot;/&gt;&lt;/object&gt;&lt;object type=&quot;3&quot; unique_id=&quot;10035&quot;&gt;&lt;property id=&quot;20148&quot; value=&quot;5&quot;/&gt;&lt;property id=&quot;20300&quot; value=&quot;Slide 32 - &amp;quot;Atmospheric Pressure&amp;quot;&quot;/&gt;&lt;property id=&quot;20307&quot; value=&quot;300&quot;/&gt;&lt;/object&gt;&lt;object type=&quot;3&quot; unique_id=&quot;10036&quot;&gt;&lt;property id=&quot;20148&quot; value=&quot;5&quot;/&gt;&lt;property id=&quot;20300&quot; value=&quot;Slide 33 - &amp;quot;Pressure Change with Height&amp;quot;&quot;/&gt;&lt;property id=&quot;20307&quot; value=&quot;272&quot;/&gt;&lt;/object&gt;&lt;object type=&quot;3&quot; unique_id=&quot;10037&quot;&gt;&lt;property id=&quot;20148&quot; value=&quot;5&quot;/&gt;&lt;property id=&quot;20300&quot; value=&quot;Slide 34&quot;/&gt;&lt;property id=&quot;20307&quot; value=&quot;335&quot;/&gt;&lt;/object&gt;&lt;object type=&quot;3&quot; unique_id=&quot;10038&quot;&gt;&lt;property id=&quot;20148&quot; value=&quot;5&quot;/&gt;&lt;property id=&quot;20300&quot; value=&quot;Slide 35 - &amp;quot;Ideal Gas Law&amp;quot;&quot;/&gt;&lt;property id=&quot;20307&quot; value=&quot;337&quot;/&gt;&lt;/object&gt;&lt;object type=&quot;3&quot; unique_id=&quot;10039&quot;&gt;&lt;property id=&quot;20148&quot; value=&quot;5&quot;/&gt;&lt;property id=&quot;20300&quot; value=&quot;Slide 36 - &amp;quot;Vertical Distribution of Temperature&amp;quot;&quot;/&gt;&lt;property id=&quot;20307&quot; value=&quot;273&quot;/&gt;&lt;/object&gt;&lt;object type=&quot;3&quot; unique_id=&quot;10040&quot;&gt;&lt;property id=&quot;20148&quot; value=&quot;5&quot;/&gt;&lt;property id=&quot;20300&quot; value=&quot;Slide 38 - &amp;quot;Troposphere&amp;#x0D;&amp;#x0A;&amp;quot;&quot;/&gt;&lt;property id=&quot;20307&quot; value=&quot;308&quot;/&gt;&lt;/object&gt;&lt;object type=&quot;3&quot; unique_id=&quot;10041&quot;&gt;&lt;property id=&quot;20148&quot; value=&quot;5&quot;/&gt;&lt;property id=&quot;20300&quot; value=&quot;Slide 39 - &amp;quot;Troposphere&amp;#x0D;&amp;#x0A;Figure from www.atmos.ucla.edu/AS3&amp;#x0D;&amp;#x0A; &amp;quot;&quot;/&gt;&lt;property id=&quot;20307&quot; value=&quot;309&quot;/&gt;&lt;/object&gt;&lt;object type=&quot;3&quot; unique_id=&quot;10042&quot;&gt;&lt;property id=&quot;20148&quot; value=&quot;5&quot;/&gt;&lt;property id=&quot;20300&quot; value=&quot;Slide 40 - &amp;quot;Troposphere&amp;quot;&quot;/&gt;&lt;property id=&quot;20307&quot; value=&quot;310&quot;/&gt;&lt;/object&gt;&lt;object type=&quot;3&quot; unique_id=&quot;10043&quot;&gt;&lt;property id=&quot;20148&quot; value=&quot;5&quot;/&gt;&lt;property id=&quot;20300&quot; value=&quot;Slide 43 - &amp;quot;Stratosphere&amp;quot;&quot;/&gt;&lt;property id=&quot;20307&quot; value=&quot;275&quot;/&gt;&lt;/object&gt;&lt;object type=&quot;3&quot; unique_id=&quot;10044&quot;&gt;&lt;property id=&quot;20148&quot; value=&quot;5&quot;/&gt;&lt;property id=&quot;20300&quot; value=&quot;Slide 41 - &amp;quot;Tropopause&amp;quot;&quot;/&gt;&lt;property id=&quot;20307&quot; value=&quot;301&quot;/&gt;&lt;/object&gt;&lt;object type=&quot;3&quot; unique_id=&quot;10045&quot;&gt;&lt;property id=&quot;20148&quot; value=&quot;5&quot;/&gt;&lt;property id=&quot;20300&quot; value=&quot;Slide 45 - &amp;quot;Mesosphere/Thermosphere&amp;quot;&quot;/&gt;&lt;property id=&quot;20307&quot; value=&quot;276&quot;/&gt;&lt;/object&gt;&lt;object type=&quot;3&quot; unique_id=&quot;10046&quot;&gt;&lt;property id=&quot;20148&quot; value=&quot;5&quot;/&gt;&lt;property id=&quot;20300&quot; value=&quot;Slide 47 - &amp;quot;The Ionosphere&amp;quot;&quot;/&gt;&lt;property id=&quot;20307&quot; value=&quot;279&quot;/&gt;&lt;/object&gt;&lt;object type=&quot;3&quot; unique_id=&quot;10047&quot;&gt;&lt;property id=&quot;20148&quot; value=&quot;5&quot;/&gt;&lt;property id=&quot;20300&quot; value=&quot;Slide 46 - &amp;quot;The Ionosphere&amp;quot;&quot;/&gt;&lt;property id=&quot;20307&quot; value=&quot;280&quot;/&gt;&lt;/object&gt;&lt;object type=&quot;3&quot; unique_id=&quot;10048&quot;&gt;&lt;property id=&quot;20148&quot; value=&quot;5&quot;/&gt;&lt;property id=&quot;20300&quot; value=&quot;Slide 48 - &amp;quot;The Ionosphere&amp;quot;&quot;/&gt;&lt;property id=&quot;20307&quot; value=&quot;281&quot;/&gt;&lt;/object&gt;&lt;object type=&quot;3&quot; unique_id=&quot;10049&quot;&gt;&lt;property id=&quot;20148&quot; value=&quot;5&quot;/&gt;&lt;property id=&quot;20300&quot; value=&quot;Slide 50 - &amp;quot;End of Chapter 1&amp;quot;&quot;/&gt;&lt;property id=&quot;20307&quot; value=&quot;266&quot;/&gt;&lt;/object&gt;&lt;object type=&quot;3&quot; unique_id=&quot;10434&quot;&gt;&lt;property id=&quot;20148&quot; value=&quot;5&quot;/&gt;&lt;property id=&quot;20300&quot; value=&quot;Slide 17 - &amp;quot;CO2 Trend&amp;quot;&quot;/&gt;&lt;property id=&quot;20307&quot; value=&quot;339&quot;/&gt;&lt;/object&gt;&lt;object type=&quot;3&quot; unique_id=&quot;10435&quot;&gt;&lt;property id=&quot;20148&quot; value=&quot;5&quot;/&gt;&lt;property id=&quot;20300&quot; value=&quot;Slide 37&quot;/&gt;&lt;property id=&quot;20307&quot; value=&quot;340&quot;/&gt;&lt;/object&gt;&lt;object type=&quot;3&quot; unique_id=&quot;10436&quot;&gt;&lt;property id=&quot;20148&quot; value=&quot;5&quot;/&gt;&lt;property id=&quot;20300&quot; value=&quot;Slide 42&quot;/&gt;&lt;property id=&quot;20307&quot; value=&quot;341&quot;/&gt;&lt;/object&gt;&lt;object type=&quot;3&quot; unique_id=&quot;10437&quot;&gt;&lt;property id=&quot;20148&quot; value=&quot;5&quot;/&gt;&lt;property id=&quot;20300&quot; value=&quot;Slide 44&quot;/&gt;&lt;property id=&quot;20307&quot; value=&quot;342&quot;/&gt;&lt;/object&gt;&lt;object type=&quot;3&quot; unique_id=&quot;10646&quot;&gt;&lt;property id=&quot;20148&quot; value=&quot;5&quot;/&gt;&lt;property id=&quot;20300&quot; value=&quot;Slide 49 - &amp;quot;Weather Maps&amp;quot;&quot;/&gt;&lt;property id=&quot;20307&quot; value=&quot;343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5868</TotalTime>
  <Words>2191</Words>
  <Application>Microsoft Macintosh PowerPoint</Application>
  <PresentationFormat>On-screen Show (4:3)</PresentationFormat>
  <Paragraphs>329</Paragraphs>
  <Slides>56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Default Design</vt:lpstr>
      <vt:lpstr>PowerPoint Presentation</vt:lpstr>
      <vt:lpstr>Weather Is Everywhere</vt:lpstr>
      <vt:lpstr>Weather Is Everywhere</vt:lpstr>
      <vt:lpstr>Chapter 1 Introduction to the Atmosphere</vt:lpstr>
      <vt:lpstr>“Weather” vs. “Climate”</vt:lpstr>
      <vt:lpstr>Weather</vt:lpstr>
      <vt:lpstr>“Weather” vs. “Climate”</vt:lpstr>
      <vt:lpstr>Climate has variability and trends</vt:lpstr>
      <vt:lpstr>Ex: Rainiest City in the US?</vt:lpstr>
      <vt:lpstr>“Weather” vs. “Climate”</vt:lpstr>
      <vt:lpstr>Earth’s Atmosphere</vt:lpstr>
      <vt:lpstr>The Atmosphere</vt:lpstr>
      <vt:lpstr>General Characteristics of the Atmosphere</vt:lpstr>
      <vt:lpstr>Permanent Atmospheric Gases</vt:lpstr>
      <vt:lpstr>Variable (Trace) Gases</vt:lpstr>
      <vt:lpstr>Carbon Dioxide</vt:lpstr>
      <vt:lpstr>PowerPoint Presentation</vt:lpstr>
      <vt:lpstr>CO2 Trend</vt:lpstr>
      <vt:lpstr>CO2 Trend</vt:lpstr>
      <vt:lpstr>Important Facts About</vt:lpstr>
      <vt:lpstr>Water Vapor – the “other” greenhouse gas</vt:lpstr>
      <vt:lpstr>Water Vapor</vt:lpstr>
      <vt:lpstr>Water Vapor</vt:lpstr>
      <vt:lpstr>Gas vs. Liquid </vt:lpstr>
      <vt:lpstr>PowerPoint Presentation</vt:lpstr>
      <vt:lpstr>Sources of Water Vapor left photo from webworld98.com; right photo from killamfarms.com</vt:lpstr>
      <vt:lpstr>Importance of Water Vapor</vt:lpstr>
      <vt:lpstr>Methane</vt:lpstr>
      <vt:lpstr>Ozone (O3)</vt:lpstr>
      <vt:lpstr>PowerPoint Presentation</vt:lpstr>
      <vt:lpstr>PowerPoint Presentation</vt:lpstr>
      <vt:lpstr>PowerPoint Presentation</vt:lpstr>
      <vt:lpstr>Aerosols</vt:lpstr>
      <vt:lpstr>Aerosols</vt:lpstr>
      <vt:lpstr>Blowing Dust in Lubbock </vt:lpstr>
      <vt:lpstr>PowerPoint Presentation</vt:lpstr>
      <vt:lpstr>PowerPoint Presentation</vt:lpstr>
      <vt:lpstr>How is the atmosphere structured?</vt:lpstr>
      <vt:lpstr>Vertical Distribution of Mass</vt:lpstr>
      <vt:lpstr>Atmospheric Pressure</vt:lpstr>
      <vt:lpstr>Pressure Change with Height</vt:lpstr>
      <vt:lpstr>PowerPoint Presentation</vt:lpstr>
      <vt:lpstr>Pressure and Density </vt:lpstr>
      <vt:lpstr>Vertical Structure of the Atmosphere</vt:lpstr>
      <vt:lpstr>Vertical Distribution of Temperature</vt:lpstr>
      <vt:lpstr>Troposphere </vt:lpstr>
      <vt:lpstr>Troposphere Figure from www.atmos.ucla.edu/AS3  </vt:lpstr>
      <vt:lpstr>Tropopause</vt:lpstr>
      <vt:lpstr>Tropopause</vt:lpstr>
      <vt:lpstr>Stratosphere</vt:lpstr>
      <vt:lpstr>Mesosphere/Thermosphere</vt:lpstr>
      <vt:lpstr>The Ionosphere</vt:lpstr>
      <vt:lpstr>The Ionosphere</vt:lpstr>
      <vt:lpstr>Recap</vt:lpstr>
      <vt:lpstr>Recap</vt:lpstr>
      <vt:lpstr>End of Chapter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</dc:title>
  <dc:creator>Chris Weiss</dc:creator>
  <cp:lastModifiedBy>Aaron Hill</cp:lastModifiedBy>
  <cp:revision>183</cp:revision>
  <dcterms:created xsi:type="dcterms:W3CDTF">2003-07-11T02:46:39Z</dcterms:created>
  <dcterms:modified xsi:type="dcterms:W3CDTF">2017-07-11T02:47:56Z</dcterms:modified>
</cp:coreProperties>
</file>